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5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69" r:id="rId3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CC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1" autoAdjust="0"/>
    <p:restoredTop sz="94660"/>
  </p:normalViewPr>
  <p:slideViewPr>
    <p:cSldViewPr>
      <p:cViewPr varScale="1">
        <p:scale>
          <a:sx n="113" d="100"/>
          <a:sy n="113" d="100"/>
        </p:scale>
        <p:origin x="148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A35BCDE-CD8A-E4F8-CD49-B150A5A0A2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CB9F4B7-3A43-E73A-AD99-DD7247DCC9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9C4D4E3-ECA1-B604-CB31-618C65FE18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40A2DA1-8D20-A75B-ACE5-170A93F2CA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07ABC8-90DB-4E2D-B7C9-59FB03FCB6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979DA8B-A1B0-877F-6DA3-4AACF3091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0BED54B-1186-A8D2-A15A-A1FAD40585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534BE07-2052-3ACC-E2FE-BE1EEFEA1F3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A987792-4C96-4A5C-08C5-0E79D70A1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7ECCE0B-1FDA-3425-EFD7-228FC60130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0E1D2C1-53B8-533F-618C-0D6A147A92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41A25E-7DCB-464A-B1ED-F142EC2B27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F0C53C-32FB-FE36-9DB8-BD07799F0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CE1580-EFC6-B52A-32BE-0E596E6C1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4FB9E3-01A3-5FA8-EFC6-958816170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B3FD-F9B4-447C-9E86-953C2ACB59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36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424F74-9485-123D-EEE5-2DDA1C855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63A6A6-B1FA-9F20-DA44-30E505F28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7CE151-3308-AFB3-7341-32FE4FD89B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CADAA-F53C-4D9D-84BF-27302A3C0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547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24543A-3DE6-0CF3-802C-555674C86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C16F06-6A17-65C2-3E06-79352BCCD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D1D6EE-356A-5C47-214C-F752F5638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9CEC9-8872-4DA2-8BF8-0C85B5B5DC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137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E683F7-B89B-3411-7C68-2D31A3BC8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36685D-FB61-C465-14F3-EC94A8455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91ED38-4E86-9AC1-A338-EC824707E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D0DE-5B05-4A14-9201-9903FDA86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587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25329F-4CB7-43BB-20A4-3A850C2A2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BBF25-ECAA-FF92-6A82-A09EAD288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D6CBB-E22F-7BB1-39EB-718A70E2B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EBF22-9614-419F-A9EB-EA608B27C3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21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5E5033-DA3D-4CBE-61F8-AAB93B4E8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3A5A5-A29B-BA0E-B6AC-4423F71A9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3CE298-3CFD-C076-03EA-D3EE34816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BC75B-2EEE-4894-8552-BD57F980CA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927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C99F10-BDEB-75A3-B4F4-8C6AF95B9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102967-D305-DF0C-0522-ADB08C577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A83D5B-AFC2-1D0A-68E1-87D677DCA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1C988-68B8-46EE-A7DB-EF5BE639D8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7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6E4444-6FCE-85D5-7926-25612E2C7C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667A4C-19C4-C7AA-7FF1-C0E347471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ABE563-C57C-3AEF-60B4-646C8789E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A7C6-7C88-4A9A-95C4-1C9A7DC576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886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1A4BEB-31E7-3C37-F4B0-0A11E74D7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CEF2B0-B4F9-EE8D-0BA4-4ADC04732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07154E-8D1B-D728-9F65-93A6A9BF3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EBC0B-6F61-4C75-9D43-7F40904D3F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8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A00290-04A2-9632-C098-27266AC94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94EE2C-61E0-8257-FAB2-95AB00DE9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8243E1-15A9-DEDB-1612-1A3614A025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0539-F759-44FB-9294-02159D602E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56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31A7E-0A48-276C-B2D0-653801A2F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15821-B243-4D06-DB92-668DC2956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E83C1F-0BA0-D4AC-7CA4-8F1F6D68C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8591D-DC11-4C12-9B51-F281D4EE8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5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7E1A9FF-B428-F125-CF4E-72F790DA4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ED52FE-62B4-A155-75E5-89883E9CF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7CF6B9-9E40-F027-A37E-B587C755CA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4038F7-9E1F-7632-8418-4E6B1BADBC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D0641A-F873-87FF-E608-A69926387B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2555C3-D643-47FB-B6C4-590C492F3D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B2D7F139-FA24-F1FB-B8D7-07BEE833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88"/>
            <a:ext cx="9906000" cy="384176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E5ECFF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CC0000"/>
                </a:solidFill>
                <a:latin typeface="ＭＳ Ｐゴシック" panose="020B0600070205080204" pitchFamily="50" charset="-128"/>
              </a:rPr>
              <a:t>事件発生時における報告フロー</a:t>
            </a:r>
          </a:p>
        </p:txBody>
      </p:sp>
      <p:sp>
        <p:nvSpPr>
          <p:cNvPr id="4099" name="AutoShape 6">
            <a:extLst>
              <a:ext uri="{FF2B5EF4-FFF2-40B4-BE49-F238E27FC236}">
                <a16:creationId xmlns:a16="http://schemas.microsoft.com/office/drawing/2014/main" id="{DE2AEC62-FD1B-7353-5359-14EADA721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333375"/>
            <a:ext cx="4495800" cy="5476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特定重大事件</a:t>
            </a:r>
          </a:p>
        </p:txBody>
      </p:sp>
      <p:sp>
        <p:nvSpPr>
          <p:cNvPr id="4100" name="AutoShape 7">
            <a:extLst>
              <a:ext uri="{FF2B5EF4-FFF2-40B4-BE49-F238E27FC236}">
                <a16:creationId xmlns:a16="http://schemas.microsoft.com/office/drawing/2014/main" id="{9BB1BE5D-1481-AD20-9A07-F19082829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333375"/>
            <a:ext cx="2232025" cy="5476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latin typeface="ＭＳ Ｐゴシック" panose="020B0600070205080204" pitchFamily="50" charset="-128"/>
              </a:rPr>
              <a:t>重大事件</a:t>
            </a:r>
          </a:p>
        </p:txBody>
      </p:sp>
      <p:sp>
        <p:nvSpPr>
          <p:cNvPr id="4101" name="AutoShape 8">
            <a:extLst>
              <a:ext uri="{FF2B5EF4-FFF2-40B4-BE49-F238E27FC236}">
                <a16:creationId xmlns:a16="http://schemas.microsoft.com/office/drawing/2014/main" id="{1FC5FC3C-0DCA-1780-9A50-6C1F05A31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025" y="333375"/>
            <a:ext cx="2376488" cy="5476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latin typeface="ＭＳ Ｐゴシック" panose="020B0600070205080204" pitchFamily="50" charset="-128"/>
              </a:rPr>
              <a:t>事件の予告</a:t>
            </a:r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B3FC9B55-C445-266C-292A-7EE3121D1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2420938"/>
            <a:ext cx="9361487" cy="33655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ＭＳ Ｐゴシック" panose="020B0600070205080204" pitchFamily="50" charset="-128"/>
              </a:rPr>
              <a:t>一般乗合、一般貸切、特定旅客自動車運送事業者及び自家用有償旅客運送者</a:t>
            </a:r>
          </a:p>
        </p:txBody>
      </p:sp>
      <p:sp>
        <p:nvSpPr>
          <p:cNvPr id="4103" name="Rectangle 20">
            <a:extLst>
              <a:ext uri="{FF2B5EF4-FFF2-40B4-BE49-F238E27FC236}">
                <a16:creationId xmlns:a16="http://schemas.microsoft.com/office/drawing/2014/main" id="{E7202343-D567-42E8-5D16-078A44CFF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2787650"/>
            <a:ext cx="28082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solidFill>
                  <a:srgbClr val="FF0000"/>
                </a:solidFill>
                <a:latin typeface="ＭＳ Ｐゴシック" panose="020B0600070205080204" pitchFamily="50" charset="-128"/>
              </a:rPr>
              <a:t>事件発生後直ちに連絡</a:t>
            </a:r>
          </a:p>
        </p:txBody>
      </p:sp>
      <p:sp>
        <p:nvSpPr>
          <p:cNvPr id="4104" name="Text Box 25">
            <a:extLst>
              <a:ext uri="{FF2B5EF4-FFF2-40B4-BE49-F238E27FC236}">
                <a16:creationId xmlns:a16="http://schemas.microsoft.com/office/drawing/2014/main" id="{BEA0BDB1-8269-6AE7-AA67-1313F9579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5229225"/>
            <a:ext cx="6985000" cy="1628775"/>
          </a:xfrm>
          <a:prstGeom prst="rect">
            <a:avLst/>
          </a:prstGeom>
          <a:noFill/>
          <a:ln w="57150" cmpd="thinThick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800" b="1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latin typeface="ＭＳ Ｐゴシック" panose="020B0600070205080204" pitchFamily="50" charset="-128"/>
              </a:rPr>
              <a:t>［第１報報告事項］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latin typeface="ＭＳ Ｐゴシック" panose="020B0600070205080204" pitchFamily="50" charset="-128"/>
              </a:rPr>
              <a:t>①事件種別（特定重大事件のみ）　②事件概要　③被害の概要　④事業者名　⑤事業形態　⑥発生日時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latin typeface="ＭＳ Ｐゴシック" panose="020B0600070205080204" pitchFamily="50" charset="-128"/>
              </a:rPr>
              <a:t>⑦発生場所　⑧被害車両の情報　⑨警察への届出の有無及び警察の対応状況　⑩情報入手先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latin typeface="ＭＳ Ｐゴシック" panose="020B0600070205080204" pitchFamily="50" charset="-128"/>
              </a:rPr>
              <a:t>⑪その他把握している事項　⑫今後の対応　⑬緊急連絡担当者名及び連絡先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latin typeface="ＭＳ Ｐゴシック" panose="020B0600070205080204" pitchFamily="50" charset="-128"/>
              </a:rPr>
              <a:t>　　　　　　　　　　　　　　　　　　　　　　　　　　　　　　　　　　　　　　　</a:t>
            </a:r>
            <a:r>
              <a:rPr lang="en-US" altLang="ja-JP" sz="1200" b="1">
                <a:solidFill>
                  <a:srgbClr val="0000CC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200" b="1">
                <a:solidFill>
                  <a:srgbClr val="0000CC"/>
                </a:solidFill>
                <a:latin typeface="ＭＳ Ｐゴシック" panose="020B0600070205080204" pitchFamily="50" charset="-128"/>
              </a:rPr>
              <a:t>第１報後も把握した情報を速やかに報告</a:t>
            </a:r>
          </a:p>
        </p:txBody>
      </p:sp>
      <p:sp>
        <p:nvSpPr>
          <p:cNvPr id="4105" name="AutoShape 26">
            <a:extLst>
              <a:ext uri="{FF2B5EF4-FFF2-40B4-BE49-F238E27FC236}">
                <a16:creationId xmlns:a16="http://schemas.microsoft.com/office/drawing/2014/main" id="{31003EDD-E297-B60E-8BAA-178D1703B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13" y="5008563"/>
            <a:ext cx="4457700" cy="436562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ＭＳ Ｐゴシック" panose="020B0600070205080204" pitchFamily="50" charset="-128"/>
              </a:rPr>
              <a:t>特定重大事件及び重大事件の報告事項</a:t>
            </a:r>
          </a:p>
        </p:txBody>
      </p:sp>
      <p:sp>
        <p:nvSpPr>
          <p:cNvPr id="4106" name="AutoShape 28">
            <a:extLst>
              <a:ext uri="{FF2B5EF4-FFF2-40B4-BE49-F238E27FC236}">
                <a16:creationId xmlns:a16="http://schemas.microsoft.com/office/drawing/2014/main" id="{A2F603D0-3156-D375-8DFC-92CBD993C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3070225"/>
            <a:ext cx="4751387" cy="19431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panose="020B0600070205080204" pitchFamily="50" charset="-128"/>
              </a:rPr>
              <a:t>管轄の運輸支局保安担当等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ＭＳ Ｐゴシック" panose="020B0600070205080204" pitchFamily="50" charset="-128"/>
              </a:rPr>
              <a:t>開庁時間内（平日８：３０～１７：１５）は固定電話へ</a:t>
            </a:r>
            <a:endParaRPr lang="en-US" altLang="ja-JP" sz="14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ＭＳ Ｐゴシック" panose="020B0600070205080204" pitchFamily="50" charset="-128"/>
              </a:rPr>
              <a:t>勤務時間外・休日は携帯電話へ</a:t>
            </a:r>
            <a:endParaRPr lang="en-US" altLang="ja-JP" sz="14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4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ＭＳ Ｐゴシック" panose="020B0600070205080204" pitchFamily="50" charset="-128"/>
              </a:rPr>
              <a:t>連絡先は別紙一覧をご参照ください　</a:t>
            </a:r>
            <a:endParaRPr lang="ja-JP" altLang="en-US" sz="1400" b="1">
              <a:latin typeface="ＭＳ Ｐゴシック" panose="020B0600070205080204" pitchFamily="50" charset="-128"/>
              <a:sym typeface="Wingdings" panose="05000000000000000000" pitchFamily="2" charset="2"/>
            </a:endParaRPr>
          </a:p>
        </p:txBody>
      </p:sp>
      <p:sp>
        <p:nvSpPr>
          <p:cNvPr id="4107" name="AutoShape 30">
            <a:extLst>
              <a:ext uri="{FF2B5EF4-FFF2-40B4-BE49-F238E27FC236}">
                <a16:creationId xmlns:a16="http://schemas.microsoft.com/office/drawing/2014/main" id="{4C86B25F-6088-9342-6DEB-12CBA66BE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2781300"/>
            <a:ext cx="9366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4295" tIns="8890" rIns="74295" bIns="88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4108" name="Text Box 34">
            <a:extLst>
              <a:ext uri="{FF2B5EF4-FFF2-40B4-BE49-F238E27FC236}">
                <a16:creationId xmlns:a16="http://schemas.microsoft.com/office/drawing/2014/main" id="{374D07BD-9383-68C8-FE27-0680ED5C0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836613"/>
            <a:ext cx="4465638" cy="1512887"/>
          </a:xfrm>
          <a:prstGeom prst="rect">
            <a:avLst/>
          </a:prstGeom>
          <a:noFill/>
          <a:ln w="57150" cmpd="thinThick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ＭＳ Ｐゴシック" panose="020B0600070205080204" pitchFamily="50" charset="-128"/>
              </a:rPr>
              <a:t>次の</a:t>
            </a:r>
            <a:r>
              <a:rPr lang="ja-JP" altLang="en-US" sz="1000" b="1" u="sng">
                <a:latin typeface="ＭＳ Ｐゴシック" panose="020B0600070205080204" pitchFamily="50" charset="-128"/>
              </a:rPr>
              <a:t>事件が発生</a:t>
            </a:r>
            <a:r>
              <a:rPr lang="ja-JP" altLang="en-US" sz="1000">
                <a:latin typeface="ＭＳ Ｐゴシック" panose="020B0600070205080204" pitchFamily="50" charset="-128"/>
              </a:rPr>
              <a:t>した場合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○バスジャック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○施設の不法占拠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○爆弾又はこれに類するものの爆発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○核・放射性物質、生物剤又は化学剤の散布</a:t>
            </a:r>
            <a:endParaRPr lang="en-US" altLang="ja-JP" sz="1000" b="1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○その他運行の安全に支障を及ぼす、又は及ぼすおそれのある事件であって、社会的影響が特に大きいと認めるもの</a:t>
            </a:r>
          </a:p>
        </p:txBody>
      </p:sp>
      <p:sp>
        <p:nvSpPr>
          <p:cNvPr id="4109" name="Text Box 35">
            <a:extLst>
              <a:ext uri="{FF2B5EF4-FFF2-40B4-BE49-F238E27FC236}">
                <a16:creationId xmlns:a16="http://schemas.microsoft.com/office/drawing/2014/main" id="{3442EBC5-F975-5F6E-2A41-87D02D5D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836613"/>
            <a:ext cx="2232025" cy="1512887"/>
          </a:xfrm>
          <a:prstGeom prst="rect">
            <a:avLst/>
          </a:prstGeom>
          <a:noFill/>
          <a:ln w="57150" cmpd="thinThick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ＭＳ Ｐゴシック" panose="020B0600070205080204" pitchFamily="50" charset="-128"/>
              </a:rPr>
              <a:t>次の</a:t>
            </a:r>
            <a:r>
              <a:rPr lang="ja-JP" altLang="en-US" sz="1000" b="1" u="sng">
                <a:latin typeface="ＭＳ Ｐゴシック" panose="020B0600070205080204" pitchFamily="50" charset="-128"/>
              </a:rPr>
              <a:t>事件が発生</a:t>
            </a:r>
            <a:r>
              <a:rPr lang="ja-JP" altLang="en-US" sz="1000">
                <a:latin typeface="ＭＳ Ｐゴシック" panose="020B0600070205080204" pitchFamily="50" charset="-128"/>
              </a:rPr>
              <a:t>した場合　</a:t>
            </a:r>
            <a:endParaRPr lang="en-US" altLang="ja-JP" sz="10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○乗客、乗員に死者が出た事件　</a:t>
            </a:r>
            <a:endParaRPr lang="en-US" altLang="ja-JP" sz="1000" b="1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○乗員による業務中の暴行事件</a:t>
            </a:r>
            <a:endParaRPr lang="en-US" altLang="ja-JP" sz="1000" b="1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○その他運行の安全に支障を及ぼす、又は及ぼすおそれのある事件であって、社会的影響が大きいと認めるもの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000" b="1">
              <a:latin typeface="ＭＳ Ｐゴシック" panose="020B0600070205080204" pitchFamily="50" charset="-128"/>
            </a:endParaRPr>
          </a:p>
        </p:txBody>
      </p:sp>
      <p:sp>
        <p:nvSpPr>
          <p:cNvPr id="4110" name="Text Box 36">
            <a:extLst>
              <a:ext uri="{FF2B5EF4-FFF2-40B4-BE49-F238E27FC236}">
                <a16:creationId xmlns:a16="http://schemas.microsoft.com/office/drawing/2014/main" id="{2C1B82FC-CE96-8AD8-0221-6A60CEA1A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025" y="836613"/>
            <a:ext cx="2376488" cy="1512887"/>
          </a:xfrm>
          <a:prstGeom prst="rect">
            <a:avLst/>
          </a:prstGeom>
          <a:noFill/>
          <a:ln w="57150" cmpd="thinThick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300" b="1" u="sng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300" b="1" u="sng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300" b="1" u="sng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300" b="1" u="sng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00" b="1">
                <a:latin typeface="ＭＳ Ｐゴシック" panose="020B0600070205080204" pitchFamily="50" charset="-128"/>
              </a:rPr>
              <a:t>○</a:t>
            </a:r>
            <a:r>
              <a:rPr lang="ja-JP" altLang="en-US" sz="1000" b="1">
                <a:latin typeface="ＭＳ Ｐゴシック" panose="020B0600070205080204" pitchFamily="50" charset="-128"/>
              </a:rPr>
              <a:t>特定重大事件又は重大事件に係る予告電話、インターネットへの書き込みその他の予告行為</a:t>
            </a:r>
            <a:endParaRPr lang="ja-JP" altLang="en-US" sz="1000">
              <a:latin typeface="ＭＳ Ｐゴシック" panose="020B0600070205080204" pitchFamily="50" charset="-128"/>
            </a:endParaRPr>
          </a:p>
        </p:txBody>
      </p:sp>
      <p:sp>
        <p:nvSpPr>
          <p:cNvPr id="4111" name="Rectangle 38">
            <a:extLst>
              <a:ext uri="{FF2B5EF4-FFF2-40B4-BE49-F238E27FC236}">
                <a16:creationId xmlns:a16="http://schemas.microsoft.com/office/drawing/2014/main" id="{A5EA5657-2724-D5C3-4750-9F96E6E9B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2781300"/>
            <a:ext cx="28098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latin typeface="ＭＳ Ｐゴシック" panose="020B0600070205080204" pitchFamily="50" charset="-128"/>
              </a:rPr>
              <a:t>事件発生後速やかに連絡</a:t>
            </a:r>
          </a:p>
        </p:txBody>
      </p:sp>
      <p:sp>
        <p:nvSpPr>
          <p:cNvPr id="4112" name="AutoShape 11">
            <a:extLst>
              <a:ext uri="{FF2B5EF4-FFF2-40B4-BE49-F238E27FC236}">
                <a16:creationId xmlns:a16="http://schemas.microsoft.com/office/drawing/2014/main" id="{AC1A527F-BBE3-8499-374D-80482C875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" y="3068638"/>
            <a:ext cx="4537075" cy="19446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6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ＭＳ Ｐゴシック" panose="020B0600070205080204" pitchFamily="50" charset="-128"/>
              </a:rPr>
              <a:t>中国運輸局自動車技術安全部保安・環境課等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>
                <a:latin typeface="ＭＳ Ｐゴシック" panose="020B0600070205080204" pitchFamily="50" charset="-128"/>
              </a:rPr>
              <a:t>[</a:t>
            </a:r>
            <a:r>
              <a:rPr lang="ja-JP" altLang="en-US" sz="1200" b="1">
                <a:latin typeface="ＭＳ Ｐゴシック" panose="020B0600070205080204" pitchFamily="50" charset="-128"/>
              </a:rPr>
              <a:t>連絡先の勤務時間内（８：３０～１７：４５）</a:t>
            </a:r>
            <a:r>
              <a:rPr lang="en-US" altLang="ja-JP" sz="1200" b="1">
                <a:latin typeface="ＭＳ Ｐゴシック" panose="020B0600070205080204" pitchFamily="50" charset="-128"/>
              </a:rPr>
              <a:t>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900" b="1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>
                <a:latin typeface="ＭＳ Ｐゴシック" panose="020B0600070205080204" pitchFamily="50" charset="-128"/>
              </a:rPr>
              <a:t>[</a:t>
            </a:r>
            <a:r>
              <a:rPr lang="ja-JP" altLang="en-US" sz="1200" b="1">
                <a:latin typeface="ＭＳ Ｐゴシック" panose="020B0600070205080204" pitchFamily="50" charset="-128"/>
              </a:rPr>
              <a:t>連絡先の勤務時間外・休日</a:t>
            </a:r>
            <a:r>
              <a:rPr lang="en-US" altLang="ja-JP" sz="1200" b="1">
                <a:latin typeface="ＭＳ Ｐゴシック" panose="020B0600070205080204" pitchFamily="50" charset="-128"/>
              </a:rPr>
              <a:t>]</a:t>
            </a:r>
            <a:r>
              <a:rPr lang="ja-JP" altLang="en-US" sz="1200" b="1">
                <a:latin typeface="ＭＳ Ｐゴシック" panose="020B0600070205080204" pitchFamily="50" charset="-128"/>
              </a:rPr>
              <a:t>　　　　　　　　　　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b="1">
              <a:latin typeface="ＭＳ Ｐゴシック" panose="020B0600070205080204" pitchFamily="50" charset="-128"/>
            </a:endParaRPr>
          </a:p>
        </p:txBody>
      </p:sp>
      <p:sp>
        <p:nvSpPr>
          <p:cNvPr id="4113" name="Rectangle 12">
            <a:extLst>
              <a:ext uri="{FF2B5EF4-FFF2-40B4-BE49-F238E27FC236}">
                <a16:creationId xmlns:a16="http://schemas.microsoft.com/office/drawing/2014/main" id="{31792C1F-F561-A54E-594A-42A0DFA7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860800"/>
            <a:ext cx="4308475" cy="288925"/>
          </a:xfrm>
          <a:prstGeom prst="rect">
            <a:avLst/>
          </a:prstGeom>
          <a:solidFill>
            <a:srgbClr val="FF0000">
              <a:alpha val="27843"/>
            </a:srgbClr>
          </a:solidFill>
          <a:ln w="57150" cmpd="thinThick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00" b="1">
                <a:latin typeface="ＭＳ Ｐゴシック" panose="020B0600070205080204" pitchFamily="50" charset="-128"/>
              </a:rPr>
              <a:t> </a:t>
            </a:r>
            <a:r>
              <a:rPr lang="ja-JP" altLang="en-US" sz="1200" b="1">
                <a:latin typeface="ＭＳ Ｐゴシック" panose="020B0600070205080204" pitchFamily="50" charset="-128"/>
              </a:rPr>
              <a:t>直通電話：　０８２－２２８－９１４４　ＦＡＸ：　０８２－２２８－９１４８</a:t>
            </a:r>
          </a:p>
        </p:txBody>
      </p:sp>
      <p:sp>
        <p:nvSpPr>
          <p:cNvPr id="4114" name="Rectangle 40">
            <a:extLst>
              <a:ext uri="{FF2B5EF4-FFF2-40B4-BE49-F238E27FC236}">
                <a16:creationId xmlns:a16="http://schemas.microsoft.com/office/drawing/2014/main" id="{97BDF3E4-6A2A-55C4-473F-949B38F44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4579938"/>
            <a:ext cx="4308475" cy="288925"/>
          </a:xfrm>
          <a:prstGeom prst="rect">
            <a:avLst/>
          </a:prstGeom>
          <a:solidFill>
            <a:srgbClr val="FF0000">
              <a:alpha val="27843"/>
            </a:srgbClr>
          </a:solidFill>
          <a:ln w="57150" cmpd="thinThick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>
                <a:latin typeface="ＭＳ Ｐゴシック" panose="020B0600070205080204" pitchFamily="50" charset="-128"/>
              </a:rPr>
              <a:t>  </a:t>
            </a:r>
            <a:r>
              <a:rPr lang="ja-JP" altLang="en-US" sz="1200" b="1">
                <a:latin typeface="ＭＳ Ｐゴシック" panose="020B0600070205080204" pitchFamily="50" charset="-128"/>
              </a:rPr>
              <a:t>携帯電話：　０９０－９０６２－７７９３</a:t>
            </a:r>
          </a:p>
        </p:txBody>
      </p:sp>
      <p:sp>
        <p:nvSpPr>
          <p:cNvPr id="4115" name="Text Box 41">
            <a:extLst>
              <a:ext uri="{FF2B5EF4-FFF2-40B4-BE49-F238E27FC236}">
                <a16:creationId xmlns:a16="http://schemas.microsoft.com/office/drawing/2014/main" id="{98EB0ED2-E64B-EAF8-751E-5EE83C55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5229225"/>
            <a:ext cx="2647950" cy="1628775"/>
          </a:xfrm>
          <a:prstGeom prst="rect">
            <a:avLst/>
          </a:prstGeom>
          <a:noFill/>
          <a:ln w="57150" cmpd="thinThick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 b="1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［第１報報告事項］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①事業者名、事業形態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②受信日時、受信者、受信方法、受信回数等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③予告日時、場所、受信内容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④情報入手先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⑤警察への届出の有無及び警察の対応状況　⑥その他把握している事項　　⑦今後の対応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latin typeface="ＭＳ Ｐゴシック" panose="020B0600070205080204" pitchFamily="50" charset="-128"/>
              </a:rPr>
              <a:t>⑧緊急連絡担当者名及び連絡先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b="1">
                <a:solidFill>
                  <a:srgbClr val="0000CC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000" b="1">
                <a:solidFill>
                  <a:srgbClr val="0000CC"/>
                </a:solidFill>
                <a:latin typeface="ＭＳ Ｐゴシック" panose="020B0600070205080204" pitchFamily="50" charset="-128"/>
              </a:rPr>
              <a:t>　第１報後も把握した情報を速やかに報告</a:t>
            </a:r>
          </a:p>
        </p:txBody>
      </p:sp>
      <p:sp>
        <p:nvSpPr>
          <p:cNvPr id="4116" name="AutoShape 42">
            <a:extLst>
              <a:ext uri="{FF2B5EF4-FFF2-40B4-BE49-F238E27FC236}">
                <a16:creationId xmlns:a16="http://schemas.microsoft.com/office/drawing/2014/main" id="{185F7D27-3248-EF04-4C8C-83F7A0950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950" y="5013325"/>
            <a:ext cx="2303463" cy="43656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ＭＳ Ｐゴシック" panose="020B0600070205080204" pitchFamily="50" charset="-128"/>
              </a:rPr>
              <a:t>予告時の報告事項</a:t>
            </a:r>
          </a:p>
        </p:txBody>
      </p:sp>
      <p:sp>
        <p:nvSpPr>
          <p:cNvPr id="4117" name="Text Box 45">
            <a:extLst>
              <a:ext uri="{FF2B5EF4-FFF2-40B4-BE49-F238E27FC236}">
                <a16:creationId xmlns:a16="http://schemas.microsoft.com/office/drawing/2014/main" id="{5852D6B5-3FE0-6665-89BC-160DA0BFC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3813" y="0"/>
            <a:ext cx="992187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（バス）</a:t>
            </a:r>
          </a:p>
        </p:txBody>
      </p:sp>
      <p:sp>
        <p:nvSpPr>
          <p:cNvPr id="4118" name="AutoShape 47">
            <a:extLst>
              <a:ext uri="{FF2B5EF4-FFF2-40B4-BE49-F238E27FC236}">
                <a16:creationId xmlns:a16="http://schemas.microsoft.com/office/drawing/2014/main" id="{ACD69D68-DBA3-8981-B159-EB31955E0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8" y="2997200"/>
            <a:ext cx="3240087" cy="43338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報告は管轄の運輸支局等へ！</a:t>
            </a:r>
          </a:p>
        </p:txBody>
      </p:sp>
      <p:sp>
        <p:nvSpPr>
          <p:cNvPr id="4119" name="AutoShape 29">
            <a:extLst>
              <a:ext uri="{FF2B5EF4-FFF2-40B4-BE49-F238E27FC236}">
                <a16:creationId xmlns:a16="http://schemas.microsoft.com/office/drawing/2014/main" id="{C8FC0915-2B06-FA36-A30F-9BEB0EB26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138" y="2781300"/>
            <a:ext cx="9366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4295" tIns="8890" rIns="74295" bIns="88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4120" name="AutoShape 48">
            <a:extLst>
              <a:ext uri="{FF2B5EF4-FFF2-40B4-BE49-F238E27FC236}">
                <a16:creationId xmlns:a16="http://schemas.microsoft.com/office/drawing/2014/main" id="{33137A83-6EC8-472F-0A0D-E81945E6D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2997200"/>
            <a:ext cx="3240088" cy="43338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74295" tIns="8890" rIns="74295" bIns="889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報告は管轄の運輸局等へ！</a:t>
            </a:r>
          </a:p>
        </p:txBody>
      </p:sp>
      <p:sp>
        <p:nvSpPr>
          <p:cNvPr id="4121" name="AutoShape 13">
            <a:extLst>
              <a:ext uri="{FF2B5EF4-FFF2-40B4-BE49-F238E27FC236}">
                <a16:creationId xmlns:a16="http://schemas.microsoft.com/office/drawing/2014/main" id="{E5258B43-BF78-DD19-C753-B2E7E7C6D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2781300"/>
            <a:ext cx="9366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4295" tIns="8890" rIns="74295" bIns="88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6CD630A3-D6E8-CA8E-47DA-4FAD34A7D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88"/>
            <a:ext cx="9906000" cy="384176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E5ECFF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CC0000"/>
                </a:solidFill>
                <a:latin typeface="ＭＳ Ｐゴシック" panose="020B0600070205080204" pitchFamily="50" charset="-128"/>
              </a:rPr>
              <a:t>事件発生時における運輸支局連絡先</a:t>
            </a:r>
          </a:p>
        </p:txBody>
      </p:sp>
      <p:grpSp>
        <p:nvGrpSpPr>
          <p:cNvPr id="5123" name="グループ化 8">
            <a:extLst>
              <a:ext uri="{FF2B5EF4-FFF2-40B4-BE49-F238E27FC236}">
                <a16:creationId xmlns:a16="http://schemas.microsoft.com/office/drawing/2014/main" id="{87ECE209-E838-606C-1E20-6FC4608E9D82}"/>
              </a:ext>
            </a:extLst>
          </p:cNvPr>
          <p:cNvGrpSpPr>
            <a:grpSpLocks/>
          </p:cNvGrpSpPr>
          <p:nvPr/>
        </p:nvGrpSpPr>
        <p:grpSpPr bwMode="auto">
          <a:xfrm>
            <a:off x="920750" y="395288"/>
            <a:ext cx="3244850" cy="4392612"/>
            <a:chOff x="1136577" y="908720"/>
            <a:chExt cx="3244939" cy="4392488"/>
          </a:xfrm>
        </p:grpSpPr>
        <p:sp>
          <p:nvSpPr>
            <p:cNvPr id="5132" name="AutoShape 28">
              <a:extLst>
                <a:ext uri="{FF2B5EF4-FFF2-40B4-BE49-F238E27FC236}">
                  <a16:creationId xmlns:a16="http://schemas.microsoft.com/office/drawing/2014/main" id="{3773BAF4-D844-2536-5900-2FB56C213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577" y="980728"/>
              <a:ext cx="3240088" cy="432048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latin typeface="ＭＳ Ｐゴシック" panose="020B0600070205080204" pitchFamily="50" charset="-128"/>
                </a:rPr>
                <a:t>広島運輸支局</a:t>
              </a:r>
              <a:endParaRPr lang="en-US" altLang="ja-JP" sz="1800" b="1"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latin typeface="ＭＳ Ｐゴシック" panose="020B0600070205080204" pitchFamily="50" charset="-128"/>
                </a:rPr>
                <a:t>直通電話：０８２－２３３－９１６９</a:t>
              </a:r>
              <a:endParaRPr lang="en-US" altLang="ja-JP" sz="1400" b="1"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鳥取運輸支局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直通電話：０８５７－２２－４１１０</a:t>
              </a: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島根運輸支局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直通電話：０８５２－３７－２１３８</a:t>
              </a: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岡山運輸支局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直通電話：０８６－２８６－８１５５</a:t>
              </a: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山口運輸支局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直通電話：０８３－９２２－５３９７</a:t>
              </a: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400" b="1"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</p:txBody>
        </p:sp>
        <p:sp>
          <p:nvSpPr>
            <p:cNvPr id="5133" name="AutoShape 47">
              <a:extLst>
                <a:ext uri="{FF2B5EF4-FFF2-40B4-BE49-F238E27FC236}">
                  <a16:creationId xmlns:a16="http://schemas.microsoft.com/office/drawing/2014/main" id="{F7FD6D96-AD0A-D8EE-68FE-14007005F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429" y="908720"/>
              <a:ext cx="3240087" cy="433388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74295" tIns="8890" rIns="74295" bIns="889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>
                  <a:latin typeface="ＭＳ Ｐゴシック" panose="020B0600070205080204" pitchFamily="50" charset="-128"/>
                </a:rPr>
                <a:t>開庁</a:t>
              </a:r>
              <a:r>
                <a:rPr lang="zh-TW" altLang="en-US" sz="1800">
                  <a:latin typeface="ＭＳ Ｐゴシック" panose="020B0600070205080204" pitchFamily="50" charset="-128"/>
                </a:rPr>
                <a:t>時間内（８：３０～１７：１５）</a:t>
              </a:r>
              <a:endParaRPr lang="ja-JP" altLang="en-US" sz="1800"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24" name="グループ化 9">
            <a:extLst>
              <a:ext uri="{FF2B5EF4-FFF2-40B4-BE49-F238E27FC236}">
                <a16:creationId xmlns:a16="http://schemas.microsoft.com/office/drawing/2014/main" id="{488FE45B-38E0-C61F-8892-0D0A356695AD}"/>
              </a:ext>
            </a:extLst>
          </p:cNvPr>
          <p:cNvGrpSpPr>
            <a:grpSpLocks/>
          </p:cNvGrpSpPr>
          <p:nvPr/>
        </p:nvGrpSpPr>
        <p:grpSpPr bwMode="auto">
          <a:xfrm>
            <a:off x="5854700" y="393700"/>
            <a:ext cx="3455988" cy="4392613"/>
            <a:chOff x="5601072" y="908720"/>
            <a:chExt cx="3456384" cy="4392488"/>
          </a:xfrm>
        </p:grpSpPr>
        <p:sp>
          <p:nvSpPr>
            <p:cNvPr id="5130" name="AutoShape 28">
              <a:extLst>
                <a:ext uri="{FF2B5EF4-FFF2-40B4-BE49-F238E27FC236}">
                  <a16:creationId xmlns:a16="http://schemas.microsoft.com/office/drawing/2014/main" id="{0E3BD035-1538-5F0F-82C5-31A072EDB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1072" y="980728"/>
              <a:ext cx="3456384" cy="432048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latin typeface="ＭＳ Ｐゴシック" panose="020B0600070205080204" pitchFamily="50" charset="-128"/>
                </a:rPr>
                <a:t>広島運輸支局</a:t>
              </a:r>
              <a:endParaRPr lang="en-US" altLang="ja-JP" sz="1800" b="1"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latin typeface="ＭＳ Ｐゴシック" panose="020B0600070205080204" pitchFamily="50" charset="-128"/>
                </a:rPr>
                <a:t>携帯電話：０９０－７３７４－９２７８</a:t>
              </a:r>
              <a:endParaRPr lang="en-US" altLang="ja-JP" sz="1400" b="1"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鳥取運輸支局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携帯電話：０９０－７３７４－５８４８</a:t>
              </a:r>
              <a:endParaRPr lang="ja-JP" altLang="en-US" sz="1400" b="1">
                <a:solidFill>
                  <a:srgbClr val="000000"/>
                </a:solidFill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島根運輸支局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携帯電話：０９０－８９９０－９４４９</a:t>
              </a:r>
              <a:endParaRPr lang="ja-JP" altLang="en-US" sz="1400" b="1">
                <a:solidFill>
                  <a:srgbClr val="000000"/>
                </a:solidFill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岡山運輸支局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携帯電話：０９０－７３７４－４４５０</a:t>
              </a:r>
              <a:endParaRPr lang="ja-JP" altLang="en-US" sz="1400" b="1">
                <a:solidFill>
                  <a:srgbClr val="000000"/>
                </a:solidFill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山口運輸支局</a:t>
              </a:r>
              <a:endParaRPr lang="en-US" altLang="ja-JP" sz="1800" b="1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携帯電話：０９０－７１３５－５９６９</a:t>
              </a:r>
              <a:endParaRPr lang="ja-JP" altLang="en-US" sz="1400" b="1">
                <a:solidFill>
                  <a:srgbClr val="000000"/>
                </a:solidFill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400" b="1">
                <a:latin typeface="ＭＳ Ｐゴシック" panose="020B0600070205080204" pitchFamily="50" charset="-128"/>
                <a:sym typeface="Wingdings" panose="05000000000000000000" pitchFamily="2" charset="2"/>
              </a:endParaRPr>
            </a:p>
          </p:txBody>
        </p:sp>
        <p:sp>
          <p:nvSpPr>
            <p:cNvPr id="5131" name="AutoShape 47">
              <a:extLst>
                <a:ext uri="{FF2B5EF4-FFF2-40B4-BE49-F238E27FC236}">
                  <a16:creationId xmlns:a16="http://schemas.microsoft.com/office/drawing/2014/main" id="{5C7D7010-3F1E-7987-F89F-CC08B530D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446" y="908720"/>
              <a:ext cx="2227634" cy="433388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74295" tIns="8890" rIns="74295" bIns="889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ＭＳ Ｐゴシック" panose="020B0600070205080204" pitchFamily="50" charset="-128"/>
                </a:rPr>
                <a:t>時間</a:t>
              </a:r>
              <a:r>
                <a:rPr lang="ja-JP" altLang="en-US" sz="1800">
                  <a:latin typeface="ＭＳ Ｐゴシック" panose="020B0600070205080204" pitchFamily="50" charset="-128"/>
                </a:rPr>
                <a:t>外・休日</a:t>
              </a:r>
            </a:p>
          </p:txBody>
        </p:sp>
      </p:grpSp>
      <p:grpSp>
        <p:nvGrpSpPr>
          <p:cNvPr id="5125" name="グループ化 15">
            <a:extLst>
              <a:ext uri="{FF2B5EF4-FFF2-40B4-BE49-F238E27FC236}">
                <a16:creationId xmlns:a16="http://schemas.microsoft.com/office/drawing/2014/main" id="{2A60812D-8254-FCDC-4FEB-C6553BA326C5}"/>
              </a:ext>
            </a:extLst>
          </p:cNvPr>
          <p:cNvGrpSpPr>
            <a:grpSpLocks/>
          </p:cNvGrpSpPr>
          <p:nvPr/>
        </p:nvGrpSpPr>
        <p:grpSpPr bwMode="auto">
          <a:xfrm>
            <a:off x="100013" y="4786313"/>
            <a:ext cx="9705975" cy="1889125"/>
            <a:chOff x="100012" y="4785850"/>
            <a:chExt cx="9705975" cy="1890372"/>
          </a:xfrm>
        </p:grpSpPr>
        <p:sp>
          <p:nvSpPr>
            <p:cNvPr id="5126" name="Text Box 25">
              <a:extLst>
                <a:ext uri="{FF2B5EF4-FFF2-40B4-BE49-F238E27FC236}">
                  <a16:creationId xmlns:a16="http://schemas.microsoft.com/office/drawing/2014/main" id="{D7702995-D639-7A38-8E8E-167CF24DB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2" y="5047447"/>
              <a:ext cx="6985000" cy="1628775"/>
            </a:xfrm>
            <a:prstGeom prst="rect">
              <a:avLst/>
            </a:prstGeom>
            <a:noFill/>
            <a:ln w="57150" cmpd="thinThick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ja-JP" sz="800" b="1">
                <a:latin typeface="ＭＳ Ｐゴシック" panose="020B0600070205080204" pitchFamily="50" charset="-128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b="1">
                  <a:latin typeface="ＭＳ Ｐゴシック" panose="020B0600070205080204" pitchFamily="50" charset="-128"/>
                </a:rPr>
                <a:t>［第１報報告事項］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b="1">
                  <a:latin typeface="ＭＳ Ｐゴシック" panose="020B0600070205080204" pitchFamily="50" charset="-128"/>
                </a:rPr>
                <a:t>①事件種別（特定重大事件のみ）　②事件概要　③被害の概要　④事業者名　⑤事業形態　⑥発生日時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b="1">
                  <a:latin typeface="ＭＳ Ｐゴシック" panose="020B0600070205080204" pitchFamily="50" charset="-128"/>
                </a:rPr>
                <a:t>⑦発生場所　⑧被害車両の情報　⑨警察への届出の有無及び警察の対応状況　⑩情報入手先　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b="1">
                  <a:latin typeface="ＭＳ Ｐゴシック" panose="020B0600070205080204" pitchFamily="50" charset="-128"/>
                </a:rPr>
                <a:t>⑪その他把握している事項　⑫今後の対応　⑬緊急連絡担当者名及び連絡先　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b="1">
                  <a:latin typeface="ＭＳ Ｐゴシック" panose="020B0600070205080204" pitchFamily="50" charset="-128"/>
                </a:rPr>
                <a:t>　　　　　　　　　　　　　　　　　　　　　　　　　　　　　　　　　　　　　　　</a:t>
              </a:r>
              <a:r>
                <a:rPr lang="en-US" altLang="ja-JP" sz="1200" b="1">
                  <a:solidFill>
                    <a:srgbClr val="0000CC"/>
                  </a:solidFill>
                  <a:latin typeface="ＭＳ Ｐゴシック" panose="020B0600070205080204" pitchFamily="50" charset="-128"/>
                </a:rPr>
                <a:t>※</a:t>
              </a:r>
              <a:r>
                <a:rPr lang="ja-JP" altLang="en-US" sz="1200" b="1">
                  <a:solidFill>
                    <a:srgbClr val="0000CC"/>
                  </a:solidFill>
                  <a:latin typeface="ＭＳ Ｐゴシック" panose="020B0600070205080204" pitchFamily="50" charset="-128"/>
                </a:rPr>
                <a:t>第１報後も把握した情報を速やかに報告</a:t>
              </a:r>
            </a:p>
          </p:txBody>
        </p:sp>
        <p:sp>
          <p:nvSpPr>
            <p:cNvPr id="5127" name="AutoShape 26">
              <a:extLst>
                <a:ext uri="{FF2B5EF4-FFF2-40B4-BE49-F238E27FC236}">
                  <a16:creationId xmlns:a16="http://schemas.microsoft.com/office/drawing/2014/main" id="{33A4F3F7-45FC-1918-0D31-CF908BE15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000" y="4826785"/>
              <a:ext cx="4457700" cy="436562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74295" tIns="8890" rIns="74295" bIns="889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latin typeface="ＭＳ Ｐゴシック" panose="020B0600070205080204" pitchFamily="50" charset="-128"/>
                </a:rPr>
                <a:t>特定重大事件及び重大事件の報告事項</a:t>
              </a:r>
            </a:p>
          </p:txBody>
        </p:sp>
        <p:sp>
          <p:nvSpPr>
            <p:cNvPr id="5128" name="Text Box 41">
              <a:extLst>
                <a:ext uri="{FF2B5EF4-FFF2-40B4-BE49-F238E27FC236}">
                  <a16:creationId xmlns:a16="http://schemas.microsoft.com/office/drawing/2014/main" id="{FF99A920-E318-D3BD-596F-F50FB7F11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8037" y="5047447"/>
              <a:ext cx="2647950" cy="1628775"/>
            </a:xfrm>
            <a:prstGeom prst="rect">
              <a:avLst/>
            </a:prstGeom>
            <a:noFill/>
            <a:ln w="57150" cmpd="thinThick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1000" b="1">
                <a:latin typeface="ＭＳ Ｐゴシック" panose="020B060007020508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［第１報報告事項］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①事業者名、事業形態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②受信日時、受信者、受信方法、受信回数等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③予告日時、場所、受信内容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④情報入手先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⑤警察への届出の有無及び警察の対応状況　⑥その他把握している事項　　⑦今後の対応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b="1">
                  <a:latin typeface="ＭＳ Ｐゴシック" panose="020B0600070205080204" pitchFamily="50" charset="-128"/>
                </a:rPr>
                <a:t>⑧緊急連絡担当者名及び連絡先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b="1">
                  <a:solidFill>
                    <a:srgbClr val="0000CC"/>
                  </a:solidFill>
                  <a:latin typeface="ＭＳ Ｐゴシック" panose="020B0600070205080204" pitchFamily="50" charset="-128"/>
                </a:rPr>
                <a:t>※</a:t>
              </a:r>
              <a:r>
                <a:rPr lang="ja-JP" altLang="en-US" sz="1000" b="1">
                  <a:solidFill>
                    <a:srgbClr val="0000CC"/>
                  </a:solidFill>
                  <a:latin typeface="ＭＳ Ｐゴシック" panose="020B0600070205080204" pitchFamily="50" charset="-128"/>
                </a:rPr>
                <a:t>　第１報後も把握した情報を速やかに報告</a:t>
              </a:r>
            </a:p>
          </p:txBody>
        </p:sp>
        <p:sp>
          <p:nvSpPr>
            <p:cNvPr id="5129" name="AutoShape 42">
              <a:extLst>
                <a:ext uri="{FF2B5EF4-FFF2-40B4-BE49-F238E27FC236}">
                  <a16:creationId xmlns:a16="http://schemas.microsoft.com/office/drawing/2014/main" id="{2B7B1D63-DA5B-6918-4629-BEABBC406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7268" y="4785850"/>
              <a:ext cx="2303463" cy="436563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74295" tIns="8890" rIns="74295" bIns="889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latin typeface="ＭＳ Ｐゴシック" panose="020B0600070205080204" pitchFamily="50" charset="-128"/>
                </a:rPr>
                <a:t>予告時の報告事項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4295" tIns="8890" rIns="74295" bIns="889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4295" tIns="8890" rIns="74295" bIns="889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699</Words>
  <Application>Microsoft Office PowerPoint</Application>
  <PresentationFormat>A4 210 x 297 mm</PresentationFormat>
  <Paragraphs>104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ＭＳ Ｐ明朝</vt:lpstr>
      <vt:lpstr>Wingdings</vt:lpstr>
      <vt:lpstr>標準デザイン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谷口 雄哉</cp:lastModifiedBy>
  <cp:revision>97</cp:revision>
  <dcterms:created xsi:type="dcterms:W3CDTF">2007-10-12T06:02:13Z</dcterms:created>
  <dcterms:modified xsi:type="dcterms:W3CDTF">2023-12-07T00:58:03Z</dcterms:modified>
</cp:coreProperties>
</file>