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1" r:id="rId2"/>
    <p:sldId id="318" r:id="rId3"/>
    <p:sldId id="311" r:id="rId4"/>
    <p:sldId id="312" r:id="rId5"/>
    <p:sldId id="313" r:id="rId6"/>
    <p:sldId id="308" r:id="rId7"/>
    <p:sldId id="309" r:id="rId8"/>
    <p:sldId id="315" r:id="rId9"/>
    <p:sldId id="283" r:id="rId10"/>
    <p:sldId id="292" r:id="rId11"/>
    <p:sldId id="306" r:id="rId12"/>
    <p:sldId id="307" r:id="rId13"/>
    <p:sldId id="316" r:id="rId14"/>
    <p:sldId id="305" r:id="rId15"/>
    <p:sldId id="317" r:id="rId1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4660"/>
  </p:normalViewPr>
  <p:slideViewPr>
    <p:cSldViewPr snapToGrid="0">
      <p:cViewPr varScale="1">
        <p:scale>
          <a:sx n="69" d="100"/>
          <a:sy n="69" d="100"/>
        </p:scale>
        <p:origin x="7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DE3CEDC-BA74-4776-AA26-9FBDBD4F601D}" type="datetimeFigureOut">
              <a:rPr kumimoji="1" lang="ja-JP" altLang="en-US" smtClean="0"/>
              <a:t>2022/3/8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DBAC5B2-0D74-430F-846F-ADFD91990424}" type="slidenum">
              <a:rPr kumimoji="1" lang="ja-JP" altLang="en-US" smtClean="0"/>
              <a:t>‹#›</a:t>
            </a:fld>
            <a:endParaRPr kumimoji="1" lang="ja-JP" altLang="en-US"/>
          </a:p>
        </p:txBody>
      </p:sp>
    </p:spTree>
    <p:extLst>
      <p:ext uri="{BB962C8B-B14F-4D97-AF65-F5344CB8AC3E}">
        <p14:creationId xmlns:p14="http://schemas.microsoft.com/office/powerpoint/2010/main" val="42897338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AC5B2-0D74-430F-846F-ADFD91990424}" type="slidenum">
              <a:rPr kumimoji="1" lang="ja-JP" altLang="en-US" smtClean="0"/>
              <a:t>3</a:t>
            </a:fld>
            <a:endParaRPr kumimoji="1" lang="ja-JP" altLang="en-US"/>
          </a:p>
        </p:txBody>
      </p:sp>
    </p:spTree>
    <p:extLst>
      <p:ext uri="{BB962C8B-B14F-4D97-AF65-F5344CB8AC3E}">
        <p14:creationId xmlns:p14="http://schemas.microsoft.com/office/powerpoint/2010/main" val="393137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AC5B2-0D74-430F-846F-ADFD91990424}" type="slidenum">
              <a:rPr kumimoji="1" lang="ja-JP" altLang="en-US" smtClean="0"/>
              <a:t>4</a:t>
            </a:fld>
            <a:endParaRPr kumimoji="1" lang="ja-JP" altLang="en-US"/>
          </a:p>
        </p:txBody>
      </p:sp>
    </p:spTree>
    <p:extLst>
      <p:ext uri="{BB962C8B-B14F-4D97-AF65-F5344CB8AC3E}">
        <p14:creationId xmlns:p14="http://schemas.microsoft.com/office/powerpoint/2010/main" val="89729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AC5B2-0D74-430F-846F-ADFD91990424}" type="slidenum">
              <a:rPr kumimoji="1" lang="ja-JP" altLang="en-US" smtClean="0"/>
              <a:t>9</a:t>
            </a:fld>
            <a:endParaRPr kumimoji="1" lang="ja-JP" altLang="en-US"/>
          </a:p>
        </p:txBody>
      </p:sp>
    </p:spTree>
    <p:extLst>
      <p:ext uri="{BB962C8B-B14F-4D97-AF65-F5344CB8AC3E}">
        <p14:creationId xmlns:p14="http://schemas.microsoft.com/office/powerpoint/2010/main" val="284177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F4BDE36-9253-464D-997D-20A5A3F54BEC}" type="datetimeFigureOut">
              <a:rPr kumimoji="1" lang="ja-JP" altLang="en-US" smtClean="0"/>
              <a:t>2022/3/8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CDA00C-CF44-452E-8E5D-5DFA3CCD49CD}" type="slidenum">
              <a:rPr kumimoji="1" lang="ja-JP" altLang="en-US" smtClean="0"/>
              <a:t>‹#›</a:t>
            </a:fld>
            <a:endParaRPr kumimoji="1" lang="ja-JP" altLang="en-US"/>
          </a:p>
        </p:txBody>
      </p:sp>
    </p:spTree>
    <p:extLst>
      <p:ext uri="{BB962C8B-B14F-4D97-AF65-F5344CB8AC3E}">
        <p14:creationId xmlns:p14="http://schemas.microsoft.com/office/powerpoint/2010/main" val="409418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4BDE36-9253-464D-997D-20A5A3F54BEC}" type="datetimeFigureOut">
              <a:rPr kumimoji="1" lang="ja-JP" altLang="en-US" smtClean="0"/>
              <a:t>2022/3/8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CDA00C-CF44-452E-8E5D-5DFA3CCD49CD}" type="slidenum">
              <a:rPr kumimoji="1" lang="ja-JP" altLang="en-US" smtClean="0"/>
              <a:t>‹#›</a:t>
            </a:fld>
            <a:endParaRPr kumimoji="1" lang="ja-JP" altLang="en-US"/>
          </a:p>
        </p:txBody>
      </p:sp>
    </p:spTree>
    <p:extLst>
      <p:ext uri="{BB962C8B-B14F-4D97-AF65-F5344CB8AC3E}">
        <p14:creationId xmlns:p14="http://schemas.microsoft.com/office/powerpoint/2010/main" val="3966359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4BDE36-9253-464D-997D-20A5A3F54BEC}" type="datetimeFigureOut">
              <a:rPr kumimoji="1" lang="ja-JP" altLang="en-US" smtClean="0"/>
              <a:t>2022/3/8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CDA00C-CF44-452E-8E5D-5DFA3CCD49CD}" type="slidenum">
              <a:rPr kumimoji="1" lang="ja-JP" altLang="en-US" smtClean="0"/>
              <a:t>‹#›</a:t>
            </a:fld>
            <a:endParaRPr kumimoji="1" lang="ja-JP" altLang="en-US"/>
          </a:p>
        </p:txBody>
      </p:sp>
    </p:spTree>
    <p:extLst>
      <p:ext uri="{BB962C8B-B14F-4D97-AF65-F5344CB8AC3E}">
        <p14:creationId xmlns:p14="http://schemas.microsoft.com/office/powerpoint/2010/main" val="316282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4BDE36-9253-464D-997D-20A5A3F54BEC}" type="datetimeFigureOut">
              <a:rPr kumimoji="1" lang="ja-JP" altLang="en-US" smtClean="0"/>
              <a:t>2022/3/8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CDA00C-CF44-452E-8E5D-5DFA3CCD49CD}" type="slidenum">
              <a:rPr kumimoji="1" lang="ja-JP" altLang="en-US" smtClean="0"/>
              <a:t>‹#›</a:t>
            </a:fld>
            <a:endParaRPr kumimoji="1" lang="ja-JP" altLang="en-US"/>
          </a:p>
        </p:txBody>
      </p:sp>
    </p:spTree>
    <p:extLst>
      <p:ext uri="{BB962C8B-B14F-4D97-AF65-F5344CB8AC3E}">
        <p14:creationId xmlns:p14="http://schemas.microsoft.com/office/powerpoint/2010/main" val="262266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F4BDE36-9253-464D-997D-20A5A3F54BEC}" type="datetimeFigureOut">
              <a:rPr kumimoji="1" lang="ja-JP" altLang="en-US" smtClean="0"/>
              <a:t>2022/3/8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CDA00C-CF44-452E-8E5D-5DFA3CCD49CD}" type="slidenum">
              <a:rPr kumimoji="1" lang="ja-JP" altLang="en-US" smtClean="0"/>
              <a:t>‹#›</a:t>
            </a:fld>
            <a:endParaRPr kumimoji="1" lang="ja-JP" altLang="en-US"/>
          </a:p>
        </p:txBody>
      </p:sp>
    </p:spTree>
    <p:extLst>
      <p:ext uri="{BB962C8B-B14F-4D97-AF65-F5344CB8AC3E}">
        <p14:creationId xmlns:p14="http://schemas.microsoft.com/office/powerpoint/2010/main" val="151157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F4BDE36-9253-464D-997D-20A5A3F54BEC}" type="datetimeFigureOut">
              <a:rPr kumimoji="1" lang="ja-JP" altLang="en-US" smtClean="0"/>
              <a:t>2022/3/8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CDA00C-CF44-452E-8E5D-5DFA3CCD49CD}" type="slidenum">
              <a:rPr kumimoji="1" lang="ja-JP" altLang="en-US" smtClean="0"/>
              <a:t>‹#›</a:t>
            </a:fld>
            <a:endParaRPr kumimoji="1" lang="ja-JP" altLang="en-US"/>
          </a:p>
        </p:txBody>
      </p:sp>
    </p:spTree>
    <p:extLst>
      <p:ext uri="{BB962C8B-B14F-4D97-AF65-F5344CB8AC3E}">
        <p14:creationId xmlns:p14="http://schemas.microsoft.com/office/powerpoint/2010/main" val="70226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F4BDE36-9253-464D-997D-20A5A3F54BEC}" type="datetimeFigureOut">
              <a:rPr kumimoji="1" lang="ja-JP" altLang="en-US" smtClean="0"/>
              <a:t>2022/3/8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CCDA00C-CF44-452E-8E5D-5DFA3CCD49CD}" type="slidenum">
              <a:rPr kumimoji="1" lang="ja-JP" altLang="en-US" smtClean="0"/>
              <a:t>‹#›</a:t>
            </a:fld>
            <a:endParaRPr kumimoji="1" lang="ja-JP" altLang="en-US"/>
          </a:p>
        </p:txBody>
      </p:sp>
    </p:spTree>
    <p:extLst>
      <p:ext uri="{BB962C8B-B14F-4D97-AF65-F5344CB8AC3E}">
        <p14:creationId xmlns:p14="http://schemas.microsoft.com/office/powerpoint/2010/main" val="308762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F4BDE36-9253-464D-997D-20A5A3F54BEC}" type="datetimeFigureOut">
              <a:rPr kumimoji="1" lang="ja-JP" altLang="en-US" smtClean="0"/>
              <a:t>2022/3/8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CCDA00C-CF44-452E-8E5D-5DFA3CCD49CD}" type="slidenum">
              <a:rPr kumimoji="1" lang="ja-JP" altLang="en-US" smtClean="0"/>
              <a:t>‹#›</a:t>
            </a:fld>
            <a:endParaRPr kumimoji="1" lang="ja-JP" altLang="en-US"/>
          </a:p>
        </p:txBody>
      </p:sp>
    </p:spTree>
    <p:extLst>
      <p:ext uri="{BB962C8B-B14F-4D97-AF65-F5344CB8AC3E}">
        <p14:creationId xmlns:p14="http://schemas.microsoft.com/office/powerpoint/2010/main" val="276376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F4BDE36-9253-464D-997D-20A5A3F54BEC}" type="datetimeFigureOut">
              <a:rPr kumimoji="1" lang="ja-JP" altLang="en-US" smtClean="0"/>
              <a:t>2022/3/8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CCDA00C-CF44-452E-8E5D-5DFA3CCD49CD}" type="slidenum">
              <a:rPr kumimoji="1" lang="ja-JP" altLang="en-US" smtClean="0"/>
              <a:t>‹#›</a:t>
            </a:fld>
            <a:endParaRPr kumimoji="1" lang="ja-JP" altLang="en-US"/>
          </a:p>
        </p:txBody>
      </p:sp>
    </p:spTree>
    <p:extLst>
      <p:ext uri="{BB962C8B-B14F-4D97-AF65-F5344CB8AC3E}">
        <p14:creationId xmlns:p14="http://schemas.microsoft.com/office/powerpoint/2010/main" val="416494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4BDE36-9253-464D-997D-20A5A3F54BEC}" type="datetimeFigureOut">
              <a:rPr kumimoji="1" lang="ja-JP" altLang="en-US" smtClean="0"/>
              <a:t>2022/3/8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CDA00C-CF44-452E-8E5D-5DFA3CCD49CD}" type="slidenum">
              <a:rPr kumimoji="1" lang="ja-JP" altLang="en-US" smtClean="0"/>
              <a:t>‹#›</a:t>
            </a:fld>
            <a:endParaRPr kumimoji="1" lang="ja-JP" altLang="en-US"/>
          </a:p>
        </p:txBody>
      </p:sp>
    </p:spTree>
    <p:extLst>
      <p:ext uri="{BB962C8B-B14F-4D97-AF65-F5344CB8AC3E}">
        <p14:creationId xmlns:p14="http://schemas.microsoft.com/office/powerpoint/2010/main" val="315093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4BDE36-9253-464D-997D-20A5A3F54BEC}" type="datetimeFigureOut">
              <a:rPr kumimoji="1" lang="ja-JP" altLang="en-US" smtClean="0"/>
              <a:t>2022/3/8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CDA00C-CF44-452E-8E5D-5DFA3CCD49CD}" type="slidenum">
              <a:rPr kumimoji="1" lang="ja-JP" altLang="en-US" smtClean="0"/>
              <a:t>‹#›</a:t>
            </a:fld>
            <a:endParaRPr kumimoji="1" lang="ja-JP" altLang="en-US"/>
          </a:p>
        </p:txBody>
      </p:sp>
    </p:spTree>
    <p:extLst>
      <p:ext uri="{BB962C8B-B14F-4D97-AF65-F5344CB8AC3E}">
        <p14:creationId xmlns:p14="http://schemas.microsoft.com/office/powerpoint/2010/main" val="395530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BDE36-9253-464D-997D-20A5A3F54BEC}" type="datetimeFigureOut">
              <a:rPr kumimoji="1" lang="ja-JP" altLang="en-US" smtClean="0"/>
              <a:t>2022/3/8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DA00C-CF44-452E-8E5D-5DFA3CCD49CD}" type="slidenum">
              <a:rPr kumimoji="1" lang="ja-JP" altLang="en-US" smtClean="0"/>
              <a:t>‹#›</a:t>
            </a:fld>
            <a:endParaRPr kumimoji="1" lang="ja-JP" altLang="en-US"/>
          </a:p>
        </p:txBody>
      </p:sp>
    </p:spTree>
    <p:extLst>
      <p:ext uri="{BB962C8B-B14F-4D97-AF65-F5344CB8AC3E}">
        <p14:creationId xmlns:p14="http://schemas.microsoft.com/office/powerpoint/2010/main" val="53586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media" Target="../media/media5.mp4"/><Relationship Id="rId7" Type="http://schemas.openxmlformats.org/officeDocument/2006/relationships/image" Target="../media/image21.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20.png"/><Relationship Id="rId5" Type="http://schemas.openxmlformats.org/officeDocument/2006/relationships/slideLayout" Target="../slideLayouts/slideLayout2.xml"/><Relationship Id="rId4" Type="http://schemas.openxmlformats.org/officeDocument/2006/relationships/video" Target="../media/media5.mp4"/></Relationships>
</file>

<file path=ppt/slides/_rels/slide12.xml.rels><?xml version="1.0" encoding="UTF-8" standalone="yes"?>
<Relationships xmlns="http://schemas.openxmlformats.org/package/2006/relationships"><Relationship Id="rId3" Type="http://schemas.microsoft.com/office/2007/relationships/media" Target="../media/media6.mp4"/><Relationship Id="rId7" Type="http://schemas.openxmlformats.org/officeDocument/2006/relationships/image" Target="../media/image22.png"/><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image" Target="../media/image21.png"/><Relationship Id="rId5" Type="http://schemas.openxmlformats.org/officeDocument/2006/relationships/slideLayout" Target="../slideLayouts/slideLayout2.xml"/><Relationship Id="rId4" Type="http://schemas.openxmlformats.org/officeDocument/2006/relationships/video" Target="../media/media6.mp4"/></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7.xml.rels><?xml version="1.0" encoding="UTF-8" standalone="yes"?>
<Relationships xmlns="http://schemas.openxmlformats.org/package/2006/relationships"><Relationship Id="rId3" Type="http://schemas.microsoft.com/office/2007/relationships/media" Target="../media/media1.mp4"/><Relationship Id="rId7" Type="http://schemas.openxmlformats.org/officeDocument/2006/relationships/image" Target="../media/image10.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video" Target="../media/media1.mp4"/></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8534" y="2400751"/>
            <a:ext cx="11855858" cy="1569660"/>
          </a:xfrm>
          <a:prstGeom prst="rect">
            <a:avLst/>
          </a:prstGeom>
          <a:noFill/>
        </p:spPr>
        <p:txBody>
          <a:bodyPr wrap="square" rtlCol="0">
            <a:spAutoFit/>
          </a:bodyPr>
          <a:lstStyle/>
          <a:p>
            <a:pPr algn="ctr"/>
            <a:r>
              <a:rPr kumimoji="1" lang="ja-JP" altLang="en-US" sz="4800" dirty="0" smtClean="0">
                <a:latin typeface="HGP創英角ｺﾞｼｯｸUB" panose="020B0900000000000000" pitchFamily="50" charset="-128"/>
                <a:ea typeface="HGP創英角ｺﾞｼｯｸUB" panose="020B0900000000000000" pitchFamily="50" charset="-128"/>
              </a:rPr>
              <a:t>オートバイとの出会い頭衝突・右直事故</a:t>
            </a:r>
            <a:endParaRPr kumimoji="1" lang="en-US" altLang="ja-JP" sz="48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4800" dirty="0" smtClean="0">
                <a:latin typeface="HGP創英角ｺﾞｼｯｸUB" panose="020B0900000000000000" pitchFamily="50" charset="-128"/>
                <a:ea typeface="HGP創英角ｺﾞｼｯｸUB" panose="020B0900000000000000" pitchFamily="50" charset="-128"/>
              </a:rPr>
              <a:t>の防止について</a:t>
            </a:r>
            <a:endParaRPr kumimoji="1" lang="en-US" altLang="ja-JP" sz="4800" dirty="0" smtClean="0">
              <a:latin typeface="HGP創英角ｺﾞｼｯｸUB" panose="020B0900000000000000" pitchFamily="50" charset="-128"/>
              <a:ea typeface="HGP創英角ｺﾞｼｯｸUB" panose="020B0900000000000000" pitchFamily="50" charset="-128"/>
            </a:endParaRPr>
          </a:p>
        </p:txBody>
      </p:sp>
      <p:sp>
        <p:nvSpPr>
          <p:cNvPr id="6" name="サブタイトル 2"/>
          <p:cNvSpPr txBox="1">
            <a:spLocks/>
          </p:cNvSpPr>
          <p:nvPr/>
        </p:nvSpPr>
        <p:spPr>
          <a:xfrm>
            <a:off x="4514919" y="6075123"/>
            <a:ext cx="7083707" cy="44142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smtClean="0">
                <a:latin typeface="HGP創英角ｺﾞｼｯｸUB" panose="020B0900000000000000" pitchFamily="50" charset="-128"/>
                <a:ea typeface="HGP創英角ｺﾞｼｯｸUB" panose="020B0900000000000000" pitchFamily="50" charset="-128"/>
              </a:rPr>
              <a:t>令和３年度　タクシー事故防止対策検討会</a:t>
            </a:r>
            <a:endParaRPr lang="ja-JP" altLang="en-US" sz="3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49083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9485" y="0"/>
            <a:ext cx="2103461" cy="584775"/>
          </a:xfrm>
          <a:prstGeom prst="rect">
            <a:avLst/>
          </a:prstGeom>
          <a:noFill/>
        </p:spPr>
        <p:txBody>
          <a:bodyPr wrap="none" rtlCol="0">
            <a:spAutoFit/>
          </a:bodyPr>
          <a:lstStyle/>
          <a:p>
            <a:r>
              <a:rPr kumimoji="1" lang="ja-JP" altLang="en-US" sz="3200" u="sng" dirty="0" smtClean="0">
                <a:solidFill>
                  <a:srgbClr val="0070C0"/>
                </a:solidFill>
                <a:latin typeface="HGP創英角ｺﾞｼｯｸUB" panose="020B0900000000000000" pitchFamily="50" charset="-128"/>
                <a:ea typeface="HGP創英角ｺﾞｼｯｸUB" panose="020B0900000000000000" pitchFamily="50" charset="-128"/>
              </a:rPr>
              <a:t>答え合わせ</a:t>
            </a:r>
            <a:endParaRPr kumimoji="1" lang="ja-JP" altLang="en-US" sz="3200" u="sng" dirty="0">
              <a:solidFill>
                <a:srgbClr val="0070C0"/>
              </a:solidFill>
              <a:latin typeface="HGP創英角ｺﾞｼｯｸUB" panose="020B0900000000000000" pitchFamily="50" charset="-128"/>
              <a:ea typeface="HGP創英角ｺﾞｼｯｸUB" panose="020B0900000000000000" pitchFamily="50" charset="-128"/>
            </a:endParaRPr>
          </a:p>
        </p:txBody>
      </p:sp>
      <p:grpSp>
        <p:nvGrpSpPr>
          <p:cNvPr id="30" name="グループ化 29"/>
          <p:cNvGrpSpPr/>
          <p:nvPr/>
        </p:nvGrpSpPr>
        <p:grpSpPr>
          <a:xfrm rot="10800000">
            <a:off x="925841" y="4014724"/>
            <a:ext cx="1445694" cy="676274"/>
            <a:chOff x="0" y="0"/>
            <a:chExt cx="1428148" cy="676274"/>
          </a:xfrm>
        </p:grpSpPr>
        <p:sp>
          <p:nvSpPr>
            <p:cNvPr id="31" name="AutoShape 27"/>
            <p:cNvSpPr>
              <a:spLocks noChangeArrowheads="1"/>
            </p:cNvSpPr>
            <p:nvPr/>
          </p:nvSpPr>
          <p:spPr bwMode="auto">
            <a:xfrm rot="16200000">
              <a:off x="375937" y="-375937"/>
              <a:ext cx="676274" cy="1428148"/>
            </a:xfrm>
            <a:prstGeom prst="roundRect">
              <a:avLst>
                <a:gd name="adj" fmla="val 16667"/>
              </a:avLst>
            </a:prstGeom>
            <a:solidFill>
              <a:schemeClr val="tx1">
                <a:lumMod val="75000"/>
                <a:lumOff val="25000"/>
              </a:schemeClr>
            </a:solidFill>
            <a:ln w="3175">
              <a:solidFill>
                <a:srgbClr val="000000"/>
              </a:solidFill>
              <a:round/>
              <a:headEnd/>
              <a:tailEnd/>
            </a:ln>
          </p:spPr>
          <p:txBody>
            <a:bodyPr/>
            <a:lstStyle/>
            <a:p>
              <a:endParaRPr lang="ja-JP" altLang="en-US"/>
            </a:p>
          </p:txBody>
        </p:sp>
        <p:sp>
          <p:nvSpPr>
            <p:cNvPr id="32" name="台形 31"/>
            <p:cNvSpPr/>
            <p:nvPr/>
          </p:nvSpPr>
          <p:spPr>
            <a:xfrm rot="5400000">
              <a:off x="179001" y="225681"/>
              <a:ext cx="583451" cy="224917"/>
            </a:xfrm>
            <a:prstGeom prst="trapezoid">
              <a:avLst>
                <a:gd name="adj" fmla="val 5202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3" name="台形 32"/>
            <p:cNvSpPr/>
            <p:nvPr/>
          </p:nvSpPr>
          <p:spPr>
            <a:xfrm rot="16200000">
              <a:off x="808164" y="277898"/>
              <a:ext cx="583451" cy="133735"/>
            </a:xfrm>
            <a:prstGeom prst="trapezoid">
              <a:avLst>
                <a:gd name="adj" fmla="val 6960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4" name="台形 33"/>
            <p:cNvSpPr/>
            <p:nvPr/>
          </p:nvSpPr>
          <p:spPr>
            <a:xfrm rot="10800000">
              <a:off x="492001" y="33149"/>
              <a:ext cx="601807" cy="99453"/>
            </a:xfrm>
            <a:prstGeom prst="trapezoid">
              <a:avLst>
                <a:gd name="adj" fmla="val 10232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5" name="台形 34"/>
            <p:cNvSpPr/>
            <p:nvPr/>
          </p:nvSpPr>
          <p:spPr>
            <a:xfrm>
              <a:off x="485924" y="550301"/>
              <a:ext cx="601807" cy="99453"/>
            </a:xfrm>
            <a:prstGeom prst="trapezoid">
              <a:avLst>
                <a:gd name="adj" fmla="val 10232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cxnSp>
          <p:nvCxnSpPr>
            <p:cNvPr id="36" name="直線コネクタ 35"/>
            <p:cNvCxnSpPr/>
            <p:nvPr/>
          </p:nvCxnSpPr>
          <p:spPr>
            <a:xfrm>
              <a:off x="23932" y="139233"/>
              <a:ext cx="316100" cy="72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23932" y="470740"/>
              <a:ext cx="316100" cy="79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99498" y="19051"/>
              <a:ext cx="2528" cy="192647"/>
            </a:xfrm>
            <a:prstGeom prst="line">
              <a:avLst/>
            </a:prstGeom>
            <a:ln w="603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799498" y="457201"/>
              <a:ext cx="2528" cy="192647"/>
            </a:xfrm>
            <a:prstGeom prst="line">
              <a:avLst/>
            </a:prstGeom>
            <a:ln w="603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0" name="グループ化 39"/>
          <p:cNvGrpSpPr>
            <a:grpSpLocks noChangeAspect="1"/>
          </p:cNvGrpSpPr>
          <p:nvPr/>
        </p:nvGrpSpPr>
        <p:grpSpPr>
          <a:xfrm rot="16200000">
            <a:off x="10373475" y="5284869"/>
            <a:ext cx="351693" cy="942482"/>
            <a:chOff x="105702" y="-105702"/>
            <a:chExt cx="134770" cy="361950"/>
          </a:xfrm>
          <a:solidFill>
            <a:schemeClr val="accent6"/>
          </a:solidFill>
          <a:effectLst>
            <a:outerShdw blurRad="76200" dist="38100" dir="7680000" sx="92000" sy="92000" algn="ctr" rotWithShape="0">
              <a:sysClr val="windowText" lastClr="000000"/>
            </a:outerShdw>
          </a:effectLst>
        </p:grpSpPr>
        <p:sp>
          <p:nvSpPr>
            <p:cNvPr id="41" name="二等辺三角形 40"/>
            <p:cNvSpPr/>
            <p:nvPr/>
          </p:nvSpPr>
          <p:spPr>
            <a:xfrm>
              <a:off x="132684" y="27649"/>
              <a:ext cx="85725" cy="95250"/>
            </a:xfrm>
            <a:prstGeom prst="triangl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42" name="円/楕円 41"/>
            <p:cNvSpPr/>
            <p:nvPr/>
          </p:nvSpPr>
          <p:spPr>
            <a:xfrm>
              <a:off x="153640" y="-105702"/>
              <a:ext cx="45719" cy="123825"/>
            </a:xfrm>
            <a:prstGeom prst="ellips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43" name="円/楕円 42"/>
            <p:cNvSpPr/>
            <p:nvPr/>
          </p:nvSpPr>
          <p:spPr>
            <a:xfrm>
              <a:off x="151734" y="132423"/>
              <a:ext cx="45719" cy="123825"/>
            </a:xfrm>
            <a:prstGeom prst="ellips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44" name="L 字 43"/>
            <p:cNvSpPr>
              <a:spLocks noChangeAspect="1"/>
            </p:cNvSpPr>
            <p:nvPr/>
          </p:nvSpPr>
          <p:spPr>
            <a:xfrm rot="8132101">
              <a:off x="105702" y="9432"/>
              <a:ext cx="134770" cy="134770"/>
            </a:xfrm>
            <a:prstGeom prst="corner">
              <a:avLst>
                <a:gd name="adj1" fmla="val 13636"/>
                <a:gd name="adj2" fmla="val 13637"/>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grpSp>
      <p:sp>
        <p:nvSpPr>
          <p:cNvPr id="45" name="台形 44"/>
          <p:cNvSpPr/>
          <p:nvPr/>
        </p:nvSpPr>
        <p:spPr>
          <a:xfrm>
            <a:off x="2602228" y="4124055"/>
            <a:ext cx="453903" cy="855419"/>
          </a:xfrm>
          <a:prstGeom prst="trapezoid">
            <a:avLst/>
          </a:prstGeom>
          <a:solidFill>
            <a:srgbClr val="FFFF00">
              <a:alpha val="37000"/>
            </a:srgbClr>
          </a:solidFill>
          <a:ln w="12700">
            <a:solidFill>
              <a:srgbClr val="FFFF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6" name="台形 45"/>
          <p:cNvSpPr/>
          <p:nvPr/>
        </p:nvSpPr>
        <p:spPr>
          <a:xfrm rot="10800000">
            <a:off x="9351138" y="5328401"/>
            <a:ext cx="453903" cy="855419"/>
          </a:xfrm>
          <a:prstGeom prst="trapezoid">
            <a:avLst/>
          </a:prstGeom>
          <a:solidFill>
            <a:srgbClr val="FFFF00">
              <a:alpha val="37000"/>
            </a:srgbClr>
          </a:solidFill>
          <a:ln w="12700">
            <a:solidFill>
              <a:srgbClr val="FFFF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47" name="グループ化 46"/>
          <p:cNvGrpSpPr>
            <a:grpSpLocks noChangeAspect="1"/>
          </p:cNvGrpSpPr>
          <p:nvPr/>
        </p:nvGrpSpPr>
        <p:grpSpPr>
          <a:xfrm rot="16200000">
            <a:off x="8227149" y="5304401"/>
            <a:ext cx="351693" cy="942482"/>
            <a:chOff x="105702" y="-105702"/>
            <a:chExt cx="134770" cy="361950"/>
          </a:xfrm>
          <a:solidFill>
            <a:schemeClr val="accent6"/>
          </a:solidFill>
          <a:effectLst>
            <a:outerShdw blurRad="76200" dist="38100" dir="7680000" sx="92000" sy="92000" algn="ctr" rotWithShape="0">
              <a:sysClr val="windowText" lastClr="000000"/>
            </a:outerShdw>
          </a:effectLst>
        </p:grpSpPr>
        <p:sp>
          <p:nvSpPr>
            <p:cNvPr id="48" name="二等辺三角形 47"/>
            <p:cNvSpPr/>
            <p:nvPr/>
          </p:nvSpPr>
          <p:spPr>
            <a:xfrm>
              <a:off x="132684" y="27649"/>
              <a:ext cx="85725" cy="95250"/>
            </a:xfrm>
            <a:prstGeom prst="triangl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49" name="円/楕円 48"/>
            <p:cNvSpPr/>
            <p:nvPr/>
          </p:nvSpPr>
          <p:spPr>
            <a:xfrm>
              <a:off x="153640" y="-105702"/>
              <a:ext cx="45719" cy="123825"/>
            </a:xfrm>
            <a:prstGeom prst="ellips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50" name="円/楕円 49"/>
            <p:cNvSpPr/>
            <p:nvPr/>
          </p:nvSpPr>
          <p:spPr>
            <a:xfrm>
              <a:off x="151734" y="132423"/>
              <a:ext cx="45719" cy="123825"/>
            </a:xfrm>
            <a:prstGeom prst="ellips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51" name="L 字 50"/>
            <p:cNvSpPr>
              <a:spLocks noChangeAspect="1"/>
            </p:cNvSpPr>
            <p:nvPr/>
          </p:nvSpPr>
          <p:spPr>
            <a:xfrm rot="8132101">
              <a:off x="105702" y="9432"/>
              <a:ext cx="134770" cy="134770"/>
            </a:xfrm>
            <a:prstGeom prst="corner">
              <a:avLst>
                <a:gd name="adj1" fmla="val 13636"/>
                <a:gd name="adj2" fmla="val 13637"/>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grpSp>
      <p:sp>
        <p:nvSpPr>
          <p:cNvPr id="52" name="台形 51"/>
          <p:cNvSpPr/>
          <p:nvPr/>
        </p:nvSpPr>
        <p:spPr>
          <a:xfrm rot="10800000">
            <a:off x="7204812" y="5347933"/>
            <a:ext cx="453903" cy="855419"/>
          </a:xfrm>
          <a:prstGeom prst="trapezoid">
            <a:avLst/>
          </a:prstGeom>
          <a:solidFill>
            <a:srgbClr val="FFFF00">
              <a:alpha val="37000"/>
            </a:srgbClr>
          </a:solidFill>
          <a:ln w="12700">
            <a:solidFill>
              <a:srgbClr val="FFFF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53" name="グループ化 52"/>
          <p:cNvGrpSpPr>
            <a:grpSpLocks noChangeAspect="1"/>
          </p:cNvGrpSpPr>
          <p:nvPr/>
        </p:nvGrpSpPr>
        <p:grpSpPr>
          <a:xfrm rot="16200000">
            <a:off x="5932340" y="5285398"/>
            <a:ext cx="351693" cy="942482"/>
            <a:chOff x="105702" y="-105702"/>
            <a:chExt cx="134770" cy="361950"/>
          </a:xfrm>
          <a:solidFill>
            <a:schemeClr val="accent6"/>
          </a:solidFill>
          <a:effectLst>
            <a:outerShdw blurRad="76200" dist="38100" dir="7680000" sx="92000" sy="92000" algn="ctr" rotWithShape="0">
              <a:sysClr val="windowText" lastClr="000000"/>
            </a:outerShdw>
          </a:effectLst>
        </p:grpSpPr>
        <p:sp>
          <p:nvSpPr>
            <p:cNvPr id="54" name="二等辺三角形 53"/>
            <p:cNvSpPr/>
            <p:nvPr/>
          </p:nvSpPr>
          <p:spPr>
            <a:xfrm>
              <a:off x="132684" y="27649"/>
              <a:ext cx="85725" cy="95250"/>
            </a:xfrm>
            <a:prstGeom prst="triangl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55" name="円/楕円 54"/>
            <p:cNvSpPr/>
            <p:nvPr/>
          </p:nvSpPr>
          <p:spPr>
            <a:xfrm>
              <a:off x="153640" y="-105702"/>
              <a:ext cx="45719" cy="123825"/>
            </a:xfrm>
            <a:prstGeom prst="ellips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56" name="円/楕円 55"/>
            <p:cNvSpPr/>
            <p:nvPr/>
          </p:nvSpPr>
          <p:spPr>
            <a:xfrm>
              <a:off x="151734" y="132423"/>
              <a:ext cx="45719" cy="123825"/>
            </a:xfrm>
            <a:prstGeom prst="ellips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57" name="L 字 56"/>
            <p:cNvSpPr>
              <a:spLocks noChangeAspect="1"/>
            </p:cNvSpPr>
            <p:nvPr/>
          </p:nvSpPr>
          <p:spPr>
            <a:xfrm rot="8132101">
              <a:off x="105702" y="9432"/>
              <a:ext cx="134770" cy="134770"/>
            </a:xfrm>
            <a:prstGeom prst="corner">
              <a:avLst>
                <a:gd name="adj1" fmla="val 13636"/>
                <a:gd name="adj2" fmla="val 13637"/>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grpSp>
      <p:sp>
        <p:nvSpPr>
          <p:cNvPr id="58" name="台形 57"/>
          <p:cNvSpPr/>
          <p:nvPr/>
        </p:nvSpPr>
        <p:spPr>
          <a:xfrm rot="10800000">
            <a:off x="4910003" y="5328930"/>
            <a:ext cx="453903" cy="855419"/>
          </a:xfrm>
          <a:prstGeom prst="trapezoid">
            <a:avLst/>
          </a:prstGeom>
          <a:solidFill>
            <a:srgbClr val="FFFF00">
              <a:alpha val="37000"/>
            </a:srgbClr>
          </a:solidFill>
          <a:ln w="12700">
            <a:solidFill>
              <a:srgbClr val="FFFF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9" name="左右矢印 58"/>
          <p:cNvSpPr/>
          <p:nvPr/>
        </p:nvSpPr>
        <p:spPr>
          <a:xfrm>
            <a:off x="2348445" y="5285788"/>
            <a:ext cx="7706545" cy="324076"/>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6022912" y="5266725"/>
            <a:ext cx="723275" cy="338554"/>
          </a:xfrm>
          <a:prstGeom prst="rect">
            <a:avLst/>
          </a:prstGeom>
          <a:noFill/>
        </p:spPr>
        <p:txBody>
          <a:bodyPr wrap="none" rtlCol="0">
            <a:spAutoFit/>
          </a:bodyPr>
          <a:lstStyle/>
          <a:p>
            <a:r>
              <a:rPr kumimoji="1" lang="en-US" altLang="ja-JP" sz="1600" dirty="0" smtClean="0">
                <a:latin typeface="HGP創英角ｺﾞｼｯｸUB" panose="020B0900000000000000" pitchFamily="50" charset="-128"/>
                <a:ea typeface="HGP創英角ｺﾞｼｯｸUB" panose="020B0900000000000000" pitchFamily="50" charset="-128"/>
              </a:rPr>
              <a:t>100m</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61" name="左右矢印 60"/>
          <p:cNvSpPr/>
          <p:nvPr/>
        </p:nvSpPr>
        <p:spPr>
          <a:xfrm>
            <a:off x="2348445" y="4995935"/>
            <a:ext cx="5583310" cy="324076"/>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4726317" y="4972816"/>
            <a:ext cx="593432" cy="338554"/>
          </a:xfrm>
          <a:prstGeom prst="rect">
            <a:avLst/>
          </a:prstGeom>
          <a:noFill/>
        </p:spPr>
        <p:txBody>
          <a:bodyPr wrap="none" rtlCol="0">
            <a:spAutoFit/>
          </a:bodyPr>
          <a:lstStyle/>
          <a:p>
            <a:r>
              <a:rPr lang="en-US" altLang="ja-JP" sz="1600" dirty="0" smtClean="0">
                <a:latin typeface="HGP創英角ｺﾞｼｯｸUB" panose="020B0900000000000000" pitchFamily="50" charset="-128"/>
                <a:ea typeface="HGP創英角ｺﾞｼｯｸUB" panose="020B0900000000000000" pitchFamily="50" charset="-128"/>
              </a:rPr>
              <a:t>8</a:t>
            </a:r>
            <a:r>
              <a:rPr kumimoji="1" lang="en-US" altLang="ja-JP" sz="1600" dirty="0" smtClean="0">
                <a:latin typeface="HGP創英角ｺﾞｼｯｸUB" panose="020B0900000000000000" pitchFamily="50" charset="-128"/>
                <a:ea typeface="HGP創英角ｺﾞｼｯｸUB" panose="020B0900000000000000" pitchFamily="50" charset="-128"/>
              </a:rPr>
              <a:t>0m</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63" name="左右矢印 62"/>
          <p:cNvSpPr/>
          <p:nvPr/>
        </p:nvSpPr>
        <p:spPr>
          <a:xfrm>
            <a:off x="2348445" y="4730561"/>
            <a:ext cx="3206438" cy="324076"/>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3629300" y="4660094"/>
            <a:ext cx="593432" cy="338554"/>
          </a:xfrm>
          <a:prstGeom prst="rect">
            <a:avLst/>
          </a:prstGeom>
          <a:noFill/>
        </p:spPr>
        <p:txBody>
          <a:bodyPr wrap="none" rtlCol="0">
            <a:spAutoFit/>
          </a:bodyPr>
          <a:lstStyle/>
          <a:p>
            <a:r>
              <a:rPr lang="en-US" altLang="ja-JP" sz="1600" dirty="0">
                <a:latin typeface="HGP創英角ｺﾞｼｯｸUB" panose="020B0900000000000000" pitchFamily="50" charset="-128"/>
                <a:ea typeface="HGP創英角ｺﾞｼｯｸUB" panose="020B0900000000000000" pitchFamily="50" charset="-128"/>
              </a:rPr>
              <a:t>6</a:t>
            </a:r>
            <a:r>
              <a:rPr kumimoji="1" lang="en-US" altLang="ja-JP" sz="1600" dirty="0" smtClean="0">
                <a:latin typeface="HGP創英角ｺﾞｼｯｸUB" panose="020B0900000000000000" pitchFamily="50" charset="-128"/>
                <a:ea typeface="HGP創英角ｺﾞｼｯｸUB" panose="020B0900000000000000" pitchFamily="50" charset="-128"/>
              </a:rPr>
              <a:t>0m</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65" name="台形 64"/>
          <p:cNvSpPr/>
          <p:nvPr/>
        </p:nvSpPr>
        <p:spPr>
          <a:xfrm>
            <a:off x="2603786" y="3718431"/>
            <a:ext cx="453903" cy="855419"/>
          </a:xfrm>
          <a:prstGeom prst="trapezoid">
            <a:avLst/>
          </a:prstGeom>
          <a:solidFill>
            <a:srgbClr val="FFFF00">
              <a:alpha val="37000"/>
            </a:srgbClr>
          </a:solidFill>
          <a:ln w="12700">
            <a:solidFill>
              <a:srgbClr val="FFFF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4" name="テキスト ボックス 23"/>
          <p:cNvSpPr txBox="1"/>
          <p:nvPr/>
        </p:nvSpPr>
        <p:spPr>
          <a:xfrm>
            <a:off x="4585968" y="5961332"/>
            <a:ext cx="1322798" cy="584775"/>
          </a:xfrm>
          <a:prstGeom prst="rect">
            <a:avLst/>
          </a:prstGeom>
          <a:noFill/>
        </p:spPr>
        <p:txBody>
          <a:bodyPr wrap="none" rtlCol="0">
            <a:spAutoFit/>
          </a:bodyPr>
          <a:lstStyle/>
          <a:p>
            <a:r>
              <a:rPr kumimoji="1" lang="ja-JP" altLang="en-US" sz="1600" dirty="0" smtClean="0">
                <a:solidFill>
                  <a:srgbClr val="0070C0"/>
                </a:solidFill>
                <a:latin typeface="HGP創英角ｺﾞｼｯｸUB" panose="020B0900000000000000" pitchFamily="50" charset="-128"/>
                <a:ea typeface="HGP創英角ｺﾞｼｯｸUB" panose="020B0900000000000000" pitchFamily="50" charset="-128"/>
              </a:rPr>
              <a:t>Ｆ：ハイビーム</a:t>
            </a:r>
            <a:endParaRPr kumimoji="1" lang="en-US" altLang="ja-JP" sz="1600" dirty="0" smtClean="0">
              <a:solidFill>
                <a:srgbClr val="0070C0"/>
              </a:solidFill>
              <a:latin typeface="HGP創英角ｺﾞｼｯｸUB" panose="020B0900000000000000" pitchFamily="50" charset="-128"/>
              <a:ea typeface="HGP創英角ｺﾞｼｯｸUB" panose="020B0900000000000000" pitchFamily="50" charset="-128"/>
            </a:endParaRPr>
          </a:p>
          <a:p>
            <a:r>
              <a:rPr kumimoji="1" lang="ja-JP" altLang="en-US" sz="1600" dirty="0" smtClean="0">
                <a:solidFill>
                  <a:srgbClr val="0070C0"/>
                </a:solidFill>
                <a:latin typeface="HGP創英角ｺﾞｼｯｸUB" panose="020B0900000000000000" pitchFamily="50" charset="-128"/>
                <a:ea typeface="HGP創英角ｺﾞｼｯｸUB" panose="020B0900000000000000" pitchFamily="50" charset="-128"/>
              </a:rPr>
              <a:t>Ｃ：ロービーム</a:t>
            </a:r>
            <a:endParaRPr kumimoji="1" lang="ja-JP" altLang="en-US" sz="16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66" name="テキスト ボックス 65"/>
          <p:cNvSpPr txBox="1"/>
          <p:nvPr/>
        </p:nvSpPr>
        <p:spPr>
          <a:xfrm>
            <a:off x="6902683" y="5961332"/>
            <a:ext cx="1321196" cy="584775"/>
          </a:xfrm>
          <a:prstGeom prst="rect">
            <a:avLst/>
          </a:prstGeom>
          <a:noFill/>
        </p:spPr>
        <p:txBody>
          <a:bodyPr wrap="none" rtlCol="0">
            <a:spAutoFit/>
          </a:bodyPr>
          <a:lstStyle/>
          <a:p>
            <a:r>
              <a:rPr kumimoji="1" lang="ja-JP" altLang="en-US" sz="1600" dirty="0" smtClean="0">
                <a:solidFill>
                  <a:srgbClr val="0070C0"/>
                </a:solidFill>
                <a:latin typeface="HGP創英角ｺﾞｼｯｸUB" panose="020B0900000000000000" pitchFamily="50" charset="-128"/>
                <a:ea typeface="HGP創英角ｺﾞｼｯｸUB" panose="020B0900000000000000" pitchFamily="50" charset="-128"/>
              </a:rPr>
              <a:t>Ａ：ハイビーム</a:t>
            </a:r>
            <a:endParaRPr kumimoji="1" lang="en-US" altLang="ja-JP" sz="1600" dirty="0" smtClean="0">
              <a:solidFill>
                <a:srgbClr val="0070C0"/>
              </a:solidFill>
              <a:latin typeface="HGP創英角ｺﾞｼｯｸUB" panose="020B0900000000000000" pitchFamily="50" charset="-128"/>
              <a:ea typeface="HGP創英角ｺﾞｼｯｸUB" panose="020B0900000000000000" pitchFamily="50" charset="-128"/>
            </a:endParaRPr>
          </a:p>
          <a:p>
            <a:r>
              <a:rPr kumimoji="1" lang="ja-JP" altLang="en-US" sz="1600" dirty="0" smtClean="0">
                <a:solidFill>
                  <a:srgbClr val="0070C0"/>
                </a:solidFill>
                <a:latin typeface="HGP創英角ｺﾞｼｯｸUB" panose="020B0900000000000000" pitchFamily="50" charset="-128"/>
                <a:ea typeface="HGP創英角ｺﾞｼｯｸUB" panose="020B0900000000000000" pitchFamily="50" charset="-128"/>
              </a:rPr>
              <a:t>Ｂ：ロービーム</a:t>
            </a:r>
            <a:endParaRPr kumimoji="1" lang="ja-JP" altLang="en-US" sz="16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67" name="テキスト ボックス 66"/>
          <p:cNvSpPr txBox="1"/>
          <p:nvPr/>
        </p:nvSpPr>
        <p:spPr>
          <a:xfrm>
            <a:off x="9073911" y="5961332"/>
            <a:ext cx="1334020" cy="584775"/>
          </a:xfrm>
          <a:prstGeom prst="rect">
            <a:avLst/>
          </a:prstGeom>
          <a:noFill/>
        </p:spPr>
        <p:txBody>
          <a:bodyPr wrap="none" rtlCol="0">
            <a:spAutoFit/>
          </a:bodyPr>
          <a:lstStyle/>
          <a:p>
            <a:r>
              <a:rPr kumimoji="1" lang="ja-JP" altLang="en-US" sz="1600" dirty="0" smtClean="0">
                <a:solidFill>
                  <a:srgbClr val="0070C0"/>
                </a:solidFill>
                <a:latin typeface="HGP創英角ｺﾞｼｯｸUB" panose="020B0900000000000000" pitchFamily="50" charset="-128"/>
                <a:ea typeface="HGP創英角ｺﾞｼｯｸUB" panose="020B0900000000000000" pitchFamily="50" charset="-128"/>
              </a:rPr>
              <a:t>Ｅ：ハイビーム</a:t>
            </a:r>
            <a:endParaRPr kumimoji="1" lang="en-US" altLang="ja-JP" sz="1600" dirty="0" smtClean="0">
              <a:solidFill>
                <a:srgbClr val="0070C0"/>
              </a:solidFill>
              <a:latin typeface="HGP創英角ｺﾞｼｯｸUB" panose="020B0900000000000000" pitchFamily="50" charset="-128"/>
              <a:ea typeface="HGP創英角ｺﾞｼｯｸUB" panose="020B0900000000000000" pitchFamily="50" charset="-128"/>
            </a:endParaRPr>
          </a:p>
          <a:p>
            <a:r>
              <a:rPr kumimoji="1" lang="ja-JP" altLang="en-US" sz="1600" dirty="0" smtClean="0">
                <a:solidFill>
                  <a:srgbClr val="0070C0"/>
                </a:solidFill>
                <a:latin typeface="HGP創英角ｺﾞｼｯｸUB" panose="020B0900000000000000" pitchFamily="50" charset="-128"/>
                <a:ea typeface="HGP創英角ｺﾞｼｯｸUB" panose="020B0900000000000000" pitchFamily="50" charset="-128"/>
              </a:rPr>
              <a:t>Ｄ：ロービーム</a:t>
            </a:r>
            <a:endParaRPr kumimoji="1" lang="ja-JP" altLang="en-US" sz="16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78" name="テキスト ボックス 77"/>
          <p:cNvSpPr txBox="1"/>
          <p:nvPr/>
        </p:nvSpPr>
        <p:spPr>
          <a:xfrm flipV="1">
            <a:off x="4146873" y="1295775"/>
            <a:ext cx="595035" cy="584775"/>
          </a:xfrm>
          <a:prstGeom prst="rect">
            <a:avLst/>
          </a:prstGeom>
          <a:noFill/>
        </p:spPr>
        <p:txBody>
          <a:bodyPr wrap="non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80" name="テキスト ボックス 79"/>
          <p:cNvSpPr txBox="1"/>
          <p:nvPr/>
        </p:nvSpPr>
        <p:spPr>
          <a:xfrm>
            <a:off x="8087784" y="1295775"/>
            <a:ext cx="1789272" cy="584775"/>
          </a:xfrm>
          <a:prstGeom prst="rect">
            <a:avLst/>
          </a:prstGeom>
          <a:noFill/>
        </p:spPr>
        <p:txBody>
          <a:bodyPr wrap="non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③Ｄ </a:t>
            </a:r>
            <a:r>
              <a:rPr lang="ja-JP" altLang="en-US" sz="3200" dirty="0">
                <a:latin typeface="HGP創英角ｺﾞｼｯｸUB" panose="020B0900000000000000" pitchFamily="50" charset="-128"/>
                <a:ea typeface="HGP創英角ｺﾞｼｯｸUB" panose="020B0900000000000000" pitchFamily="50" charset="-128"/>
              </a:rPr>
              <a:t>と</a:t>
            </a:r>
            <a:r>
              <a:rPr kumimoji="1" lang="ja-JP" altLang="en-US" sz="3200" dirty="0" smtClean="0">
                <a:latin typeface="HGP創英角ｺﾞｼｯｸUB" panose="020B0900000000000000" pitchFamily="50" charset="-128"/>
                <a:ea typeface="HGP創英角ｺﾞｼｯｸUB" panose="020B0900000000000000" pitchFamily="50" charset="-128"/>
              </a:rPr>
              <a:t> Ｅ</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81" name="テキスト ボックス 80"/>
          <p:cNvSpPr txBox="1"/>
          <p:nvPr/>
        </p:nvSpPr>
        <p:spPr>
          <a:xfrm>
            <a:off x="4943274" y="1295775"/>
            <a:ext cx="2146742" cy="584775"/>
          </a:xfrm>
          <a:prstGeom prst="rect">
            <a:avLst/>
          </a:prstGeom>
          <a:noFill/>
        </p:spPr>
        <p:txBody>
          <a:bodyPr wrap="non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②： Ａ と Ｂ</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82" name="テキスト ボックス 81"/>
          <p:cNvSpPr txBox="1"/>
          <p:nvPr/>
        </p:nvSpPr>
        <p:spPr>
          <a:xfrm>
            <a:off x="2402054" y="1887596"/>
            <a:ext cx="1572866" cy="369332"/>
          </a:xfrm>
          <a:prstGeom prst="rect">
            <a:avLst/>
          </a:prstGeom>
          <a:no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（ともに６０ｍ）</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3" name="横巻き 82"/>
          <p:cNvSpPr/>
          <p:nvPr/>
        </p:nvSpPr>
        <p:spPr>
          <a:xfrm>
            <a:off x="900855" y="596203"/>
            <a:ext cx="10574594" cy="3310923"/>
          </a:xfrm>
          <a:prstGeom prst="horizontalScroll">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flipV="1">
            <a:off x="7291382" y="1295775"/>
            <a:ext cx="595035" cy="584775"/>
          </a:xfrm>
          <a:prstGeom prst="rect">
            <a:avLst/>
          </a:prstGeom>
          <a:noFill/>
        </p:spPr>
        <p:txBody>
          <a:bodyPr wrap="non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85" name="テキスト ボックス 84"/>
          <p:cNvSpPr txBox="1"/>
          <p:nvPr/>
        </p:nvSpPr>
        <p:spPr>
          <a:xfrm>
            <a:off x="1814796" y="1295775"/>
            <a:ext cx="2143536" cy="584775"/>
          </a:xfrm>
          <a:prstGeom prst="rect">
            <a:avLst/>
          </a:prstGeom>
          <a:noFill/>
        </p:spPr>
        <p:txBody>
          <a:bodyPr wrap="none" rtlCol="0">
            <a:spAutoFit/>
          </a:bodyPr>
          <a:lstStyle/>
          <a:p>
            <a:r>
              <a:rPr lang="ja-JP" altLang="en-US" sz="3200" dirty="0" smtClean="0">
                <a:latin typeface="HGP創英角ｺﾞｼｯｸUB" panose="020B0900000000000000" pitchFamily="50" charset="-128"/>
                <a:ea typeface="HGP創英角ｺﾞｼｯｸUB" panose="020B0900000000000000" pitchFamily="50" charset="-128"/>
              </a:rPr>
              <a:t>①</a:t>
            </a:r>
            <a:r>
              <a:rPr kumimoji="1" lang="ja-JP" altLang="en-US" sz="3200" dirty="0" smtClean="0">
                <a:latin typeface="HGP創英角ｺﾞｼｯｸUB" panose="020B0900000000000000" pitchFamily="50" charset="-128"/>
                <a:ea typeface="HGP創英角ｺﾞｼｯｸUB" panose="020B0900000000000000" pitchFamily="50" charset="-128"/>
              </a:rPr>
              <a:t>： Ｃ と Ｆ</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86" name="テキスト ボックス 85"/>
          <p:cNvSpPr txBox="1"/>
          <p:nvPr/>
        </p:nvSpPr>
        <p:spPr>
          <a:xfrm>
            <a:off x="5387940" y="1887596"/>
            <a:ext cx="1572866" cy="369332"/>
          </a:xfrm>
          <a:prstGeom prst="rect">
            <a:avLst/>
          </a:prstGeom>
          <a:no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（ともに８０ｍ）</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7" name="テキスト ボックス 86"/>
          <p:cNvSpPr txBox="1"/>
          <p:nvPr/>
        </p:nvSpPr>
        <p:spPr>
          <a:xfrm>
            <a:off x="8503036" y="1887596"/>
            <a:ext cx="1745991" cy="369332"/>
          </a:xfrm>
          <a:prstGeom prst="rect">
            <a:avLst/>
          </a:prstGeom>
          <a:no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（ともに１００ｍ）</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8" name="テキスト ボックス 87"/>
          <p:cNvSpPr txBox="1"/>
          <p:nvPr/>
        </p:nvSpPr>
        <p:spPr>
          <a:xfrm>
            <a:off x="2830345" y="2559036"/>
            <a:ext cx="877163" cy="523220"/>
          </a:xfrm>
          <a:prstGeom prst="rect">
            <a:avLst/>
          </a:prstGeom>
          <a:noFill/>
        </p:spPr>
        <p:txBody>
          <a:bodyPr wrap="none" rtlCol="0">
            <a:spAutoFit/>
          </a:bodyPr>
          <a:lstStyle/>
          <a:p>
            <a:r>
              <a:rPr kumimoji="1" lang="ja-JP" altLang="en-US" sz="2800" dirty="0" smtClean="0">
                <a:solidFill>
                  <a:srgbClr val="FF9900"/>
                </a:solidFill>
                <a:latin typeface="HGP創英角ｺﾞｼｯｸUB" panose="020B0900000000000000" pitchFamily="50" charset="-128"/>
                <a:ea typeface="HGP創英角ｺﾞｼｯｸUB" panose="020B0900000000000000" pitchFamily="50" charset="-128"/>
              </a:rPr>
              <a:t>近い</a:t>
            </a:r>
            <a:endParaRPr kumimoji="1" lang="ja-JP" altLang="en-US" sz="2800" dirty="0">
              <a:solidFill>
                <a:srgbClr val="FF9900"/>
              </a:solidFill>
              <a:latin typeface="HGP創英角ｺﾞｼｯｸUB" panose="020B0900000000000000" pitchFamily="50" charset="-128"/>
              <a:ea typeface="HGP創英角ｺﾞｼｯｸUB" panose="020B0900000000000000" pitchFamily="50" charset="-128"/>
            </a:endParaRPr>
          </a:p>
        </p:txBody>
      </p:sp>
      <p:sp>
        <p:nvSpPr>
          <p:cNvPr id="89" name="テキスト ボックス 88"/>
          <p:cNvSpPr txBox="1"/>
          <p:nvPr/>
        </p:nvSpPr>
        <p:spPr>
          <a:xfrm>
            <a:off x="9048195" y="2559036"/>
            <a:ext cx="877163" cy="523220"/>
          </a:xfrm>
          <a:prstGeom prst="rect">
            <a:avLst/>
          </a:prstGeom>
          <a:noFill/>
        </p:spPr>
        <p:txBody>
          <a:bodyPr wrap="none" rtlCol="0">
            <a:spAutoFit/>
          </a:bodyPr>
          <a:lstStyle/>
          <a:p>
            <a:r>
              <a:rPr kumimoji="1" lang="ja-JP" altLang="en-US" sz="2800" dirty="0" smtClean="0">
                <a:solidFill>
                  <a:srgbClr val="FFC000"/>
                </a:solidFill>
                <a:latin typeface="HGP創英角ｺﾞｼｯｸUB" panose="020B0900000000000000" pitchFamily="50" charset="-128"/>
                <a:ea typeface="HGP創英角ｺﾞｼｯｸUB" panose="020B0900000000000000" pitchFamily="50" charset="-128"/>
              </a:rPr>
              <a:t>遠い</a:t>
            </a:r>
            <a:endParaRPr kumimoji="1" lang="ja-JP" altLang="en-US" sz="2800" dirty="0">
              <a:solidFill>
                <a:srgbClr val="FFC000"/>
              </a:solidFill>
              <a:latin typeface="HGP創英角ｺﾞｼｯｸUB" panose="020B0900000000000000" pitchFamily="50" charset="-128"/>
              <a:ea typeface="HGP創英角ｺﾞｼｯｸUB" panose="020B0900000000000000" pitchFamily="50" charset="-128"/>
            </a:endParaRPr>
          </a:p>
        </p:txBody>
      </p:sp>
      <p:sp>
        <p:nvSpPr>
          <p:cNvPr id="90" name="上下矢印 89"/>
          <p:cNvSpPr/>
          <p:nvPr/>
        </p:nvSpPr>
        <p:spPr>
          <a:xfrm rot="5400000" flipV="1">
            <a:off x="5975858" y="273728"/>
            <a:ext cx="639049" cy="5175749"/>
          </a:xfrm>
          <a:prstGeom prst="upDownArrow">
            <a:avLst/>
          </a:prstGeom>
          <a:gradFill flip="none" rotWithShape="1">
            <a:gsLst>
              <a:gs pos="0">
                <a:srgbClr val="FF9900"/>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Tree>
    <p:extLst>
      <p:ext uri="{BB962C8B-B14F-4D97-AF65-F5344CB8AC3E}">
        <p14:creationId xmlns:p14="http://schemas.microsoft.com/office/powerpoint/2010/main" val="75603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４０キロﾊｲ">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5932" y="1080655"/>
            <a:ext cx="5911272" cy="4433454"/>
          </a:xfrm>
          <a:prstGeom prst="rect">
            <a:avLst/>
          </a:prstGeom>
        </p:spPr>
      </p:pic>
      <p:sp>
        <p:nvSpPr>
          <p:cNvPr id="5" name="テキスト ボックス 4"/>
          <p:cNvSpPr txBox="1"/>
          <p:nvPr/>
        </p:nvSpPr>
        <p:spPr>
          <a:xfrm>
            <a:off x="171379" y="1192305"/>
            <a:ext cx="2204450" cy="646331"/>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スピード：時速４０ｋｍ</a:t>
            </a:r>
            <a:endParaRPr kumimoji="1" lang="en-US" altLang="ja-JP" dirty="0" smtClean="0">
              <a:latin typeface="HGP創英角ｺﾞｼｯｸUB" panose="020B0900000000000000" pitchFamily="50" charset="-128"/>
              <a:ea typeface="HGP創英角ｺﾞｼｯｸUB" panose="020B0900000000000000" pitchFamily="50" charset="-128"/>
            </a:endParaRPr>
          </a:p>
          <a:p>
            <a:r>
              <a:rPr kumimoji="1" lang="ja-JP" altLang="en-US" dirty="0" smtClean="0">
                <a:latin typeface="HGP創英角ｺﾞｼｯｸUB" panose="020B0900000000000000" pitchFamily="50" charset="-128"/>
                <a:ea typeface="HGP創英角ｺﾞｼｯｸUB" panose="020B0900000000000000" pitchFamily="50" charset="-128"/>
              </a:rPr>
              <a:t>ライト　 ：</a:t>
            </a:r>
            <a:r>
              <a:rPr kumimoji="1" lang="ja-JP" altLang="en-US" dirty="0" smtClean="0">
                <a:solidFill>
                  <a:srgbClr val="FF0000"/>
                </a:solidFill>
                <a:latin typeface="HGP創英角ｺﾞｼｯｸUB" panose="020B0900000000000000" pitchFamily="50" charset="-128"/>
                <a:ea typeface="HGP創英角ｺﾞｼｯｸUB" panose="020B0900000000000000" pitchFamily="50" charset="-128"/>
              </a:rPr>
              <a:t>ハイビーム</a:t>
            </a:r>
            <a:endParaRPr kumimoji="1" lang="ja-JP" altLang="en-US"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6" name="４０キロロー">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229345" y="1080655"/>
            <a:ext cx="5911272" cy="4433454"/>
          </a:xfrm>
          <a:prstGeom prst="rect">
            <a:avLst/>
          </a:prstGeom>
        </p:spPr>
      </p:pic>
      <p:sp>
        <p:nvSpPr>
          <p:cNvPr id="7" name="テキスト ボックス 6"/>
          <p:cNvSpPr txBox="1"/>
          <p:nvPr/>
        </p:nvSpPr>
        <p:spPr>
          <a:xfrm>
            <a:off x="6385516" y="1192305"/>
            <a:ext cx="2266967" cy="646331"/>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スピード：時速４０ｋｍ</a:t>
            </a:r>
            <a:endParaRPr kumimoji="1" lang="en-US" altLang="ja-JP" dirty="0" smtClean="0">
              <a:latin typeface="HGP創英角ｺﾞｼｯｸUB" panose="020B0900000000000000" pitchFamily="50" charset="-128"/>
              <a:ea typeface="HGP創英角ｺﾞｼｯｸUB" panose="020B0900000000000000" pitchFamily="50" charset="-128"/>
            </a:endParaRPr>
          </a:p>
          <a:p>
            <a:r>
              <a:rPr kumimoji="1" lang="ja-JP" altLang="en-US" dirty="0" smtClean="0">
                <a:latin typeface="HGP創英角ｺﾞｼｯｸUB" panose="020B0900000000000000" pitchFamily="50" charset="-128"/>
                <a:ea typeface="HGP創英角ｺﾞｼｯｸUB" panose="020B0900000000000000" pitchFamily="50" charset="-128"/>
              </a:rPr>
              <a:t>ライト　 ：</a:t>
            </a:r>
            <a:r>
              <a:rPr kumimoji="1" lang="ja-JP" altLang="en-US" dirty="0" smtClean="0">
                <a:solidFill>
                  <a:srgbClr val="FF0000"/>
                </a:solidFill>
                <a:latin typeface="HGP創英角ｺﾞｼｯｸUB" panose="020B0900000000000000" pitchFamily="50" charset="-128"/>
                <a:ea typeface="HGP創英角ｺﾞｼｯｸUB" panose="020B0900000000000000" pitchFamily="50" charset="-128"/>
              </a:rPr>
              <a:t>ロービーム</a:t>
            </a:r>
            <a:endParaRPr kumimoji="1" lang="en-US" altLang="ja-JP" dirty="0" smtClean="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755731" y="641013"/>
            <a:ext cx="10947228" cy="400110"/>
          </a:xfrm>
          <a:prstGeom prst="rect">
            <a:avLst/>
          </a:prstGeom>
          <a:noFill/>
        </p:spPr>
        <p:txBody>
          <a:bodyPr wrap="none" rtlCol="0">
            <a:spAutoFit/>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下の２つの動画では、停止している乗用車に１００ｍ先から時速４０ｋｍでオートバイが向かってきます。</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734083" y="5524144"/>
            <a:ext cx="11302866" cy="1384995"/>
          </a:xfrm>
          <a:prstGeom prst="rect">
            <a:avLst/>
          </a:prstGeom>
          <a:noFill/>
        </p:spPr>
        <p:txBody>
          <a:bodyPr wrap="square" rtlCol="0">
            <a:spAutoFit/>
          </a:bodyPr>
          <a:lstStyle/>
          <a:p>
            <a:r>
              <a:rPr kumimoji="1" lang="ja-JP" altLang="en-US" sz="2800" dirty="0" smtClean="0">
                <a:latin typeface="HGP創英角ｺﾞｼｯｸUB" panose="020B0900000000000000" pitchFamily="50" charset="-128"/>
                <a:ea typeface="HGP創英角ｺﾞｼｯｸUB" panose="020B0900000000000000" pitchFamily="50" charset="-128"/>
              </a:rPr>
              <a:t>ライトの向きが変わると、同じスピードのオートバイであっても感じ方が異なるのではないでしょうか。</a:t>
            </a:r>
            <a:endParaRPr kumimoji="1" lang="en-US" altLang="ja-JP" sz="2800" dirty="0" smtClean="0">
              <a:latin typeface="HGP創英角ｺﾞｼｯｸUB" panose="020B0900000000000000" pitchFamily="50" charset="-128"/>
              <a:ea typeface="HGP創英角ｺﾞｼｯｸUB" panose="020B0900000000000000" pitchFamily="50" charset="-128"/>
            </a:endParaRPr>
          </a:p>
          <a:p>
            <a:r>
              <a:rPr kumimoji="1" lang="ja-JP" altLang="en-US" sz="2800" dirty="0" smtClean="0">
                <a:latin typeface="HGP創英角ｺﾞｼｯｸUB" panose="020B0900000000000000" pitchFamily="50" charset="-128"/>
                <a:ea typeface="HGP創英角ｺﾞｼｯｸUB" panose="020B0900000000000000" pitchFamily="50" charset="-128"/>
              </a:rPr>
              <a:t>また、右側から向かってくる場合と比較して、どう感じたでしょうか。</a:t>
            </a:r>
            <a:endParaRPr kumimoji="1" lang="en-US" altLang="ja-JP" sz="2800" dirty="0" smtClean="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5044393" y="1192305"/>
            <a:ext cx="902811" cy="523220"/>
          </a:xfrm>
          <a:prstGeom prst="rect">
            <a:avLst/>
          </a:prstGeom>
          <a:solidFill>
            <a:schemeClr val="tx1"/>
          </a:solidFill>
        </p:spPr>
        <p:txBody>
          <a:bodyPr wrap="none" rtlCol="0">
            <a:spAutoFit/>
          </a:bodyPr>
          <a:lstStyle/>
          <a:p>
            <a:r>
              <a:rPr kumimoji="1" lang="ja-JP" altLang="en-US" sz="2800" dirty="0" smtClean="0">
                <a:solidFill>
                  <a:schemeClr val="bg1"/>
                </a:solidFill>
                <a:latin typeface="HGP創英角ｺﾞｼｯｸUB" panose="020B0900000000000000" pitchFamily="50" charset="-128"/>
                <a:ea typeface="HGP創英角ｺﾞｼｯｸUB" panose="020B0900000000000000" pitchFamily="50" charset="-128"/>
              </a:rPr>
              <a:t>動画</a:t>
            </a:r>
            <a:endPar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11200792" y="1192305"/>
            <a:ext cx="902811" cy="523220"/>
          </a:xfrm>
          <a:prstGeom prst="rect">
            <a:avLst/>
          </a:prstGeom>
          <a:solidFill>
            <a:schemeClr val="tx1"/>
          </a:solidFill>
        </p:spPr>
        <p:txBody>
          <a:bodyPr wrap="none" rtlCol="0">
            <a:spAutoFit/>
          </a:bodyPr>
          <a:lstStyle/>
          <a:p>
            <a:r>
              <a:rPr kumimoji="1" lang="ja-JP" altLang="en-US" sz="2800" dirty="0" smtClean="0">
                <a:solidFill>
                  <a:schemeClr val="bg1"/>
                </a:solidFill>
                <a:latin typeface="HGP創英角ｺﾞｼｯｸUB" panose="020B0900000000000000" pitchFamily="50" charset="-128"/>
                <a:ea typeface="HGP創英角ｺﾞｼｯｸUB" panose="020B0900000000000000" pitchFamily="50" charset="-128"/>
              </a:rPr>
              <a:t>動画</a:t>
            </a:r>
            <a:endPar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121388" y="81079"/>
            <a:ext cx="11399274" cy="584775"/>
          </a:xfrm>
          <a:prstGeom prst="rect">
            <a:avLst/>
          </a:prstGeom>
          <a:noFill/>
        </p:spPr>
        <p:txBody>
          <a:bodyPr wrap="none" rtlCol="0">
            <a:spAutoFit/>
          </a:bodyPr>
          <a:lstStyle/>
          <a:p>
            <a:r>
              <a:rPr kumimoji="1" lang="ja-JP" altLang="en-US" sz="3200" u="sng" dirty="0" smtClean="0">
                <a:solidFill>
                  <a:srgbClr val="0070C0"/>
                </a:solidFill>
                <a:latin typeface="HGP創英角ｺﾞｼｯｸUB" panose="020B0900000000000000" pitchFamily="50" charset="-128"/>
                <a:ea typeface="HGP創英角ｺﾞｼｯｸUB" panose="020B0900000000000000" pitchFamily="50" charset="-128"/>
              </a:rPr>
              <a:t>同じ距離・スピードで撮影した動画を見て</a:t>
            </a:r>
            <a:r>
              <a:rPr lang="ja-JP" altLang="en-US" sz="3200" u="sng" dirty="0">
                <a:solidFill>
                  <a:srgbClr val="0070C0"/>
                </a:solidFill>
                <a:latin typeface="HGP創英角ｺﾞｼｯｸUB" panose="020B0900000000000000" pitchFamily="50" charset="-128"/>
                <a:ea typeface="HGP創英角ｺﾞｼｯｸUB" panose="020B0900000000000000" pitchFamily="50" charset="-128"/>
              </a:rPr>
              <a:t>みましょう</a:t>
            </a:r>
            <a:r>
              <a:rPr lang="ja-JP" altLang="en-US" sz="2400" u="sng" dirty="0" smtClean="0">
                <a:solidFill>
                  <a:srgbClr val="0070C0"/>
                </a:solidFill>
                <a:latin typeface="HGP創英角ｺﾞｼｯｸUB" panose="020B0900000000000000" pitchFamily="50" charset="-128"/>
                <a:ea typeface="HGP創英角ｺﾞｼｯｸUB" panose="020B0900000000000000" pitchFamily="50" charset="-128"/>
              </a:rPr>
              <a:t>（点灯</a:t>
            </a:r>
            <a:r>
              <a:rPr lang="ja-JP" altLang="en-US" sz="2400" u="sng" dirty="0">
                <a:solidFill>
                  <a:srgbClr val="0070C0"/>
                </a:solidFill>
                <a:latin typeface="HGP創英角ｺﾞｼｯｸUB" panose="020B0900000000000000" pitchFamily="50" charset="-128"/>
                <a:ea typeface="HGP創英角ｺﾞｼｯｸUB" panose="020B0900000000000000" pitchFamily="50" charset="-128"/>
              </a:rPr>
              <a:t>状態</a:t>
            </a:r>
            <a:r>
              <a:rPr lang="ja-JP" altLang="en-US" sz="2400" u="sng" dirty="0" smtClean="0">
                <a:solidFill>
                  <a:srgbClr val="0070C0"/>
                </a:solidFill>
                <a:latin typeface="HGP創英角ｺﾞｼｯｸUB" panose="020B0900000000000000" pitchFamily="50" charset="-128"/>
                <a:ea typeface="HGP創英角ｺﾞｼｯｸUB" panose="020B0900000000000000" pitchFamily="50" charset="-128"/>
              </a:rPr>
              <a:t>が異なる）</a:t>
            </a:r>
            <a:endParaRPr kumimoji="1" lang="ja-JP" altLang="en-US" sz="2400" u="sng" dirty="0">
              <a:solidFill>
                <a:srgbClr val="0070C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179936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４０キロロー">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229345" y="1080655"/>
            <a:ext cx="5911272" cy="4433454"/>
          </a:xfrm>
          <a:prstGeom prst="rect">
            <a:avLst/>
          </a:prstGeom>
        </p:spPr>
      </p:pic>
      <p:sp>
        <p:nvSpPr>
          <p:cNvPr id="7" name="テキスト ボックス 6"/>
          <p:cNvSpPr txBox="1"/>
          <p:nvPr/>
        </p:nvSpPr>
        <p:spPr>
          <a:xfrm>
            <a:off x="6385516" y="1163784"/>
            <a:ext cx="2204450" cy="646331"/>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スピード：時速</a:t>
            </a:r>
            <a:r>
              <a:rPr kumimoji="1" lang="ja-JP" altLang="en-US" dirty="0" smtClean="0">
                <a:solidFill>
                  <a:srgbClr val="FF0000"/>
                </a:solidFill>
                <a:latin typeface="HGP創英角ｺﾞｼｯｸUB" panose="020B0900000000000000" pitchFamily="50" charset="-128"/>
                <a:ea typeface="HGP創英角ｺﾞｼｯｸUB" panose="020B0900000000000000" pitchFamily="50" charset="-128"/>
              </a:rPr>
              <a:t>４０ｋｍ</a:t>
            </a:r>
            <a:endParaRPr kumimoji="1" lang="en-US" altLang="ja-JP" dirty="0" smtClean="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dirty="0" smtClean="0">
                <a:latin typeface="HGP創英角ｺﾞｼｯｸUB" panose="020B0900000000000000" pitchFamily="50" charset="-128"/>
                <a:ea typeface="HGP創英角ｺﾞｼｯｸUB" panose="020B0900000000000000" pitchFamily="50" charset="-128"/>
              </a:rPr>
              <a:t>ライト　 ：ロービーム</a:t>
            </a:r>
            <a:endParaRPr kumimoji="1" lang="en-US" altLang="ja-JP" dirty="0" smtClean="0">
              <a:latin typeface="HGP創英角ｺﾞｼｯｸUB" panose="020B0900000000000000" pitchFamily="50" charset="-128"/>
              <a:ea typeface="HGP創英角ｺﾞｼｯｸUB" panose="020B0900000000000000" pitchFamily="50" charset="-128"/>
            </a:endParaRPr>
          </a:p>
        </p:txBody>
      </p:sp>
      <p:pic>
        <p:nvPicPr>
          <p:cNvPr id="2" name="３０キロロー">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1565" y="1080655"/>
            <a:ext cx="5911272" cy="4433454"/>
          </a:xfrm>
          <a:prstGeom prst="rect">
            <a:avLst/>
          </a:prstGeom>
        </p:spPr>
      </p:pic>
      <p:sp>
        <p:nvSpPr>
          <p:cNvPr id="5" name="テキスト ボックス 4"/>
          <p:cNvSpPr txBox="1"/>
          <p:nvPr/>
        </p:nvSpPr>
        <p:spPr>
          <a:xfrm>
            <a:off x="171379" y="1163784"/>
            <a:ext cx="2204450" cy="646331"/>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スピード：時速</a:t>
            </a:r>
            <a:r>
              <a:rPr kumimoji="1" lang="ja-JP" altLang="en-US" dirty="0" smtClean="0">
                <a:solidFill>
                  <a:srgbClr val="FF0000"/>
                </a:solidFill>
                <a:latin typeface="HGP創英角ｺﾞｼｯｸUB" panose="020B0900000000000000" pitchFamily="50" charset="-128"/>
                <a:ea typeface="HGP創英角ｺﾞｼｯｸUB" panose="020B0900000000000000" pitchFamily="50" charset="-128"/>
              </a:rPr>
              <a:t>３０ｋｍ</a:t>
            </a:r>
            <a:endParaRPr kumimoji="1" lang="en-US" altLang="ja-JP" dirty="0" smtClean="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dirty="0" smtClean="0">
                <a:latin typeface="HGP創英角ｺﾞｼｯｸUB" panose="020B0900000000000000" pitchFamily="50" charset="-128"/>
                <a:ea typeface="HGP創英角ｺﾞｼｯｸUB" panose="020B0900000000000000" pitchFamily="50" charset="-128"/>
              </a:rPr>
              <a:t>ライト　 ：ロービーム</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755731" y="641013"/>
            <a:ext cx="10780515" cy="400110"/>
          </a:xfrm>
          <a:prstGeom prst="rect">
            <a:avLst/>
          </a:prstGeom>
          <a:noFill/>
        </p:spPr>
        <p:txBody>
          <a:bodyPr wrap="none" rtlCol="0">
            <a:spAutoFit/>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下の２つの動画では、停止している乗用車に１００ｍ先からロービームでオートバイが向かってきます。</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622784" y="5523496"/>
            <a:ext cx="11066427" cy="1384995"/>
          </a:xfrm>
          <a:prstGeom prst="rect">
            <a:avLst/>
          </a:prstGeom>
          <a:noFill/>
        </p:spPr>
        <p:txBody>
          <a:bodyPr wrap="square" rtlCol="0">
            <a:spAutoFit/>
          </a:bodyPr>
          <a:lstStyle/>
          <a:p>
            <a:r>
              <a:rPr kumimoji="1" lang="ja-JP" altLang="en-US" sz="2800" dirty="0" smtClean="0">
                <a:latin typeface="HGP創英角ｺﾞｼｯｸUB" panose="020B0900000000000000" pitchFamily="50" charset="-128"/>
                <a:ea typeface="HGP創英角ｺﾞｼｯｸUB" panose="020B0900000000000000" pitchFamily="50" charset="-128"/>
              </a:rPr>
              <a:t>ライトの向きが同じだと、オートバイのスピードの違いがわかりにくいのではないでしょうか。</a:t>
            </a:r>
            <a:endParaRPr kumimoji="1" lang="en-US" altLang="ja-JP" sz="2800" dirty="0" smtClean="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また、右側から向かってくる場合と比較</a:t>
            </a:r>
            <a:r>
              <a:rPr lang="ja-JP" altLang="en-US" sz="2800" dirty="0" smtClean="0">
                <a:latin typeface="HGP創英角ｺﾞｼｯｸUB" panose="020B0900000000000000" pitchFamily="50" charset="-128"/>
                <a:ea typeface="HGP創英角ｺﾞｼｯｸUB" panose="020B0900000000000000" pitchFamily="50" charset="-128"/>
              </a:rPr>
              <a:t>して、どう</a:t>
            </a:r>
            <a:r>
              <a:rPr lang="ja-JP" altLang="en-US" sz="2800" dirty="0">
                <a:latin typeface="HGP創英角ｺﾞｼｯｸUB" panose="020B0900000000000000" pitchFamily="50" charset="-128"/>
                <a:ea typeface="HGP創英角ｺﾞｼｯｸUB" panose="020B0900000000000000" pitchFamily="50" charset="-128"/>
              </a:rPr>
              <a:t>感じたでしょうか</a:t>
            </a:r>
            <a:r>
              <a:rPr lang="ja-JP" altLang="en-US" sz="2800" dirty="0" smtClean="0">
                <a:latin typeface="HGP創英角ｺﾞｼｯｸUB" panose="020B0900000000000000" pitchFamily="50" charset="-128"/>
                <a:ea typeface="HGP創英角ｺﾞｼｯｸUB" panose="020B0900000000000000" pitchFamily="50" charset="-128"/>
              </a:rPr>
              <a:t>。</a:t>
            </a:r>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5050026" y="1163784"/>
            <a:ext cx="902811" cy="523220"/>
          </a:xfrm>
          <a:prstGeom prst="rect">
            <a:avLst/>
          </a:prstGeom>
          <a:solidFill>
            <a:schemeClr val="tx1"/>
          </a:solidFill>
        </p:spPr>
        <p:txBody>
          <a:bodyPr wrap="none" rtlCol="0">
            <a:spAutoFit/>
          </a:bodyPr>
          <a:lstStyle/>
          <a:p>
            <a:r>
              <a:rPr kumimoji="1" lang="ja-JP" altLang="en-US" sz="2800" dirty="0" smtClean="0">
                <a:solidFill>
                  <a:schemeClr val="bg1"/>
                </a:solidFill>
                <a:latin typeface="HGP創英角ｺﾞｼｯｸUB" panose="020B0900000000000000" pitchFamily="50" charset="-128"/>
                <a:ea typeface="HGP創英角ｺﾞｼｯｸUB" panose="020B0900000000000000" pitchFamily="50" charset="-128"/>
              </a:rPr>
              <a:t>動画</a:t>
            </a:r>
            <a:endPar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11237806" y="1163784"/>
            <a:ext cx="902811" cy="523220"/>
          </a:xfrm>
          <a:prstGeom prst="rect">
            <a:avLst/>
          </a:prstGeom>
          <a:solidFill>
            <a:schemeClr val="tx1"/>
          </a:solidFill>
        </p:spPr>
        <p:txBody>
          <a:bodyPr wrap="none" rtlCol="0">
            <a:spAutoFit/>
          </a:bodyPr>
          <a:lstStyle/>
          <a:p>
            <a:r>
              <a:rPr kumimoji="1" lang="ja-JP" altLang="en-US" sz="2800" dirty="0" smtClean="0">
                <a:solidFill>
                  <a:schemeClr val="bg1"/>
                </a:solidFill>
                <a:latin typeface="HGP創英角ｺﾞｼｯｸUB" panose="020B0900000000000000" pitchFamily="50" charset="-128"/>
                <a:ea typeface="HGP創英角ｺﾞｼｯｸUB" panose="020B0900000000000000" pitchFamily="50" charset="-128"/>
              </a:rPr>
              <a:t>動画</a:t>
            </a:r>
            <a:endPar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171379" y="83088"/>
            <a:ext cx="11884985" cy="584775"/>
          </a:xfrm>
          <a:prstGeom prst="rect">
            <a:avLst/>
          </a:prstGeom>
          <a:noFill/>
        </p:spPr>
        <p:txBody>
          <a:bodyPr wrap="none" rtlCol="0">
            <a:spAutoFit/>
          </a:bodyPr>
          <a:lstStyle/>
          <a:p>
            <a:r>
              <a:rPr kumimoji="1" lang="ja-JP" altLang="en-US" sz="3200" u="sng" dirty="0" smtClean="0">
                <a:solidFill>
                  <a:srgbClr val="0070C0"/>
                </a:solidFill>
                <a:latin typeface="HGP創英角ｺﾞｼｯｸUB" panose="020B0900000000000000" pitchFamily="50" charset="-128"/>
                <a:ea typeface="HGP創英角ｺﾞｼｯｸUB" panose="020B0900000000000000" pitchFamily="50" charset="-128"/>
              </a:rPr>
              <a:t>同じ距離・点灯状態で撮影した動画を見てみましょう</a:t>
            </a:r>
            <a:r>
              <a:rPr kumimoji="1" lang="ja-JP" altLang="en-US" sz="2400" u="sng" dirty="0" smtClean="0">
                <a:solidFill>
                  <a:srgbClr val="0070C0"/>
                </a:solidFill>
                <a:latin typeface="HGP創英角ｺﾞｼｯｸUB" panose="020B0900000000000000" pitchFamily="50" charset="-128"/>
                <a:ea typeface="HGP創英角ｺﾞｼｯｸUB" panose="020B0900000000000000" pitchFamily="50" charset="-128"/>
              </a:rPr>
              <a:t>（スピードが異なる）</a:t>
            </a:r>
            <a:endParaRPr kumimoji="1" lang="ja-JP" altLang="en-US" sz="2400" u="sng" dirty="0">
              <a:solidFill>
                <a:srgbClr val="0070C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707791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39889" y="2361260"/>
            <a:ext cx="11453230" cy="4570482"/>
          </a:xfrm>
          <a:prstGeom prst="rect">
            <a:avLst/>
          </a:prstGeom>
          <a:noFill/>
        </p:spPr>
        <p:txBody>
          <a:bodyPr wrap="square" rtlCol="0">
            <a:spAutoFit/>
          </a:bodyPr>
          <a:lstStyle/>
          <a:p>
            <a:pPr marL="342900" indent="-342900">
              <a:buFont typeface="Wingdings" panose="05000000000000000000" pitchFamily="2" charset="2"/>
              <a:buChar char="u"/>
            </a:pPr>
            <a:r>
              <a:rPr lang="ja-JP" altLang="en-US" sz="2400" dirty="0" smtClean="0">
                <a:latin typeface="HGP創英角ｺﾞｼｯｸUB" panose="020B0900000000000000" pitchFamily="50" charset="-128"/>
                <a:ea typeface="HGP創英角ｺﾞｼｯｸUB" panose="020B0900000000000000" pitchFamily="50" charset="-128"/>
              </a:rPr>
              <a:t>ライト</a:t>
            </a:r>
            <a:r>
              <a:rPr lang="ja-JP" altLang="en-US" sz="2400" dirty="0">
                <a:latin typeface="HGP創英角ｺﾞｼｯｸUB" panose="020B0900000000000000" pitchFamily="50" charset="-128"/>
                <a:ea typeface="HGP創英角ｺﾞｼｯｸUB" panose="020B0900000000000000" pitchFamily="50" charset="-128"/>
              </a:rPr>
              <a:t>を点灯している</a:t>
            </a:r>
            <a:r>
              <a:rPr lang="ja-JP" altLang="en-US" sz="2400" dirty="0" smtClean="0">
                <a:latin typeface="HGP創英角ｺﾞｼｯｸUB" panose="020B0900000000000000" pitchFamily="50" charset="-128"/>
                <a:ea typeface="HGP創英角ｺﾞｼｯｸUB" panose="020B0900000000000000" pitchFamily="50" charset="-128"/>
              </a:rPr>
              <a:t>オートバイがどれくらいのスピードなのか、どれくらい距離があるのかを判断すること、すなわち、自車</a:t>
            </a:r>
            <a:r>
              <a:rPr lang="ja-JP" altLang="en-US" sz="2400" dirty="0">
                <a:latin typeface="HGP創英角ｺﾞｼｯｸUB" panose="020B0900000000000000" pitchFamily="50" charset="-128"/>
                <a:ea typeface="HGP創英角ｺﾞｼｯｸUB" panose="020B0900000000000000" pitchFamily="50" charset="-128"/>
              </a:rPr>
              <a:t>の前に来るまでにどのくらいの時間的余裕があるの</a:t>
            </a:r>
            <a:r>
              <a:rPr lang="ja-JP" altLang="en-US" sz="2400" dirty="0" smtClean="0">
                <a:latin typeface="HGP創英角ｺﾞｼｯｸUB" panose="020B0900000000000000" pitchFamily="50" charset="-128"/>
                <a:ea typeface="HGP創英角ｺﾞｼｯｸUB" panose="020B0900000000000000" pitchFamily="50" charset="-128"/>
              </a:rPr>
              <a:t>かを判断するのは</a:t>
            </a:r>
            <a:r>
              <a:rPr lang="ja-JP" altLang="en-US" sz="2400" dirty="0">
                <a:latin typeface="HGP創英角ｺﾞｼｯｸUB" panose="020B0900000000000000" pitchFamily="50" charset="-128"/>
                <a:ea typeface="HGP創英角ｺﾞｼｯｸUB" panose="020B0900000000000000" pitchFamily="50" charset="-128"/>
              </a:rPr>
              <a:t>とても難しいことです</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solidFill>
                <a:srgbClr val="0070C0"/>
              </a:solidFill>
              <a:latin typeface="HGP創英角ｺﾞｼｯｸUB" panose="020B0900000000000000" pitchFamily="50" charset="-128"/>
              <a:ea typeface="HGP創英角ｺﾞｼｯｸUB" panose="020B0900000000000000" pitchFamily="50" charset="-128"/>
            </a:endParaRPr>
          </a:p>
          <a:p>
            <a:pPr marL="342900" indent="-342900">
              <a:spcBef>
                <a:spcPts val="600"/>
              </a:spcBef>
              <a:buFont typeface="Wingdings" panose="05000000000000000000" pitchFamily="2" charset="2"/>
              <a:buChar char="u"/>
            </a:pPr>
            <a:r>
              <a:rPr lang="ja-JP" altLang="en-US" sz="2400" dirty="0" smtClean="0">
                <a:latin typeface="HGP創英角ｺﾞｼｯｸUB" panose="020B0900000000000000" pitchFamily="50" charset="-128"/>
                <a:ea typeface="HGP創英角ｺﾞｼｯｸUB" panose="020B0900000000000000" pitchFamily="50" charset="-128"/>
              </a:rPr>
              <a:t>オートバイがどれくらいのスピードなのか、どれくらい距離があるのかの感じ方は、対向している場合と直交している場合でも異なります。</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342900" indent="-342900">
              <a:spcBef>
                <a:spcPts val="600"/>
              </a:spcBef>
              <a:buFont typeface="Wingdings" panose="05000000000000000000" pitchFamily="2" charset="2"/>
              <a:buChar char="u"/>
            </a:pPr>
            <a:r>
              <a:rPr lang="ja-JP" altLang="en-US" sz="2400" dirty="0" smtClean="0">
                <a:latin typeface="HGP創英角ｺﾞｼｯｸUB" panose="020B0900000000000000" pitchFamily="50" charset="-128"/>
                <a:ea typeface="HGP創英角ｺﾞｼｯｸUB" panose="020B0900000000000000" pitchFamily="50" charset="-128"/>
              </a:rPr>
              <a:t>今回、時速３０ｋｍと時速４０ｋｍでオートバイは走行しましたが、実際のオートバイは、より高速で走行していることが多いため、判断はさらに難しく、誤った判断により</a:t>
            </a:r>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衝突した場合のオートバイとタクシーの被害は甚大になります</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endParaRPr lang="en-US" altLang="ja-JP" sz="1200" dirty="0">
              <a:latin typeface="HGP創英角ｺﾞｼｯｸUB" panose="020B0900000000000000" pitchFamily="50" charset="-128"/>
              <a:ea typeface="HGP創英角ｺﾞｼｯｸUB" panose="020B0900000000000000" pitchFamily="50" charset="-128"/>
            </a:endParaRPr>
          </a:p>
          <a:p>
            <a:pPr marL="342900" indent="-342900">
              <a:buFont typeface="Wingdings" panose="05000000000000000000" pitchFamily="2" charset="2"/>
              <a:buChar char="u"/>
            </a:pPr>
            <a:r>
              <a:rPr lang="ja-JP" altLang="en-US" sz="2400" dirty="0" smtClean="0">
                <a:latin typeface="HGP創英角ｺﾞｼｯｸUB" panose="020B0900000000000000" pitchFamily="50" charset="-128"/>
                <a:ea typeface="HGP創英角ｺﾞｼｯｸUB" panose="020B0900000000000000" pitchFamily="50" charset="-128"/>
              </a:rPr>
              <a:t>また、車体の小さなオートバイの場合、バスやトラックと異なり、実際より遠くにいるように見えるため、ゆっくり走行してくるように感じてしまいます。</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342900" indent="-342900">
              <a:spcBef>
                <a:spcPts val="600"/>
              </a:spcBef>
              <a:buFont typeface="Wingdings" panose="05000000000000000000" pitchFamily="2" charset="2"/>
              <a:buChar char="u"/>
            </a:pPr>
            <a:r>
              <a:rPr lang="ja-JP" altLang="en-US" sz="2400" dirty="0" smtClean="0">
                <a:latin typeface="HGP創英角ｺﾞｼｯｸUB" panose="020B0900000000000000" pitchFamily="50" charset="-128"/>
                <a:ea typeface="HGP創英角ｺﾞｼｯｸUB" panose="020B0900000000000000" pitchFamily="50" charset="-128"/>
              </a:rPr>
              <a:t>そして、これは夜間に限らず、昼間でも同様です。</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110836" y="113860"/>
            <a:ext cx="12344400" cy="1569660"/>
          </a:xfrm>
          <a:prstGeom prst="rect">
            <a:avLst/>
          </a:prstGeom>
          <a:noFill/>
        </p:spPr>
        <p:txBody>
          <a:bodyPr wrap="square" rtlCol="0">
            <a:spAutoFit/>
          </a:bodyPr>
          <a:lstStyle/>
          <a:p>
            <a:r>
              <a:rPr lang="ja-JP" altLang="en-US" sz="3200" dirty="0" smtClean="0">
                <a:solidFill>
                  <a:srgbClr val="FF0000"/>
                </a:solidFill>
                <a:latin typeface="HGP創英角ｺﾞｼｯｸUB" panose="020B0900000000000000" pitchFamily="50" charset="-128"/>
                <a:ea typeface="HGP創英角ｺﾞｼｯｸUB" panose="020B0900000000000000" pitchFamily="50" charset="-128"/>
              </a:rPr>
              <a:t>オートバイとの出会い頭衝突事故及び右直事故の発生原因や危険性を改めて認識するとともに、安全確認を徹底していただき、同種事故の防止をお願いします。</a:t>
            </a:r>
            <a:endParaRPr lang="en-US" altLang="ja-JP" sz="32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110836" y="80248"/>
            <a:ext cx="11970328" cy="16368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0836" y="1776485"/>
            <a:ext cx="7882286" cy="584775"/>
          </a:xfrm>
          <a:prstGeom prst="rect">
            <a:avLst/>
          </a:prstGeom>
          <a:noFill/>
        </p:spPr>
        <p:txBody>
          <a:bodyPr wrap="none" rtlCol="0">
            <a:spAutoFit/>
          </a:bodyPr>
          <a:lstStyle/>
          <a:p>
            <a:r>
              <a:rPr kumimoji="1" lang="ja-JP" altLang="en-US" sz="3200" u="sng" dirty="0" smtClean="0">
                <a:solidFill>
                  <a:srgbClr val="0070C0"/>
                </a:solidFill>
                <a:latin typeface="HGP創英角ｺﾞｼｯｸUB" panose="020B0900000000000000" pitchFamily="50" charset="-128"/>
                <a:ea typeface="HGP創英角ｺﾞｼｯｸUB" panose="020B0900000000000000" pitchFamily="50" charset="-128"/>
              </a:rPr>
              <a:t>オートバイとの事故は重大事故につながります</a:t>
            </a:r>
            <a:endParaRPr kumimoji="1" lang="ja-JP" altLang="en-US" sz="3200" u="sng" dirty="0">
              <a:solidFill>
                <a:srgbClr val="0070C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82802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397304" y="83088"/>
            <a:ext cx="1005403" cy="584775"/>
          </a:xfrm>
          <a:prstGeom prst="rect">
            <a:avLst/>
          </a:prstGeom>
          <a:noFill/>
        </p:spPr>
        <p:txBody>
          <a:bodyPr wrap="none" rtlCol="0">
            <a:spAutoFit/>
          </a:bodyPr>
          <a:lstStyle/>
          <a:p>
            <a:r>
              <a:rPr kumimoji="1" lang="ja-JP" altLang="en-US" sz="3200" u="sng" dirty="0" smtClean="0">
                <a:solidFill>
                  <a:srgbClr val="0070C0"/>
                </a:solidFill>
                <a:latin typeface="HGP創英角ｺﾞｼｯｸUB" panose="020B0900000000000000" pitchFamily="50" charset="-128"/>
                <a:ea typeface="HGP創英角ｺﾞｼｯｸUB" panose="020B0900000000000000" pitchFamily="50" charset="-128"/>
              </a:rPr>
              <a:t>参考</a:t>
            </a:r>
            <a:endParaRPr kumimoji="1" lang="ja-JP" altLang="en-US" sz="3200" u="sng"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737937" y="717015"/>
            <a:ext cx="11149263" cy="1938992"/>
          </a:xfrm>
          <a:prstGeom prst="rect">
            <a:avLst/>
          </a:prstGeom>
          <a:noFill/>
          <a:ln>
            <a:solidFill>
              <a:schemeClr val="tx1"/>
            </a:solidFill>
          </a:ln>
        </p:spPr>
        <p:txBody>
          <a:bodyPr wrap="squar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関東運輸局管内において、</a:t>
            </a:r>
            <a:r>
              <a:rPr kumimoji="1" lang="ja-JP" altLang="en-US" sz="2400" dirty="0" smtClean="0">
                <a:latin typeface="HGP創英角ｺﾞｼｯｸUB" panose="020B0900000000000000" pitchFamily="50" charset="-128"/>
                <a:ea typeface="HGP創英角ｺﾞｼｯｸUB" panose="020B0900000000000000" pitchFamily="50" charset="-128"/>
              </a:rPr>
              <a:t>タクシーが第一当事者となる重大事故が、</a:t>
            </a:r>
            <a:r>
              <a:rPr lang="ja-JP" altLang="en-US" sz="2400" dirty="0">
                <a:latin typeface="HGP創英角ｺﾞｼｯｸUB" panose="020B0900000000000000" pitchFamily="50" charset="-128"/>
                <a:ea typeface="HGP創英角ｺﾞｼｯｸUB" panose="020B0900000000000000" pitchFamily="50" charset="-128"/>
              </a:rPr>
              <a:t>平成３０年から令和２年の間</a:t>
            </a:r>
            <a:r>
              <a:rPr lang="ja-JP" altLang="en-US" sz="2400" dirty="0" smtClean="0">
                <a:latin typeface="HGP創英角ｺﾞｼｯｸUB" panose="020B0900000000000000" pitchFamily="50" charset="-128"/>
                <a:ea typeface="HGP創英角ｺﾞｼｯｸUB" panose="020B0900000000000000" pitchFamily="50" charset="-128"/>
              </a:rPr>
              <a:t>に、</a:t>
            </a:r>
            <a:r>
              <a:rPr kumimoji="1" lang="ja-JP" altLang="en-US" sz="2400" dirty="0" smtClean="0">
                <a:latin typeface="HGP創英角ｺﾞｼｯｸUB" panose="020B0900000000000000" pitchFamily="50" charset="-128"/>
                <a:ea typeface="HGP創英角ｺﾞｼｯｸUB" panose="020B0900000000000000" pitchFamily="50" charset="-128"/>
              </a:rPr>
              <a:t>４７０件発生しています。</a:t>
            </a:r>
            <a:endParaRPr kumimoji="1" lang="en-US" altLang="ja-JP" sz="2400" dirty="0" smtClean="0">
              <a:latin typeface="HGP創英角ｺﾞｼｯｸUB" panose="020B0900000000000000" pitchFamily="50" charset="-128"/>
              <a:ea typeface="HGP創英角ｺﾞｼｯｸUB" panose="020B0900000000000000" pitchFamily="50" charset="-128"/>
            </a:endParaRPr>
          </a:p>
          <a:p>
            <a:r>
              <a:rPr kumimoji="1" lang="ja-JP" altLang="en-US" sz="2400" dirty="0" smtClean="0">
                <a:latin typeface="HGP創英角ｺﾞｼｯｸUB" panose="020B0900000000000000" pitchFamily="50" charset="-128"/>
                <a:ea typeface="HGP創英角ｺﾞｼｯｸUB" panose="020B0900000000000000" pitchFamily="50" charset="-128"/>
              </a:rPr>
              <a:t>そのうち、オートバイとの事故が８２件（１８％）を占めています。</a:t>
            </a:r>
            <a:endParaRPr kumimoji="1" lang="en-US" altLang="ja-JP" sz="2400" dirty="0" smtClean="0">
              <a:latin typeface="HGP創英角ｺﾞｼｯｸUB" panose="020B0900000000000000" pitchFamily="50" charset="-128"/>
              <a:ea typeface="HGP創英角ｺﾞｼｯｸUB" panose="020B0900000000000000" pitchFamily="50" charset="-128"/>
            </a:endParaRPr>
          </a:p>
          <a:p>
            <a:r>
              <a:rPr kumimoji="1" lang="ja-JP" altLang="en-US" sz="2400" dirty="0" smtClean="0">
                <a:latin typeface="HGP創英角ｺﾞｼｯｸUB" panose="020B0900000000000000" pitchFamily="50" charset="-128"/>
                <a:ea typeface="HGP創英角ｺﾞｼｯｸUB" panose="020B0900000000000000" pitchFamily="50" charset="-128"/>
              </a:rPr>
              <a:t>また、オートバイとの事故のうち、出会い頭衝突事故と右直事故は、それぞれ、２０件</a:t>
            </a:r>
            <a:endParaRPr kumimoji="1" lang="en-US" altLang="ja-JP" sz="2400" dirty="0" smtClean="0">
              <a:latin typeface="HGP創英角ｺﾞｼｯｸUB" panose="020B0900000000000000" pitchFamily="50" charset="-128"/>
              <a:ea typeface="HGP創英角ｺﾞｼｯｸUB" panose="020B0900000000000000" pitchFamily="50" charset="-128"/>
            </a:endParaRPr>
          </a:p>
          <a:p>
            <a:r>
              <a:rPr kumimoji="1" lang="ja-JP" altLang="en-US" sz="2400" dirty="0" smtClean="0">
                <a:latin typeface="HGP創英角ｺﾞｼｯｸUB" panose="020B0900000000000000" pitchFamily="50" charset="-128"/>
                <a:ea typeface="HGP創英角ｺﾞｼｯｸUB" panose="020B0900000000000000" pitchFamily="50" charset="-128"/>
              </a:rPr>
              <a:t>（４５％）、２４件（９２％）を占めています。（自動車事故報告書より集計）</a:t>
            </a:r>
            <a:endParaRPr kumimoji="1" lang="en-US" altLang="ja-JP" sz="2400" dirty="0" smtClean="0">
              <a:latin typeface="HGP創英角ｺﾞｼｯｸUB" panose="020B0900000000000000" pitchFamily="50" charset="-128"/>
              <a:ea typeface="HGP創英角ｺﾞｼｯｸUB" panose="020B09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142113114"/>
              </p:ext>
            </p:extLst>
          </p:nvPr>
        </p:nvGraphicFramePr>
        <p:xfrm>
          <a:off x="2508695" y="2827079"/>
          <a:ext cx="6670963" cy="3909466"/>
        </p:xfrm>
        <a:graphic>
          <a:graphicData uri="http://schemas.openxmlformats.org/drawingml/2006/table">
            <a:tbl>
              <a:tblPr>
                <a:tableStyleId>{5C22544A-7EE6-4342-B048-85BDC9FD1C3A}</a:tableStyleId>
              </a:tblPr>
              <a:tblGrid>
                <a:gridCol w="2223655"/>
                <a:gridCol w="1111827"/>
                <a:gridCol w="1111827"/>
                <a:gridCol w="1111827"/>
                <a:gridCol w="1111827"/>
              </a:tblGrid>
              <a:tr h="573982">
                <a:tc>
                  <a:txBody>
                    <a:bodyPr/>
                    <a:lstStyle/>
                    <a:p>
                      <a:pPr algn="ctr" fontAlgn="ctr"/>
                      <a:r>
                        <a:rPr lang="ja-JP" altLang="en-US" sz="1800" u="none" strike="noStrike" dirty="0">
                          <a:effectLst/>
                          <a:latin typeface="HGP創英角ｺﾞｼｯｸUB" panose="020B0900000000000000" pitchFamily="50" charset="-128"/>
                          <a:ea typeface="HGP創英角ｺﾞｼｯｸUB" panose="020B0900000000000000" pitchFamily="50" charset="-128"/>
                        </a:rPr>
                        <a:t>　</a:t>
                      </a:r>
                      <a:endParaRPr lang="ja-JP" altLang="en-US"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ctr"/>
                      <a:r>
                        <a:rPr lang="ja-JP" altLang="en-US" sz="1800" u="none" strike="noStrike" dirty="0" smtClean="0">
                          <a:effectLst/>
                          <a:latin typeface="HGP創英角ｺﾞｼｯｸUB" panose="020B0900000000000000" pitchFamily="50" charset="-128"/>
                          <a:ea typeface="HGP創英角ｺﾞｼｯｸUB" panose="020B0900000000000000" pitchFamily="50" charset="-128"/>
                        </a:rPr>
                        <a:t>出会い頭衝突事故</a:t>
                      </a:r>
                      <a:endParaRPr lang="ja-JP" altLang="en-US"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800" u="none" strike="noStrike" dirty="0">
                          <a:effectLst/>
                          <a:latin typeface="HGP創英角ｺﾞｼｯｸUB" panose="020B0900000000000000" pitchFamily="50" charset="-128"/>
                          <a:ea typeface="HGP創英角ｺﾞｼｯｸUB" panose="020B0900000000000000" pitchFamily="50" charset="-128"/>
                        </a:rPr>
                        <a:t>右</a:t>
                      </a:r>
                      <a:r>
                        <a:rPr lang="ja-JP" altLang="en-US" sz="1800" u="none" strike="noStrike" dirty="0" smtClean="0">
                          <a:effectLst/>
                          <a:latin typeface="HGP創英角ｺﾞｼｯｸUB" panose="020B0900000000000000" pitchFamily="50" charset="-128"/>
                          <a:ea typeface="HGP創英角ｺﾞｼｯｸUB" panose="020B0900000000000000" pitchFamily="50" charset="-128"/>
                        </a:rPr>
                        <a:t>直事故</a:t>
                      </a:r>
                      <a:endParaRPr lang="ja-JP" altLang="en-US"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800" u="none" strike="noStrike" dirty="0">
                          <a:effectLst/>
                          <a:latin typeface="HGP創英角ｺﾞｼｯｸUB" panose="020B0900000000000000" pitchFamily="50" charset="-128"/>
                          <a:ea typeface="HGP創英角ｺﾞｼｯｸUB" panose="020B0900000000000000" pitchFamily="50" charset="-128"/>
                        </a:rPr>
                        <a:t>その他</a:t>
                      </a:r>
                      <a:endParaRPr lang="ja-JP" altLang="en-US"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800" u="none" strike="noStrike">
                          <a:effectLst/>
                          <a:latin typeface="HGP創英角ｺﾞｼｯｸUB" panose="020B0900000000000000" pitchFamily="50" charset="-128"/>
                          <a:ea typeface="HGP創英角ｺﾞｼｯｸUB" panose="020B0900000000000000" pitchFamily="50" charset="-128"/>
                        </a:rPr>
                        <a:t>計</a:t>
                      </a:r>
                      <a:endParaRPr lang="ja-JP" altLang="en-US" sz="18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914">
                <a:tc>
                  <a:txBody>
                    <a:bodyPr/>
                    <a:lstStyle/>
                    <a:p>
                      <a:pPr algn="ctr" fontAlgn="ctr"/>
                      <a:r>
                        <a:rPr lang="ja-JP" altLang="en-US" sz="1800" u="none" strike="noStrike" dirty="0">
                          <a:effectLst/>
                          <a:latin typeface="HGP創英角ｺﾞｼｯｸUB" panose="020B0900000000000000" pitchFamily="50" charset="-128"/>
                          <a:ea typeface="HGP創英角ｺﾞｼｯｸUB" panose="020B0900000000000000" pitchFamily="50" charset="-128"/>
                        </a:rPr>
                        <a:t>自動車</a:t>
                      </a:r>
                      <a:endParaRPr lang="ja-JP" altLang="en-US"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6</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0</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28</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34</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914">
                <a:tc>
                  <a:txBody>
                    <a:bodyPr/>
                    <a:lstStyle/>
                    <a:p>
                      <a:pPr algn="ctr" fontAlgn="ctr"/>
                      <a:r>
                        <a:rPr lang="ja-JP" altLang="en-US" sz="1800" u="none" strike="noStrike" dirty="0">
                          <a:effectLst/>
                          <a:latin typeface="HGP創英角ｺﾞｼｯｸUB" panose="020B0900000000000000" pitchFamily="50" charset="-128"/>
                          <a:ea typeface="HGP創英角ｺﾞｼｯｸUB" panose="020B0900000000000000" pitchFamily="50" charset="-128"/>
                        </a:rPr>
                        <a:t>オートバイ</a:t>
                      </a:r>
                      <a:endParaRPr lang="ja-JP" altLang="en-US"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20</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24</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38</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82</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55914">
                <a:tc>
                  <a:txBody>
                    <a:bodyPr/>
                    <a:lstStyle/>
                    <a:p>
                      <a:pPr algn="ctr" fontAlgn="ctr"/>
                      <a:r>
                        <a:rPr lang="ja-JP" altLang="en-US" sz="1800" u="none" strike="noStrike">
                          <a:effectLst/>
                          <a:latin typeface="HGP創英角ｺﾞｼｯｸUB" panose="020B0900000000000000" pitchFamily="50" charset="-128"/>
                          <a:ea typeface="HGP創英角ｺﾞｼｯｸUB" panose="020B0900000000000000" pitchFamily="50" charset="-128"/>
                        </a:rPr>
                        <a:t>自転車</a:t>
                      </a:r>
                      <a:endParaRPr lang="ja-JP" altLang="en-US" sz="18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HGP創英角ｺﾞｼｯｸUB" panose="020B0900000000000000" pitchFamily="50" charset="-128"/>
                          <a:ea typeface="HGP創英角ｺﾞｼｯｸUB" panose="020B0900000000000000" pitchFamily="50" charset="-128"/>
                        </a:rPr>
                        <a:t>18</a:t>
                      </a:r>
                      <a:endParaRPr lang="en-US" altLang="ja-JP" sz="18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HGP創英角ｺﾞｼｯｸUB" panose="020B0900000000000000" pitchFamily="50" charset="-128"/>
                          <a:ea typeface="HGP創英角ｺﾞｼｯｸUB" panose="020B0900000000000000" pitchFamily="50" charset="-128"/>
                        </a:rPr>
                        <a:t>2</a:t>
                      </a:r>
                      <a:endParaRPr lang="en-US" altLang="ja-JP" sz="18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39</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59</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914">
                <a:tc>
                  <a:txBody>
                    <a:bodyPr/>
                    <a:lstStyle/>
                    <a:p>
                      <a:pPr algn="ctr" fontAlgn="ctr"/>
                      <a:r>
                        <a:rPr lang="ja-JP" altLang="en-US" sz="1800" u="none" strike="noStrike">
                          <a:effectLst/>
                          <a:latin typeface="HGP創英角ｺﾞｼｯｸUB" panose="020B0900000000000000" pitchFamily="50" charset="-128"/>
                          <a:ea typeface="HGP創英角ｺﾞｼｯｸUB" panose="020B0900000000000000" pitchFamily="50" charset="-128"/>
                        </a:rPr>
                        <a:t>歩行者</a:t>
                      </a:r>
                      <a:endParaRPr lang="ja-JP" altLang="en-US" sz="18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800" u="none" strike="noStrike" dirty="0">
                          <a:effectLst/>
                          <a:latin typeface="HGP創英角ｺﾞｼｯｸUB" panose="020B0900000000000000" pitchFamily="50" charset="-128"/>
                          <a:ea typeface="HGP創英角ｺﾞｼｯｸUB" panose="020B0900000000000000" pitchFamily="50" charset="-128"/>
                        </a:rPr>
                        <a:t>　</a:t>
                      </a:r>
                      <a:endParaRPr lang="ja-JP" altLang="en-US"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l" fontAlgn="ctr"/>
                      <a:r>
                        <a:rPr lang="ja-JP" altLang="en-US" sz="1800" u="none" strike="noStrike" dirty="0">
                          <a:effectLst/>
                          <a:latin typeface="HGP創英角ｺﾞｼｯｸUB" panose="020B0900000000000000" pitchFamily="50" charset="-128"/>
                          <a:ea typeface="HGP創英角ｺﾞｼｯｸUB" panose="020B0900000000000000" pitchFamily="50" charset="-128"/>
                        </a:rPr>
                        <a:t>　</a:t>
                      </a:r>
                      <a:endParaRPr lang="ja-JP" altLang="en-US"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186</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186</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914">
                <a:tc>
                  <a:txBody>
                    <a:bodyPr/>
                    <a:lstStyle/>
                    <a:p>
                      <a:pPr algn="ctr" fontAlgn="ctr"/>
                      <a:r>
                        <a:rPr lang="ja-JP" altLang="en-US" sz="1500" u="none" strike="noStrike">
                          <a:effectLst/>
                          <a:latin typeface="HGP創英角ｺﾞｼｯｸUB" panose="020B0900000000000000" pitchFamily="50" charset="-128"/>
                          <a:ea typeface="HGP創英角ｺﾞｼｯｸUB" panose="020B0900000000000000" pitchFamily="50" charset="-128"/>
                        </a:rPr>
                        <a:t>乗客・路面電車・</a:t>
                      </a:r>
                      <a:br>
                        <a:rPr lang="ja-JP" altLang="en-US" sz="1500" u="none" strike="noStrike">
                          <a:effectLst/>
                          <a:latin typeface="HGP創英角ｺﾞｼｯｸUB" panose="020B0900000000000000" pitchFamily="50" charset="-128"/>
                          <a:ea typeface="HGP創英角ｺﾞｼｯｸUB" panose="020B0900000000000000" pitchFamily="50" charset="-128"/>
                        </a:rPr>
                      </a:br>
                      <a:r>
                        <a:rPr lang="ja-JP" altLang="en-US" sz="1500" u="none" strike="noStrike">
                          <a:effectLst/>
                          <a:latin typeface="HGP創英角ｺﾞｼｯｸUB" panose="020B0900000000000000" pitchFamily="50" charset="-128"/>
                          <a:ea typeface="HGP創英角ｺﾞｼｯｸUB" panose="020B0900000000000000" pitchFamily="50" charset="-128"/>
                        </a:rPr>
                        <a:t>自損（健康起因含む）</a:t>
                      </a: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800" u="none" strike="noStrike">
                          <a:effectLst/>
                          <a:latin typeface="HGP創英角ｺﾞｼｯｸUB" panose="020B0900000000000000" pitchFamily="50" charset="-128"/>
                          <a:ea typeface="HGP創英角ｺﾞｼｯｸUB" panose="020B0900000000000000" pitchFamily="50" charset="-128"/>
                        </a:rPr>
                        <a:t>　</a:t>
                      </a:r>
                      <a:endParaRPr lang="ja-JP" altLang="en-US" sz="18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l" fontAlgn="ctr"/>
                      <a:r>
                        <a:rPr lang="ja-JP" altLang="en-US" sz="1800" u="none" strike="noStrike" dirty="0">
                          <a:effectLst/>
                          <a:latin typeface="HGP創英角ｺﾞｼｯｸUB" panose="020B0900000000000000" pitchFamily="50" charset="-128"/>
                          <a:ea typeface="HGP創英角ｺﾞｼｯｸUB" panose="020B0900000000000000" pitchFamily="50" charset="-128"/>
                        </a:rPr>
                        <a:t>　</a:t>
                      </a:r>
                      <a:endParaRPr lang="ja-JP" altLang="en-US"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109</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109</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914">
                <a:tc>
                  <a:txBody>
                    <a:bodyPr/>
                    <a:lstStyle/>
                    <a:p>
                      <a:pPr algn="ctr" fontAlgn="ctr"/>
                      <a:r>
                        <a:rPr lang="ja-JP" altLang="en-US" sz="1800" u="none" strike="noStrike">
                          <a:effectLst/>
                          <a:latin typeface="HGP創英角ｺﾞｼｯｸUB" panose="020B0900000000000000" pitchFamily="50" charset="-128"/>
                          <a:ea typeface="HGP創英角ｺﾞｼｯｸUB" panose="020B0900000000000000" pitchFamily="50" charset="-128"/>
                        </a:rPr>
                        <a:t>計</a:t>
                      </a:r>
                      <a:endParaRPr lang="ja-JP" altLang="en-US" sz="18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HGP創英角ｺﾞｼｯｸUB" panose="020B0900000000000000" pitchFamily="50" charset="-128"/>
                          <a:ea typeface="HGP創英角ｺﾞｼｯｸUB" panose="020B0900000000000000" pitchFamily="50" charset="-128"/>
                        </a:rPr>
                        <a:t>44</a:t>
                      </a:r>
                      <a:endParaRPr lang="en-US" altLang="ja-JP" sz="18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HGP創英角ｺﾞｼｯｸUB" panose="020B0900000000000000" pitchFamily="50" charset="-128"/>
                          <a:ea typeface="HGP創英角ｺﾞｼｯｸUB" panose="020B0900000000000000" pitchFamily="50" charset="-128"/>
                        </a:rPr>
                        <a:t>26</a:t>
                      </a:r>
                      <a:endParaRPr lang="en-US" altLang="ja-JP" sz="18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400</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HGP創英角ｺﾞｼｯｸUB" panose="020B0900000000000000" pitchFamily="50" charset="-128"/>
                          <a:ea typeface="HGP創英角ｺﾞｼｯｸUB" panose="020B0900000000000000" pitchFamily="50" charset="-128"/>
                        </a:rPr>
                        <a:t>470</a:t>
                      </a:r>
                      <a:endParaRPr lang="en-US" altLang="ja-JP"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5442" marR="15442" marT="15442"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テキスト ボックス 11"/>
          <p:cNvSpPr txBox="1"/>
          <p:nvPr/>
        </p:nvSpPr>
        <p:spPr>
          <a:xfrm>
            <a:off x="3072985" y="3062767"/>
            <a:ext cx="800219" cy="369332"/>
          </a:xfrm>
          <a:prstGeom prst="rect">
            <a:avLst/>
          </a:prstGeom>
          <a:no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相　手</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3667964" y="2842069"/>
            <a:ext cx="1107996" cy="369332"/>
          </a:xfrm>
          <a:prstGeom prst="rect">
            <a:avLst/>
          </a:prstGeom>
          <a:no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事故類別</a:t>
            </a: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740150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0130" y="4799618"/>
            <a:ext cx="11840101" cy="1631216"/>
          </a:xfrm>
          <a:prstGeom prst="rect">
            <a:avLst/>
          </a:prstGeom>
          <a:noFill/>
        </p:spPr>
        <p:txBody>
          <a:bodyPr wrap="none" rtlCol="0">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＜注意事項＞</a:t>
            </a:r>
            <a:endParaRPr lang="en-US" altLang="ja-JP" sz="2000" dirty="0">
              <a:latin typeface="HGP創英角ｺﾞｼｯｸUB" panose="020B0900000000000000" pitchFamily="50" charset="-128"/>
              <a:ea typeface="HGP創英角ｺﾞｼｯｸUB" panose="020B0900000000000000" pitchFamily="50" charset="-128"/>
            </a:endParaRPr>
          </a:p>
          <a:p>
            <a:r>
              <a:rPr kumimoji="1" lang="ja-JP" altLang="en-US" sz="2000" dirty="0" smtClean="0">
                <a:latin typeface="HGP創英角ｺﾞｼｯｸUB" panose="020B0900000000000000" pitchFamily="50" charset="-128"/>
                <a:ea typeface="HGP創英角ｺﾞｼｯｸUB" panose="020B0900000000000000" pitchFamily="50" charset="-128"/>
              </a:rPr>
              <a:t>・ご使用の際には、「開く」ではなく必ずデスクトップ等に一度保存して下さい。</a:t>
            </a:r>
            <a:endParaRPr kumimoji="1" lang="en-US" altLang="ja-JP" sz="2000" dirty="0" smtClean="0">
              <a:latin typeface="HGP創英角ｺﾞｼｯｸUB" panose="020B0900000000000000" pitchFamily="50" charset="-128"/>
              <a:ea typeface="HGP創英角ｺﾞｼｯｸUB" panose="020B0900000000000000" pitchFamily="50" charset="-128"/>
            </a:endParaRPr>
          </a:p>
          <a:p>
            <a:r>
              <a:rPr kumimoji="1" lang="ja-JP" altLang="en-US" sz="2000" dirty="0" smtClean="0">
                <a:latin typeface="HGP創英角ｺﾞｼｯｸUB" panose="020B0900000000000000" pitchFamily="50" charset="-128"/>
                <a:ea typeface="HGP創英角ｺﾞｼｯｸUB" panose="020B0900000000000000" pitchFamily="50" charset="-128"/>
              </a:rPr>
              <a:t>・編集できない読み取り専用となっていますので、保存したファイルを開く際には、「編集を有効にする」をクリック</a:t>
            </a:r>
            <a:endParaRPr kumimoji="1" lang="en-US" altLang="ja-JP" sz="2000" dirty="0" smtClean="0">
              <a:latin typeface="HGP創英角ｺﾞｼｯｸUB" panose="020B0900000000000000" pitchFamily="50" charset="-128"/>
              <a:ea typeface="HGP創英角ｺﾞｼｯｸUB" panose="020B0900000000000000" pitchFamily="50" charset="-128"/>
            </a:endParaRPr>
          </a:p>
          <a:p>
            <a:r>
              <a:rPr lang="en-US" altLang="ja-JP" sz="2000" dirty="0">
                <a:latin typeface="HGP創英角ｺﾞｼｯｸUB" panose="020B0900000000000000" pitchFamily="50" charset="-128"/>
                <a:ea typeface="HGP創英角ｺﾞｼｯｸUB" panose="020B0900000000000000" pitchFamily="50" charset="-128"/>
              </a:rPr>
              <a:t> </a:t>
            </a:r>
            <a:r>
              <a:rPr lang="en-US" altLang="ja-JP" sz="2000" dirty="0" smtClean="0">
                <a:latin typeface="HGP創英角ｺﾞｼｯｸUB" panose="020B0900000000000000" pitchFamily="50" charset="-128"/>
                <a:ea typeface="HGP創英角ｺﾞｼｯｸUB" panose="020B0900000000000000" pitchFamily="50" charset="-128"/>
              </a:rPr>
              <a:t> </a:t>
            </a:r>
            <a:r>
              <a:rPr kumimoji="1" lang="ja-JP" altLang="en-US" sz="2000" dirty="0" smtClean="0">
                <a:latin typeface="HGP創英角ｺﾞｼｯｸUB" panose="020B0900000000000000" pitchFamily="50" charset="-128"/>
                <a:ea typeface="HGP創英角ｺﾞｼｯｸUB" panose="020B0900000000000000" pitchFamily="50" charset="-128"/>
              </a:rPr>
              <a:t>しないで下さい。</a:t>
            </a:r>
            <a:endParaRPr kumimoji="1" lang="en-US" altLang="ja-JP" sz="2000" dirty="0" smtClean="0">
              <a:latin typeface="HGP創英角ｺﾞｼｯｸUB" panose="020B0900000000000000" pitchFamily="50" charset="-128"/>
              <a:ea typeface="HGP創英角ｺﾞｼｯｸUB" panose="020B0900000000000000" pitchFamily="50" charset="-128"/>
            </a:endParaRPr>
          </a:p>
          <a:p>
            <a:r>
              <a:rPr kumimoji="1" lang="ja-JP" altLang="en-US" sz="2000" dirty="0" smtClean="0">
                <a:latin typeface="HGP創英角ｺﾞｼｯｸUB" panose="020B0900000000000000" pitchFamily="50" charset="-128"/>
                <a:ea typeface="HGP創英角ｺﾞｼｯｸUB" panose="020B0900000000000000" pitchFamily="50" charset="-128"/>
              </a:rPr>
              <a:t>・「編集を有効にする」をクリックすると、パスワードが要求され、ファイルを開くことができません。</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442001" y="889459"/>
            <a:ext cx="12255182" cy="3539430"/>
          </a:xfrm>
          <a:prstGeom prst="rect">
            <a:avLst/>
          </a:prstGeom>
          <a:noFill/>
        </p:spPr>
        <p:txBody>
          <a:bodyPr wrap="squar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本検討会では、他にも教育用資料を作成し、関東運輸局ＨＰにて</a:t>
            </a:r>
            <a:endParaRPr kumimoji="1" lang="en-US" altLang="ja-JP" sz="3200" dirty="0" smtClean="0">
              <a:latin typeface="HGP創英角ｺﾞｼｯｸUB" panose="020B0900000000000000" pitchFamily="50" charset="-128"/>
              <a:ea typeface="HGP創英角ｺﾞｼｯｸUB" panose="020B0900000000000000" pitchFamily="50" charset="-128"/>
            </a:endParaRPr>
          </a:p>
          <a:p>
            <a:r>
              <a:rPr kumimoji="1" lang="ja-JP" altLang="en-US" sz="3200" dirty="0" smtClean="0">
                <a:latin typeface="HGP創英角ｺﾞｼｯｸUB" panose="020B0900000000000000" pitchFamily="50" charset="-128"/>
                <a:ea typeface="HGP創英角ｺﾞｼｯｸUB" panose="020B0900000000000000" pitchFamily="50" charset="-128"/>
              </a:rPr>
              <a:t>公表しています。</a:t>
            </a:r>
            <a:endParaRPr kumimoji="1" lang="en-US" altLang="ja-JP" sz="3200" dirty="0" smtClean="0">
              <a:latin typeface="HGP創英角ｺﾞｼｯｸUB" panose="020B0900000000000000" pitchFamily="50" charset="-128"/>
              <a:ea typeface="HGP創英角ｺﾞｼｯｸUB" panose="020B0900000000000000" pitchFamily="50" charset="-128"/>
            </a:endParaRPr>
          </a:p>
          <a:p>
            <a:pPr>
              <a:spcBef>
                <a:spcPts val="1200"/>
              </a:spcBef>
            </a:pPr>
            <a:r>
              <a:rPr lang="ja-JP" altLang="en-US" sz="2800" dirty="0" smtClean="0">
                <a:latin typeface="HGP創英角ｺﾞｼｯｸUB" panose="020B0900000000000000" pitchFamily="50" charset="-128"/>
                <a:ea typeface="HGP創英角ｺﾞｼｯｸUB" panose="020B0900000000000000" pitchFamily="50" charset="-128"/>
              </a:rPr>
              <a:t>  〇</a:t>
            </a:r>
            <a:r>
              <a:rPr lang="ja-JP" altLang="en-US" sz="2800" dirty="0">
                <a:latin typeface="HGP創英角ｺﾞｼｯｸUB" panose="020B0900000000000000" pitchFamily="50" charset="-128"/>
                <a:ea typeface="HGP創英角ｺﾞｼｯｸUB" panose="020B0900000000000000" pitchFamily="50" charset="-128"/>
              </a:rPr>
              <a:t>タクシーによる路上横臥事故の防止に向けて</a:t>
            </a:r>
            <a:endParaRPr lang="en-US" altLang="ja-JP" sz="2800" dirty="0">
              <a:latin typeface="HGP創英角ｺﾞｼｯｸUB" panose="020B0900000000000000" pitchFamily="50" charset="-128"/>
              <a:ea typeface="HGP創英角ｺﾞｼｯｸUB" panose="020B0900000000000000" pitchFamily="50" charset="-128"/>
            </a:endParaRPr>
          </a:p>
          <a:p>
            <a:pPr>
              <a:spcBef>
                <a:spcPts val="600"/>
              </a:spcBef>
            </a:pPr>
            <a:r>
              <a:rPr lang="ja-JP" altLang="en-US" sz="2800" dirty="0" smtClean="0">
                <a:latin typeface="HGP創英角ｺﾞｼｯｸUB" panose="020B0900000000000000" pitchFamily="50" charset="-128"/>
                <a:ea typeface="HGP創英角ｺﾞｼｯｸUB" panose="020B0900000000000000" pitchFamily="50" charset="-128"/>
              </a:rPr>
              <a:t>  〇</a:t>
            </a:r>
            <a:r>
              <a:rPr lang="ja-JP" altLang="en-US" sz="2800" dirty="0">
                <a:latin typeface="HGP創英角ｺﾞｼｯｸUB" panose="020B0900000000000000" pitchFamily="50" charset="-128"/>
                <a:ea typeface="HGP創英角ｺﾞｼｯｸUB" panose="020B0900000000000000" pitchFamily="50" charset="-128"/>
              </a:rPr>
              <a:t>タクシーの事故防止に向けて</a:t>
            </a:r>
          </a:p>
          <a:p>
            <a:endParaRPr kumimoji="1" lang="en-US" altLang="ja-JP" sz="3200" dirty="0" smtClean="0">
              <a:latin typeface="HGP創英角ｺﾞｼｯｸUB" panose="020B0900000000000000" pitchFamily="50" charset="-128"/>
              <a:ea typeface="HGP創英角ｺﾞｼｯｸUB" panose="020B0900000000000000" pitchFamily="50" charset="-128"/>
            </a:endParaRPr>
          </a:p>
          <a:p>
            <a:pPr>
              <a:spcBef>
                <a:spcPts val="3000"/>
              </a:spcBef>
            </a:pPr>
            <a:r>
              <a:rPr kumimoji="1" lang="ja-JP" altLang="en-US" sz="3200" dirty="0" smtClean="0">
                <a:latin typeface="HGP創英角ｺﾞｼｯｸUB" panose="020B0900000000000000" pitchFamily="50" charset="-128"/>
                <a:ea typeface="HGP創英角ｺﾞｼｯｸUB" panose="020B0900000000000000" pitchFamily="50" charset="-128"/>
              </a:rPr>
              <a:t>ご覧いただき、運転者教育に活用いただければ幸いです。</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825459" y="3143389"/>
            <a:ext cx="8721490" cy="461665"/>
          </a:xfrm>
          <a:prstGeom prst="rect">
            <a:avLst/>
          </a:prstGeom>
          <a:ln>
            <a:solidFill>
              <a:schemeClr val="tx1"/>
            </a:solidFill>
            <a:prstDash val="sysDot"/>
          </a:ln>
        </p:spPr>
        <p:txBody>
          <a:bodyPr wrap="none">
            <a:spAutoFit/>
          </a:bodyPr>
          <a:lstStyle/>
          <a:p>
            <a:r>
              <a:rPr lang="en-US" altLang="ja-JP" sz="2400" dirty="0" smtClean="0"/>
              <a:t>&lt;URL&gt;  </a:t>
            </a:r>
            <a:r>
              <a:rPr lang="ja-JP" altLang="en-US" sz="2400" dirty="0" smtClean="0"/>
              <a:t>https</a:t>
            </a:r>
            <a:r>
              <a:rPr lang="ja-JP" altLang="en-US" sz="2400" dirty="0"/>
              <a:t>://wwwtb.mlit.go.jp/kanto/jidou_gian/hoan/index.html</a:t>
            </a:r>
          </a:p>
        </p:txBody>
      </p:sp>
    </p:spTree>
    <p:extLst>
      <p:ext uri="{BB962C8B-B14F-4D97-AF65-F5344CB8AC3E}">
        <p14:creationId xmlns:p14="http://schemas.microsoft.com/office/powerpoint/2010/main" val="3422425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99809" y="1893091"/>
            <a:ext cx="11334991" cy="3153350"/>
          </a:xfrm>
          <a:prstGeom prst="roundRect">
            <a:avLst>
              <a:gd name="adj" fmla="val 1233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397304" y="83088"/>
            <a:ext cx="6399509" cy="584775"/>
          </a:xfrm>
          <a:prstGeom prst="rect">
            <a:avLst/>
          </a:prstGeom>
          <a:noFill/>
        </p:spPr>
        <p:txBody>
          <a:bodyPr wrap="none" rtlCol="0">
            <a:spAutoFit/>
          </a:bodyPr>
          <a:lstStyle/>
          <a:p>
            <a:r>
              <a:rPr kumimoji="1" lang="ja-JP" altLang="en-US" sz="3200" u="sng" dirty="0" smtClean="0">
                <a:solidFill>
                  <a:srgbClr val="0070C0"/>
                </a:solidFill>
                <a:latin typeface="HGP創英角ｺﾞｼｯｸUB" panose="020B0900000000000000" pitchFamily="50" charset="-128"/>
                <a:ea typeface="HGP創英角ｺﾞｼｯｸUB" panose="020B0900000000000000" pitchFamily="50" charset="-128"/>
              </a:rPr>
              <a:t>出会い頭衝突事故が多発しています</a:t>
            </a:r>
            <a:endParaRPr kumimoji="1" lang="ja-JP" altLang="en-US" sz="3200" u="sng"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609721" y="2293201"/>
            <a:ext cx="11384246" cy="400110"/>
          </a:xfrm>
          <a:prstGeom prst="rect">
            <a:avLst/>
          </a:prstGeom>
          <a:noFill/>
        </p:spPr>
        <p:txBody>
          <a:bodyPr wrap="square" rtlCol="0">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次の図のように、</a:t>
            </a:r>
            <a:r>
              <a:rPr lang="en-US" altLang="ja-JP" sz="2000" dirty="0" smtClean="0">
                <a:latin typeface="HGP創英角ｺﾞｼｯｸUB" panose="020B0900000000000000" pitchFamily="50" charset="-128"/>
                <a:ea typeface="HGP創英角ｺﾞｼｯｸUB" panose="020B0900000000000000" pitchFamily="50" charset="-128"/>
              </a:rPr>
              <a:t>『</a:t>
            </a:r>
            <a:r>
              <a:rPr lang="ja-JP" altLang="en-US" sz="2000" dirty="0" smtClean="0">
                <a:latin typeface="HGP創英角ｺﾞｼｯｸUB" panose="020B0900000000000000" pitchFamily="50" charset="-128"/>
                <a:ea typeface="HGP創英角ｺﾞｼｯｸUB" panose="020B0900000000000000" pitchFamily="50" charset="-128"/>
              </a:rPr>
              <a:t>相</a:t>
            </a:r>
            <a:r>
              <a:rPr lang="ja-JP" altLang="en-US" sz="2000" dirty="0">
                <a:latin typeface="HGP創英角ｺﾞｼｯｸUB" panose="020B0900000000000000" pitchFamily="50" charset="-128"/>
                <a:ea typeface="HGP創英角ｺﾞｼｯｸUB" panose="020B0900000000000000" pitchFamily="50" charset="-128"/>
              </a:rPr>
              <a:t>交わる方向に進行中の車両が双方から行き合うはずみに衝突した</a:t>
            </a:r>
            <a:r>
              <a:rPr lang="ja-JP" altLang="en-US" sz="2000" dirty="0" smtClean="0">
                <a:latin typeface="HGP創英角ｺﾞｼｯｸUB" panose="020B0900000000000000" pitchFamily="50" charset="-128"/>
                <a:ea typeface="HGP創英角ｺﾞｼｯｸUB" panose="020B0900000000000000" pitchFamily="50" charset="-128"/>
              </a:rPr>
              <a:t>類型</a:t>
            </a:r>
            <a:r>
              <a:rPr lang="en-US" altLang="ja-JP" sz="2000" dirty="0" smtClean="0">
                <a:latin typeface="HGP創英角ｺﾞｼｯｸUB" panose="020B0900000000000000" pitchFamily="50" charset="-128"/>
                <a:ea typeface="HGP創英角ｺﾞｼｯｸUB" panose="020B0900000000000000" pitchFamily="50" charset="-128"/>
              </a:rPr>
              <a:t>』</a:t>
            </a:r>
            <a:r>
              <a:rPr lang="ja-JP" altLang="en-US" sz="2000" dirty="0" smtClean="0">
                <a:latin typeface="HGP創英角ｺﾞｼｯｸUB" panose="020B0900000000000000" pitchFamily="50" charset="-128"/>
                <a:ea typeface="HGP創英角ｺﾞｼｯｸUB" panose="020B0900000000000000" pitchFamily="50" charset="-128"/>
              </a:rPr>
              <a:t>を言います。</a:t>
            </a:r>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11" name="図 10"/>
          <p:cNvPicPr>
            <a:picLocks noChangeAspect="1"/>
          </p:cNvPicPr>
          <p:nvPr/>
        </p:nvPicPr>
        <p:blipFill rotWithShape="1">
          <a:blip r:embed="rId2"/>
          <a:srcRect l="47400" t="31429" r="37003" b="52553"/>
          <a:stretch/>
        </p:blipFill>
        <p:spPr>
          <a:xfrm>
            <a:off x="3308170" y="2698095"/>
            <a:ext cx="3452298" cy="1994403"/>
          </a:xfrm>
          <a:prstGeom prst="rect">
            <a:avLst/>
          </a:prstGeom>
        </p:spPr>
      </p:pic>
      <p:pic>
        <p:nvPicPr>
          <p:cNvPr id="13" name="図 12"/>
          <p:cNvPicPr>
            <a:picLocks noChangeAspect="1"/>
          </p:cNvPicPr>
          <p:nvPr/>
        </p:nvPicPr>
        <p:blipFill rotWithShape="1">
          <a:blip r:embed="rId2"/>
          <a:srcRect l="39041" t="31179" r="52500" b="52334"/>
          <a:stretch/>
        </p:blipFill>
        <p:spPr>
          <a:xfrm>
            <a:off x="1081511" y="2698095"/>
            <a:ext cx="1990949" cy="2183036"/>
          </a:xfrm>
          <a:prstGeom prst="rect">
            <a:avLst/>
          </a:prstGeom>
        </p:spPr>
      </p:pic>
      <p:pic>
        <p:nvPicPr>
          <p:cNvPr id="25" name="図 24"/>
          <p:cNvPicPr>
            <a:picLocks noChangeAspect="1"/>
          </p:cNvPicPr>
          <p:nvPr/>
        </p:nvPicPr>
        <p:blipFill rotWithShape="1">
          <a:blip r:embed="rId3"/>
          <a:srcRect l="28636" t="54183" r="62841" b="30505"/>
          <a:stretch/>
        </p:blipFill>
        <p:spPr>
          <a:xfrm>
            <a:off x="7026500" y="2698095"/>
            <a:ext cx="2262833" cy="2286725"/>
          </a:xfrm>
          <a:prstGeom prst="rect">
            <a:avLst/>
          </a:prstGeom>
        </p:spPr>
      </p:pic>
      <p:sp>
        <p:nvSpPr>
          <p:cNvPr id="3" name="角丸四角形 2"/>
          <p:cNvSpPr/>
          <p:nvPr/>
        </p:nvSpPr>
        <p:spPr>
          <a:xfrm>
            <a:off x="609721" y="1721840"/>
            <a:ext cx="3482562" cy="47898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214410" y="4738664"/>
            <a:ext cx="4107225"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出典：公益財団法人　交通事故総合分析センターＨＰ</a:t>
            </a:r>
            <a:endParaRPr lang="en-US" altLang="ja-JP" sz="14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785237" y="1768725"/>
            <a:ext cx="3307046" cy="400110"/>
          </a:xfrm>
          <a:prstGeom prst="rect">
            <a:avLst/>
          </a:prstGeom>
          <a:noFill/>
        </p:spPr>
        <p:txBody>
          <a:bodyPr wrap="square" rtlCol="0">
            <a:spAutoFit/>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出会い頭事故衝突事故とは</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28" name="テキスト ボックス 27"/>
          <p:cNvSpPr txBox="1"/>
          <p:nvPr/>
        </p:nvSpPr>
        <p:spPr>
          <a:xfrm>
            <a:off x="421264" y="5229624"/>
            <a:ext cx="11507500" cy="1569660"/>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出会い頭衝突事故の主な原因</a:t>
            </a:r>
            <a:r>
              <a:rPr lang="ja-JP" altLang="en-US" sz="2400" dirty="0" smtClean="0">
                <a:latin typeface="HGP創英角ｺﾞｼｯｸUB" panose="020B0900000000000000" pitchFamily="50" charset="-128"/>
                <a:ea typeface="HGP創英角ｺﾞｼｯｸUB" panose="020B0900000000000000" pitchFamily="50" charset="-128"/>
              </a:rPr>
              <a:t>は、</a:t>
            </a:r>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①</a:t>
            </a:r>
            <a:r>
              <a:rPr lang="ja-JP" altLang="en-US" sz="2400" u="sng" dirty="0" smtClean="0">
                <a:solidFill>
                  <a:srgbClr val="FF0000"/>
                </a:solidFill>
                <a:latin typeface="HGP創英角ｺﾞｼｯｸUB" panose="020B0900000000000000" pitchFamily="50" charset="-128"/>
                <a:ea typeface="HGP創英角ｺﾞｼｯｸUB" panose="020B0900000000000000" pitchFamily="50" charset="-128"/>
              </a:rPr>
              <a:t>自車</a:t>
            </a:r>
            <a:r>
              <a:rPr lang="ja-JP" altLang="en-US" sz="2400" u="sng" dirty="0">
                <a:solidFill>
                  <a:srgbClr val="FF0000"/>
                </a:solidFill>
                <a:latin typeface="HGP創英角ｺﾞｼｯｸUB" panose="020B0900000000000000" pitchFamily="50" charset="-128"/>
                <a:ea typeface="HGP創英角ｺﾞｼｯｸUB" panose="020B0900000000000000" pitchFamily="50" charset="-128"/>
              </a:rPr>
              <a:t>又は他車の信号無視・一時停止</a:t>
            </a:r>
            <a:r>
              <a:rPr lang="ja-JP" altLang="en-US" sz="2400" u="sng" dirty="0" smtClean="0">
                <a:solidFill>
                  <a:srgbClr val="FF0000"/>
                </a:solidFill>
                <a:latin typeface="HGP創英角ｺﾞｼｯｸUB" panose="020B0900000000000000" pitchFamily="50" charset="-128"/>
                <a:ea typeface="HGP創英角ｺﾞｼｯｸUB" panose="020B0900000000000000" pitchFamily="50" charset="-128"/>
              </a:rPr>
              <a:t>不履行と言う交通</a:t>
            </a:r>
            <a:r>
              <a:rPr lang="ja-JP" altLang="en-US" sz="2400" u="sng" dirty="0">
                <a:solidFill>
                  <a:srgbClr val="FF0000"/>
                </a:solidFill>
                <a:latin typeface="HGP創英角ｺﾞｼｯｸUB" panose="020B0900000000000000" pitchFamily="50" charset="-128"/>
                <a:ea typeface="HGP創英角ｺﾞｼｯｸUB" panose="020B0900000000000000" pitchFamily="50" charset="-128"/>
              </a:rPr>
              <a:t>ルール</a:t>
            </a:r>
            <a:r>
              <a:rPr lang="ja-JP" altLang="en-US" sz="2400" u="sng" dirty="0" smtClean="0">
                <a:solidFill>
                  <a:srgbClr val="FF0000"/>
                </a:solidFill>
                <a:latin typeface="HGP創英角ｺﾞｼｯｸUB" panose="020B0900000000000000" pitchFamily="50" charset="-128"/>
                <a:ea typeface="HGP創英角ｺﾞｼｯｸUB" panose="020B0900000000000000" pitchFamily="50" charset="-128"/>
              </a:rPr>
              <a:t>違反</a:t>
            </a:r>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a:t>
            </a:r>
            <a:r>
              <a:rPr lang="ja-JP" altLang="en-US" sz="2400" u="sng" dirty="0" smtClean="0">
                <a:solidFill>
                  <a:srgbClr val="FF0000"/>
                </a:solidFill>
                <a:latin typeface="HGP創英角ｺﾞｼｯｸUB" panose="020B0900000000000000" pitchFamily="50" charset="-128"/>
                <a:ea typeface="HGP創英角ｺﾞｼｯｸUB" panose="020B0900000000000000" pitchFamily="50" charset="-128"/>
              </a:rPr>
              <a:t>②確認</a:t>
            </a:r>
            <a:r>
              <a:rPr lang="ja-JP" altLang="en-US" sz="2400" u="sng" dirty="0">
                <a:solidFill>
                  <a:srgbClr val="FF0000"/>
                </a:solidFill>
                <a:latin typeface="HGP創英角ｺﾞｼｯｸUB" panose="020B0900000000000000" pitchFamily="50" charset="-128"/>
                <a:ea typeface="HGP創英角ｺﾞｼｯｸUB" panose="020B0900000000000000" pitchFamily="50" charset="-128"/>
              </a:rPr>
              <a:t>したつもりだった・漫然運転を含む確認</a:t>
            </a:r>
            <a:r>
              <a:rPr lang="ja-JP" altLang="en-US" sz="2400" u="sng" dirty="0" smtClean="0">
                <a:solidFill>
                  <a:srgbClr val="FF0000"/>
                </a:solidFill>
                <a:latin typeface="HGP創英角ｺﾞｼｯｸUB" panose="020B0900000000000000" pitchFamily="50" charset="-128"/>
                <a:ea typeface="HGP創英角ｺﾞｼｯｸUB" panose="020B0900000000000000" pitchFamily="50" charset="-128"/>
              </a:rPr>
              <a:t>不足</a:t>
            </a:r>
            <a:r>
              <a:rPr lang="ja-JP" altLang="en-US" sz="2400" dirty="0" smtClean="0">
                <a:latin typeface="HGP創英角ｺﾞｼｯｸUB" panose="020B0900000000000000" pitchFamily="50" charset="-128"/>
                <a:ea typeface="HGP創英角ｺﾞｼｯｸUB" panose="020B0900000000000000" pitchFamily="50" charset="-128"/>
              </a:rPr>
              <a:t>ではないでしょうか。</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①については、交通ルール厳守という基本を繰り返し指導する必要があります。</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一方、②については、少なくとも左右を見ているのに、どこに問題があるのでしょうか。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221673" y="5150428"/>
            <a:ext cx="11513127" cy="16881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35839" y="645978"/>
            <a:ext cx="11284794" cy="954107"/>
          </a:xfrm>
          <a:prstGeom prst="rect">
            <a:avLst/>
          </a:prstGeom>
          <a:noFill/>
        </p:spPr>
        <p:txBody>
          <a:bodyPr wrap="square" rtlCol="0">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タクシーの出会い頭</a:t>
            </a:r>
            <a:r>
              <a:rPr lang="ja-JP" altLang="en-US" sz="2800" dirty="0">
                <a:latin typeface="HGP創英角ｺﾞｼｯｸUB" panose="020B0900000000000000" pitchFamily="50" charset="-128"/>
                <a:ea typeface="HGP創英角ｺﾞｼｯｸUB" panose="020B0900000000000000" pitchFamily="50" charset="-128"/>
              </a:rPr>
              <a:t>衝突</a:t>
            </a:r>
            <a:r>
              <a:rPr lang="ja-JP" altLang="en-US" sz="2800" dirty="0" smtClean="0">
                <a:latin typeface="HGP創英角ｺﾞｼｯｸUB" panose="020B0900000000000000" pitchFamily="50" charset="-128"/>
                <a:ea typeface="HGP創英角ｺﾞｼｯｸUB" panose="020B0900000000000000" pitchFamily="50" charset="-128"/>
              </a:rPr>
              <a:t>事故は、２０２０年</a:t>
            </a:r>
            <a:r>
              <a:rPr lang="ja-JP" altLang="en-US" sz="2800" dirty="0">
                <a:latin typeface="HGP創英角ｺﾞｼｯｸUB" panose="020B0900000000000000" pitchFamily="50" charset="-128"/>
                <a:ea typeface="HGP創英角ｺﾞｼｯｸUB" panose="020B0900000000000000" pitchFamily="50" charset="-128"/>
              </a:rPr>
              <a:t>に関東運輸局管内で発生</a:t>
            </a:r>
            <a:r>
              <a:rPr lang="ja-JP" altLang="en-US" sz="2800" dirty="0" smtClean="0">
                <a:latin typeface="HGP創英角ｺﾞｼｯｸUB" panose="020B0900000000000000" pitchFamily="50" charset="-128"/>
                <a:ea typeface="HGP創英角ｺﾞｼｯｸUB" panose="020B0900000000000000" pitchFamily="50" charset="-128"/>
              </a:rPr>
              <a:t>した</a:t>
            </a:r>
            <a:endParaRPr lang="en-US" altLang="ja-JP" sz="2800" dirty="0" smtClean="0">
              <a:latin typeface="HGP創英角ｺﾞｼｯｸUB" panose="020B0900000000000000" pitchFamily="50" charset="-128"/>
              <a:ea typeface="HGP創英角ｺﾞｼｯｸUB" panose="020B0900000000000000" pitchFamily="50" charset="-128"/>
            </a:endParaRPr>
          </a:p>
          <a:p>
            <a:r>
              <a:rPr lang="ja-JP" altLang="en-US" sz="2800" dirty="0" smtClean="0">
                <a:latin typeface="HGP創英角ｺﾞｼｯｸUB" panose="020B0900000000000000" pitchFamily="50" charset="-128"/>
                <a:ea typeface="HGP創英角ｺﾞｼｯｸUB" panose="020B0900000000000000" pitchFamily="50" charset="-128"/>
              </a:rPr>
              <a:t>タクシー事故全体の</a:t>
            </a:r>
            <a:r>
              <a:rPr lang="ja-JP" altLang="en-US" sz="2800" dirty="0" smtClean="0">
                <a:solidFill>
                  <a:srgbClr val="FF0000"/>
                </a:solidFill>
                <a:latin typeface="HGP創英角ｺﾞｼｯｸUB" panose="020B0900000000000000" pitchFamily="50" charset="-128"/>
                <a:ea typeface="HGP創英角ｺﾞｼｯｸUB" panose="020B0900000000000000" pitchFamily="50" charset="-128"/>
              </a:rPr>
              <a:t>１７％</a:t>
            </a:r>
            <a:r>
              <a:rPr lang="ja-JP" altLang="en-US" sz="2800" dirty="0" smtClean="0">
                <a:latin typeface="HGP創英角ｺﾞｼｯｸUB" panose="020B0900000000000000" pitchFamily="50" charset="-128"/>
                <a:ea typeface="HGP創英角ｺﾞｼｯｸUB" panose="020B0900000000000000" pitchFamily="50" charset="-128"/>
              </a:rPr>
              <a:t>を占めています。</a:t>
            </a:r>
            <a:r>
              <a:rPr lang="ja-JP" altLang="en-US" sz="2400" dirty="0" smtClean="0">
                <a:latin typeface="HGP創英角ｺﾞｼｯｸUB" panose="020B0900000000000000" pitchFamily="50" charset="-128"/>
                <a:ea typeface="HGP創英角ｺﾞｼｯｸUB" panose="020B0900000000000000" pitchFamily="50" charset="-128"/>
              </a:rPr>
              <a:t>（警察庁「交通事故統計」より集計）</a:t>
            </a:r>
            <a:endParaRPr lang="ja-JP" altLang="en-US" sz="28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201949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7304" y="83088"/>
            <a:ext cx="9889246" cy="584775"/>
          </a:xfrm>
          <a:prstGeom prst="rect">
            <a:avLst/>
          </a:prstGeom>
          <a:noFill/>
        </p:spPr>
        <p:txBody>
          <a:bodyPr wrap="none" rtlCol="0">
            <a:spAutoFit/>
          </a:bodyPr>
          <a:lstStyle/>
          <a:p>
            <a:r>
              <a:rPr kumimoji="1" lang="ja-JP" altLang="en-US" sz="3200" u="sng" dirty="0" smtClean="0">
                <a:solidFill>
                  <a:srgbClr val="0070C0"/>
                </a:solidFill>
                <a:latin typeface="HGP創英角ｺﾞｼｯｸUB" panose="020B0900000000000000" pitchFamily="50" charset="-128"/>
                <a:ea typeface="HGP創英角ｺﾞｼｯｸUB" panose="020B0900000000000000" pitchFamily="50" charset="-128"/>
              </a:rPr>
              <a:t>タクシー運転者の確認不足によるオートバイとの事故事例</a:t>
            </a:r>
            <a:endParaRPr kumimoji="1" lang="ja-JP" altLang="en-US" sz="3200" u="sng"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694932" y="2234136"/>
            <a:ext cx="10788912" cy="707886"/>
          </a:xfrm>
          <a:prstGeom prst="rect">
            <a:avLst/>
          </a:prstGeom>
          <a:noFill/>
        </p:spPr>
        <p:txBody>
          <a:bodyPr wrap="square" rtlCol="0">
            <a:spAutoFit/>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〇</a:t>
            </a:r>
            <a:r>
              <a:rPr kumimoji="1" lang="ja-JP" altLang="en-US" sz="2000" u="sng" dirty="0" smtClean="0">
                <a:latin typeface="HGP創英角ｺﾞｼｯｸUB" panose="020B0900000000000000" pitchFamily="50" charset="-128"/>
                <a:ea typeface="HGP創英角ｺﾞｼｯｸUB" panose="020B0900000000000000" pitchFamily="50" charset="-128"/>
              </a:rPr>
              <a:t>午後２時頃</a:t>
            </a:r>
            <a:r>
              <a:rPr kumimoji="1" lang="ja-JP" altLang="en-US" sz="2000" dirty="0" smtClean="0">
                <a:latin typeface="HGP創英角ｺﾞｼｯｸUB" panose="020B0900000000000000" pitchFamily="50" charset="-128"/>
                <a:ea typeface="HGP創英角ｺﾞｼｯｸUB" panose="020B0900000000000000" pitchFamily="50" charset="-128"/>
              </a:rPr>
              <a:t>、実車中のタクシーが</a:t>
            </a:r>
            <a:r>
              <a:rPr kumimoji="1" lang="ja-JP" altLang="en-US" sz="2000" u="sng" dirty="0" smtClean="0">
                <a:latin typeface="HGP創英角ｺﾞｼｯｸUB" panose="020B0900000000000000" pitchFamily="50" charset="-128"/>
                <a:ea typeface="HGP創英角ｺﾞｼｯｸUB" panose="020B0900000000000000" pitchFamily="50" charset="-128"/>
              </a:rPr>
              <a:t>交差点を通過する際、</a:t>
            </a:r>
            <a:r>
              <a:rPr kumimoji="1" lang="ja-JP" altLang="en-US" sz="2000" dirty="0" smtClean="0">
                <a:solidFill>
                  <a:srgbClr val="0070C0"/>
                </a:solidFill>
                <a:latin typeface="HGP創英角ｺﾞｼｯｸUB" panose="020B0900000000000000" pitchFamily="50" charset="-128"/>
                <a:ea typeface="HGP創英角ｺﾞｼｯｸUB" panose="020B0900000000000000" pitchFamily="50" charset="-128"/>
              </a:rPr>
              <a:t>左右の確認が不十分だった</a:t>
            </a:r>
            <a:r>
              <a:rPr kumimoji="1" lang="ja-JP" altLang="en-US" sz="2000" dirty="0" smtClean="0">
                <a:latin typeface="HGP創英角ｺﾞｼｯｸUB" panose="020B0900000000000000" pitchFamily="50" charset="-128"/>
                <a:ea typeface="HGP創英角ｺﾞｼｯｸUB" panose="020B0900000000000000" pitchFamily="50" charset="-128"/>
              </a:rPr>
              <a:t>ため、</a:t>
            </a:r>
            <a:r>
              <a:rPr kumimoji="1" lang="ja-JP" altLang="en-US" sz="2000" u="sng" dirty="0" smtClean="0">
                <a:latin typeface="HGP創英角ｺﾞｼｯｸUB" panose="020B0900000000000000" pitchFamily="50" charset="-128"/>
                <a:ea typeface="HGP創英角ｺﾞｼｯｸUB" panose="020B0900000000000000" pitchFamily="50" charset="-128"/>
              </a:rPr>
              <a:t>左側から</a:t>
            </a:r>
            <a:endParaRPr kumimoji="1" lang="en-US" altLang="ja-JP" sz="2000" u="sng" dirty="0" smtClean="0">
              <a:latin typeface="HGP創英角ｺﾞｼｯｸUB" panose="020B0900000000000000" pitchFamily="50" charset="-128"/>
              <a:ea typeface="HGP創英角ｺﾞｼｯｸUB" panose="020B0900000000000000" pitchFamily="50" charset="-128"/>
            </a:endParaRPr>
          </a:p>
          <a:p>
            <a:r>
              <a:rPr kumimoji="1" lang="ja-JP" altLang="en-US" sz="2000" u="sng" dirty="0" smtClean="0">
                <a:latin typeface="HGP創英角ｺﾞｼｯｸUB" panose="020B0900000000000000" pitchFamily="50" charset="-128"/>
                <a:ea typeface="HGP創英角ｺﾞｼｯｸUB" panose="020B0900000000000000" pitchFamily="50" charset="-128"/>
              </a:rPr>
              <a:t>　来たオートバイ</a:t>
            </a:r>
            <a:r>
              <a:rPr kumimoji="1" lang="ja-JP" altLang="en-US" sz="2000" dirty="0" smtClean="0">
                <a:latin typeface="HGP創英角ｺﾞｼｯｸUB" panose="020B0900000000000000" pitchFamily="50" charset="-128"/>
                <a:ea typeface="HGP創英角ｺﾞｼｯｸUB" panose="020B0900000000000000" pitchFamily="50" charset="-128"/>
              </a:rPr>
              <a:t>と自車の前面部分が接触してオートバイが転倒した。</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694932" y="2942022"/>
            <a:ext cx="10788912" cy="707886"/>
          </a:xfrm>
          <a:prstGeom prst="rect">
            <a:avLst/>
          </a:prstGeom>
          <a:noFill/>
        </p:spPr>
        <p:txBody>
          <a:bodyPr wrap="square" rtlCol="0">
            <a:spAutoFit/>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〇</a:t>
            </a:r>
            <a:r>
              <a:rPr kumimoji="1" lang="ja-JP" altLang="en-US" sz="2000" u="sng" dirty="0" smtClean="0">
                <a:latin typeface="HGP創英角ｺﾞｼｯｸUB" panose="020B0900000000000000" pitchFamily="50" charset="-128"/>
                <a:ea typeface="HGP創英角ｺﾞｼｯｸUB" panose="020B0900000000000000" pitchFamily="50" charset="-128"/>
              </a:rPr>
              <a:t>午後１１時頃</a:t>
            </a:r>
            <a:r>
              <a:rPr kumimoji="1" lang="ja-JP" altLang="en-US" sz="2000" dirty="0" smtClean="0">
                <a:latin typeface="HGP創英角ｺﾞｼｯｸUB" panose="020B0900000000000000" pitchFamily="50" charset="-128"/>
                <a:ea typeface="HGP創英角ｺﾞｼｯｸUB" panose="020B0900000000000000" pitchFamily="50" charset="-128"/>
              </a:rPr>
              <a:t>、実車中のタクシーが信号機のない</a:t>
            </a:r>
            <a:r>
              <a:rPr kumimoji="1" lang="ja-JP" altLang="en-US" sz="2000" u="sng" dirty="0" smtClean="0">
                <a:latin typeface="HGP創英角ｺﾞｼｯｸUB" panose="020B0900000000000000" pitchFamily="50" charset="-128"/>
                <a:ea typeface="HGP創英角ｺﾞｼｯｸUB" panose="020B0900000000000000" pitchFamily="50" charset="-128"/>
              </a:rPr>
              <a:t>交差点において、左から来た車両が通過した後に</a:t>
            </a:r>
            <a:endParaRPr kumimoji="1" lang="en-US" altLang="ja-JP" sz="2000" u="sng" dirty="0" smtClean="0">
              <a:latin typeface="HGP創英角ｺﾞｼｯｸUB" panose="020B0900000000000000" pitchFamily="50" charset="-128"/>
              <a:ea typeface="HGP創英角ｺﾞｼｯｸUB" panose="020B0900000000000000" pitchFamily="50" charset="-128"/>
            </a:endParaRPr>
          </a:p>
          <a:p>
            <a:r>
              <a:rPr kumimoji="1" lang="ja-JP" altLang="en-US" sz="2000" u="sng" dirty="0" smtClean="0">
                <a:latin typeface="HGP創英角ｺﾞｼｯｸUB" panose="020B0900000000000000" pitchFamily="50" charset="-128"/>
                <a:ea typeface="HGP創英角ｺﾞｼｯｸUB" panose="020B0900000000000000" pitchFamily="50" charset="-128"/>
              </a:rPr>
              <a:t>　 右折しようと発進した際</a:t>
            </a:r>
            <a:r>
              <a:rPr kumimoji="1" lang="ja-JP" altLang="en-US" sz="2000" dirty="0" smtClean="0">
                <a:latin typeface="HGP創英角ｺﾞｼｯｸUB" panose="020B0900000000000000" pitchFamily="50" charset="-128"/>
                <a:ea typeface="HGP創英角ｺﾞｼｯｸUB" panose="020B0900000000000000" pitchFamily="50" charset="-128"/>
              </a:rPr>
              <a:t>、</a:t>
            </a:r>
            <a:r>
              <a:rPr lang="ja-JP" altLang="en-US" sz="2000" dirty="0">
                <a:solidFill>
                  <a:srgbClr val="0070C0"/>
                </a:solidFill>
                <a:latin typeface="HGP創英角ｺﾞｼｯｸUB" panose="020B0900000000000000" pitchFamily="50" charset="-128"/>
                <a:ea typeface="HGP創英角ｺﾞｼｯｸUB" panose="020B0900000000000000" pitchFamily="50" charset="-128"/>
              </a:rPr>
              <a:t>左右の確認が不十分だった</a:t>
            </a:r>
            <a:r>
              <a:rPr kumimoji="1" lang="ja-JP" altLang="en-US" sz="2000" dirty="0" smtClean="0">
                <a:latin typeface="HGP創英角ｺﾞｼｯｸUB" panose="020B0900000000000000" pitchFamily="50" charset="-128"/>
                <a:ea typeface="HGP創英角ｺﾞｼｯｸUB" panose="020B0900000000000000" pitchFamily="50" charset="-128"/>
              </a:rPr>
              <a:t>ため、</a:t>
            </a:r>
            <a:r>
              <a:rPr kumimoji="1" lang="ja-JP" altLang="en-US" sz="2000" u="sng" dirty="0" smtClean="0">
                <a:latin typeface="HGP創英角ｺﾞｼｯｸUB" panose="020B0900000000000000" pitchFamily="50" charset="-128"/>
                <a:ea typeface="HGP創英角ｺﾞｼｯｸUB" panose="020B0900000000000000" pitchFamily="50" charset="-128"/>
              </a:rPr>
              <a:t>右側から来たオートバイ</a:t>
            </a:r>
            <a:r>
              <a:rPr kumimoji="1" lang="ja-JP" altLang="en-US" sz="2000" dirty="0" smtClean="0">
                <a:latin typeface="HGP創英角ｺﾞｼｯｸUB" panose="020B0900000000000000" pitchFamily="50" charset="-128"/>
                <a:ea typeface="HGP創英角ｺﾞｼｯｸUB" panose="020B0900000000000000" pitchFamily="50" charset="-128"/>
              </a:rPr>
              <a:t>と衝突した。</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435564" y="1890425"/>
            <a:ext cx="3482043" cy="400110"/>
          </a:xfrm>
          <a:prstGeom prst="rect">
            <a:avLst/>
          </a:prstGeom>
          <a:noFill/>
        </p:spPr>
        <p:txBody>
          <a:bodyPr wrap="none" rtlCol="0">
            <a:spAutoFit/>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＜出会い頭衝突事故の実例＞</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35564" y="711318"/>
            <a:ext cx="11931470" cy="1031051"/>
          </a:xfrm>
          <a:prstGeom prst="rect">
            <a:avLst/>
          </a:prstGeom>
          <a:noFill/>
        </p:spPr>
        <p:txBody>
          <a:bodyPr wrap="square" rtlCol="0">
            <a:spAutoFit/>
          </a:bodyPr>
          <a:lstStyle/>
          <a:p>
            <a:r>
              <a:rPr kumimoji="1" lang="ja-JP" altLang="en-US" sz="2800" dirty="0" smtClean="0">
                <a:latin typeface="HGP創英角ｺﾞｼｯｸUB" panose="020B0900000000000000" pitchFamily="50" charset="-128"/>
                <a:ea typeface="HGP創英角ｺﾞｼｯｸUB" panose="020B0900000000000000" pitchFamily="50" charset="-128"/>
              </a:rPr>
              <a:t>〇</a:t>
            </a:r>
            <a:r>
              <a:rPr kumimoji="1" lang="ja-JP" altLang="en-US" sz="2800" dirty="0" smtClean="0">
                <a:solidFill>
                  <a:srgbClr val="FF0000"/>
                </a:solidFill>
                <a:latin typeface="HGP創英角ｺﾞｼｯｸUB" panose="020B0900000000000000" pitchFamily="50" charset="-128"/>
                <a:ea typeface="HGP創英角ｺﾞｼｯｸUB" panose="020B0900000000000000" pitchFamily="50" charset="-128"/>
              </a:rPr>
              <a:t>出会い頭衝突事故だけではありません。</a:t>
            </a:r>
            <a:endParaRPr kumimoji="1" lang="en-US" altLang="ja-JP" sz="2800" dirty="0" smtClean="0">
              <a:solidFill>
                <a:srgbClr val="FF0000"/>
              </a:solidFill>
              <a:latin typeface="HGP創英角ｺﾞｼｯｸUB" panose="020B0900000000000000" pitchFamily="50" charset="-128"/>
              <a:ea typeface="HGP創英角ｺﾞｼｯｸUB" panose="020B0900000000000000" pitchFamily="50" charset="-128"/>
            </a:endParaRPr>
          </a:p>
          <a:p>
            <a:pPr>
              <a:spcBef>
                <a:spcPts val="600"/>
              </a:spcBef>
            </a:pPr>
            <a:r>
              <a:rPr kumimoji="1" lang="ja-JP" altLang="en-US" sz="2800" dirty="0" smtClean="0">
                <a:latin typeface="HGP創英角ｺﾞｼｯｸUB" panose="020B0900000000000000" pitchFamily="50" charset="-128"/>
                <a:ea typeface="HGP創英角ｺﾞｼｯｸUB" panose="020B0900000000000000" pitchFamily="50" charset="-128"/>
              </a:rPr>
              <a:t>〇直進してくるオートバイとの</a:t>
            </a:r>
            <a:r>
              <a:rPr kumimoji="1" lang="ja-JP" altLang="en-US" sz="2800" dirty="0" smtClean="0">
                <a:solidFill>
                  <a:srgbClr val="FF0000"/>
                </a:solidFill>
                <a:latin typeface="HGP創英角ｺﾞｼｯｸUB" panose="020B0900000000000000" pitchFamily="50" charset="-128"/>
                <a:ea typeface="HGP創英角ｺﾞｼｯｸUB" panose="020B0900000000000000" pitchFamily="50" charset="-128"/>
              </a:rPr>
              <a:t>右直事故</a:t>
            </a:r>
            <a:r>
              <a:rPr kumimoji="1" lang="ja-JP" altLang="en-US" sz="2800" dirty="0" smtClean="0">
                <a:latin typeface="HGP創英角ｺﾞｼｯｸUB" panose="020B0900000000000000" pitchFamily="50" charset="-128"/>
                <a:ea typeface="HGP創英角ｺﾞｼｯｸUB" panose="020B0900000000000000" pitchFamily="50" charset="-128"/>
              </a:rPr>
              <a:t>も多発しています。</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694932" y="4769725"/>
            <a:ext cx="10591506" cy="707886"/>
          </a:xfrm>
          <a:prstGeom prst="rect">
            <a:avLst/>
          </a:prstGeom>
          <a:noFill/>
        </p:spPr>
        <p:txBody>
          <a:bodyPr wrap="square" rtlCol="0">
            <a:spAutoFit/>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〇</a:t>
            </a:r>
            <a:r>
              <a:rPr kumimoji="1" lang="ja-JP" altLang="en-US" sz="2000" u="sng" dirty="0" smtClean="0">
                <a:latin typeface="HGP創英角ｺﾞｼｯｸUB" panose="020B0900000000000000" pitchFamily="50" charset="-128"/>
                <a:ea typeface="HGP創英角ｺﾞｼｯｸUB" panose="020B0900000000000000" pitchFamily="50" charset="-128"/>
              </a:rPr>
              <a:t>午前２時頃</a:t>
            </a:r>
            <a:r>
              <a:rPr kumimoji="1" lang="ja-JP" altLang="en-US" sz="2000" dirty="0" smtClean="0">
                <a:latin typeface="HGP創英角ｺﾞｼｯｸUB" panose="020B0900000000000000" pitchFamily="50" charset="-128"/>
                <a:ea typeface="HGP創英角ｺﾞｼｯｸUB" panose="020B0900000000000000" pitchFamily="50" charset="-128"/>
              </a:rPr>
              <a:t>、実車中のタクシーが信号機のある</a:t>
            </a:r>
            <a:r>
              <a:rPr kumimoji="1" lang="ja-JP" altLang="en-US" sz="2000" u="sng" dirty="0" smtClean="0">
                <a:latin typeface="HGP創英角ｺﾞｼｯｸUB" panose="020B0900000000000000" pitchFamily="50" charset="-128"/>
                <a:ea typeface="HGP創英角ｺﾞｼｯｸUB" panose="020B0900000000000000" pitchFamily="50" charset="-128"/>
              </a:rPr>
              <a:t>交差点を右折する際、対向車線を直進してきた</a:t>
            </a:r>
            <a:endParaRPr kumimoji="1" lang="en-US" altLang="ja-JP" sz="2000" u="sng" dirty="0" smtClean="0">
              <a:latin typeface="HGP創英角ｺﾞｼｯｸUB" panose="020B0900000000000000" pitchFamily="50" charset="-128"/>
              <a:ea typeface="HGP創英角ｺﾞｼｯｸUB" panose="020B0900000000000000" pitchFamily="50" charset="-128"/>
            </a:endParaRPr>
          </a:p>
          <a:p>
            <a:r>
              <a:rPr kumimoji="1" lang="ja-JP" altLang="en-US" sz="2000" u="sng" dirty="0" smtClean="0">
                <a:latin typeface="HGP創英角ｺﾞｼｯｸUB" panose="020B0900000000000000" pitchFamily="50" charset="-128"/>
                <a:ea typeface="HGP創英角ｺﾞｼｯｸUB" panose="020B0900000000000000" pitchFamily="50" charset="-128"/>
              </a:rPr>
              <a:t>　オートバイ</a:t>
            </a:r>
            <a:r>
              <a:rPr kumimoji="1" lang="ja-JP" altLang="en-US" sz="2000" dirty="0" smtClean="0">
                <a:latin typeface="HGP創英角ｺﾞｼｯｸUB" panose="020B0900000000000000" pitchFamily="50" charset="-128"/>
                <a:ea typeface="HGP創英角ｺﾞｼｯｸUB" panose="020B0900000000000000" pitchFamily="50" charset="-128"/>
              </a:rPr>
              <a:t>に</a:t>
            </a:r>
            <a:r>
              <a:rPr kumimoji="1" lang="ja-JP" altLang="en-US" sz="2000" dirty="0" smtClean="0">
                <a:solidFill>
                  <a:srgbClr val="0070C0"/>
                </a:solidFill>
                <a:latin typeface="HGP創英角ｺﾞｼｯｸUB" panose="020B0900000000000000" pitchFamily="50" charset="-128"/>
                <a:ea typeface="HGP創英角ｺﾞｼｯｸUB" panose="020B0900000000000000" pitchFamily="50" charset="-128"/>
              </a:rPr>
              <a:t>気づいてはいたが、問題なく曲がれると思い</a:t>
            </a:r>
            <a:r>
              <a:rPr kumimoji="1" lang="ja-JP" altLang="en-US" sz="2000" dirty="0" smtClean="0">
                <a:latin typeface="HGP創英角ｺﾞｼｯｸUB" panose="020B0900000000000000" pitchFamily="50" charset="-128"/>
                <a:ea typeface="HGP創英角ｺﾞｼｯｸUB" panose="020B0900000000000000" pitchFamily="50" charset="-128"/>
              </a:rPr>
              <a:t>右折したところ、オートバイと衝突した。</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694932" y="4061839"/>
            <a:ext cx="10788913" cy="707886"/>
          </a:xfrm>
          <a:prstGeom prst="rect">
            <a:avLst/>
          </a:prstGeom>
          <a:noFill/>
        </p:spPr>
        <p:txBody>
          <a:bodyPr wrap="square" rtlCol="0">
            <a:spAutoFit/>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〇</a:t>
            </a:r>
            <a:r>
              <a:rPr kumimoji="1" lang="ja-JP" altLang="en-US" sz="2000" u="sng" dirty="0" smtClean="0">
                <a:latin typeface="HGP創英角ｺﾞｼｯｸUB" panose="020B0900000000000000" pitchFamily="50" charset="-128"/>
                <a:ea typeface="HGP創英角ｺﾞｼｯｸUB" panose="020B0900000000000000" pitchFamily="50" charset="-128"/>
              </a:rPr>
              <a:t>午後１１時頃</a:t>
            </a:r>
            <a:r>
              <a:rPr kumimoji="1" lang="ja-JP" altLang="en-US" sz="2000" dirty="0" smtClean="0">
                <a:latin typeface="HGP創英角ｺﾞｼｯｸUB" panose="020B0900000000000000" pitchFamily="50" charset="-128"/>
                <a:ea typeface="HGP創英角ｺﾞｼｯｸUB" panose="020B0900000000000000" pitchFamily="50" charset="-128"/>
              </a:rPr>
              <a:t>、実車中のタクシーが信号機のある</a:t>
            </a:r>
            <a:r>
              <a:rPr kumimoji="1" lang="ja-JP" altLang="en-US" sz="2000" u="sng" dirty="0" smtClean="0">
                <a:latin typeface="HGP創英角ｺﾞｼｯｸUB" panose="020B0900000000000000" pitchFamily="50" charset="-128"/>
                <a:ea typeface="HGP創英角ｺﾞｼｯｸUB" panose="020B0900000000000000" pitchFamily="50" charset="-128"/>
              </a:rPr>
              <a:t>交差点</a:t>
            </a:r>
            <a:r>
              <a:rPr lang="ja-JP" altLang="en-US" sz="2000" u="sng" dirty="0">
                <a:latin typeface="HGP創英角ｺﾞｼｯｸUB" panose="020B0900000000000000" pitchFamily="50" charset="-128"/>
                <a:ea typeface="HGP創英角ｺﾞｼｯｸUB" panose="020B0900000000000000" pitchFamily="50" charset="-128"/>
              </a:rPr>
              <a:t>を右折する際、 </a:t>
            </a:r>
            <a:r>
              <a:rPr kumimoji="1" lang="ja-JP" altLang="en-US" sz="2000" u="sng" dirty="0" smtClean="0">
                <a:latin typeface="HGP創英角ｺﾞｼｯｸUB" panose="020B0900000000000000" pitchFamily="50" charset="-128"/>
                <a:ea typeface="HGP創英角ｺﾞｼｯｸUB" panose="020B0900000000000000" pitchFamily="50" charset="-128"/>
              </a:rPr>
              <a:t>対向車線のオートバイ</a:t>
            </a:r>
            <a:r>
              <a:rPr kumimoji="1" lang="ja-JP" altLang="en-US" sz="2000" dirty="0" smtClean="0">
                <a:latin typeface="HGP創英角ｺﾞｼｯｸUB" panose="020B0900000000000000" pitchFamily="50" charset="-128"/>
                <a:ea typeface="HGP創英角ｺﾞｼｯｸUB" panose="020B0900000000000000" pitchFamily="50" charset="-128"/>
              </a:rPr>
              <a:t>の</a:t>
            </a:r>
            <a:endParaRPr kumimoji="1" lang="en-US" altLang="ja-JP" sz="2000" dirty="0" smtClean="0">
              <a:latin typeface="HGP創英角ｺﾞｼｯｸUB" panose="020B0900000000000000" pitchFamily="50" charset="-128"/>
              <a:ea typeface="HGP創英角ｺﾞｼｯｸUB" panose="020B0900000000000000" pitchFamily="50" charset="-128"/>
            </a:endParaRPr>
          </a:p>
          <a:p>
            <a:r>
              <a:rPr kumimoji="1" lang="ja-JP" altLang="en-US" sz="2000" dirty="0" smtClean="0">
                <a:latin typeface="HGP創英角ｺﾞｼｯｸUB" panose="020B0900000000000000" pitchFamily="50" charset="-128"/>
                <a:ea typeface="HGP創英角ｺﾞｼｯｸUB" panose="020B0900000000000000" pitchFamily="50" charset="-128"/>
              </a:rPr>
              <a:t>　ヘッドライトに</a:t>
            </a:r>
            <a:r>
              <a:rPr kumimoji="1" lang="ja-JP" altLang="en-US" sz="2000" dirty="0" smtClean="0">
                <a:solidFill>
                  <a:srgbClr val="0070C0"/>
                </a:solidFill>
                <a:latin typeface="HGP創英角ｺﾞｼｯｸUB" panose="020B0900000000000000" pitchFamily="50" charset="-128"/>
                <a:ea typeface="HGP創英角ｺﾞｼｯｸUB" panose="020B0900000000000000" pitchFamily="50" charset="-128"/>
              </a:rPr>
              <a:t>気づいてはいたが、距離が離れていると判断して</a:t>
            </a:r>
            <a:r>
              <a:rPr kumimoji="1" lang="ja-JP" altLang="en-US" sz="2000" dirty="0" smtClean="0">
                <a:latin typeface="HGP創英角ｺﾞｼｯｸUB" panose="020B0900000000000000" pitchFamily="50" charset="-128"/>
                <a:ea typeface="HGP創英角ｺﾞｼｯｸUB" panose="020B0900000000000000" pitchFamily="50" charset="-128"/>
              </a:rPr>
              <a:t>右折したところ、オートバイと衝突した。</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435564" y="3659526"/>
            <a:ext cx="2473754" cy="400110"/>
          </a:xfrm>
          <a:prstGeom prst="rect">
            <a:avLst/>
          </a:prstGeom>
          <a:noFill/>
        </p:spPr>
        <p:txBody>
          <a:bodyPr wrap="none" rtlCol="0">
            <a:spAutoFit/>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＜右直事故の実例＞</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719403" y="5555528"/>
            <a:ext cx="10788912" cy="1077218"/>
          </a:xfrm>
          <a:prstGeom prst="rect">
            <a:avLst/>
          </a:prstGeom>
          <a:noFill/>
        </p:spPr>
        <p:txBody>
          <a:bodyPr wrap="squar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夜間のオートバイとの出会い頭衝突事故や右直事故を防止するための教育資料として、本資料を作成しました。</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599068" y="5582454"/>
            <a:ext cx="11029582" cy="10873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7991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9485" y="0"/>
            <a:ext cx="2779928" cy="584775"/>
          </a:xfrm>
          <a:prstGeom prst="rect">
            <a:avLst/>
          </a:prstGeom>
          <a:noFill/>
        </p:spPr>
        <p:txBody>
          <a:bodyPr wrap="none" rtlCol="0">
            <a:spAutoFit/>
          </a:bodyPr>
          <a:lstStyle/>
          <a:p>
            <a:r>
              <a:rPr kumimoji="1" lang="ja-JP" altLang="en-US" sz="3200" u="sng" dirty="0" smtClean="0">
                <a:solidFill>
                  <a:srgbClr val="0070C0"/>
                </a:solidFill>
                <a:latin typeface="HGP創英角ｺﾞｼｯｸUB" panose="020B0900000000000000" pitchFamily="50" charset="-128"/>
                <a:ea typeface="HGP創英角ｺﾞｼｯｸUB" panose="020B0900000000000000" pitchFamily="50" charset="-128"/>
              </a:rPr>
              <a:t>そこで問題です</a:t>
            </a:r>
            <a:endParaRPr kumimoji="1" lang="ja-JP" altLang="en-US" sz="2000" u="sng"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581922" y="446225"/>
            <a:ext cx="7354916" cy="923330"/>
          </a:xfrm>
          <a:prstGeom prst="rect">
            <a:avLst/>
          </a:prstGeom>
        </p:spPr>
        <p:txBody>
          <a:bodyPr wrap="square">
            <a:spAutoFit/>
          </a:bodyPr>
          <a:lstStyle/>
          <a:p>
            <a:r>
              <a:rPr lang="ja-JP" altLang="en-US" dirty="0" smtClean="0">
                <a:latin typeface="HGP創英角ｺﾞｼｯｸUB" panose="020B0900000000000000" pitchFamily="50" charset="-128"/>
                <a:ea typeface="HGP創英角ｺﾞｼｯｸUB" panose="020B0900000000000000" pitchFamily="50" charset="-128"/>
              </a:rPr>
              <a:t>下の６つの写真は、右図のような位置関係で、オートバイの前照灯の点灯状態（ロー又はハイビーム）を変えて、乗用車</a:t>
            </a:r>
            <a:r>
              <a:rPr lang="ja-JP" altLang="en-US" dirty="0">
                <a:latin typeface="HGP創英角ｺﾞｼｯｸUB" panose="020B0900000000000000" pitchFamily="50" charset="-128"/>
                <a:ea typeface="HGP創英角ｺﾞｼｯｸUB" panose="020B0900000000000000" pitchFamily="50" charset="-128"/>
              </a:rPr>
              <a:t>の運転者席</a:t>
            </a:r>
            <a:r>
              <a:rPr lang="ja-JP" altLang="en-US" dirty="0" smtClean="0">
                <a:latin typeface="HGP創英角ｺﾞｼｯｸUB" panose="020B0900000000000000" pitchFamily="50" charset="-128"/>
                <a:ea typeface="HGP創英角ｺﾞｼｯｸUB" panose="020B0900000000000000" pitchFamily="50" charset="-128"/>
              </a:rPr>
              <a:t>からオートバイを撮影</a:t>
            </a:r>
            <a:r>
              <a:rPr lang="ja-JP" altLang="en-US" dirty="0">
                <a:latin typeface="HGP創英角ｺﾞｼｯｸUB" panose="020B0900000000000000" pitchFamily="50" charset="-128"/>
                <a:ea typeface="HGP創英角ｺﾞｼｯｸUB" panose="020B0900000000000000" pitchFamily="50" charset="-128"/>
              </a:rPr>
              <a:t>したもの</a:t>
            </a:r>
            <a:r>
              <a:rPr lang="ja-JP" altLang="en-US" dirty="0" smtClean="0">
                <a:latin typeface="HGP創英角ｺﾞｼｯｸUB" panose="020B0900000000000000" pitchFamily="50" charset="-128"/>
                <a:ea typeface="HGP創英角ｺﾞｼｯｸUB" panose="020B0900000000000000" pitchFamily="50" charset="-128"/>
              </a:rPr>
              <a:t>です。</a:t>
            </a:r>
            <a:endParaRPr lang="en-US" altLang="ja-JP" dirty="0">
              <a:latin typeface="HGP創英角ｺﾞｼｯｸUB" panose="020B0900000000000000" pitchFamily="50" charset="-128"/>
              <a:ea typeface="HGP創英角ｺﾞｼｯｸUB" panose="020B0900000000000000" pitchFamily="50" charset="-128"/>
            </a:endParaRPr>
          </a:p>
        </p:txBody>
      </p:sp>
      <p:pic>
        <p:nvPicPr>
          <p:cNvPr id="18" name="図 17"/>
          <p:cNvPicPr>
            <a:picLocks noChangeAspect="1"/>
          </p:cNvPicPr>
          <p:nvPr/>
        </p:nvPicPr>
        <p:blipFill rotWithShape="1">
          <a:blip r:embed="rId3"/>
          <a:srcRect l="43068" t="42424" r="20341" b="37171"/>
          <a:stretch/>
        </p:blipFill>
        <p:spPr>
          <a:xfrm>
            <a:off x="7884842" y="39864"/>
            <a:ext cx="4171264" cy="1308379"/>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50" y="1310281"/>
            <a:ext cx="3600000" cy="2700000"/>
          </a:xfrm>
          <a:prstGeom prst="rect">
            <a:avLst/>
          </a:prstGeom>
        </p:spPr>
      </p:pic>
      <p:sp>
        <p:nvSpPr>
          <p:cNvPr id="4" name="テキスト ボックス 3"/>
          <p:cNvSpPr txBox="1"/>
          <p:nvPr/>
        </p:nvSpPr>
        <p:spPr>
          <a:xfrm>
            <a:off x="84240" y="1324332"/>
            <a:ext cx="357790" cy="369332"/>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Ａ</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0688" y="1310281"/>
            <a:ext cx="3600000" cy="2700000"/>
          </a:xfrm>
          <a:prstGeom prst="rect">
            <a:avLst/>
          </a:prstGeom>
        </p:spPr>
      </p:pic>
      <p:sp>
        <p:nvSpPr>
          <p:cNvPr id="6" name="テキスト ボックス 5"/>
          <p:cNvSpPr txBox="1"/>
          <p:nvPr/>
        </p:nvSpPr>
        <p:spPr>
          <a:xfrm>
            <a:off x="4337532" y="1326205"/>
            <a:ext cx="364202" cy="369332"/>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Ｂ</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2125" y="1310281"/>
            <a:ext cx="3600000" cy="2700000"/>
          </a:xfrm>
          <a:prstGeom prst="rect">
            <a:avLst/>
          </a:prstGeom>
        </p:spPr>
      </p:pic>
      <p:sp>
        <p:nvSpPr>
          <p:cNvPr id="8" name="テキスト ボックス 7"/>
          <p:cNvSpPr txBox="1"/>
          <p:nvPr/>
        </p:nvSpPr>
        <p:spPr>
          <a:xfrm>
            <a:off x="8578275" y="1324332"/>
            <a:ext cx="370614" cy="369332"/>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Ｃ</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9" y="4075756"/>
            <a:ext cx="3600000" cy="2700000"/>
          </a:xfrm>
          <a:prstGeom prst="rect">
            <a:avLst/>
          </a:prstGeom>
        </p:spPr>
      </p:pic>
      <p:sp>
        <p:nvSpPr>
          <p:cNvPr id="10" name="テキスト ボックス 9"/>
          <p:cNvSpPr txBox="1"/>
          <p:nvPr/>
        </p:nvSpPr>
        <p:spPr>
          <a:xfrm>
            <a:off x="84240" y="4090603"/>
            <a:ext cx="359394" cy="369332"/>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Ｄ</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23" name="図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0687" y="4075756"/>
            <a:ext cx="3600000" cy="2700000"/>
          </a:xfrm>
          <a:prstGeom prst="rect">
            <a:avLst/>
          </a:prstGeom>
        </p:spPr>
      </p:pic>
      <p:sp>
        <p:nvSpPr>
          <p:cNvPr id="12" name="テキスト ボックス 11"/>
          <p:cNvSpPr txBox="1"/>
          <p:nvPr/>
        </p:nvSpPr>
        <p:spPr>
          <a:xfrm>
            <a:off x="4337532" y="4091121"/>
            <a:ext cx="348172" cy="369332"/>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Ｅ</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24" name="図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52125" y="4075756"/>
            <a:ext cx="3600000" cy="2700000"/>
          </a:xfrm>
          <a:prstGeom prst="rect">
            <a:avLst/>
          </a:prstGeom>
        </p:spPr>
      </p:pic>
      <p:sp>
        <p:nvSpPr>
          <p:cNvPr id="14" name="テキスト ボックス 13"/>
          <p:cNvSpPr txBox="1"/>
          <p:nvPr/>
        </p:nvSpPr>
        <p:spPr>
          <a:xfrm>
            <a:off x="8575083" y="4091121"/>
            <a:ext cx="373805" cy="369332"/>
          </a:xfrm>
          <a:prstGeom prst="rect">
            <a:avLst/>
          </a:prstGeom>
          <a:solidFill>
            <a:schemeClr val="bg1"/>
          </a:solidFill>
        </p:spPr>
        <p:txBody>
          <a:bodyPr wrap="squar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Ｆ</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6"/>
          <p:cNvSpPr txBox="1"/>
          <p:nvPr/>
        </p:nvSpPr>
        <p:spPr>
          <a:xfrm>
            <a:off x="306053" y="6108953"/>
            <a:ext cx="11750054" cy="523220"/>
          </a:xfrm>
          <a:prstGeom prst="rect">
            <a:avLst/>
          </a:prstGeom>
          <a:solidFill>
            <a:schemeClr val="accent4">
              <a:lumMod val="20000"/>
              <a:lumOff val="80000"/>
            </a:schemeClr>
          </a:solidFill>
        </p:spPr>
        <p:txBody>
          <a:bodyPr wrap="square" rtlCol="0">
            <a:spAutoFit/>
          </a:bodyPr>
          <a:lstStyle/>
          <a:p>
            <a:r>
              <a:rPr lang="ja-JP" altLang="en-US" sz="2800" dirty="0">
                <a:solidFill>
                  <a:srgbClr val="0070C0"/>
                </a:solidFill>
                <a:latin typeface="HGP創英角ｺﾞｼｯｸUB" panose="020B0900000000000000" pitchFamily="50" charset="-128"/>
                <a:ea typeface="HGP創英角ｺﾞｼｯｸUB" panose="020B0900000000000000" pitchFamily="50" charset="-128"/>
              </a:rPr>
              <a:t>乗用車</a:t>
            </a:r>
            <a:r>
              <a:rPr kumimoji="1" lang="ja-JP" altLang="en-US" sz="2800" dirty="0" smtClean="0">
                <a:solidFill>
                  <a:srgbClr val="0070C0"/>
                </a:solidFill>
                <a:latin typeface="HGP創英角ｺﾞｼｯｸUB" panose="020B0900000000000000" pitchFamily="50" charset="-128"/>
                <a:ea typeface="HGP創英角ｺﾞｼｯｸUB" panose="020B0900000000000000" pitchFamily="50" charset="-128"/>
              </a:rPr>
              <a:t>からオートバイ（赤丸）まで近いと思う順番に写真を並べ替えてください。</a:t>
            </a:r>
            <a:endParaRPr kumimoji="1" lang="en-US" altLang="ja-JP" sz="2800" dirty="0" smtClean="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2" name="円/楕円 1"/>
          <p:cNvSpPr/>
          <p:nvPr/>
        </p:nvSpPr>
        <p:spPr>
          <a:xfrm>
            <a:off x="1869249" y="2525178"/>
            <a:ext cx="284813" cy="27020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5" name="円/楕円 24"/>
          <p:cNvSpPr/>
          <p:nvPr/>
        </p:nvSpPr>
        <p:spPr>
          <a:xfrm>
            <a:off x="1869248" y="5353965"/>
            <a:ext cx="284813" cy="27020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6" name="円/楕円 25"/>
          <p:cNvSpPr/>
          <p:nvPr/>
        </p:nvSpPr>
        <p:spPr>
          <a:xfrm>
            <a:off x="6110686" y="2460018"/>
            <a:ext cx="345532" cy="32781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7" name="円/楕円 26"/>
          <p:cNvSpPr/>
          <p:nvPr/>
        </p:nvSpPr>
        <p:spPr>
          <a:xfrm>
            <a:off x="10352125" y="2525178"/>
            <a:ext cx="284813" cy="27020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9" name="円/楕円 28"/>
          <p:cNvSpPr/>
          <p:nvPr/>
        </p:nvSpPr>
        <p:spPr>
          <a:xfrm>
            <a:off x="6062611" y="5192589"/>
            <a:ext cx="345532" cy="32781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0" name="円/楕円 29"/>
          <p:cNvSpPr/>
          <p:nvPr/>
        </p:nvSpPr>
        <p:spPr>
          <a:xfrm>
            <a:off x="10352125" y="5190059"/>
            <a:ext cx="345532" cy="32781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71152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9485" y="0"/>
            <a:ext cx="2103461" cy="584775"/>
          </a:xfrm>
          <a:prstGeom prst="rect">
            <a:avLst/>
          </a:prstGeom>
          <a:noFill/>
        </p:spPr>
        <p:txBody>
          <a:bodyPr wrap="none" rtlCol="0">
            <a:spAutoFit/>
          </a:bodyPr>
          <a:lstStyle/>
          <a:p>
            <a:r>
              <a:rPr kumimoji="1" lang="ja-JP" altLang="en-US" sz="3200" u="sng" dirty="0" smtClean="0">
                <a:solidFill>
                  <a:srgbClr val="0070C0"/>
                </a:solidFill>
                <a:latin typeface="HGP創英角ｺﾞｼｯｸUB" panose="020B0900000000000000" pitchFamily="50" charset="-128"/>
                <a:ea typeface="HGP創英角ｺﾞｼｯｸUB" panose="020B0900000000000000" pitchFamily="50" charset="-128"/>
              </a:rPr>
              <a:t>答え合わせ</a:t>
            </a:r>
            <a:endParaRPr kumimoji="1" lang="ja-JP" altLang="en-US" sz="3200" u="sng" dirty="0">
              <a:solidFill>
                <a:srgbClr val="0070C0"/>
              </a:solidFill>
              <a:latin typeface="HGP創英角ｺﾞｼｯｸUB" panose="020B0900000000000000" pitchFamily="50" charset="-128"/>
              <a:ea typeface="HGP創英角ｺﾞｼｯｸUB" panose="020B0900000000000000" pitchFamily="50" charset="-128"/>
            </a:endParaRPr>
          </a:p>
        </p:txBody>
      </p:sp>
      <p:grpSp>
        <p:nvGrpSpPr>
          <p:cNvPr id="78" name="グループ化 77"/>
          <p:cNvGrpSpPr/>
          <p:nvPr/>
        </p:nvGrpSpPr>
        <p:grpSpPr>
          <a:xfrm rot="5400000">
            <a:off x="1926022" y="5731228"/>
            <a:ext cx="1445694" cy="676274"/>
            <a:chOff x="0" y="0"/>
            <a:chExt cx="1428148" cy="676274"/>
          </a:xfrm>
        </p:grpSpPr>
        <p:sp>
          <p:nvSpPr>
            <p:cNvPr id="81" name="AutoShape 27"/>
            <p:cNvSpPr>
              <a:spLocks noChangeArrowheads="1"/>
            </p:cNvSpPr>
            <p:nvPr/>
          </p:nvSpPr>
          <p:spPr bwMode="auto">
            <a:xfrm rot="16200000">
              <a:off x="375937" y="-375937"/>
              <a:ext cx="676274" cy="1428148"/>
            </a:xfrm>
            <a:prstGeom prst="roundRect">
              <a:avLst>
                <a:gd name="adj" fmla="val 16667"/>
              </a:avLst>
            </a:prstGeom>
            <a:solidFill>
              <a:schemeClr val="tx1">
                <a:lumMod val="75000"/>
                <a:lumOff val="25000"/>
              </a:schemeClr>
            </a:solidFill>
            <a:ln w="3175">
              <a:solidFill>
                <a:srgbClr val="000000"/>
              </a:solidFill>
              <a:round/>
              <a:headEnd/>
              <a:tailEnd/>
            </a:ln>
          </p:spPr>
          <p:txBody>
            <a:bodyPr/>
            <a:lstStyle/>
            <a:p>
              <a:endParaRPr lang="ja-JP" altLang="en-US"/>
            </a:p>
          </p:txBody>
        </p:sp>
        <p:sp>
          <p:nvSpPr>
            <p:cNvPr id="82" name="台形 81"/>
            <p:cNvSpPr/>
            <p:nvPr/>
          </p:nvSpPr>
          <p:spPr>
            <a:xfrm rot="5400000">
              <a:off x="179001" y="225681"/>
              <a:ext cx="583451" cy="224917"/>
            </a:xfrm>
            <a:prstGeom prst="trapezoid">
              <a:avLst>
                <a:gd name="adj" fmla="val 5202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83" name="台形 82"/>
            <p:cNvSpPr/>
            <p:nvPr/>
          </p:nvSpPr>
          <p:spPr>
            <a:xfrm rot="16200000">
              <a:off x="808164" y="277898"/>
              <a:ext cx="583451" cy="133735"/>
            </a:xfrm>
            <a:prstGeom prst="trapezoid">
              <a:avLst>
                <a:gd name="adj" fmla="val 6960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84" name="台形 83"/>
            <p:cNvSpPr/>
            <p:nvPr/>
          </p:nvSpPr>
          <p:spPr>
            <a:xfrm rot="10800000">
              <a:off x="492001" y="33149"/>
              <a:ext cx="601807" cy="99453"/>
            </a:xfrm>
            <a:prstGeom prst="trapezoid">
              <a:avLst>
                <a:gd name="adj" fmla="val 10232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85" name="台形 84"/>
            <p:cNvSpPr/>
            <p:nvPr/>
          </p:nvSpPr>
          <p:spPr>
            <a:xfrm>
              <a:off x="485924" y="550301"/>
              <a:ext cx="601807" cy="99453"/>
            </a:xfrm>
            <a:prstGeom prst="trapezoid">
              <a:avLst>
                <a:gd name="adj" fmla="val 10232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cxnSp>
          <p:nvCxnSpPr>
            <p:cNvPr id="86" name="直線コネクタ 85"/>
            <p:cNvCxnSpPr/>
            <p:nvPr/>
          </p:nvCxnSpPr>
          <p:spPr>
            <a:xfrm>
              <a:off x="23932" y="139233"/>
              <a:ext cx="316100" cy="72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V="1">
              <a:off x="23932" y="470740"/>
              <a:ext cx="316100" cy="79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799498" y="19051"/>
              <a:ext cx="2528" cy="192647"/>
            </a:xfrm>
            <a:prstGeom prst="line">
              <a:avLst/>
            </a:prstGeom>
            <a:ln w="603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799498" y="457201"/>
              <a:ext cx="2528" cy="192647"/>
            </a:xfrm>
            <a:prstGeom prst="line">
              <a:avLst/>
            </a:prstGeom>
            <a:ln w="603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90" name="台形 89"/>
          <p:cNvSpPr/>
          <p:nvPr/>
        </p:nvSpPr>
        <p:spPr>
          <a:xfrm rot="16200000">
            <a:off x="2629291" y="4451480"/>
            <a:ext cx="453903" cy="855419"/>
          </a:xfrm>
          <a:prstGeom prst="trapezoid">
            <a:avLst/>
          </a:prstGeom>
          <a:solidFill>
            <a:srgbClr val="FFFF00">
              <a:alpha val="37000"/>
            </a:srgbClr>
          </a:solidFill>
          <a:ln w="12700">
            <a:solidFill>
              <a:srgbClr val="FFFF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1" name="台形 90"/>
          <p:cNvSpPr/>
          <p:nvPr/>
        </p:nvSpPr>
        <p:spPr>
          <a:xfrm rot="16200000">
            <a:off x="2247309" y="4457427"/>
            <a:ext cx="453903" cy="855419"/>
          </a:xfrm>
          <a:prstGeom prst="trapezoid">
            <a:avLst/>
          </a:prstGeom>
          <a:solidFill>
            <a:srgbClr val="FFFF00">
              <a:alpha val="37000"/>
            </a:srgbClr>
          </a:solidFill>
          <a:ln w="12700">
            <a:solidFill>
              <a:srgbClr val="FFFF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92" name="グループ化 91"/>
          <p:cNvGrpSpPr>
            <a:grpSpLocks noChangeAspect="1"/>
          </p:cNvGrpSpPr>
          <p:nvPr/>
        </p:nvGrpSpPr>
        <p:grpSpPr>
          <a:xfrm rot="16200000">
            <a:off x="11010787" y="4501974"/>
            <a:ext cx="351693" cy="942482"/>
            <a:chOff x="105702" y="-105702"/>
            <a:chExt cx="134770" cy="361950"/>
          </a:xfrm>
          <a:solidFill>
            <a:schemeClr val="accent6"/>
          </a:solidFill>
          <a:effectLst>
            <a:outerShdw blurRad="76200" dist="38100" dir="7680000" sx="92000" sy="92000" algn="ctr" rotWithShape="0">
              <a:sysClr val="windowText" lastClr="000000"/>
            </a:outerShdw>
          </a:effectLst>
        </p:grpSpPr>
        <p:sp>
          <p:nvSpPr>
            <p:cNvPr id="93" name="二等辺三角形 92"/>
            <p:cNvSpPr/>
            <p:nvPr/>
          </p:nvSpPr>
          <p:spPr>
            <a:xfrm>
              <a:off x="132684" y="27649"/>
              <a:ext cx="85725" cy="95250"/>
            </a:xfrm>
            <a:prstGeom prst="triangl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94" name="円/楕円 93"/>
            <p:cNvSpPr/>
            <p:nvPr/>
          </p:nvSpPr>
          <p:spPr>
            <a:xfrm>
              <a:off x="153640" y="-105702"/>
              <a:ext cx="45719" cy="123825"/>
            </a:xfrm>
            <a:prstGeom prst="ellips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95" name="円/楕円 94"/>
            <p:cNvSpPr/>
            <p:nvPr/>
          </p:nvSpPr>
          <p:spPr>
            <a:xfrm>
              <a:off x="151734" y="132423"/>
              <a:ext cx="45719" cy="123825"/>
            </a:xfrm>
            <a:prstGeom prst="ellips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96" name="L 字 95"/>
            <p:cNvSpPr>
              <a:spLocks noChangeAspect="1"/>
            </p:cNvSpPr>
            <p:nvPr/>
          </p:nvSpPr>
          <p:spPr>
            <a:xfrm rot="8132101">
              <a:off x="105702" y="9432"/>
              <a:ext cx="134770" cy="134770"/>
            </a:xfrm>
            <a:prstGeom prst="corner">
              <a:avLst>
                <a:gd name="adj1" fmla="val 13636"/>
                <a:gd name="adj2" fmla="val 13637"/>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grpSp>
      <p:sp>
        <p:nvSpPr>
          <p:cNvPr id="97" name="台形 96"/>
          <p:cNvSpPr/>
          <p:nvPr/>
        </p:nvSpPr>
        <p:spPr>
          <a:xfrm rot="10800000">
            <a:off x="9988450" y="4545506"/>
            <a:ext cx="453903" cy="855419"/>
          </a:xfrm>
          <a:prstGeom prst="trapezoid">
            <a:avLst/>
          </a:prstGeom>
          <a:solidFill>
            <a:srgbClr val="FFFF00">
              <a:alpha val="37000"/>
            </a:srgbClr>
          </a:solidFill>
          <a:ln w="12700">
            <a:solidFill>
              <a:srgbClr val="FFFF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98" name="グループ化 97"/>
          <p:cNvGrpSpPr>
            <a:grpSpLocks noChangeAspect="1"/>
          </p:cNvGrpSpPr>
          <p:nvPr/>
        </p:nvGrpSpPr>
        <p:grpSpPr>
          <a:xfrm rot="16200000">
            <a:off x="8864461" y="4521506"/>
            <a:ext cx="351693" cy="942482"/>
            <a:chOff x="105702" y="-105702"/>
            <a:chExt cx="134770" cy="361950"/>
          </a:xfrm>
          <a:solidFill>
            <a:schemeClr val="accent6"/>
          </a:solidFill>
          <a:effectLst>
            <a:outerShdw blurRad="76200" dist="38100" dir="7680000" sx="92000" sy="92000" algn="ctr" rotWithShape="0">
              <a:sysClr val="windowText" lastClr="000000"/>
            </a:outerShdw>
          </a:effectLst>
        </p:grpSpPr>
        <p:sp>
          <p:nvSpPr>
            <p:cNvPr id="99" name="二等辺三角形 98"/>
            <p:cNvSpPr/>
            <p:nvPr/>
          </p:nvSpPr>
          <p:spPr>
            <a:xfrm>
              <a:off x="132684" y="27649"/>
              <a:ext cx="85725" cy="95250"/>
            </a:xfrm>
            <a:prstGeom prst="triangl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100" name="円/楕円 99"/>
            <p:cNvSpPr/>
            <p:nvPr/>
          </p:nvSpPr>
          <p:spPr>
            <a:xfrm>
              <a:off x="153640" y="-105702"/>
              <a:ext cx="45719" cy="123825"/>
            </a:xfrm>
            <a:prstGeom prst="ellips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101" name="円/楕円 100"/>
            <p:cNvSpPr/>
            <p:nvPr/>
          </p:nvSpPr>
          <p:spPr>
            <a:xfrm>
              <a:off x="151734" y="132423"/>
              <a:ext cx="45719" cy="123825"/>
            </a:xfrm>
            <a:prstGeom prst="ellips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102" name="L 字 101"/>
            <p:cNvSpPr>
              <a:spLocks noChangeAspect="1"/>
            </p:cNvSpPr>
            <p:nvPr/>
          </p:nvSpPr>
          <p:spPr>
            <a:xfrm rot="8132101">
              <a:off x="105702" y="9432"/>
              <a:ext cx="134770" cy="134770"/>
            </a:xfrm>
            <a:prstGeom prst="corner">
              <a:avLst>
                <a:gd name="adj1" fmla="val 13636"/>
                <a:gd name="adj2" fmla="val 13637"/>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grpSp>
      <p:sp>
        <p:nvSpPr>
          <p:cNvPr id="103" name="台形 102"/>
          <p:cNvSpPr/>
          <p:nvPr/>
        </p:nvSpPr>
        <p:spPr>
          <a:xfrm rot="10800000">
            <a:off x="7842124" y="4565038"/>
            <a:ext cx="453903" cy="855419"/>
          </a:xfrm>
          <a:prstGeom prst="trapezoid">
            <a:avLst/>
          </a:prstGeom>
          <a:solidFill>
            <a:srgbClr val="FFFF00">
              <a:alpha val="37000"/>
            </a:srgbClr>
          </a:solidFill>
          <a:ln w="12700">
            <a:solidFill>
              <a:srgbClr val="FFFF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104" name="グループ化 103"/>
          <p:cNvGrpSpPr>
            <a:grpSpLocks noChangeAspect="1"/>
          </p:cNvGrpSpPr>
          <p:nvPr/>
        </p:nvGrpSpPr>
        <p:grpSpPr>
          <a:xfrm rot="16200000">
            <a:off x="6569652" y="4502503"/>
            <a:ext cx="351693" cy="942482"/>
            <a:chOff x="105702" y="-105702"/>
            <a:chExt cx="134770" cy="361950"/>
          </a:xfrm>
          <a:solidFill>
            <a:schemeClr val="accent6"/>
          </a:solidFill>
          <a:effectLst>
            <a:outerShdw blurRad="76200" dist="38100" dir="7680000" sx="92000" sy="92000" algn="ctr" rotWithShape="0">
              <a:sysClr val="windowText" lastClr="000000"/>
            </a:outerShdw>
          </a:effectLst>
        </p:grpSpPr>
        <p:sp>
          <p:nvSpPr>
            <p:cNvPr id="105" name="二等辺三角形 104"/>
            <p:cNvSpPr/>
            <p:nvPr/>
          </p:nvSpPr>
          <p:spPr>
            <a:xfrm>
              <a:off x="132684" y="27649"/>
              <a:ext cx="85725" cy="95250"/>
            </a:xfrm>
            <a:prstGeom prst="triangl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106" name="円/楕円 105"/>
            <p:cNvSpPr/>
            <p:nvPr/>
          </p:nvSpPr>
          <p:spPr>
            <a:xfrm>
              <a:off x="153640" y="-105702"/>
              <a:ext cx="45719" cy="123825"/>
            </a:xfrm>
            <a:prstGeom prst="ellips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107" name="円/楕円 106"/>
            <p:cNvSpPr/>
            <p:nvPr/>
          </p:nvSpPr>
          <p:spPr>
            <a:xfrm>
              <a:off x="151734" y="132423"/>
              <a:ext cx="45719" cy="123825"/>
            </a:xfrm>
            <a:prstGeom prst="ellipse">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108" name="L 字 107"/>
            <p:cNvSpPr>
              <a:spLocks noChangeAspect="1"/>
            </p:cNvSpPr>
            <p:nvPr/>
          </p:nvSpPr>
          <p:spPr>
            <a:xfrm rot="8132101">
              <a:off x="105702" y="9432"/>
              <a:ext cx="134770" cy="134770"/>
            </a:xfrm>
            <a:prstGeom prst="corner">
              <a:avLst>
                <a:gd name="adj1" fmla="val 13636"/>
                <a:gd name="adj2" fmla="val 13637"/>
              </a:avLst>
            </a:prstGeom>
            <a:grp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grpSp>
      <p:sp>
        <p:nvSpPr>
          <p:cNvPr id="109" name="台形 108"/>
          <p:cNvSpPr/>
          <p:nvPr/>
        </p:nvSpPr>
        <p:spPr>
          <a:xfrm rot="10800000">
            <a:off x="5547315" y="4546035"/>
            <a:ext cx="453903" cy="855419"/>
          </a:xfrm>
          <a:prstGeom prst="trapezoid">
            <a:avLst/>
          </a:prstGeom>
          <a:solidFill>
            <a:srgbClr val="FFFF00">
              <a:alpha val="37000"/>
            </a:srgbClr>
          </a:solidFill>
          <a:ln w="12700">
            <a:solidFill>
              <a:srgbClr val="FFFF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0" name="左右矢印 109"/>
          <p:cNvSpPr/>
          <p:nvPr/>
        </p:nvSpPr>
        <p:spPr>
          <a:xfrm>
            <a:off x="2985757" y="4530603"/>
            <a:ext cx="7706545" cy="324076"/>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6660224" y="4456120"/>
            <a:ext cx="790601" cy="369332"/>
          </a:xfrm>
          <a:prstGeom prst="rect">
            <a:avLst/>
          </a:prstGeom>
          <a:noFill/>
        </p:spPr>
        <p:txBody>
          <a:bodyPr wrap="none" rtlCol="0">
            <a:spAutoFit/>
          </a:bodyPr>
          <a:lstStyle/>
          <a:p>
            <a:r>
              <a:rPr kumimoji="1" lang="en-US" altLang="ja-JP" dirty="0" smtClean="0">
                <a:latin typeface="HGP創英角ｺﾞｼｯｸUB" panose="020B0900000000000000" pitchFamily="50" charset="-128"/>
                <a:ea typeface="HGP創英角ｺﾞｼｯｸUB" panose="020B0900000000000000" pitchFamily="50" charset="-128"/>
              </a:rPr>
              <a:t>100m</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12" name="左右矢印 111"/>
          <p:cNvSpPr/>
          <p:nvPr/>
        </p:nvSpPr>
        <p:spPr>
          <a:xfrm>
            <a:off x="2985757" y="4213040"/>
            <a:ext cx="5583310" cy="324076"/>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5363629" y="4162211"/>
            <a:ext cx="644728" cy="369332"/>
          </a:xfrm>
          <a:prstGeom prst="rect">
            <a:avLst/>
          </a:prstGeom>
          <a:noFill/>
        </p:spPr>
        <p:txBody>
          <a:bodyPr wrap="none" rtlCol="0">
            <a:spAutoFit/>
          </a:bodyPr>
          <a:lstStyle/>
          <a:p>
            <a:r>
              <a:rPr lang="en-US" altLang="ja-JP" dirty="0" smtClean="0">
                <a:latin typeface="HGP創英角ｺﾞｼｯｸUB" panose="020B0900000000000000" pitchFamily="50" charset="-128"/>
                <a:ea typeface="HGP創英角ｺﾞｼｯｸUB" panose="020B0900000000000000" pitchFamily="50" charset="-128"/>
              </a:rPr>
              <a:t>8</a:t>
            </a:r>
            <a:r>
              <a:rPr kumimoji="1" lang="en-US" altLang="ja-JP" dirty="0" smtClean="0">
                <a:latin typeface="HGP創英角ｺﾞｼｯｸUB" panose="020B0900000000000000" pitchFamily="50" charset="-128"/>
                <a:ea typeface="HGP創英角ｺﾞｼｯｸUB" panose="020B0900000000000000" pitchFamily="50" charset="-128"/>
              </a:rPr>
              <a:t>0m</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14" name="左右矢印 113"/>
          <p:cNvSpPr/>
          <p:nvPr/>
        </p:nvSpPr>
        <p:spPr>
          <a:xfrm>
            <a:off x="2985757" y="3919956"/>
            <a:ext cx="3206438" cy="324076"/>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p:cNvSpPr txBox="1"/>
          <p:nvPr/>
        </p:nvSpPr>
        <p:spPr>
          <a:xfrm>
            <a:off x="4266612" y="3849489"/>
            <a:ext cx="644728" cy="369332"/>
          </a:xfrm>
          <a:prstGeom prst="rect">
            <a:avLst/>
          </a:prstGeom>
          <a:noFill/>
        </p:spPr>
        <p:txBody>
          <a:bodyPr wrap="none" rtlCol="0">
            <a:spAutoFit/>
          </a:bodyPr>
          <a:lstStyle/>
          <a:p>
            <a:r>
              <a:rPr lang="en-US" altLang="ja-JP" dirty="0">
                <a:latin typeface="HGP創英角ｺﾞｼｯｸUB" panose="020B0900000000000000" pitchFamily="50" charset="-128"/>
                <a:ea typeface="HGP創英角ｺﾞｼｯｸUB" panose="020B0900000000000000" pitchFamily="50" charset="-128"/>
              </a:rPr>
              <a:t>6</a:t>
            </a:r>
            <a:r>
              <a:rPr kumimoji="1" lang="en-US" altLang="ja-JP" dirty="0" smtClean="0">
                <a:latin typeface="HGP創英角ｺﾞｼｯｸUB" panose="020B0900000000000000" pitchFamily="50" charset="-128"/>
                <a:ea typeface="HGP創英角ｺﾞｼｯｸUB" panose="020B0900000000000000" pitchFamily="50" charset="-128"/>
              </a:rPr>
              <a:t>0m</a:t>
            </a:r>
            <a:endParaRPr kumimoji="1" lang="ja-JP" altLang="en-US" dirty="0">
              <a:latin typeface="HGP創英角ｺﾞｼｯｸUB" panose="020B0900000000000000" pitchFamily="50" charset="-128"/>
              <a:ea typeface="HGP創英角ｺﾞｼｯｸUB" panose="020B0900000000000000" pitchFamily="50" charset="-128"/>
            </a:endParaRPr>
          </a:p>
        </p:txBody>
      </p:sp>
      <p:cxnSp>
        <p:nvCxnSpPr>
          <p:cNvPr id="116" name="直線コネクタ 115"/>
          <p:cNvCxnSpPr/>
          <p:nvPr/>
        </p:nvCxnSpPr>
        <p:spPr>
          <a:xfrm>
            <a:off x="3283952" y="5994885"/>
            <a:ext cx="0" cy="55823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3283952" y="6022244"/>
            <a:ext cx="76583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flipV="1">
            <a:off x="3071446" y="5043496"/>
            <a:ext cx="3120749" cy="89337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flipV="1">
            <a:off x="3083845" y="5058825"/>
            <a:ext cx="5460417" cy="878043"/>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V="1">
            <a:off x="3071446" y="5096898"/>
            <a:ext cx="7507426" cy="837708"/>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028982" y="5229420"/>
            <a:ext cx="1322798" cy="584775"/>
          </a:xfrm>
          <a:prstGeom prst="rect">
            <a:avLst/>
          </a:prstGeom>
          <a:solidFill>
            <a:schemeClr val="bg1"/>
          </a:solidFill>
        </p:spPr>
        <p:txBody>
          <a:bodyPr wrap="none" rtlCol="0">
            <a:spAutoFit/>
          </a:bodyPr>
          <a:lstStyle/>
          <a:p>
            <a:r>
              <a:rPr kumimoji="1" lang="ja-JP" altLang="en-US" sz="1600" dirty="0" smtClean="0">
                <a:latin typeface="HGP創英角ｺﾞｼｯｸUB" panose="020B0900000000000000" pitchFamily="50" charset="-128"/>
                <a:ea typeface="HGP創英角ｺﾞｼｯｸUB" panose="020B0900000000000000" pitchFamily="50" charset="-128"/>
              </a:rPr>
              <a:t>Ｅ：ハイビーム</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r>
              <a:rPr kumimoji="1" lang="ja-JP" altLang="en-US" sz="1600" dirty="0" smtClean="0">
                <a:latin typeface="HGP創英角ｺﾞｼｯｸUB" panose="020B0900000000000000" pitchFamily="50" charset="-128"/>
                <a:ea typeface="HGP創英角ｺﾞｼｯｸUB" panose="020B0900000000000000" pitchFamily="50" charset="-128"/>
              </a:rPr>
              <a:t>Ｄ：ロービーム</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66" name="テキスト ボックス 65"/>
          <p:cNvSpPr txBox="1"/>
          <p:nvPr/>
        </p:nvSpPr>
        <p:spPr>
          <a:xfrm>
            <a:off x="8374007" y="5229420"/>
            <a:ext cx="1321196" cy="584775"/>
          </a:xfrm>
          <a:prstGeom prst="rect">
            <a:avLst/>
          </a:prstGeom>
          <a:solidFill>
            <a:schemeClr val="bg1"/>
          </a:solidFill>
        </p:spPr>
        <p:txBody>
          <a:bodyPr wrap="none" rtlCol="0">
            <a:spAutoFit/>
          </a:bodyPr>
          <a:lstStyle/>
          <a:p>
            <a:r>
              <a:rPr kumimoji="1" lang="ja-JP" altLang="en-US" sz="1600" dirty="0" smtClean="0">
                <a:latin typeface="HGP創英角ｺﾞｼｯｸUB" panose="020B0900000000000000" pitchFamily="50" charset="-128"/>
                <a:ea typeface="HGP創英角ｺﾞｼｯｸUB" panose="020B0900000000000000" pitchFamily="50" charset="-128"/>
              </a:rPr>
              <a:t>Ｂ：ハイビーム</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r>
              <a:rPr kumimoji="1" lang="ja-JP" altLang="en-US" sz="1600" dirty="0" smtClean="0">
                <a:latin typeface="HGP創英角ｺﾞｼｯｸUB" panose="020B0900000000000000" pitchFamily="50" charset="-128"/>
                <a:ea typeface="HGP創英角ｺﾞｼｯｸUB" panose="020B0900000000000000" pitchFamily="50" charset="-128"/>
              </a:rPr>
              <a:t>Ａ：ロービーム</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67" name="テキスト ボックス 66"/>
          <p:cNvSpPr txBox="1"/>
          <p:nvPr/>
        </p:nvSpPr>
        <p:spPr>
          <a:xfrm>
            <a:off x="10496334" y="5229420"/>
            <a:ext cx="1334020" cy="584775"/>
          </a:xfrm>
          <a:prstGeom prst="rect">
            <a:avLst/>
          </a:prstGeom>
          <a:solidFill>
            <a:schemeClr val="bg1"/>
          </a:solidFill>
        </p:spPr>
        <p:txBody>
          <a:bodyPr wrap="none" rtlCol="0">
            <a:spAutoFit/>
          </a:bodyPr>
          <a:lstStyle/>
          <a:p>
            <a:r>
              <a:rPr kumimoji="1" lang="ja-JP" altLang="en-US" sz="1600" dirty="0" smtClean="0">
                <a:latin typeface="HGP創英角ｺﾞｼｯｸUB" panose="020B0900000000000000" pitchFamily="50" charset="-128"/>
                <a:ea typeface="HGP創英角ｺﾞｼｯｸUB" panose="020B0900000000000000" pitchFamily="50" charset="-128"/>
              </a:rPr>
              <a:t>Ｆ：ハイビーム</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r>
              <a:rPr kumimoji="1" lang="ja-JP" altLang="en-US" sz="1600" dirty="0" smtClean="0">
                <a:latin typeface="HGP創英角ｺﾞｼｯｸUB" panose="020B0900000000000000" pitchFamily="50" charset="-128"/>
                <a:ea typeface="HGP創英角ｺﾞｼｯｸUB" panose="020B0900000000000000" pitchFamily="50" charset="-128"/>
              </a:rPr>
              <a:t>Ｃ：ロービーム</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80" name="テキスト ボックス 79"/>
          <p:cNvSpPr txBox="1"/>
          <p:nvPr/>
        </p:nvSpPr>
        <p:spPr>
          <a:xfrm flipV="1">
            <a:off x="4146873" y="1295775"/>
            <a:ext cx="595035" cy="584775"/>
          </a:xfrm>
          <a:prstGeom prst="rect">
            <a:avLst/>
          </a:prstGeom>
          <a:noFill/>
        </p:spPr>
        <p:txBody>
          <a:bodyPr wrap="non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21" name="テキスト ボックス 120"/>
          <p:cNvSpPr txBox="1"/>
          <p:nvPr/>
        </p:nvSpPr>
        <p:spPr>
          <a:xfrm>
            <a:off x="8087784" y="1295775"/>
            <a:ext cx="2007281" cy="584775"/>
          </a:xfrm>
          <a:prstGeom prst="rect">
            <a:avLst/>
          </a:prstGeom>
          <a:noFill/>
        </p:spPr>
        <p:txBody>
          <a:bodyPr wrap="non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③：Ｃ </a:t>
            </a:r>
            <a:r>
              <a:rPr lang="ja-JP" altLang="en-US" sz="3200" dirty="0">
                <a:latin typeface="HGP創英角ｺﾞｼｯｸUB" panose="020B0900000000000000" pitchFamily="50" charset="-128"/>
                <a:ea typeface="HGP創英角ｺﾞｼｯｸUB" panose="020B0900000000000000" pitchFamily="50" charset="-128"/>
              </a:rPr>
              <a:t>と</a:t>
            </a:r>
            <a:r>
              <a:rPr kumimoji="1" lang="ja-JP" altLang="en-US" sz="3200" dirty="0" smtClean="0">
                <a:latin typeface="HGP創英角ｺﾞｼｯｸUB" panose="020B0900000000000000" pitchFamily="50" charset="-128"/>
                <a:ea typeface="HGP創英角ｺﾞｼｯｸUB" panose="020B0900000000000000" pitchFamily="50" charset="-128"/>
              </a:rPr>
              <a:t> Ｆ</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22" name="テキスト ボックス 121"/>
          <p:cNvSpPr txBox="1"/>
          <p:nvPr/>
        </p:nvSpPr>
        <p:spPr>
          <a:xfrm>
            <a:off x="4943274" y="1295775"/>
            <a:ext cx="2146742" cy="584775"/>
          </a:xfrm>
          <a:prstGeom prst="rect">
            <a:avLst/>
          </a:prstGeom>
          <a:noFill/>
        </p:spPr>
        <p:txBody>
          <a:bodyPr wrap="non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②： Ａ と Ｂ</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23" name="テキスト ボックス 122"/>
          <p:cNvSpPr txBox="1"/>
          <p:nvPr/>
        </p:nvSpPr>
        <p:spPr>
          <a:xfrm>
            <a:off x="2402054" y="1887596"/>
            <a:ext cx="1572866" cy="369332"/>
          </a:xfrm>
          <a:prstGeom prst="rect">
            <a:avLst/>
          </a:prstGeom>
          <a:no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（ともに６０ｍ）</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24" name="横巻き 123"/>
          <p:cNvSpPr/>
          <p:nvPr/>
        </p:nvSpPr>
        <p:spPr>
          <a:xfrm>
            <a:off x="900855" y="596203"/>
            <a:ext cx="10574594" cy="3310923"/>
          </a:xfrm>
          <a:prstGeom prst="horizontalScroll">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p:cNvSpPr txBox="1"/>
          <p:nvPr/>
        </p:nvSpPr>
        <p:spPr>
          <a:xfrm flipV="1">
            <a:off x="7291382" y="1295775"/>
            <a:ext cx="595035" cy="584775"/>
          </a:xfrm>
          <a:prstGeom prst="rect">
            <a:avLst/>
          </a:prstGeom>
          <a:noFill/>
        </p:spPr>
        <p:txBody>
          <a:bodyPr wrap="non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26" name="テキスト ボックス 125"/>
          <p:cNvSpPr txBox="1"/>
          <p:nvPr/>
        </p:nvSpPr>
        <p:spPr>
          <a:xfrm>
            <a:off x="1814796" y="1295775"/>
            <a:ext cx="2130711" cy="584775"/>
          </a:xfrm>
          <a:prstGeom prst="rect">
            <a:avLst/>
          </a:prstGeom>
          <a:noFill/>
        </p:spPr>
        <p:txBody>
          <a:bodyPr wrap="none" rtlCol="0">
            <a:spAutoFit/>
          </a:bodyPr>
          <a:lstStyle/>
          <a:p>
            <a:r>
              <a:rPr lang="ja-JP" altLang="en-US" sz="3200" dirty="0" smtClean="0">
                <a:latin typeface="HGP創英角ｺﾞｼｯｸUB" panose="020B0900000000000000" pitchFamily="50" charset="-128"/>
                <a:ea typeface="HGP創英角ｺﾞｼｯｸUB" panose="020B0900000000000000" pitchFamily="50" charset="-128"/>
              </a:rPr>
              <a:t>①</a:t>
            </a:r>
            <a:r>
              <a:rPr kumimoji="1" lang="ja-JP" altLang="en-US" sz="3200" dirty="0" smtClean="0">
                <a:latin typeface="HGP創英角ｺﾞｼｯｸUB" panose="020B0900000000000000" pitchFamily="50" charset="-128"/>
                <a:ea typeface="HGP創英角ｺﾞｼｯｸUB" panose="020B0900000000000000" pitchFamily="50" charset="-128"/>
              </a:rPr>
              <a:t>： Ｄ と Ｅ</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27" name="テキスト ボックス 126"/>
          <p:cNvSpPr txBox="1"/>
          <p:nvPr/>
        </p:nvSpPr>
        <p:spPr>
          <a:xfrm>
            <a:off x="5387940" y="1887596"/>
            <a:ext cx="1572866" cy="369332"/>
          </a:xfrm>
          <a:prstGeom prst="rect">
            <a:avLst/>
          </a:prstGeom>
          <a:no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（ともに８０ｍ）</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28" name="テキスト ボックス 127"/>
          <p:cNvSpPr txBox="1"/>
          <p:nvPr/>
        </p:nvSpPr>
        <p:spPr>
          <a:xfrm>
            <a:off x="8503036" y="1887596"/>
            <a:ext cx="1745991" cy="369332"/>
          </a:xfrm>
          <a:prstGeom prst="rect">
            <a:avLst/>
          </a:prstGeom>
          <a:no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（ともに１００ｍ）</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29" name="テキスト ボックス 128"/>
          <p:cNvSpPr txBox="1"/>
          <p:nvPr/>
        </p:nvSpPr>
        <p:spPr>
          <a:xfrm>
            <a:off x="2830345" y="2559036"/>
            <a:ext cx="877163" cy="523220"/>
          </a:xfrm>
          <a:prstGeom prst="rect">
            <a:avLst/>
          </a:prstGeom>
          <a:noFill/>
        </p:spPr>
        <p:txBody>
          <a:bodyPr wrap="none" rtlCol="0">
            <a:spAutoFit/>
          </a:bodyPr>
          <a:lstStyle/>
          <a:p>
            <a:r>
              <a:rPr kumimoji="1" lang="ja-JP" altLang="en-US" sz="2800" dirty="0" smtClean="0">
                <a:solidFill>
                  <a:srgbClr val="FF9900"/>
                </a:solidFill>
                <a:latin typeface="HGP創英角ｺﾞｼｯｸUB" panose="020B0900000000000000" pitchFamily="50" charset="-128"/>
                <a:ea typeface="HGP創英角ｺﾞｼｯｸUB" panose="020B0900000000000000" pitchFamily="50" charset="-128"/>
              </a:rPr>
              <a:t>近い</a:t>
            </a:r>
            <a:endParaRPr kumimoji="1" lang="ja-JP" altLang="en-US" sz="2800" dirty="0">
              <a:solidFill>
                <a:srgbClr val="FF9900"/>
              </a:solidFill>
              <a:latin typeface="HGP創英角ｺﾞｼｯｸUB" panose="020B0900000000000000" pitchFamily="50" charset="-128"/>
              <a:ea typeface="HGP創英角ｺﾞｼｯｸUB" panose="020B0900000000000000" pitchFamily="50" charset="-128"/>
            </a:endParaRPr>
          </a:p>
        </p:txBody>
      </p:sp>
      <p:sp>
        <p:nvSpPr>
          <p:cNvPr id="130" name="テキスト ボックス 129"/>
          <p:cNvSpPr txBox="1"/>
          <p:nvPr/>
        </p:nvSpPr>
        <p:spPr>
          <a:xfrm>
            <a:off x="9048195" y="2559036"/>
            <a:ext cx="877163" cy="523220"/>
          </a:xfrm>
          <a:prstGeom prst="rect">
            <a:avLst/>
          </a:prstGeom>
          <a:noFill/>
        </p:spPr>
        <p:txBody>
          <a:bodyPr wrap="none" rtlCol="0">
            <a:spAutoFit/>
          </a:bodyPr>
          <a:lstStyle/>
          <a:p>
            <a:r>
              <a:rPr kumimoji="1" lang="ja-JP" altLang="en-US" sz="2800" dirty="0" smtClean="0">
                <a:solidFill>
                  <a:srgbClr val="FFC000"/>
                </a:solidFill>
                <a:latin typeface="HGP創英角ｺﾞｼｯｸUB" panose="020B0900000000000000" pitchFamily="50" charset="-128"/>
                <a:ea typeface="HGP創英角ｺﾞｼｯｸUB" panose="020B0900000000000000" pitchFamily="50" charset="-128"/>
              </a:rPr>
              <a:t>遠い</a:t>
            </a:r>
            <a:endParaRPr kumimoji="1" lang="ja-JP" altLang="en-US" sz="2800" dirty="0">
              <a:solidFill>
                <a:srgbClr val="FFC000"/>
              </a:solidFill>
              <a:latin typeface="HGP創英角ｺﾞｼｯｸUB" panose="020B0900000000000000" pitchFamily="50" charset="-128"/>
              <a:ea typeface="HGP創英角ｺﾞｼｯｸUB" panose="020B0900000000000000" pitchFamily="50" charset="-128"/>
            </a:endParaRPr>
          </a:p>
        </p:txBody>
      </p:sp>
      <p:sp>
        <p:nvSpPr>
          <p:cNvPr id="131" name="上下矢印 130"/>
          <p:cNvSpPr/>
          <p:nvPr/>
        </p:nvSpPr>
        <p:spPr>
          <a:xfrm rot="5400000" flipV="1">
            <a:off x="5975858" y="273728"/>
            <a:ext cx="639049" cy="5175749"/>
          </a:xfrm>
          <a:prstGeom prst="upDownArrow">
            <a:avLst/>
          </a:prstGeom>
          <a:gradFill flip="none" rotWithShape="1">
            <a:gsLst>
              <a:gs pos="0">
                <a:srgbClr val="FF9900"/>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Tree>
    <p:extLst>
      <p:ext uri="{BB962C8B-B14F-4D97-AF65-F5344CB8AC3E}">
        <p14:creationId xmlns:p14="http://schemas.microsoft.com/office/powerpoint/2010/main" val="4121782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1388" y="81079"/>
            <a:ext cx="11399274" cy="584775"/>
          </a:xfrm>
          <a:prstGeom prst="rect">
            <a:avLst/>
          </a:prstGeom>
          <a:noFill/>
        </p:spPr>
        <p:txBody>
          <a:bodyPr wrap="none" rtlCol="0">
            <a:spAutoFit/>
          </a:bodyPr>
          <a:lstStyle/>
          <a:p>
            <a:r>
              <a:rPr kumimoji="1" lang="ja-JP" altLang="en-US" sz="3200" u="sng" dirty="0" smtClean="0">
                <a:solidFill>
                  <a:srgbClr val="0070C0"/>
                </a:solidFill>
                <a:latin typeface="HGP創英角ｺﾞｼｯｸUB" panose="020B0900000000000000" pitchFamily="50" charset="-128"/>
                <a:ea typeface="HGP創英角ｺﾞｼｯｸUB" panose="020B0900000000000000" pitchFamily="50" charset="-128"/>
              </a:rPr>
              <a:t>同じ距離・スピードで撮影した動画を見て</a:t>
            </a:r>
            <a:r>
              <a:rPr lang="ja-JP" altLang="en-US" sz="3200" u="sng" dirty="0">
                <a:solidFill>
                  <a:srgbClr val="0070C0"/>
                </a:solidFill>
                <a:latin typeface="HGP創英角ｺﾞｼｯｸUB" panose="020B0900000000000000" pitchFamily="50" charset="-128"/>
                <a:ea typeface="HGP創英角ｺﾞｼｯｸUB" panose="020B0900000000000000" pitchFamily="50" charset="-128"/>
              </a:rPr>
              <a:t>みましょう</a:t>
            </a:r>
            <a:r>
              <a:rPr lang="ja-JP" altLang="en-US" sz="2400" u="sng" dirty="0" smtClean="0">
                <a:solidFill>
                  <a:srgbClr val="0070C0"/>
                </a:solidFill>
                <a:latin typeface="HGP創英角ｺﾞｼｯｸUB" panose="020B0900000000000000" pitchFamily="50" charset="-128"/>
                <a:ea typeface="HGP創英角ｺﾞｼｯｸUB" panose="020B0900000000000000" pitchFamily="50" charset="-128"/>
              </a:rPr>
              <a:t>（点灯</a:t>
            </a:r>
            <a:r>
              <a:rPr lang="ja-JP" altLang="en-US" sz="2400" u="sng" dirty="0">
                <a:solidFill>
                  <a:srgbClr val="0070C0"/>
                </a:solidFill>
                <a:latin typeface="HGP創英角ｺﾞｼｯｸUB" panose="020B0900000000000000" pitchFamily="50" charset="-128"/>
                <a:ea typeface="HGP創英角ｺﾞｼｯｸUB" panose="020B0900000000000000" pitchFamily="50" charset="-128"/>
              </a:rPr>
              <a:t>状態</a:t>
            </a:r>
            <a:r>
              <a:rPr lang="ja-JP" altLang="en-US" sz="2400" u="sng" dirty="0" smtClean="0">
                <a:solidFill>
                  <a:srgbClr val="0070C0"/>
                </a:solidFill>
                <a:latin typeface="HGP創英角ｺﾞｼｯｸUB" panose="020B0900000000000000" pitchFamily="50" charset="-128"/>
                <a:ea typeface="HGP創英角ｺﾞｼｯｸUB" panose="020B0900000000000000" pitchFamily="50" charset="-128"/>
              </a:rPr>
              <a:t>が異なる）</a:t>
            </a:r>
            <a:endParaRPr kumimoji="1" lang="ja-JP" altLang="en-US" sz="2400" u="sng"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414638" y="665854"/>
            <a:ext cx="9276899" cy="400110"/>
          </a:xfrm>
          <a:prstGeom prst="rect">
            <a:avLst/>
          </a:prstGeom>
          <a:noFill/>
        </p:spPr>
        <p:txBody>
          <a:bodyPr wrap="none" rtlCol="0">
            <a:spAutoFit/>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下の２つの動画では、右側１００ｍ先から時速４０ｋｍでオートバイが向かってきます。</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pic>
        <p:nvPicPr>
          <p:cNvPr id="2" name="斜め４０キロﾊｲ">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4627" y="1198639"/>
            <a:ext cx="5911272" cy="4433454"/>
          </a:xfrm>
          <a:prstGeom prst="rect">
            <a:avLst/>
          </a:prstGeom>
        </p:spPr>
      </p:pic>
      <p:sp>
        <p:nvSpPr>
          <p:cNvPr id="5" name="テキスト ボックス 4"/>
          <p:cNvSpPr txBox="1"/>
          <p:nvPr/>
        </p:nvSpPr>
        <p:spPr>
          <a:xfrm>
            <a:off x="171379" y="1333399"/>
            <a:ext cx="2204450" cy="646331"/>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スピード：時速４０ｋｍ</a:t>
            </a:r>
            <a:endParaRPr kumimoji="1" lang="en-US" altLang="ja-JP" dirty="0" smtClean="0">
              <a:latin typeface="HGP創英角ｺﾞｼｯｸUB" panose="020B0900000000000000" pitchFamily="50" charset="-128"/>
              <a:ea typeface="HGP創英角ｺﾞｼｯｸUB" panose="020B0900000000000000" pitchFamily="50" charset="-128"/>
            </a:endParaRPr>
          </a:p>
          <a:p>
            <a:r>
              <a:rPr kumimoji="1" lang="ja-JP" altLang="en-US" dirty="0" smtClean="0">
                <a:latin typeface="HGP創英角ｺﾞｼｯｸUB" panose="020B0900000000000000" pitchFamily="50" charset="-128"/>
                <a:ea typeface="HGP創英角ｺﾞｼｯｸUB" panose="020B0900000000000000" pitchFamily="50" charset="-128"/>
              </a:rPr>
              <a:t>ライト　 ：</a:t>
            </a:r>
            <a:r>
              <a:rPr kumimoji="1" lang="ja-JP" altLang="en-US" dirty="0" smtClean="0">
                <a:solidFill>
                  <a:srgbClr val="FF0000"/>
                </a:solidFill>
                <a:latin typeface="HGP創英角ｺﾞｼｯｸUB" panose="020B0900000000000000" pitchFamily="50" charset="-128"/>
                <a:ea typeface="HGP創英角ｺﾞｼｯｸUB" panose="020B0900000000000000" pitchFamily="50" charset="-128"/>
              </a:rPr>
              <a:t>ハイビーム</a:t>
            </a:r>
            <a:endParaRPr kumimoji="1" lang="ja-JP" altLang="en-US"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3" name="斜め４０キロロー">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187930" y="1222559"/>
            <a:ext cx="5879379" cy="4409534"/>
          </a:xfrm>
          <a:prstGeom prst="rect">
            <a:avLst/>
          </a:prstGeom>
        </p:spPr>
      </p:pic>
      <p:sp>
        <p:nvSpPr>
          <p:cNvPr id="7" name="テキスト ボックス 6"/>
          <p:cNvSpPr txBox="1"/>
          <p:nvPr/>
        </p:nvSpPr>
        <p:spPr>
          <a:xfrm>
            <a:off x="6385516" y="1333399"/>
            <a:ext cx="2266967" cy="646331"/>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スピード：時速４０ｋｍ</a:t>
            </a:r>
            <a:endParaRPr kumimoji="1" lang="en-US" altLang="ja-JP" dirty="0" smtClean="0">
              <a:latin typeface="HGP創英角ｺﾞｼｯｸUB" panose="020B0900000000000000" pitchFamily="50" charset="-128"/>
              <a:ea typeface="HGP創英角ｺﾞｼｯｸUB" panose="020B0900000000000000" pitchFamily="50" charset="-128"/>
            </a:endParaRPr>
          </a:p>
          <a:p>
            <a:r>
              <a:rPr kumimoji="1" lang="ja-JP" altLang="en-US" dirty="0" smtClean="0">
                <a:latin typeface="HGP創英角ｺﾞｼｯｸUB" panose="020B0900000000000000" pitchFamily="50" charset="-128"/>
                <a:ea typeface="HGP創英角ｺﾞｼｯｸUB" panose="020B0900000000000000" pitchFamily="50" charset="-128"/>
              </a:rPr>
              <a:t>ライト　 ：</a:t>
            </a:r>
            <a:r>
              <a:rPr kumimoji="1" lang="ja-JP" altLang="en-US" dirty="0" smtClean="0">
                <a:solidFill>
                  <a:srgbClr val="FF0000"/>
                </a:solidFill>
                <a:latin typeface="HGP創英角ｺﾞｼｯｸUB" panose="020B0900000000000000" pitchFamily="50" charset="-128"/>
                <a:ea typeface="HGP創英角ｺﾞｼｯｸUB" panose="020B0900000000000000" pitchFamily="50" charset="-128"/>
              </a:rPr>
              <a:t>ロービーム</a:t>
            </a:r>
            <a:endParaRPr kumimoji="1" lang="en-US" altLang="ja-JP" dirty="0" smtClean="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624291" y="5788688"/>
            <a:ext cx="11127278" cy="954107"/>
          </a:xfrm>
          <a:prstGeom prst="rect">
            <a:avLst/>
          </a:prstGeom>
          <a:noFill/>
        </p:spPr>
        <p:txBody>
          <a:bodyPr wrap="square" rtlCol="0">
            <a:spAutoFit/>
          </a:bodyPr>
          <a:lstStyle/>
          <a:p>
            <a:r>
              <a:rPr kumimoji="1" lang="ja-JP" altLang="en-US" sz="2800" dirty="0" smtClean="0">
                <a:latin typeface="HGP創英角ｺﾞｼｯｸUB" panose="020B0900000000000000" pitchFamily="50" charset="-128"/>
                <a:ea typeface="HGP創英角ｺﾞｼｯｸUB" panose="020B0900000000000000" pitchFamily="50" charset="-128"/>
              </a:rPr>
              <a:t>ライトの向きが変わると、同じスピードのオートバイであっても感じ方が異なるのではないでしょうか。</a:t>
            </a:r>
            <a:endParaRPr kumimoji="1" lang="en-US" altLang="ja-JP" sz="2800" dirty="0" smtClean="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5053088" y="1333399"/>
            <a:ext cx="902811" cy="523220"/>
          </a:xfrm>
          <a:prstGeom prst="rect">
            <a:avLst/>
          </a:prstGeom>
          <a:solidFill>
            <a:schemeClr val="tx1"/>
          </a:solidFill>
        </p:spPr>
        <p:txBody>
          <a:bodyPr wrap="none" rtlCol="0">
            <a:spAutoFit/>
          </a:bodyPr>
          <a:lstStyle/>
          <a:p>
            <a:r>
              <a:rPr kumimoji="1" lang="ja-JP" altLang="en-US" sz="2800" dirty="0" smtClean="0">
                <a:solidFill>
                  <a:schemeClr val="bg1"/>
                </a:solidFill>
                <a:latin typeface="HGP創英角ｺﾞｼｯｸUB" panose="020B0900000000000000" pitchFamily="50" charset="-128"/>
                <a:ea typeface="HGP創英角ｺﾞｼｯｸUB" panose="020B0900000000000000" pitchFamily="50" charset="-128"/>
              </a:rPr>
              <a:t>動画</a:t>
            </a:r>
            <a:endPar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11154068" y="1333399"/>
            <a:ext cx="902811" cy="523220"/>
          </a:xfrm>
          <a:prstGeom prst="rect">
            <a:avLst/>
          </a:prstGeom>
          <a:solidFill>
            <a:schemeClr val="tx1"/>
          </a:solidFill>
        </p:spPr>
        <p:txBody>
          <a:bodyPr wrap="none" rtlCol="0">
            <a:spAutoFit/>
          </a:bodyPr>
          <a:lstStyle/>
          <a:p>
            <a:r>
              <a:rPr kumimoji="1" lang="ja-JP" altLang="en-US" sz="2800" dirty="0" smtClean="0">
                <a:solidFill>
                  <a:schemeClr val="bg1"/>
                </a:solidFill>
                <a:latin typeface="HGP創英角ｺﾞｼｯｸUB" panose="020B0900000000000000" pitchFamily="50" charset="-128"/>
                <a:ea typeface="HGP創英角ｺﾞｼｯｸUB" panose="020B0900000000000000" pitchFamily="50" charset="-128"/>
              </a:rPr>
              <a:t>動画</a:t>
            </a:r>
            <a:endPar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0832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71379" y="83088"/>
            <a:ext cx="11884985" cy="584775"/>
          </a:xfrm>
          <a:prstGeom prst="rect">
            <a:avLst/>
          </a:prstGeom>
          <a:noFill/>
        </p:spPr>
        <p:txBody>
          <a:bodyPr wrap="none" rtlCol="0">
            <a:spAutoFit/>
          </a:bodyPr>
          <a:lstStyle/>
          <a:p>
            <a:r>
              <a:rPr kumimoji="1" lang="ja-JP" altLang="en-US" sz="3200" u="sng" dirty="0" smtClean="0">
                <a:solidFill>
                  <a:srgbClr val="0070C0"/>
                </a:solidFill>
                <a:latin typeface="HGP創英角ｺﾞｼｯｸUB" panose="020B0900000000000000" pitchFamily="50" charset="-128"/>
                <a:ea typeface="HGP創英角ｺﾞｼｯｸUB" panose="020B0900000000000000" pitchFamily="50" charset="-128"/>
              </a:rPr>
              <a:t>同じ距離・点灯状態で撮影した動画を見てみましょう</a:t>
            </a:r>
            <a:r>
              <a:rPr kumimoji="1" lang="ja-JP" altLang="en-US" sz="2400" u="sng" dirty="0" smtClean="0">
                <a:solidFill>
                  <a:srgbClr val="0070C0"/>
                </a:solidFill>
                <a:latin typeface="HGP創英角ｺﾞｼｯｸUB" panose="020B0900000000000000" pitchFamily="50" charset="-128"/>
                <a:ea typeface="HGP創英角ｺﾞｼｯｸUB" panose="020B0900000000000000" pitchFamily="50" charset="-128"/>
              </a:rPr>
              <a:t>（スピードが異なる）</a:t>
            </a:r>
            <a:endParaRPr kumimoji="1" lang="ja-JP" altLang="en-US" sz="2400" u="sng"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480214" y="642667"/>
            <a:ext cx="9078126" cy="400110"/>
          </a:xfrm>
          <a:prstGeom prst="rect">
            <a:avLst/>
          </a:prstGeom>
          <a:noFill/>
        </p:spPr>
        <p:txBody>
          <a:bodyPr wrap="none" rtlCol="0">
            <a:spAutoFit/>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下の２つの動画では、右側１００ｍ先からハイビームでオートバイが向かってきます。</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pic>
        <p:nvPicPr>
          <p:cNvPr id="6" name="斜め３０キロﾊｲ">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4856" y="1104575"/>
            <a:ext cx="5879378" cy="4409534"/>
          </a:xfrm>
          <a:prstGeom prst="rect">
            <a:avLst/>
          </a:prstGeom>
        </p:spPr>
      </p:pic>
      <p:sp>
        <p:nvSpPr>
          <p:cNvPr id="5" name="テキスト ボックス 4"/>
          <p:cNvSpPr txBox="1"/>
          <p:nvPr/>
        </p:nvSpPr>
        <p:spPr>
          <a:xfrm>
            <a:off x="171379" y="1207978"/>
            <a:ext cx="2204450" cy="646331"/>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スピード：時速</a:t>
            </a:r>
            <a:r>
              <a:rPr kumimoji="1" lang="ja-JP" altLang="en-US" dirty="0" smtClean="0">
                <a:solidFill>
                  <a:srgbClr val="FF0000"/>
                </a:solidFill>
                <a:latin typeface="HGP創英角ｺﾞｼｯｸUB" panose="020B0900000000000000" pitchFamily="50" charset="-128"/>
                <a:ea typeface="HGP創英角ｺﾞｼｯｸUB" panose="020B0900000000000000" pitchFamily="50" charset="-128"/>
              </a:rPr>
              <a:t>３０ｋｍ</a:t>
            </a:r>
            <a:endParaRPr kumimoji="1" lang="en-US" altLang="ja-JP" dirty="0" smtClean="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dirty="0" smtClean="0">
                <a:latin typeface="HGP創英角ｺﾞｼｯｸUB" panose="020B0900000000000000" pitchFamily="50" charset="-128"/>
                <a:ea typeface="HGP創英角ｺﾞｼｯｸUB" panose="020B0900000000000000" pitchFamily="50" charset="-128"/>
              </a:rPr>
              <a:t>ライト　 ：ハイビーム</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11" name="斜め４０キロﾊｲ">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243060" y="1104575"/>
            <a:ext cx="5851958" cy="4388969"/>
          </a:xfrm>
          <a:prstGeom prst="rect">
            <a:avLst/>
          </a:prstGeom>
        </p:spPr>
      </p:pic>
      <p:sp>
        <p:nvSpPr>
          <p:cNvPr id="7" name="テキスト ボックス 6"/>
          <p:cNvSpPr txBox="1"/>
          <p:nvPr/>
        </p:nvSpPr>
        <p:spPr>
          <a:xfrm>
            <a:off x="6385516" y="1207978"/>
            <a:ext cx="2204450" cy="646331"/>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スピード：時速</a:t>
            </a:r>
            <a:r>
              <a:rPr kumimoji="1" lang="ja-JP" altLang="en-US" dirty="0" smtClean="0">
                <a:solidFill>
                  <a:srgbClr val="FF0000"/>
                </a:solidFill>
                <a:latin typeface="HGP創英角ｺﾞｼｯｸUB" panose="020B0900000000000000" pitchFamily="50" charset="-128"/>
                <a:ea typeface="HGP創英角ｺﾞｼｯｸUB" panose="020B0900000000000000" pitchFamily="50" charset="-128"/>
              </a:rPr>
              <a:t>４０ｋｍ</a:t>
            </a:r>
            <a:endParaRPr kumimoji="1" lang="en-US" altLang="ja-JP" dirty="0" smtClean="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dirty="0" smtClean="0">
                <a:latin typeface="HGP創英角ｺﾞｼｯｸUB" panose="020B0900000000000000" pitchFamily="50" charset="-128"/>
                <a:ea typeface="HGP創英角ｺﾞｼｯｸUB" panose="020B0900000000000000" pitchFamily="50" charset="-128"/>
              </a:rPr>
              <a:t>ライト　 ：ハイビーム</a:t>
            </a:r>
            <a:endParaRPr kumimoji="1" lang="en-US" altLang="ja-JP" dirty="0" smtClean="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1081816" y="5727396"/>
            <a:ext cx="9831990" cy="954107"/>
          </a:xfrm>
          <a:prstGeom prst="rect">
            <a:avLst/>
          </a:prstGeom>
          <a:noFill/>
        </p:spPr>
        <p:txBody>
          <a:bodyPr wrap="square" rtlCol="0">
            <a:spAutoFit/>
          </a:bodyPr>
          <a:lstStyle/>
          <a:p>
            <a:r>
              <a:rPr kumimoji="1" lang="ja-JP" altLang="en-US" sz="2800" dirty="0" smtClean="0">
                <a:latin typeface="HGP創英角ｺﾞｼｯｸUB" panose="020B0900000000000000" pitchFamily="50" charset="-128"/>
                <a:ea typeface="HGP創英角ｺﾞｼｯｸUB" panose="020B0900000000000000" pitchFamily="50" charset="-128"/>
              </a:rPr>
              <a:t>ライトの向きが同じだと、オートバイのスピードの違いがわかりにくいのではないでしょうか。</a:t>
            </a:r>
            <a:endParaRPr kumimoji="1" lang="en-US" altLang="ja-JP" sz="2800" dirty="0" smtClean="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5019277" y="1207978"/>
            <a:ext cx="902811" cy="523220"/>
          </a:xfrm>
          <a:prstGeom prst="rect">
            <a:avLst/>
          </a:prstGeom>
          <a:solidFill>
            <a:schemeClr val="tx1"/>
          </a:solidFill>
        </p:spPr>
        <p:txBody>
          <a:bodyPr wrap="none" rtlCol="0">
            <a:spAutoFit/>
          </a:bodyPr>
          <a:lstStyle/>
          <a:p>
            <a:r>
              <a:rPr kumimoji="1" lang="ja-JP" altLang="en-US" sz="2800" dirty="0" smtClean="0">
                <a:solidFill>
                  <a:schemeClr val="bg1"/>
                </a:solidFill>
                <a:latin typeface="HGP創英角ｺﾞｼｯｸUB" panose="020B0900000000000000" pitchFamily="50" charset="-128"/>
                <a:ea typeface="HGP創英角ｺﾞｼｯｸUB" panose="020B0900000000000000" pitchFamily="50" charset="-128"/>
              </a:rPr>
              <a:t>動画</a:t>
            </a:r>
            <a:endPar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11192207" y="1207978"/>
            <a:ext cx="902811" cy="523220"/>
          </a:xfrm>
          <a:prstGeom prst="rect">
            <a:avLst/>
          </a:prstGeom>
          <a:solidFill>
            <a:schemeClr val="tx1"/>
          </a:solidFill>
        </p:spPr>
        <p:txBody>
          <a:bodyPr wrap="none" rtlCol="0">
            <a:spAutoFit/>
          </a:bodyPr>
          <a:lstStyle/>
          <a:p>
            <a:r>
              <a:rPr kumimoji="1" lang="ja-JP" altLang="en-US" sz="2800" dirty="0" smtClean="0">
                <a:solidFill>
                  <a:schemeClr val="bg1"/>
                </a:solidFill>
                <a:latin typeface="HGP創英角ｺﾞｼｯｸUB" panose="020B0900000000000000" pitchFamily="50" charset="-128"/>
                <a:ea typeface="HGP創英角ｺﾞｼｯｸUB" panose="020B0900000000000000" pitchFamily="50" charset="-128"/>
              </a:rPr>
              <a:t>動画</a:t>
            </a:r>
            <a:endPar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449650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video>
              <p:cMediaNode vol="80000">
                <p:cTn id="13" fill="hold" display="0">
                  <p:stCondLst>
                    <p:cond delay="indefinite"/>
                  </p:stCondLst>
                </p:cTn>
                <p:tgtEl>
                  <p:spTgt spid="11"/>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244475" y="782615"/>
            <a:ext cx="11686969" cy="6047809"/>
          </a:xfrm>
          <a:prstGeom prst="rect">
            <a:avLst/>
          </a:prstGeom>
          <a:noFill/>
        </p:spPr>
        <p:txBody>
          <a:bodyPr wrap="square" rtlCol="0">
            <a:spAutoFit/>
          </a:bodyPr>
          <a:lstStyle/>
          <a:p>
            <a:pPr marL="342900" indent="-342900">
              <a:buFont typeface="Wingdings" panose="05000000000000000000" pitchFamily="2" charset="2"/>
              <a:buChar char="u"/>
            </a:pPr>
            <a:r>
              <a:rPr lang="ja-JP" altLang="en-US" sz="2400" dirty="0" smtClean="0">
                <a:latin typeface="HGP創英角ｺﾞｼｯｸUB" panose="020B0900000000000000" pitchFamily="50" charset="-128"/>
                <a:ea typeface="HGP創英角ｺﾞｼｯｸUB" panose="020B0900000000000000" pitchFamily="50" charset="-128"/>
              </a:rPr>
              <a:t>ライト</a:t>
            </a:r>
            <a:r>
              <a:rPr lang="ja-JP" altLang="en-US" sz="2400" dirty="0">
                <a:latin typeface="HGP創英角ｺﾞｼｯｸUB" panose="020B0900000000000000" pitchFamily="50" charset="-128"/>
                <a:ea typeface="HGP創英角ｺﾞｼｯｸUB" panose="020B0900000000000000" pitchFamily="50" charset="-128"/>
              </a:rPr>
              <a:t>を点灯している</a:t>
            </a:r>
            <a:r>
              <a:rPr lang="ja-JP" altLang="en-US" sz="2400" dirty="0" smtClean="0">
                <a:latin typeface="HGP創英角ｺﾞｼｯｸUB" panose="020B0900000000000000" pitchFamily="50" charset="-128"/>
                <a:ea typeface="HGP創英角ｺﾞｼｯｸUB" panose="020B0900000000000000" pitchFamily="50" charset="-128"/>
              </a:rPr>
              <a:t>オートバイがどれくらいのスピードなのか、どれくらい距離があるのかを判断すること、すなわち、</a:t>
            </a:r>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自車</a:t>
            </a: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の前に来るまでにどのくらいの時間的余裕があるの</a:t>
            </a:r>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かを判断するのは</a:t>
            </a: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とても難しい</a:t>
            </a:r>
            <a:r>
              <a:rPr lang="ja-JP" altLang="en-US" sz="2400" dirty="0">
                <a:latin typeface="HGP創英角ｺﾞｼｯｸUB" panose="020B0900000000000000" pitchFamily="50" charset="-128"/>
                <a:ea typeface="HGP創英角ｺﾞｼｯｸUB" panose="020B0900000000000000" pitchFamily="50" charset="-128"/>
              </a:rPr>
              <a:t>ことです</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342900" indent="-342900">
              <a:spcBef>
                <a:spcPts val="1200"/>
              </a:spcBef>
              <a:buFont typeface="Wingdings" panose="05000000000000000000" pitchFamily="2" charset="2"/>
              <a:buChar char="u"/>
            </a:pPr>
            <a:r>
              <a:rPr lang="ja-JP" altLang="en-US" sz="2400" dirty="0" smtClean="0">
                <a:latin typeface="HGP創英角ｺﾞｼｯｸUB" panose="020B0900000000000000" pitchFamily="50" charset="-128"/>
                <a:ea typeface="HGP創英角ｺﾞｼｯｸUB" panose="020B0900000000000000" pitchFamily="50" charset="-128"/>
              </a:rPr>
              <a:t>「このタイミングなら行ける、行きたい」と考えて右左折を開始した際、</a:t>
            </a:r>
            <a:r>
              <a:rPr lang="ja-JP" altLang="en-US" sz="2400" u="sng" dirty="0" smtClean="0">
                <a:latin typeface="HGP創英角ｺﾞｼｯｸUB" panose="020B0900000000000000" pitchFamily="50" charset="-128"/>
                <a:ea typeface="HGP創英角ｺﾞｼｯｸUB" panose="020B0900000000000000" pitchFamily="50" charset="-128"/>
              </a:rPr>
              <a:t>向かってくるオートバイとの距離を実際より長く誤認してしまうと、</a:t>
            </a:r>
            <a:r>
              <a:rPr lang="ja-JP" altLang="en-US" sz="2400" dirty="0" smtClean="0">
                <a:latin typeface="HGP創英角ｺﾞｼｯｸUB" panose="020B0900000000000000" pitchFamily="50" charset="-128"/>
                <a:ea typeface="HGP創英角ｺﾞｼｯｸUB" panose="020B0900000000000000" pitchFamily="50" charset="-128"/>
              </a:rPr>
              <a:t>右左折が終わる前に自車の側面にオートバイが衝突する</a:t>
            </a:r>
            <a:r>
              <a:rPr lang="ja-JP" altLang="en-US" sz="2400" u="sng" dirty="0" smtClean="0">
                <a:latin typeface="HGP創英角ｺﾞｼｯｸUB" panose="020B0900000000000000" pitchFamily="50" charset="-128"/>
                <a:ea typeface="HGP創英角ｺﾞｼｯｸUB" panose="020B0900000000000000" pitchFamily="50" charset="-128"/>
              </a:rPr>
              <a:t>出会い頭衝突事故が発生</a:t>
            </a:r>
            <a:r>
              <a:rPr lang="ja-JP" altLang="en-US" sz="2400" dirty="0" smtClean="0">
                <a:latin typeface="HGP創英角ｺﾞｼｯｸUB" panose="020B0900000000000000" pitchFamily="50" charset="-128"/>
                <a:ea typeface="HGP創英角ｺﾞｼｯｸUB" panose="020B0900000000000000" pitchFamily="50" charset="-128"/>
              </a:rPr>
              <a:t>してしまいます。</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en-US" altLang="ja-JP" sz="2400" dirty="0" smtClean="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ちなみに、時速４０ｋｍで走行しているオートバイは、１秒間で約１１ｍ進みます。</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　　　時速６０ｋｍで走行していれば、１秒間に約１７ｍ進みます。</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1100" dirty="0" smtClean="0">
                <a:solidFill>
                  <a:srgbClr val="0070C0"/>
                </a:solidFill>
                <a:latin typeface="HGP創英角ｺﾞｼｯｸUB" panose="020B0900000000000000" pitchFamily="50" charset="-128"/>
                <a:ea typeface="HGP創英角ｺﾞｼｯｸUB" panose="020B0900000000000000" pitchFamily="50" charset="-128"/>
              </a:rPr>
              <a:t>　</a:t>
            </a:r>
            <a:endParaRPr lang="en-US" altLang="ja-JP" sz="1100" dirty="0" smtClean="0">
              <a:solidFill>
                <a:srgbClr val="0070C0"/>
              </a:solidFill>
              <a:latin typeface="HGP創英角ｺﾞｼｯｸUB" panose="020B0900000000000000" pitchFamily="50" charset="-128"/>
              <a:ea typeface="HGP創英角ｺﾞｼｯｸUB" panose="020B0900000000000000" pitchFamily="50" charset="-128"/>
            </a:endParaRPr>
          </a:p>
          <a:p>
            <a:pPr marL="342900" indent="-342900">
              <a:spcBef>
                <a:spcPts val="1200"/>
              </a:spcBef>
              <a:buFont typeface="Wingdings" panose="05000000000000000000" pitchFamily="2" charset="2"/>
              <a:buChar char="u"/>
            </a:pPr>
            <a:r>
              <a:rPr lang="ja-JP" altLang="en-US" sz="2400" dirty="0" smtClean="0">
                <a:latin typeface="HGP創英角ｺﾞｼｯｸUB" panose="020B0900000000000000" pitchFamily="50" charset="-128"/>
                <a:ea typeface="HGP創英角ｺﾞｼｯｸUB" panose="020B0900000000000000" pitchFamily="50" charset="-128"/>
              </a:rPr>
              <a:t>確実に</a:t>
            </a:r>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停止した状態で左右の安全確認を行うことは基本中の基本</a:t>
            </a:r>
            <a:r>
              <a:rPr lang="ja-JP" altLang="en-US" sz="2400" dirty="0" smtClean="0">
                <a:latin typeface="HGP創英角ｺﾞｼｯｸUB" panose="020B0900000000000000" pitchFamily="50" charset="-128"/>
                <a:ea typeface="HGP創英角ｺﾞｼｯｸUB" panose="020B0900000000000000" pitchFamily="50" charset="-128"/>
              </a:rPr>
              <a:t>です。</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342900" indent="-342900">
              <a:spcBef>
                <a:spcPts val="1200"/>
              </a:spcBef>
              <a:buFont typeface="Wingdings" panose="05000000000000000000" pitchFamily="2" charset="2"/>
              <a:buChar char="u"/>
            </a:pPr>
            <a:r>
              <a:rPr lang="ja-JP" altLang="en-US" sz="2400" dirty="0" smtClean="0">
                <a:latin typeface="HGP創英角ｺﾞｼｯｸUB" panose="020B0900000000000000" pitchFamily="50" charset="-128"/>
                <a:ea typeface="HGP創英角ｺﾞｼｯｸUB" panose="020B0900000000000000" pitchFamily="50" charset="-128"/>
              </a:rPr>
              <a:t>さらに</a:t>
            </a:r>
            <a:r>
              <a:rPr lang="ja-JP" altLang="en-US" sz="2400" dirty="0">
                <a:latin typeface="HGP創英角ｺﾞｼｯｸUB" panose="020B0900000000000000" pitchFamily="50" charset="-128"/>
                <a:ea typeface="HGP創英角ｺﾞｼｯｸUB" panose="020B0900000000000000" pitchFamily="50" charset="-128"/>
              </a:rPr>
              <a:t>言えば</a:t>
            </a:r>
            <a:r>
              <a:rPr lang="ja-JP" altLang="en-US" sz="2400" dirty="0" smtClean="0">
                <a:latin typeface="HGP創英角ｺﾞｼｯｸUB" panose="020B0900000000000000" pitchFamily="50" charset="-128"/>
                <a:ea typeface="HGP創英角ｺﾞｼｯｸUB" panose="020B0900000000000000" pitchFamily="50" charset="-128"/>
              </a:rPr>
              <a:t>、右側の安全確認時に向かってくるオートバイを</a:t>
            </a:r>
            <a:r>
              <a:rPr lang="ja-JP" altLang="en-US" sz="2400" dirty="0">
                <a:latin typeface="HGP創英角ｺﾞｼｯｸUB" panose="020B0900000000000000" pitchFamily="50" charset="-128"/>
                <a:ea typeface="HGP創英角ｺﾞｼｯｸUB" panose="020B0900000000000000" pitchFamily="50" charset="-128"/>
              </a:rPr>
              <a:t>見つけた場合には</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rgbClr val="FF0000"/>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オートバイの</a:t>
            </a: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通過を待ってから改めて左右の安全確認を開始する</a:t>
            </a:r>
            <a:r>
              <a:rPr lang="en-US" altLang="ja-JP" sz="240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ことで</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　　出会い頭</a:t>
            </a:r>
            <a:r>
              <a:rPr lang="ja-JP" altLang="en-US" sz="2400" dirty="0">
                <a:latin typeface="HGP創英角ｺﾞｼｯｸUB" panose="020B0900000000000000" pitchFamily="50" charset="-128"/>
                <a:ea typeface="HGP創英角ｺﾞｼｯｸUB" panose="020B0900000000000000" pitchFamily="50" charset="-128"/>
              </a:rPr>
              <a:t>衝突事故の発生を防ぎ、安全を</a:t>
            </a:r>
            <a:r>
              <a:rPr lang="ja-JP" altLang="en-US" sz="2400" dirty="0" smtClean="0">
                <a:latin typeface="HGP創英角ｺﾞｼｯｸUB" panose="020B0900000000000000" pitchFamily="50" charset="-128"/>
                <a:ea typeface="HGP創英角ｺﾞｼｯｸUB" panose="020B0900000000000000" pitchFamily="50" charset="-128"/>
              </a:rPr>
              <a:t>確保できます。</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342900" indent="-342900">
              <a:spcBef>
                <a:spcPts val="1200"/>
              </a:spcBef>
              <a:buFont typeface="Wingdings" panose="05000000000000000000" pitchFamily="2" charset="2"/>
              <a:buChar char="u"/>
            </a:pPr>
            <a:r>
              <a:rPr lang="ja-JP" altLang="en-US" sz="2400" dirty="0" smtClean="0">
                <a:latin typeface="HGP創英角ｺﾞｼｯｸUB" panose="020B0900000000000000" pitchFamily="50" charset="-128"/>
                <a:ea typeface="HGP創英角ｺﾞｼｯｸUB" panose="020B0900000000000000" pitchFamily="50" charset="-128"/>
              </a:rPr>
              <a:t>これらは、昼間の場合でも左側からオートバイが向かってくる場合でも四輪車の場合でも同様です</a:t>
            </a:r>
            <a:r>
              <a:rPr lang="ja-JP" altLang="en-US" sz="2400" dirty="0">
                <a:latin typeface="HGP創英角ｺﾞｼｯｸUB" panose="020B0900000000000000" pitchFamily="50" charset="-128"/>
                <a:ea typeface="HGP創英角ｺﾞｼｯｸUB" panose="020B0900000000000000" pitchFamily="50" charset="-128"/>
              </a:rPr>
              <a:t>。</a:t>
            </a:r>
          </a:p>
        </p:txBody>
      </p:sp>
      <p:sp>
        <p:nvSpPr>
          <p:cNvPr id="8" name="テキスト ボックス 7"/>
          <p:cNvSpPr txBox="1"/>
          <p:nvPr/>
        </p:nvSpPr>
        <p:spPr>
          <a:xfrm>
            <a:off x="397304" y="83088"/>
            <a:ext cx="6200736" cy="584775"/>
          </a:xfrm>
          <a:prstGeom prst="rect">
            <a:avLst/>
          </a:prstGeom>
          <a:noFill/>
        </p:spPr>
        <p:txBody>
          <a:bodyPr wrap="none" rtlCol="0">
            <a:spAutoFit/>
          </a:bodyPr>
          <a:lstStyle/>
          <a:p>
            <a:r>
              <a:rPr kumimoji="1" lang="ja-JP" altLang="en-US" sz="3200" u="sng" dirty="0" smtClean="0">
                <a:solidFill>
                  <a:srgbClr val="0070C0"/>
                </a:solidFill>
                <a:latin typeface="HGP創英角ｺﾞｼｯｸUB" panose="020B0900000000000000" pitchFamily="50" charset="-128"/>
                <a:ea typeface="HGP創英角ｺﾞｼｯｸUB" panose="020B0900000000000000" pitchFamily="50" charset="-128"/>
              </a:rPr>
              <a:t>出会い頭衝突事故を防止しましょう</a:t>
            </a:r>
            <a:endParaRPr kumimoji="1" lang="ja-JP" altLang="en-US" sz="3200" u="sng" dirty="0">
              <a:solidFill>
                <a:srgbClr val="0070C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41785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0134" y="4010786"/>
            <a:ext cx="3780000" cy="2835000"/>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85" y="1114977"/>
            <a:ext cx="3780000" cy="2835000"/>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897" y="4005910"/>
            <a:ext cx="3780000" cy="2835000"/>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1368" y="1122239"/>
            <a:ext cx="3780000" cy="2835000"/>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4897" y="1114977"/>
            <a:ext cx="3780000" cy="2835000"/>
          </a:xfrm>
          <a:prstGeom prst="rect">
            <a:avLst/>
          </a:prstGeom>
        </p:spPr>
      </p:pic>
      <p:sp>
        <p:nvSpPr>
          <p:cNvPr id="12" name="テキスト ボックス 11"/>
          <p:cNvSpPr txBox="1"/>
          <p:nvPr/>
        </p:nvSpPr>
        <p:spPr>
          <a:xfrm>
            <a:off x="4223404" y="4022865"/>
            <a:ext cx="348172" cy="369332"/>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Ｅ</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13" name="図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88" y="4005910"/>
            <a:ext cx="3780000" cy="2835000"/>
          </a:xfrm>
          <a:prstGeom prst="rect">
            <a:avLst/>
          </a:prstGeom>
        </p:spPr>
      </p:pic>
      <p:sp>
        <p:nvSpPr>
          <p:cNvPr id="14" name="テキスト ボックス 13"/>
          <p:cNvSpPr txBox="1"/>
          <p:nvPr/>
        </p:nvSpPr>
        <p:spPr>
          <a:xfrm>
            <a:off x="8365223" y="4022865"/>
            <a:ext cx="373805" cy="369332"/>
          </a:xfrm>
          <a:prstGeom prst="rect">
            <a:avLst/>
          </a:prstGeom>
          <a:solidFill>
            <a:schemeClr val="bg1"/>
          </a:solidFill>
        </p:spPr>
        <p:txBody>
          <a:bodyPr wrap="squar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Ｆ</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189485" y="0"/>
            <a:ext cx="6912470" cy="584775"/>
          </a:xfrm>
          <a:prstGeom prst="rect">
            <a:avLst/>
          </a:prstGeom>
          <a:noFill/>
        </p:spPr>
        <p:txBody>
          <a:bodyPr wrap="none" rtlCol="0">
            <a:spAutoFit/>
          </a:bodyPr>
          <a:lstStyle/>
          <a:p>
            <a:r>
              <a:rPr kumimoji="1" lang="ja-JP" altLang="en-US" sz="3200" u="sng" dirty="0" smtClean="0">
                <a:solidFill>
                  <a:srgbClr val="0070C0"/>
                </a:solidFill>
                <a:latin typeface="HGP創英角ｺﾞｼｯｸUB" panose="020B0900000000000000" pitchFamily="50" charset="-128"/>
                <a:ea typeface="HGP創英角ｺﾞｼｯｸUB" panose="020B0900000000000000" pitchFamily="50" charset="-128"/>
              </a:rPr>
              <a:t>次に右直事故について考えてみましょう</a:t>
            </a:r>
            <a:endParaRPr kumimoji="1" lang="ja-JP" altLang="en-US" sz="3200" u="sng"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67796" y="552638"/>
            <a:ext cx="7235267" cy="584775"/>
          </a:xfrm>
          <a:prstGeom prst="rect">
            <a:avLst/>
          </a:prstGeom>
        </p:spPr>
        <p:txBody>
          <a:bodyPr wrap="square">
            <a:spAutoFit/>
          </a:bodyPr>
          <a:lstStyle/>
          <a:p>
            <a:r>
              <a:rPr lang="ja-JP" altLang="en-US" sz="1600" dirty="0">
                <a:latin typeface="HGP創英角ｺﾞｼｯｸUB" panose="020B0900000000000000" pitchFamily="50" charset="-128"/>
                <a:ea typeface="HGP創英角ｺﾞｼｯｸUB" panose="020B0900000000000000" pitchFamily="50" charset="-128"/>
              </a:rPr>
              <a:t>下の６つの写真は、右図のような位置関係で、オートバイの前照灯の点灯状態（ロー又はハイビーム）を変えて、乗用車の運転者席からオートバイを撮影したもの</a:t>
            </a:r>
            <a:r>
              <a:rPr lang="ja-JP" altLang="en-US" sz="1600" dirty="0" smtClean="0">
                <a:latin typeface="HGP創英角ｺﾞｼｯｸUB" panose="020B0900000000000000" pitchFamily="50" charset="-128"/>
                <a:ea typeface="HGP創英角ｺﾞｼｯｸUB" panose="020B0900000000000000" pitchFamily="50" charset="-128"/>
              </a:rPr>
              <a:t>です。</a:t>
            </a:r>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6"/>
          <p:cNvSpPr txBox="1"/>
          <p:nvPr/>
        </p:nvSpPr>
        <p:spPr>
          <a:xfrm>
            <a:off x="731552" y="6218367"/>
            <a:ext cx="10754867" cy="523220"/>
          </a:xfrm>
          <a:prstGeom prst="rect">
            <a:avLst/>
          </a:prstGeom>
          <a:solidFill>
            <a:schemeClr val="accent4">
              <a:lumMod val="20000"/>
              <a:lumOff val="80000"/>
            </a:schemeClr>
          </a:solidFill>
        </p:spPr>
        <p:txBody>
          <a:bodyPr wrap="none" rtlCol="0">
            <a:spAutoFit/>
          </a:bodyPr>
          <a:lstStyle/>
          <a:p>
            <a:r>
              <a:rPr kumimoji="1" lang="ja-JP" altLang="en-US" sz="2800" dirty="0" smtClean="0">
                <a:solidFill>
                  <a:srgbClr val="0070C0"/>
                </a:solidFill>
                <a:latin typeface="HGP創英角ｺﾞｼｯｸUB" panose="020B0900000000000000" pitchFamily="50" charset="-128"/>
                <a:ea typeface="HGP創英角ｺﾞｼｯｸUB" panose="020B0900000000000000" pitchFamily="50" charset="-128"/>
              </a:rPr>
              <a:t>乗用車からオートバイが近いと思う順番に写真を並べ替えてください。</a:t>
            </a:r>
            <a:endParaRPr kumimoji="1" lang="en-US" altLang="ja-JP" sz="2800" dirty="0" smtClean="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88794" y="1121944"/>
            <a:ext cx="357790" cy="369332"/>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Ａ</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8362993" y="1137498"/>
            <a:ext cx="370614" cy="369332"/>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Ｃ</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4221229" y="1115839"/>
            <a:ext cx="364202" cy="369332"/>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Ｂ</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86772" y="4024403"/>
            <a:ext cx="359394" cy="369332"/>
          </a:xfrm>
          <a:prstGeom prst="rect">
            <a:avLst/>
          </a:prstGeom>
          <a:solidFill>
            <a:schemeClr val="bg1"/>
          </a:solidFill>
        </p:spPr>
        <p:txBody>
          <a:bodyPr wrap="non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Ｄ</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18" name="図 17"/>
          <p:cNvPicPr>
            <a:picLocks noChangeAspect="1"/>
          </p:cNvPicPr>
          <p:nvPr/>
        </p:nvPicPr>
        <p:blipFill>
          <a:blip r:embed="rId9"/>
          <a:stretch>
            <a:fillRect/>
          </a:stretch>
        </p:blipFill>
        <p:spPr>
          <a:xfrm>
            <a:off x="7007955" y="-21206"/>
            <a:ext cx="5197900" cy="1121422"/>
          </a:xfrm>
          <a:prstGeom prst="rect">
            <a:avLst/>
          </a:prstGeom>
        </p:spPr>
      </p:pic>
    </p:spTree>
    <p:extLst>
      <p:ext uri="{BB962C8B-B14F-4D97-AF65-F5344CB8AC3E}">
        <p14:creationId xmlns:p14="http://schemas.microsoft.com/office/powerpoint/2010/main" val="2325243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3767</TotalTime>
  <Words>1595</Words>
  <Application>Microsoft Office PowerPoint</Application>
  <PresentationFormat>ワイド画面</PresentationFormat>
  <Paragraphs>198</Paragraphs>
  <Slides>15</Slides>
  <Notes>3</Notes>
  <HiddenSlides>0</HiddenSlides>
  <MMClips>8</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HGP創英角ｺﾞｼｯｸUB</vt:lpstr>
      <vt:lpstr>ＭＳ Ｐゴシック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路上横臥事故の防止に向けて</dc:title>
  <dc:creator>なし</dc:creator>
  <cp:lastModifiedBy>なし</cp:lastModifiedBy>
  <cp:revision>236</cp:revision>
  <cp:lastPrinted>2022-03-03T06:17:41Z</cp:lastPrinted>
  <dcterms:created xsi:type="dcterms:W3CDTF">2019-10-23T07:34:29Z</dcterms:created>
  <dcterms:modified xsi:type="dcterms:W3CDTF">2022-03-08T05:17:04Z</dcterms:modified>
</cp:coreProperties>
</file>