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4"/>
  </p:notesMasterIdLst>
  <p:sldIdLst>
    <p:sldId id="281" r:id="rId2"/>
    <p:sldId id="282"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99"/>
    <a:srgbClr val="FFCC66"/>
    <a:srgbClr val="FF9933"/>
    <a:srgbClr val="FF6600"/>
    <a:srgbClr val="FF9999"/>
    <a:srgbClr val="FF9966"/>
    <a:srgbClr val="6699FF"/>
    <a:srgbClr val="00CC66"/>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5933"/>
    <p:restoredTop sz="94830" autoAdjust="0"/>
  </p:normalViewPr>
  <p:slideViewPr>
    <p:cSldViewPr snapToGrid="0">
      <p:cViewPr varScale="1">
        <p:scale>
          <a:sx n="74" d="100"/>
          <a:sy n="74" d="100"/>
        </p:scale>
        <p:origin x="15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111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4D61F80-B0BF-48D1-926C-3F8FF329B640}" type="datetimeFigureOut">
              <a:rPr kumimoji="1" lang="ja-JP" altLang="en-US" smtClean="0"/>
              <a:t>2022/5/6</a:t>
            </a:fld>
            <a:endParaRPr kumimoji="1" lang="ja-JP" altLang="en-US"/>
          </a:p>
        </p:txBody>
      </p:sp>
      <p:sp>
        <p:nvSpPr>
          <p:cNvPr id="111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1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1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111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1FF67FB-DDFB-4929-92DD-A3CEE0062F84}" type="slidenum">
              <a:rPr kumimoji="1" lang="ja-JP" altLang="en-US" smtClean="0"/>
              <a:t>‹#›</a:t>
            </a:fld>
            <a:endParaRPr kumimoji="1" lang="ja-JP" altLang="en-US"/>
          </a:p>
        </p:txBody>
      </p:sp>
    </p:spTree>
    <p:extLst>
      <p:ext uri="{BB962C8B-B14F-4D97-AF65-F5344CB8AC3E}">
        <p14:creationId xmlns:p14="http://schemas.microsoft.com/office/powerpoint/2010/main" val="2555721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0" name="スライド イメージ プレースホルダー 1"/>
          <p:cNvSpPr>
            <a:spLocks noGrp="1" noRot="1" noChangeAspect="1"/>
          </p:cNvSpPr>
          <p:nvPr>
            <p:ph type="sldImg"/>
          </p:nvPr>
        </p:nvSpPr>
        <p:spPr/>
      </p:sp>
      <p:sp>
        <p:nvSpPr>
          <p:cNvPr id="4441" name="ノート プレースホルダー 2"/>
          <p:cNvSpPr>
            <a:spLocks noGrp="1"/>
          </p:cNvSpPr>
          <p:nvPr>
            <p:ph type="body" idx="1"/>
          </p:nvPr>
        </p:nvSpPr>
        <p:spPr/>
        <p:txBody>
          <a:bodyPr/>
          <a:lstStyle/>
          <a:p>
            <a:endParaRPr kumimoji="1" lang="ja-JP" altLang="en-US" dirty="0"/>
          </a:p>
        </p:txBody>
      </p:sp>
      <p:sp>
        <p:nvSpPr>
          <p:cNvPr id="4442"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179609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8" name="Picture 7" descr="mlit_top"/>
          <p:cNvPicPr>
            <a:picLocks noChangeAspect="1" noChangeArrowheads="1"/>
          </p:cNvPicPr>
          <p:nvPr userDrawn="1"/>
        </p:nvPicPr>
        <p:blipFill>
          <a:blip r:embed="rId2"/>
          <a:srcRect t="62230"/>
          <a:stretch>
            <a:fillRect/>
          </a:stretch>
        </p:blipFill>
        <p:spPr>
          <a:xfrm>
            <a:off x="0" y="6524626"/>
            <a:ext cx="9906000" cy="333375"/>
          </a:xfrm>
          <a:prstGeom prst="rect">
            <a:avLst/>
          </a:prstGeom>
          <a:noFill/>
          <a:ln>
            <a:noFill/>
          </a:ln>
        </p:spPr>
      </p:pic>
      <p:sp>
        <p:nvSpPr>
          <p:cNvPr id="1039" name="Rectangle 9"/>
          <p:cNvSpPr>
            <a:spLocks noChangeArrowheads="1"/>
          </p:cNvSpPr>
          <p:nvPr userDrawn="1"/>
        </p:nvSpPr>
        <p:spPr>
          <a:xfrm>
            <a:off x="1833299" y="3284539"/>
            <a:ext cx="8072702" cy="73025"/>
          </a:xfrm>
          <a:prstGeom prst="rect">
            <a:avLst/>
          </a:prstGeom>
          <a:solidFill>
            <a:srgbClr val="0066CC"/>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dirty="0"/>
          </a:p>
        </p:txBody>
      </p:sp>
      <p:pic>
        <p:nvPicPr>
          <p:cNvPr id="1040" name="Picture 11"/>
          <p:cNvPicPr>
            <a:picLocks noChangeAspect="1" noChangeArrowheads="1"/>
          </p:cNvPicPr>
          <p:nvPr userDrawn="1"/>
        </p:nvPicPr>
        <p:blipFill>
          <a:blip r:embed="rId3"/>
          <a:stretch>
            <a:fillRect/>
          </a:stretch>
        </p:blipFill>
        <p:spPr>
          <a:xfrm>
            <a:off x="1" y="6051551"/>
            <a:ext cx="2301081" cy="473075"/>
          </a:xfrm>
          <a:prstGeom prst="rect">
            <a:avLst/>
          </a:prstGeom>
          <a:noFill/>
          <a:ln>
            <a:noFill/>
          </a:ln>
        </p:spPr>
      </p:pic>
      <p:sp>
        <p:nvSpPr>
          <p:cNvPr id="1041" name="Text Box 12"/>
          <p:cNvSpPr txBox="1">
            <a:spLocks noChangeArrowheads="1"/>
          </p:cNvSpPr>
          <p:nvPr userDrawn="1"/>
        </p:nvSpPr>
        <p:spPr>
          <a:xfrm>
            <a:off x="1" y="6524625"/>
            <a:ext cx="3642920" cy="276999"/>
          </a:xfrm>
          <a:prstGeom prst="rect">
            <a:avLst/>
          </a:prstGeom>
          <a:noFill/>
          <a:ln>
            <a:noFill/>
          </a:ln>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dirty="0">
                <a:solidFill>
                  <a:schemeClr val="bg1"/>
                </a:solidFill>
                <a:latin typeface="Times New Roman" pitchFamily="18" charset="0"/>
              </a:rPr>
              <a:t>Ministry of Land, Infrastructure, Transport and Tourism</a:t>
            </a:r>
          </a:p>
        </p:txBody>
      </p:sp>
      <p:sp>
        <p:nvSpPr>
          <p:cNvPr id="1042" name="テキスト ボックス 18"/>
          <p:cNvSpPr txBox="1">
            <a:spLocks noChangeArrowheads="1"/>
          </p:cNvSpPr>
          <p:nvPr userDrawn="1"/>
        </p:nvSpPr>
        <p:spPr>
          <a:xfrm>
            <a:off x="8659152" y="57151"/>
            <a:ext cx="1209013" cy="276999"/>
          </a:xfrm>
          <a:prstGeom prst="rect">
            <a:avLst/>
          </a:prstGeom>
          <a:no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200" b="1" dirty="0" smtClean="0"/>
              <a:t>【</a:t>
            </a:r>
            <a:r>
              <a:rPr lang="ja-JP" altLang="en-US" sz="1200" b="1" dirty="0" smtClean="0"/>
              <a:t>機密性２</a:t>
            </a:r>
            <a:r>
              <a:rPr lang="en-US" altLang="ja-JP" sz="1200" b="1" dirty="0" smtClean="0"/>
              <a:t>】</a:t>
            </a:r>
            <a:endParaRPr lang="en-US" altLang="ja-JP" sz="1200" b="1" dirty="0"/>
          </a:p>
        </p:txBody>
      </p:sp>
      <p:sp>
        <p:nvSpPr>
          <p:cNvPr id="1043"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smtClean="0"/>
              <a:t>マスター タイトルの書式設定</a:t>
            </a:r>
            <a:endParaRPr lang="ja-JP" altLang="en-US"/>
          </a:p>
        </p:txBody>
      </p:sp>
      <p:sp>
        <p:nvSpPr>
          <p:cNvPr id="1044"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1045" name="Rectangle 4"/>
          <p:cNvSpPr>
            <a:spLocks noGrp="1" noChangeArrowheads="1"/>
          </p:cNvSpPr>
          <p:nvPr>
            <p:ph type="dt" sz="half" idx="10"/>
          </p:nvPr>
        </p:nvSpPr>
        <p:spPr/>
        <p:txBody>
          <a:bodyPr/>
          <a:lstStyle>
            <a:lvl1pPr>
              <a:defRPr/>
            </a:lvl1pPr>
          </a:lstStyle>
          <a:p>
            <a:pPr>
              <a:defRPr/>
            </a:pPr>
            <a:endParaRPr lang="en-US" altLang="ja-JP" dirty="0"/>
          </a:p>
        </p:txBody>
      </p:sp>
      <p:sp>
        <p:nvSpPr>
          <p:cNvPr id="1046" name="Rectangle 5"/>
          <p:cNvSpPr>
            <a:spLocks noGrp="1" noChangeArrowheads="1"/>
          </p:cNvSpPr>
          <p:nvPr>
            <p:ph type="ftr" sz="quarter" idx="11"/>
          </p:nvPr>
        </p:nvSpPr>
        <p:spPr/>
        <p:txBody>
          <a:bodyPr/>
          <a:lstStyle>
            <a:lvl1pPr>
              <a:defRPr/>
            </a:lvl1pPr>
          </a:lstStyle>
          <a:p>
            <a:pPr>
              <a:defRPr/>
            </a:pPr>
            <a:endParaRPr lang="en-US" altLang="ja-JP" dirty="0"/>
          </a:p>
        </p:txBody>
      </p:sp>
      <p:sp>
        <p:nvSpPr>
          <p:cNvPr id="1047"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pPr>
                <a:defRPr/>
              </a:pPr>
              <a:t>‹#›</a:t>
            </a:fld>
            <a:endParaRPr lang="en-US" altLang="ja-JP" dirty="0"/>
          </a:p>
        </p:txBody>
      </p:sp>
    </p:spTree>
    <p:extLst>
      <p:ext uri="{BB962C8B-B14F-4D97-AF65-F5344CB8AC3E}">
        <p14:creationId xmlns:p14="http://schemas.microsoft.com/office/powerpoint/2010/main" val="151330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100" name="タイトル 1"/>
          <p:cNvSpPr>
            <a:spLocks noGrp="1"/>
          </p:cNvSpPr>
          <p:nvPr>
            <p:ph type="title"/>
          </p:nvPr>
        </p:nvSpPr>
        <p:spPr/>
        <p:txBody>
          <a:bodyPr/>
          <a:lstStyle/>
          <a:p>
            <a:r>
              <a:rPr lang="ja-JP" altLang="en-US" smtClean="0"/>
              <a:t>マスター タイトルの書式設定</a:t>
            </a:r>
            <a:endParaRPr lang="ja-JP" altLang="en-US"/>
          </a:p>
        </p:txBody>
      </p:sp>
      <p:sp>
        <p:nvSpPr>
          <p:cNvPr id="1101"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02"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1103"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1104"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dirty="0"/>
          </a:p>
        </p:txBody>
      </p:sp>
    </p:spTree>
    <p:extLst>
      <p:ext uri="{BB962C8B-B14F-4D97-AF65-F5344CB8AC3E}">
        <p14:creationId xmlns:p14="http://schemas.microsoft.com/office/powerpoint/2010/main" val="151813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6" name="縦書きタイトル 1"/>
          <p:cNvSpPr>
            <a:spLocks noGrp="1"/>
          </p:cNvSpPr>
          <p:nvPr>
            <p:ph type="title" orient="vert"/>
          </p:nvPr>
        </p:nvSpPr>
        <p:spPr>
          <a:xfrm>
            <a:off x="7058025" y="1"/>
            <a:ext cx="2352675" cy="6126163"/>
          </a:xfrm>
        </p:spPr>
        <p:txBody>
          <a:bodyPr vert="eaVert"/>
          <a:lstStyle/>
          <a:p>
            <a:r>
              <a:rPr lang="ja-JP" altLang="en-US" smtClean="0"/>
              <a:t>マスター タイトルの書式設定</a:t>
            </a:r>
            <a:endParaRPr lang="ja-JP" altLang="en-US"/>
          </a:p>
        </p:txBody>
      </p:sp>
      <p:sp>
        <p:nvSpPr>
          <p:cNvPr id="1107" name="縦書きテキスト プレースホルダ 2"/>
          <p:cNvSpPr>
            <a:spLocks noGrp="1"/>
          </p:cNvSpPr>
          <p:nvPr>
            <p:ph type="body" orient="vert" idx="1"/>
          </p:nvPr>
        </p:nvSpPr>
        <p:spPr>
          <a:xfrm>
            <a:off x="0" y="1"/>
            <a:ext cx="6892925" cy="61261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08"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1109"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1110"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dirty="0"/>
          </a:p>
        </p:txBody>
      </p:sp>
    </p:spTree>
    <p:extLst>
      <p:ext uri="{BB962C8B-B14F-4D97-AF65-F5344CB8AC3E}">
        <p14:creationId xmlns:p14="http://schemas.microsoft.com/office/powerpoint/2010/main" val="3207669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smtClean="0"/>
              <a:t>マスター タイトルの書式設定</a:t>
            </a:r>
            <a:endParaRPr lang="ja-JP" altLang="en-US"/>
          </a:p>
        </p:txBody>
      </p:sp>
      <p:sp>
        <p:nvSpPr>
          <p:cNvPr id="1050"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1"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1052"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3"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dirty="0"/>
          </a:p>
        </p:txBody>
      </p:sp>
    </p:spTree>
    <p:extLst>
      <p:ext uri="{BB962C8B-B14F-4D97-AF65-F5344CB8AC3E}">
        <p14:creationId xmlns:p14="http://schemas.microsoft.com/office/powerpoint/2010/main" val="243724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5"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1056"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1057"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1058"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9"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dirty="0"/>
          </a:p>
        </p:txBody>
      </p:sp>
    </p:spTree>
    <p:extLst>
      <p:ext uri="{BB962C8B-B14F-4D97-AF65-F5344CB8AC3E}">
        <p14:creationId xmlns:p14="http://schemas.microsoft.com/office/powerpoint/2010/main" val="333763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61" name="タイトル 1"/>
          <p:cNvSpPr>
            <a:spLocks noGrp="1"/>
          </p:cNvSpPr>
          <p:nvPr>
            <p:ph type="title"/>
          </p:nvPr>
        </p:nvSpPr>
        <p:spPr/>
        <p:txBody>
          <a:bodyPr/>
          <a:lstStyle/>
          <a:p>
            <a:r>
              <a:rPr lang="ja-JP" altLang="en-US" smtClean="0"/>
              <a:t>マスター タイトルの書式設定</a:t>
            </a:r>
            <a:endParaRPr lang="ja-JP" altLang="en-US"/>
          </a:p>
        </p:txBody>
      </p:sp>
      <p:sp>
        <p:nvSpPr>
          <p:cNvPr id="1062"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63"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6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106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66"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dirty="0"/>
          </a:p>
        </p:txBody>
      </p:sp>
    </p:spTree>
    <p:extLst>
      <p:ext uri="{BB962C8B-B14F-4D97-AF65-F5344CB8AC3E}">
        <p14:creationId xmlns:p14="http://schemas.microsoft.com/office/powerpoint/2010/main" val="1999454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8"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1069"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70"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71"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72"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73"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1074"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75"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dirty="0"/>
          </a:p>
        </p:txBody>
      </p:sp>
    </p:spTree>
    <p:extLst>
      <p:ext uri="{BB962C8B-B14F-4D97-AF65-F5344CB8AC3E}">
        <p14:creationId xmlns:p14="http://schemas.microsoft.com/office/powerpoint/2010/main" val="297539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7" name="タイトル 1"/>
          <p:cNvSpPr>
            <a:spLocks noGrp="1"/>
          </p:cNvSpPr>
          <p:nvPr>
            <p:ph type="title"/>
          </p:nvPr>
        </p:nvSpPr>
        <p:spPr/>
        <p:txBody>
          <a:bodyPr/>
          <a:lstStyle/>
          <a:p>
            <a:r>
              <a:rPr lang="ja-JP" altLang="en-US" smtClean="0"/>
              <a:t>マスター タイトルの書式設定</a:t>
            </a:r>
            <a:endParaRPr lang="ja-JP" altLang="en-US"/>
          </a:p>
        </p:txBody>
      </p:sp>
      <p:sp>
        <p:nvSpPr>
          <p:cNvPr id="1078"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1079"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80"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dirty="0"/>
          </a:p>
        </p:txBody>
      </p:sp>
    </p:spTree>
    <p:extLst>
      <p:ext uri="{BB962C8B-B14F-4D97-AF65-F5344CB8AC3E}">
        <p14:creationId xmlns:p14="http://schemas.microsoft.com/office/powerpoint/2010/main" val="10572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82"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1083"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8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dirty="0"/>
          </a:p>
        </p:txBody>
      </p:sp>
    </p:spTree>
    <p:extLst>
      <p:ext uri="{BB962C8B-B14F-4D97-AF65-F5344CB8AC3E}">
        <p14:creationId xmlns:p14="http://schemas.microsoft.com/office/powerpoint/2010/main" val="297008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6"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1087"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88"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089"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1090"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91"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dirty="0"/>
          </a:p>
        </p:txBody>
      </p:sp>
    </p:spTree>
    <p:extLst>
      <p:ext uri="{BB962C8B-B14F-4D97-AF65-F5344CB8AC3E}">
        <p14:creationId xmlns:p14="http://schemas.microsoft.com/office/powerpoint/2010/main" val="171701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3"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1094"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dirty="0" smtClean="0"/>
              <a:t>図を追加</a:t>
            </a:r>
          </a:p>
        </p:txBody>
      </p:sp>
      <p:sp>
        <p:nvSpPr>
          <p:cNvPr id="1095"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98"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dirty="0"/>
          </a:p>
        </p:txBody>
      </p:sp>
    </p:spTree>
    <p:extLst>
      <p:ext uri="{BB962C8B-B14F-4D97-AF65-F5344CB8AC3E}">
        <p14:creationId xmlns:p14="http://schemas.microsoft.com/office/powerpoint/2010/main" val="246210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body" idx="1"/>
          </p:nvPr>
        </p:nvSpPr>
        <p:spPr>
          <a:xfrm>
            <a:off x="495300" y="1600201"/>
            <a:ext cx="89154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6"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dirty="0"/>
          </a:p>
        </p:txBody>
      </p:sp>
      <p:sp>
        <p:nvSpPr>
          <p:cNvPr id="1027"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dirty="0"/>
          </a:p>
        </p:txBody>
      </p:sp>
      <p:sp>
        <p:nvSpPr>
          <p:cNvPr id="1028" name="Rectangle 6"/>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dirty="0"/>
          </a:p>
        </p:txBody>
      </p:sp>
      <p:grpSp>
        <p:nvGrpSpPr>
          <p:cNvPr id="1029" name="Group 18"/>
          <p:cNvGrpSpPr/>
          <p:nvPr userDrawn="1"/>
        </p:nvGrpSpPr>
        <p:grpSpPr>
          <a:xfrm>
            <a:off x="0" y="0"/>
            <a:ext cx="9906000" cy="546100"/>
            <a:chOff x="0" y="0"/>
            <a:chExt cx="5760" cy="344"/>
          </a:xfrm>
        </p:grpSpPr>
        <p:pic>
          <p:nvPicPr>
            <p:cNvPr id="1030" name="Picture 9" descr="mlit_top"/>
            <p:cNvPicPr>
              <a:picLocks noChangeAspect="1" noChangeArrowheads="1"/>
            </p:cNvPicPr>
            <p:nvPr userDrawn="1"/>
          </p:nvPicPr>
          <p:blipFill>
            <a:blip r:embed="rId13"/>
            <a:srcRect t="26801" b="65286"/>
            <a:stretch>
              <a:fillRect/>
            </a:stretch>
          </p:blipFill>
          <p:spPr>
            <a:xfrm>
              <a:off x="0" y="300"/>
              <a:ext cx="5760" cy="44"/>
            </a:xfrm>
            <a:prstGeom prst="rect">
              <a:avLst/>
            </a:prstGeom>
            <a:noFill/>
            <a:ln>
              <a:noFill/>
            </a:ln>
          </p:spPr>
        </p:pic>
        <p:grpSp>
          <p:nvGrpSpPr>
            <p:cNvPr id="1031" name="Group 17"/>
            <p:cNvGrpSpPr/>
            <p:nvPr userDrawn="1"/>
          </p:nvGrpSpPr>
          <p:grpSpPr>
            <a:xfrm>
              <a:off x="0" y="0"/>
              <a:ext cx="5760" cy="318"/>
              <a:chOff x="0" y="0"/>
              <a:chExt cx="5760" cy="318"/>
            </a:xfrm>
          </p:grpSpPr>
          <p:pic>
            <p:nvPicPr>
              <p:cNvPr id="1032" name="Picture 11" descr="mlit_top"/>
              <p:cNvPicPr>
                <a:picLocks noChangeAspect="1" noChangeArrowheads="1"/>
              </p:cNvPicPr>
              <p:nvPr userDrawn="1"/>
            </p:nvPicPr>
            <p:blipFill>
              <a:blip r:embed="rId14"/>
              <a:srcRect r="66945" b="42805"/>
              <a:stretch>
                <a:fillRect/>
              </a:stretch>
            </p:blipFill>
            <p:spPr>
              <a:xfrm>
                <a:off x="3856" y="0"/>
                <a:ext cx="1904" cy="318"/>
              </a:xfrm>
              <a:prstGeom prst="rect">
                <a:avLst/>
              </a:prstGeom>
              <a:noFill/>
              <a:ln>
                <a:noFill/>
              </a:ln>
            </p:spPr>
          </p:pic>
          <p:pic>
            <p:nvPicPr>
              <p:cNvPr id="1033" name="Picture 16" descr="mlit_top"/>
              <p:cNvPicPr>
                <a:picLocks noChangeAspect="1" noChangeArrowheads="1"/>
              </p:cNvPicPr>
              <p:nvPr userDrawn="1"/>
            </p:nvPicPr>
            <p:blipFill>
              <a:blip r:embed="rId15"/>
              <a:srcRect l="50000" b="42805"/>
              <a:stretch>
                <a:fillRect/>
              </a:stretch>
            </p:blipFill>
            <p:spPr>
              <a:xfrm>
                <a:off x="1043" y="0"/>
                <a:ext cx="2880" cy="318"/>
              </a:xfrm>
              <a:prstGeom prst="rect">
                <a:avLst/>
              </a:prstGeom>
              <a:noFill/>
              <a:ln>
                <a:noFill/>
              </a:ln>
            </p:spPr>
          </p:pic>
          <p:pic>
            <p:nvPicPr>
              <p:cNvPr id="1034" name="Picture 10" descr="mlit_top"/>
              <p:cNvPicPr>
                <a:picLocks noChangeAspect="1" noChangeArrowheads="1"/>
              </p:cNvPicPr>
              <p:nvPr userDrawn="1"/>
            </p:nvPicPr>
            <p:blipFill>
              <a:blip r:embed="rId15"/>
              <a:srcRect l="68906" b="42805"/>
              <a:stretch>
                <a:fillRect/>
              </a:stretch>
            </p:blipFill>
            <p:spPr>
              <a:xfrm>
                <a:off x="0" y="0"/>
                <a:ext cx="1791" cy="318"/>
              </a:xfrm>
              <a:prstGeom prst="rect">
                <a:avLst/>
              </a:prstGeom>
              <a:noFill/>
              <a:ln>
                <a:noFill/>
              </a:ln>
            </p:spPr>
          </p:pic>
        </p:grpSp>
      </p:grpSp>
      <p:sp>
        <p:nvSpPr>
          <p:cNvPr id="1035" name="Rectangle 2"/>
          <p:cNvSpPr>
            <a:spLocks noGrp="1" noChangeArrowheads="1"/>
          </p:cNvSpPr>
          <p:nvPr>
            <p:ph type="title"/>
          </p:nvPr>
        </p:nvSpPr>
        <p:spPr>
          <a:xfrm>
            <a:off x="1" y="0"/>
            <a:ext cx="5343393"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036" name="Picture 14"/>
          <p:cNvPicPr>
            <a:picLocks noChangeAspect="1" noChangeArrowheads="1"/>
          </p:cNvPicPr>
          <p:nvPr userDrawn="1"/>
        </p:nvPicPr>
        <p:blipFill>
          <a:blip r:embed="rId16"/>
          <a:srcRect t="3670"/>
          <a:stretch>
            <a:fillRect/>
          </a:stretch>
        </p:blipFill>
        <p:spPr>
          <a:xfrm>
            <a:off x="8225765" y="1"/>
            <a:ext cx="1680236" cy="333375"/>
          </a:xfrm>
          <a:prstGeom prst="rect">
            <a:avLst/>
          </a:prstGeom>
          <a:noFill/>
          <a:ln>
            <a:noFill/>
          </a:ln>
        </p:spPr>
      </p:pic>
    </p:spTree>
    <p:extLst>
      <p:ext uri="{BB962C8B-B14F-4D97-AF65-F5344CB8AC3E}">
        <p14:creationId xmlns:p14="http://schemas.microsoft.com/office/powerpoint/2010/main" val="2703347174"/>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jpeg"/><Relationship Id="rId1" Type="http://schemas.openxmlformats.org/officeDocument/2006/relationships/slideLayout" Target="../slideLayouts/slideLayout6.xml"/><Relationship Id="rId6" Type="http://schemas.openxmlformats.org/officeDocument/2006/relationships/image" Target="../media/image14.jpeg"/><Relationship Id="rId5" Type="http://schemas.openxmlformats.org/officeDocument/2006/relationships/image" Target="../media/image7.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1" name="正方形/長方形 4"/>
          <p:cNvSpPr/>
          <p:nvPr/>
        </p:nvSpPr>
        <p:spPr>
          <a:xfrm>
            <a:off x="22577" y="1261347"/>
            <a:ext cx="9817135" cy="555202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4392" name="テキスト ボックス 45"/>
          <p:cNvSpPr txBox="1"/>
          <p:nvPr/>
        </p:nvSpPr>
        <p:spPr>
          <a:xfrm>
            <a:off x="70279" y="1279534"/>
            <a:ext cx="5342077" cy="1273032"/>
          </a:xfrm>
          <a:prstGeom prst="rect">
            <a:avLst/>
          </a:prstGeom>
          <a:noFill/>
          <a:ln>
            <a:noFill/>
          </a:ln>
        </p:spPr>
        <p:txBody>
          <a:bodyPr wrap="square" lIns="36000" tIns="36000" rIns="36000" bIns="36000"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　</a:t>
            </a:r>
            <a:r>
              <a:rPr kumimoji="1" lang="ja-JP" altLang="en-US" sz="11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モーダルシフト</a:t>
            </a:r>
            <a:r>
              <a:rPr kumimoji="1" lang="ja-JP" altLang="en-US" sz="11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等</a:t>
            </a:r>
            <a:r>
              <a:rPr kumimoji="1" lang="ja-JP" altLang="en-US" sz="11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の物流効率化を図る取組において、「協議会の開催等、物流総合効率化法に基づく総合効率化計画の策定のための調査事業に要する経費」</a:t>
            </a:r>
            <a:r>
              <a:rPr kumimoji="1" lang="ja-JP" altLang="en-US" sz="1100" b="0" i="0" u="none" kern="1200" cap="none" spc="0" normalizeH="0" baseline="0" noProof="0" dirty="0" smtClean="0">
                <a:ln>
                  <a:noFill/>
                </a:ln>
                <a:effectLst/>
                <a:uLnTx/>
                <a:uFillTx/>
                <a:latin typeface="Arial" charset="0"/>
                <a:ea typeface="ＭＳ Ｐゴシック" pitchFamily="50" charset="-128"/>
                <a:cs typeface="+mn-cs"/>
              </a:rPr>
              <a:t>や「</a:t>
            </a:r>
            <a:r>
              <a:rPr kumimoji="1" lang="ja-JP" altLang="en-US" sz="11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認定を受けた総合効率化計画に基づき実施するモーダルシフト及び幹線輸送の集約化の初年度の運行経費」に</a:t>
            </a:r>
            <a:r>
              <a:rPr kumimoji="1" lang="ja-JP" altLang="en-US" sz="1100" b="0" i="0" u="none" strike="noStrike" kern="1200" cap="none" spc="0" normalizeH="0" baseline="0" noProof="0" dirty="0" smtClean="0">
                <a:ln>
                  <a:noFill/>
                </a:ln>
                <a:effectLst/>
                <a:uLnTx/>
                <a:uFillTx/>
                <a:latin typeface="Arial" charset="0"/>
                <a:ea typeface="ＭＳ Ｐゴシック" pitchFamily="50" charset="-128"/>
                <a:cs typeface="+mn-cs"/>
              </a:rPr>
              <a:t>対</a:t>
            </a:r>
            <a:r>
              <a:rPr kumimoji="1" lang="ja-JP" altLang="en-US" sz="1100" b="0" i="0" kern="1200" cap="none" spc="0" normalizeH="0" baseline="0" noProof="0" dirty="0" smtClean="0">
                <a:ln>
                  <a:noFill/>
                </a:ln>
                <a:effectLst/>
                <a:uLnTx/>
                <a:uFillTx/>
                <a:latin typeface="Arial" charset="0"/>
                <a:ea typeface="ＭＳ Ｐゴシック" pitchFamily="50" charset="-128"/>
                <a:cs typeface="+mn-cs"/>
              </a:rPr>
              <a:t>して</a:t>
            </a:r>
            <a:r>
              <a:rPr kumimoji="1" lang="ja-JP" altLang="en-US" sz="1100" b="0" i="0" u="none" strike="noStrike" kern="1200" cap="none" spc="0" normalizeH="0" baseline="0" noProof="0" dirty="0" smtClean="0">
                <a:ln>
                  <a:noFill/>
                </a:ln>
                <a:effectLst/>
                <a:uLnTx/>
                <a:uFillTx/>
                <a:latin typeface="Arial" charset="0"/>
                <a:ea typeface="ＭＳ Ｐゴシック" pitchFamily="50" charset="-128"/>
                <a:cs typeface="+mn-cs"/>
              </a:rPr>
              <a:t>支</a:t>
            </a:r>
            <a:r>
              <a:rPr kumimoji="1" lang="ja-JP" altLang="en-US" sz="11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援を行う</a:t>
            </a:r>
            <a:r>
              <a:rPr kumimoji="1" lang="ja-JP" altLang="en-US" sz="11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a:t>
            </a:r>
            <a:endParaRPr kumimoji="1" lang="en-US" altLang="ja-JP" sz="105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Arial" charset="0"/>
                <a:ea typeface="ＭＳ Ｐゴシック" pitchFamily="50" charset="-128"/>
              </a:rPr>
              <a:t>　また、省人化・自動化に資する機器の導入等に対し継続して支援を行う</a:t>
            </a:r>
            <a:r>
              <a:rPr lang="ja-JP" altLang="en-US" sz="1100" dirty="0" smtClean="0">
                <a:solidFill>
                  <a:srgbClr val="000000"/>
                </a:solidFill>
                <a:latin typeface="Arial" charset="0"/>
                <a:ea typeface="ＭＳ Ｐゴシック" pitchFamily="50" charset="-128"/>
              </a:rPr>
              <a:t>と</a:t>
            </a:r>
            <a:r>
              <a:rPr lang="ja-JP" altLang="en-US" sz="1100" dirty="0">
                <a:solidFill>
                  <a:srgbClr val="000000"/>
                </a:solidFill>
                <a:latin typeface="Arial" charset="0"/>
                <a:ea typeface="ＭＳ Ｐゴシック" pitchFamily="50" charset="-128"/>
              </a:rPr>
              <a:t>ともに</a:t>
            </a:r>
            <a:r>
              <a:rPr kumimoji="1" lang="ja-JP" altLang="en-US" sz="1100" b="0" i="0" u="none" strike="noStrike" kern="1200" cap="none" spc="0" normalizeH="0" baseline="0" noProof="0" dirty="0" smtClean="0">
                <a:ln>
                  <a:noFill/>
                </a:ln>
                <a:solidFill>
                  <a:srgbClr val="000000"/>
                </a:solidFill>
                <a:effectLst/>
                <a:uLnTx/>
                <a:uFillTx/>
                <a:latin typeface="Arial" charset="0"/>
                <a:ea typeface="ＭＳ Ｐゴシック" pitchFamily="50" charset="-128"/>
              </a:rPr>
              <a:t>、新たに</a:t>
            </a:r>
            <a:r>
              <a:rPr kumimoji="1" lang="ja-JP" altLang="en-US" sz="1100" b="1" i="0" u="sng" strike="noStrike" kern="1200" cap="none" spc="0" normalizeH="0" baseline="0" noProof="0" dirty="0" smtClean="0">
                <a:ln>
                  <a:noFill/>
                </a:ln>
                <a:solidFill>
                  <a:srgbClr val="FF0000"/>
                </a:solidFill>
                <a:effectLst/>
                <a:uLnTx/>
                <a:uFillTx/>
                <a:latin typeface="Arial" charset="0"/>
                <a:ea typeface="ＭＳ Ｐゴシック" pitchFamily="50" charset="-128"/>
              </a:rPr>
              <a:t>過疎地域における共同配送・貨客混載の取組についても運行経費補助の対象</a:t>
            </a:r>
            <a:r>
              <a:rPr kumimoji="1" lang="ja-JP" altLang="en-US" sz="1100" b="0" i="0" u="none" strike="noStrike" kern="1200" cap="none" spc="0" normalizeH="0" baseline="0" noProof="0" dirty="0" smtClean="0">
                <a:ln>
                  <a:noFill/>
                </a:ln>
                <a:solidFill>
                  <a:srgbClr val="000000"/>
                </a:solidFill>
                <a:effectLst/>
                <a:uLnTx/>
                <a:uFillTx/>
                <a:latin typeface="Arial" charset="0"/>
                <a:ea typeface="ＭＳ Ｐゴシック" pitchFamily="50" charset="-128"/>
              </a:rPr>
              <a:t>とする。</a:t>
            </a:r>
            <a:endParaRPr kumimoji="1" lang="en-US" altLang="ja-JP" sz="1100" b="0" i="0" u="none" strike="noStrike" kern="1200" cap="none" spc="0" normalizeH="0" baseline="0" noProof="0" dirty="0" smtClean="0">
              <a:ln>
                <a:noFill/>
              </a:ln>
              <a:solidFill>
                <a:srgbClr val="000000"/>
              </a:solidFill>
              <a:effectLst/>
              <a:uLnTx/>
              <a:uFillTx/>
              <a:latin typeface="Arial" charset="0"/>
              <a:ea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en-US" altLang="ja-JP" sz="1100" b="0" i="0" u="none" strike="noStrike" kern="1200" cap="none" spc="0" normalizeH="0" baseline="0" noProof="0" dirty="0" smtClean="0">
              <a:ln>
                <a:noFill/>
              </a:ln>
              <a:solidFill>
                <a:srgbClr val="000000"/>
              </a:solidFill>
              <a:effectLst/>
              <a:uLnTx/>
              <a:uFillTx/>
              <a:latin typeface="Arial" charset="0"/>
              <a:ea typeface="ＭＳ Ｐゴシック" pitchFamily="50" charset="-128"/>
            </a:endParaRPr>
          </a:p>
        </p:txBody>
      </p:sp>
      <p:sp>
        <p:nvSpPr>
          <p:cNvPr id="4399" name="AutoShape 18"/>
          <p:cNvSpPr>
            <a:spLocks noChangeArrowheads="1"/>
          </p:cNvSpPr>
          <p:nvPr/>
        </p:nvSpPr>
        <p:spPr>
          <a:xfrm>
            <a:off x="31129" y="561364"/>
            <a:ext cx="9770661" cy="660456"/>
          </a:xfrm>
          <a:prstGeom prst="flowChartAlternateProcess">
            <a:avLst/>
          </a:prstGeom>
          <a:gradFill rotWithShape="0">
            <a:gsLst>
              <a:gs pos="0">
                <a:schemeClr val="bg1"/>
              </a:gs>
              <a:gs pos="100000">
                <a:srgbClr val="FFCC99"/>
              </a:gs>
            </a:gsLst>
            <a:lin ang="5400000" scaled="1"/>
            <a:tileRect/>
          </a:gradFill>
          <a:ln w="9525">
            <a:solidFill>
              <a:schemeClr val="tx1"/>
            </a:solidFill>
            <a:miter lim="800000"/>
            <a:headEnd/>
            <a:tailEnd/>
          </a:ln>
        </p:spPr>
        <p:txBody>
          <a:bodyPr anchor="ctr"/>
          <a:lstStyle/>
          <a:p>
            <a:pPr indent="-252052" fontAlgn="t">
              <a:spcBef>
                <a:spcPct val="25000"/>
              </a:spcBef>
              <a:spcAft>
                <a:spcPct val="0"/>
              </a:spcAft>
              <a:buClr>
                <a:srgbClr val="0000FF"/>
              </a:buClr>
              <a:buSzPct val="150000"/>
              <a:defRPr/>
            </a:pPr>
            <a:r>
              <a:rPr kumimoji="1" lang="ja-JP" altLang="en-US" sz="1100" b="0" i="0" u="none" strike="noStrike" kern="1200" cap="none" spc="0" normalizeH="0" baseline="0" noProof="0" dirty="0" smtClean="0">
                <a:ln>
                  <a:noFill/>
                </a:ln>
                <a:solidFill>
                  <a:prstClr val="black"/>
                </a:solidFill>
                <a:effectLst/>
                <a:uLnTx/>
                <a:uFillTx/>
                <a:latin typeface="Arial" charset="0"/>
                <a:ea typeface="ＭＳ Ｐゴシック" pitchFamily="50" charset="-128"/>
              </a:rPr>
              <a:t>　</a:t>
            </a:r>
            <a:r>
              <a:rPr kumimoji="1" lang="ja-JP" altLang="en-US" sz="1100" b="0" i="0" u="sng" strike="noStrike" kern="1200" cap="none" spc="0" normalizeH="0" baseline="0" noProof="0" dirty="0">
                <a:ln>
                  <a:noFill/>
                </a:ln>
                <a:solidFill>
                  <a:prstClr val="black"/>
                </a:solidFill>
                <a:effectLst/>
                <a:uLnTx/>
                <a:uFillTx/>
                <a:latin typeface="Arial" charset="0"/>
                <a:ea typeface="ＭＳ Ｐゴシック" pitchFamily="50" charset="-128"/>
              </a:rPr>
              <a:t>物流分野の労働力不足に対応するとともに、温室効果ガスの排出量を</a:t>
            </a:r>
            <a:r>
              <a:rPr kumimoji="1" lang="ja-JP" altLang="en-US" sz="1100" b="0" i="0" u="sng" strike="noStrike" kern="1200" cap="none" spc="0" normalizeH="0" baseline="0" noProof="0" dirty="0" smtClean="0">
                <a:ln>
                  <a:noFill/>
                </a:ln>
                <a:solidFill>
                  <a:prstClr val="black"/>
                </a:solidFill>
                <a:effectLst/>
                <a:uLnTx/>
                <a:uFillTx/>
                <a:latin typeface="Arial" charset="0"/>
                <a:ea typeface="ＭＳ Ｐゴシック" pitchFamily="50" charset="-128"/>
              </a:rPr>
              <a:t>削減しカーボンニュートラルを推進</a:t>
            </a:r>
            <a:r>
              <a:rPr kumimoji="1" lang="ja-JP" altLang="en-US" sz="1100" b="0" i="0" u="none" strike="noStrike" kern="1200" cap="none" spc="0" normalizeH="0" baseline="0" noProof="0" dirty="0" smtClean="0">
                <a:ln>
                  <a:noFill/>
                </a:ln>
                <a:solidFill>
                  <a:prstClr val="black"/>
                </a:solidFill>
                <a:effectLst/>
                <a:uLnTx/>
                <a:uFillTx/>
                <a:latin typeface="Arial" charset="0"/>
                <a:ea typeface="ＭＳ Ｐゴシック" pitchFamily="50" charset="-128"/>
              </a:rPr>
              <a:t>する</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rPr>
              <a:t>ため、物流総合効率化法の枠組みの下、トラック輸送から、より</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rPr>
              <a:t>CO</a:t>
            </a:r>
            <a:r>
              <a:rPr kumimoji="1" lang="en-US" altLang="ja-JP" sz="1100" b="0" i="0" u="none" strike="noStrike" kern="1200" cap="none" spc="0" normalizeH="0" baseline="-25000" noProof="0" dirty="0">
                <a:ln>
                  <a:noFill/>
                </a:ln>
                <a:solidFill>
                  <a:prstClr val="black"/>
                </a:solidFill>
                <a:effectLst/>
                <a:uLnTx/>
                <a:uFillTx/>
                <a:latin typeface="Arial" charset="0"/>
                <a:ea typeface="ＭＳ Ｐゴシック" pitchFamily="50" charset="-128"/>
              </a:rPr>
              <a:t>2</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rPr>
              <a:t>排出量の少ない大量輸送機関である鉄道・船舶輸送への転換（モーダルシフト）等</a:t>
            </a:r>
            <a:r>
              <a:rPr kumimoji="1" lang="ja-JP" altLang="en-US" sz="1100" b="0" i="0" u="none" strike="noStrike" kern="1200" cap="none" spc="0" normalizeH="0" baseline="0" noProof="0" dirty="0" smtClean="0">
                <a:ln>
                  <a:noFill/>
                </a:ln>
                <a:solidFill>
                  <a:prstClr val="black"/>
                </a:solidFill>
                <a:effectLst/>
                <a:uLnTx/>
                <a:uFillTx/>
                <a:latin typeface="Arial" charset="0"/>
                <a:ea typeface="ＭＳ Ｐゴシック" pitchFamily="50" charset="-128"/>
              </a:rPr>
              <a:t>を</a:t>
            </a:r>
            <a:r>
              <a:rPr lang="ja-JP" altLang="en-US" sz="1100" dirty="0">
                <a:solidFill>
                  <a:prstClr val="black"/>
                </a:solidFill>
              </a:rPr>
              <a:t>荷主・物流事業者を中心とする多様・広範な関係者の連携のもと</a:t>
            </a:r>
            <a:r>
              <a:rPr lang="ja-JP" altLang="en-US" sz="1100" dirty="0" smtClean="0">
                <a:solidFill>
                  <a:prstClr val="black"/>
                </a:solidFill>
              </a:rPr>
              <a:t>に</a:t>
            </a:r>
            <a:r>
              <a:rPr kumimoji="1" lang="ja-JP" altLang="en-US" sz="1100" b="0" i="0" u="none" strike="noStrike" kern="1200" cap="none" spc="0" normalizeH="0" baseline="0" noProof="0" dirty="0" smtClean="0">
                <a:ln>
                  <a:noFill/>
                </a:ln>
                <a:solidFill>
                  <a:prstClr val="black"/>
                </a:solidFill>
                <a:effectLst/>
                <a:uLnTx/>
                <a:uFillTx/>
                <a:latin typeface="Arial" charset="0"/>
                <a:ea typeface="ＭＳ Ｐゴシック" pitchFamily="50" charset="-128"/>
              </a:rPr>
              <a:t>推進する（</a:t>
            </a:r>
            <a:r>
              <a:rPr kumimoji="1" lang="ja-JP" altLang="en-US" sz="1100" b="1" i="0" u="sng" strike="noStrike" kern="1200" cap="none" spc="0" normalizeH="0" baseline="0" noProof="0" dirty="0" smtClean="0">
                <a:ln>
                  <a:noFill/>
                </a:ln>
                <a:solidFill>
                  <a:srgbClr val="FF0000"/>
                </a:solidFill>
                <a:effectLst/>
                <a:uLnTx/>
                <a:uFillTx/>
                <a:latin typeface="Arial" charset="0"/>
                <a:ea typeface="ＭＳ Ｐゴシック" pitchFamily="50" charset="-128"/>
              </a:rPr>
              <a:t>グリーン</a:t>
            </a:r>
            <a:r>
              <a:rPr kumimoji="1" lang="ja-JP" altLang="en-US" sz="1100" b="1" i="0" u="sng" strike="noStrike" kern="1200" cap="none" spc="0" normalizeH="0" baseline="0" noProof="0" dirty="0">
                <a:ln>
                  <a:noFill/>
                </a:ln>
                <a:solidFill>
                  <a:srgbClr val="FF0000"/>
                </a:solidFill>
                <a:effectLst/>
                <a:uLnTx/>
                <a:uFillTx/>
                <a:latin typeface="Arial" charset="0"/>
                <a:ea typeface="ＭＳ Ｐゴシック" pitchFamily="50" charset="-128"/>
              </a:rPr>
              <a:t>物流の</a:t>
            </a:r>
            <a:r>
              <a:rPr kumimoji="1" lang="ja-JP" altLang="en-US" sz="1100" b="1" i="0" u="sng" strike="noStrike" kern="1200" cap="none" spc="0" normalizeH="0" baseline="0" noProof="0" dirty="0" smtClean="0">
                <a:ln>
                  <a:noFill/>
                </a:ln>
                <a:solidFill>
                  <a:srgbClr val="FF0000"/>
                </a:solidFill>
                <a:effectLst/>
                <a:uLnTx/>
                <a:uFillTx/>
                <a:latin typeface="Arial" charset="0"/>
                <a:ea typeface="ＭＳ Ｐゴシック" pitchFamily="50" charset="-128"/>
              </a:rPr>
              <a:t>推進</a:t>
            </a:r>
            <a:r>
              <a:rPr kumimoji="1" lang="ja-JP" altLang="en-US" sz="1100" i="0" strike="noStrike" kern="1200" cap="none" spc="0" normalizeH="0" baseline="0" noProof="0" dirty="0" smtClean="0">
                <a:ln>
                  <a:noFill/>
                </a:ln>
                <a:effectLst/>
                <a:uLnTx/>
                <a:uFillTx/>
                <a:latin typeface="Arial" charset="0"/>
                <a:ea typeface="ＭＳ Ｐゴシック"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Arial" charset="0"/>
                <a:ea typeface="ＭＳ Ｐゴシック" pitchFamily="50" charset="-128"/>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rPr>
              <a:t>また、省人化・自動化の取組を進めることで</a:t>
            </a:r>
            <a:r>
              <a:rPr kumimoji="1" lang="ja-JP" altLang="en-US" sz="1100" b="0" i="0" u="none" strike="noStrike" kern="1200" cap="none" spc="0" normalizeH="0" baseline="0" noProof="0" dirty="0" smtClean="0">
                <a:ln>
                  <a:noFill/>
                </a:ln>
                <a:solidFill>
                  <a:prstClr val="black"/>
                </a:solidFill>
                <a:effectLst/>
                <a:uLnTx/>
                <a:uFillTx/>
                <a:latin typeface="Arial" charset="0"/>
                <a:ea typeface="ＭＳ Ｐゴシック" pitchFamily="50" charset="-128"/>
              </a:rPr>
              <a:t>、</a:t>
            </a:r>
            <a:r>
              <a:rPr kumimoji="1" lang="ja-JP" altLang="en-US" sz="1100" b="1" i="0" u="sng" strike="noStrike" kern="1200" cap="none" spc="0" normalizeH="0" baseline="0" noProof="0" dirty="0" smtClean="0">
                <a:ln>
                  <a:noFill/>
                </a:ln>
                <a:solidFill>
                  <a:srgbClr val="FF0000"/>
                </a:solidFill>
                <a:effectLst/>
                <a:uLnTx/>
                <a:uFillTx/>
                <a:latin typeface="Arial" charset="0"/>
                <a:ea typeface="ＭＳ Ｐゴシック" pitchFamily="50" charset="-128"/>
              </a:rPr>
              <a:t>物流</a:t>
            </a:r>
            <a:r>
              <a:rPr kumimoji="1" lang="en-US" altLang="ja-JP" sz="1100" b="1" i="0" u="sng" strike="noStrike" kern="1200" cap="none" spc="0" normalizeH="0" baseline="0" noProof="0" dirty="0" smtClean="0">
                <a:ln>
                  <a:noFill/>
                </a:ln>
                <a:solidFill>
                  <a:srgbClr val="FF0000"/>
                </a:solidFill>
                <a:effectLst/>
                <a:uLnTx/>
                <a:uFillTx/>
                <a:latin typeface="Arial" charset="0"/>
                <a:ea typeface="ＭＳ Ｐゴシック" pitchFamily="50" charset="-128"/>
              </a:rPr>
              <a:t>DX</a:t>
            </a:r>
            <a:r>
              <a:rPr kumimoji="1" lang="ja-JP" altLang="en-US" sz="1100" b="0" i="0" u="sng" strike="noStrike" kern="1200" cap="none" spc="0" normalizeH="0" baseline="0" noProof="0" dirty="0">
                <a:ln>
                  <a:noFill/>
                </a:ln>
                <a:solidFill>
                  <a:prstClr val="black"/>
                </a:solidFill>
                <a:effectLst/>
                <a:uLnTx/>
                <a:uFillTx/>
                <a:latin typeface="Arial" charset="0"/>
                <a:ea typeface="ＭＳ Ｐゴシック" pitchFamily="50" charset="-128"/>
              </a:rPr>
              <a:t>を推進し、さらに物流効率化を加速</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rPr>
              <a:t>させることとする</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a:t>
            </a:r>
            <a:endParaRPr kumimoji="0" lang="ja-JP" altLang="en-US" sz="1200" b="0" i="0" u="none" strike="noStrike" kern="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4400" name="タイトル 1"/>
          <p:cNvSpPr>
            <a:spLocks noGrp="1"/>
          </p:cNvSpPr>
          <p:nvPr>
            <p:ph type="title"/>
          </p:nvPr>
        </p:nvSpPr>
        <p:spPr>
          <a:xfrm>
            <a:off x="0" y="0"/>
            <a:ext cx="8473440" cy="476250"/>
          </a:xfrm>
        </p:spPr>
        <p:txBody>
          <a:bodyPr/>
          <a:lstStyle/>
          <a:p>
            <a:pPr lvl="0">
              <a:defRPr/>
            </a:pPr>
            <a:r>
              <a:rPr lang="ja-JP" altLang="en-US" sz="2400" dirty="0"/>
              <a:t>モーダルシフト等推進事業</a:t>
            </a:r>
            <a:endParaRPr lang="en-US" altLang="ja-JP" sz="2400" dirty="0"/>
          </a:p>
        </p:txBody>
      </p:sp>
      <p:graphicFrame>
        <p:nvGraphicFramePr>
          <p:cNvPr id="4401" name="表 108"/>
          <p:cNvGraphicFramePr>
            <a:graphicFrameLocks noGrp="1"/>
          </p:cNvGraphicFramePr>
          <p:nvPr>
            <p:extLst>
              <p:ext uri="{D42A27DB-BD31-4B8C-83A1-F6EECF244321}">
                <p14:modId xmlns:p14="http://schemas.microsoft.com/office/powerpoint/2010/main" val="2650106458"/>
              </p:ext>
            </p:extLst>
          </p:nvPr>
        </p:nvGraphicFramePr>
        <p:xfrm>
          <a:off x="140521" y="2391711"/>
          <a:ext cx="5211842" cy="1581150"/>
        </p:xfrm>
        <a:graphic>
          <a:graphicData uri="http://schemas.openxmlformats.org/drawingml/2006/table">
            <a:tbl>
              <a:tblPr/>
              <a:tblGrid>
                <a:gridCol w="1509831">
                  <a:extLst>
                    <a:ext uri="{9D8B030D-6E8A-4147-A177-3AD203B41FA5}">
                      <a16:colId xmlns:a16="http://schemas.microsoft.com/office/drawing/2014/main" xmlns="" val="20000"/>
                    </a:ext>
                  </a:extLst>
                </a:gridCol>
                <a:gridCol w="1377611">
                  <a:extLst>
                    <a:ext uri="{9D8B030D-6E8A-4147-A177-3AD203B41FA5}">
                      <a16:colId xmlns:a16="http://schemas.microsoft.com/office/drawing/2014/main" xmlns="" val="20001"/>
                    </a:ext>
                  </a:extLst>
                </a:gridCol>
                <a:gridCol w="1082155">
                  <a:extLst>
                    <a:ext uri="{9D8B030D-6E8A-4147-A177-3AD203B41FA5}">
                      <a16:colId xmlns:a16="http://schemas.microsoft.com/office/drawing/2014/main" xmlns="" val="20002"/>
                    </a:ext>
                  </a:extLst>
                </a:gridCol>
                <a:gridCol w="1242245">
                  <a:extLst>
                    <a:ext uri="{9D8B030D-6E8A-4147-A177-3AD203B41FA5}">
                      <a16:colId xmlns:a16="http://schemas.microsoft.com/office/drawing/2014/main" xmlns="" val="20003"/>
                    </a:ext>
                  </a:extLst>
                </a:gridCol>
              </a:tblGrid>
              <a:tr h="309505">
                <a:tc gridSpan="2">
                  <a:txBody>
                    <a:bodyPr/>
                    <a:lstStyle/>
                    <a:p>
                      <a:pPr algn="l" fontAlgn="ctr"/>
                      <a:r>
                        <a:rPr lang="ja-JP" altLang="en-US" sz="1000" b="0" i="0" u="none" strike="noStrike" baseline="0" dirty="0" smtClean="0">
                          <a:solidFill>
                            <a:srgbClr val="000000"/>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支援対象となる取り組み</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000" marR="360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計画</a:t>
                      </a:r>
                      <a:r>
                        <a:rPr lang="zh-TW"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策定経費</a:t>
                      </a:r>
                      <a:endParaRPr lang="en-US" altLang="zh-TW"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zh-TW"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補助</a:t>
                      </a:r>
                      <a:endPar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99"/>
                    </a:solidFill>
                  </a:tcPr>
                </a:tc>
                <a:tc>
                  <a:txBody>
                    <a:bodyPr/>
                    <a:lstStyle/>
                    <a:p>
                      <a:pPr algn="ctr" fontAlgn="ctr"/>
                      <a:r>
                        <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運行</a:t>
                      </a:r>
                      <a:r>
                        <a:rPr lang="zh-TW"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経費</a:t>
                      </a:r>
                      <a:endParaRPr lang="en-US" altLang="zh-TW"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zh-TW"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補助</a:t>
                      </a:r>
                      <a:endPar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253365">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大量輸送</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機関へ</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の</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転換</a:t>
                      </a: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モーダルシフト</a:t>
                      </a: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補助率：定額</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上限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200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万円</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補助率：</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1/2</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以内</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上限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500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万円</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xmlns="" val="10001"/>
                  </a:ext>
                </a:extLst>
              </a:tr>
              <a:tr h="253365">
                <a:tc rowSpan="4">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トラック輸送の効率化</a:t>
                      </a: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幹線輸送の集約化</a:t>
                      </a:r>
                      <a:endParaRPr lang="en-US" altLang="ja-JP"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pPr algn="ctr" fontAlgn="ctr"/>
                      <a:endParaRPr lang="ja-JP" altLang="en-US"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xmlns="" val="10002"/>
                  </a:ext>
                </a:extLst>
              </a:tr>
              <a:tr h="253365">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共同配送</a:t>
                      </a: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rowSpan="2">
                  <a:txBody>
                    <a:bodyPr/>
                    <a:lstStyle/>
                    <a:p>
                      <a:pPr algn="ctr" fontAlgn="ctr"/>
                      <a:r>
                        <a:rPr lang="ja-JP" altLang="en-US" sz="10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新たに補助対象化</a:t>
                      </a:r>
                      <a:endParaRPr lang="en-US" altLang="ja-JP" sz="1000" b="1" i="0" u="none" strike="noStrike" dirty="0" smtClean="0">
                        <a:solidFill>
                          <a:srgbClr val="FF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（過疎地域のみ）</a:t>
                      </a:r>
                      <a:endParaRPr lang="ja-JP" altLang="en-US"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xmlns="" val="129455796"/>
                  </a:ext>
                </a:extLst>
              </a:tr>
              <a:tr h="253365">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貨客混載</a:t>
                      </a:r>
                      <a:endParaRPr lang="en-US" altLang="ja-JP"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pPr algn="ctr" fontAlgn="ct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xmlns="" val="625960713"/>
                  </a:ext>
                </a:extLst>
              </a:tr>
              <a:tr h="25336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その他の</a:t>
                      </a:r>
                      <a:r>
                        <a:rPr lang="en-US" altLang="ja-JP"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CO</a:t>
                      </a:r>
                      <a:r>
                        <a:rPr lang="en-US" altLang="ja-JP" sz="800" b="0" i="0" u="none" strike="noStrike" baseline="-25000" dirty="0" smtClean="0">
                          <a:solidFill>
                            <a:srgbClr val="000000"/>
                          </a:solidFill>
                          <a:effectLst/>
                          <a:latin typeface="ＭＳ Ｐゴシック" panose="020B0600070205080204" pitchFamily="50" charset="-128"/>
                          <a:ea typeface="ＭＳ Ｐゴシック" panose="020B0600070205080204" pitchFamily="50" charset="-128"/>
                        </a:rPr>
                        <a:t>2</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排出量の削減に資する取り組み</a:t>
                      </a: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ja-JP" altLang="en-US" sz="1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対象外</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54000" marR="36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735080920"/>
                  </a:ext>
                </a:extLst>
              </a:tr>
            </a:tbl>
          </a:graphicData>
        </a:graphic>
      </p:graphicFrame>
      <p:sp>
        <p:nvSpPr>
          <p:cNvPr id="4421" name="右矢印 3"/>
          <p:cNvSpPr/>
          <p:nvPr/>
        </p:nvSpPr>
        <p:spPr>
          <a:xfrm flipV="1">
            <a:off x="5286499" y="3300071"/>
            <a:ext cx="341927" cy="349181"/>
          </a:xfrm>
          <a:prstGeom prst="rightArrow">
            <a:avLst/>
          </a:prstGeom>
          <a:solidFill>
            <a:srgbClr val="CCFFF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grpSp>
        <p:nvGrpSpPr>
          <p:cNvPr id="12" name="グループ化 11"/>
          <p:cNvGrpSpPr/>
          <p:nvPr/>
        </p:nvGrpSpPr>
        <p:grpSpPr>
          <a:xfrm>
            <a:off x="5644090" y="1464268"/>
            <a:ext cx="4142679" cy="3642360"/>
            <a:chOff x="5644090" y="1464268"/>
            <a:chExt cx="4142679" cy="3642360"/>
          </a:xfrm>
        </p:grpSpPr>
        <p:sp>
          <p:nvSpPr>
            <p:cNvPr id="4427" name="正方形/長方形 4"/>
            <p:cNvSpPr/>
            <p:nvPr/>
          </p:nvSpPr>
          <p:spPr>
            <a:xfrm>
              <a:off x="5644090" y="2605497"/>
              <a:ext cx="4142679" cy="246221"/>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・路線バスや鉄道等を</a:t>
              </a:r>
              <a:r>
                <a:rPr kumimoji="1" lang="ja-JP" altLang="en-US" sz="1000" b="0" i="0" u="none" strike="noStrike" kern="1200" cap="none" spc="0" normalizeH="0" baseline="0" noProof="0" dirty="0">
                  <a:ln>
                    <a:noFill/>
                  </a:ln>
                  <a:solidFill>
                    <a:srgbClr val="000000"/>
                  </a:solidFill>
                  <a:effectLst/>
                  <a:uLnTx/>
                  <a:uFillTx/>
                  <a:latin typeface="Arial" charset="0"/>
                  <a:ea typeface="ＭＳ Ｐゴシック" charset="-128"/>
                  <a:cs typeface="+mn-cs"/>
                </a:rPr>
                <a:t>活用した貨客</a:t>
              </a: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混載</a:t>
              </a:r>
              <a:endParaRPr kumimoji="1" lang="ja-JP" altLang="en-US" sz="10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nvGrpSpPr>
            <p:cNvPr id="10" name="グループ化 9"/>
            <p:cNvGrpSpPr/>
            <p:nvPr/>
          </p:nvGrpSpPr>
          <p:grpSpPr>
            <a:xfrm>
              <a:off x="5645083" y="1464268"/>
              <a:ext cx="4119353" cy="3642360"/>
              <a:chOff x="5645083" y="1464268"/>
              <a:chExt cx="4119353" cy="3642360"/>
            </a:xfrm>
          </p:grpSpPr>
          <p:sp>
            <p:nvSpPr>
              <p:cNvPr id="4418" name="テキスト ボックス 110"/>
              <p:cNvSpPr txBox="1"/>
              <p:nvPr/>
            </p:nvSpPr>
            <p:spPr>
              <a:xfrm>
                <a:off x="5655172" y="1581829"/>
                <a:ext cx="4074643" cy="842145"/>
              </a:xfrm>
              <a:prstGeom prst="rect">
                <a:avLst/>
              </a:prstGeom>
              <a:noFill/>
              <a:ln>
                <a:noFill/>
              </a:ln>
            </p:spPr>
            <p:txBody>
              <a:bodyPr wrap="square" lIns="36000" tIns="36000" rIns="36000" bIns="36000" rtlCol="0">
                <a:spAutoFit/>
              </a:bodyPr>
              <a:lstStyle/>
              <a:p>
                <a:pPr lvl="0" algn="just" fontAlgn="base">
                  <a:spcBef>
                    <a:spcPct val="0"/>
                  </a:spcBef>
                  <a:spcAft>
                    <a:spcPct val="0"/>
                  </a:spcAft>
                  <a:defRPr/>
                </a:pPr>
                <a:r>
                  <a:rPr lang="ja-JP" altLang="en-US" sz="1000" dirty="0" smtClean="0">
                    <a:solidFill>
                      <a:srgbClr val="000000"/>
                    </a:solidFill>
                    <a:latin typeface="ＭＳ Ｐゴシック"/>
                  </a:rPr>
                  <a:t>　</a:t>
                </a:r>
                <a:r>
                  <a:rPr lang="ja-JP" altLang="en-US" sz="1000" dirty="0">
                    <a:solidFill>
                      <a:srgbClr val="000000"/>
                    </a:solidFill>
                    <a:latin typeface="ＭＳ Ｐゴシック"/>
                  </a:rPr>
                  <a:t>物流分野における担い手不足が深刻化する中、過疎地域における物流機能の維持はユニバーサルサービスの観点から非常に重要な</a:t>
                </a:r>
                <a:r>
                  <a:rPr lang="ja-JP" altLang="en-US" sz="1000" dirty="0" smtClean="0">
                    <a:solidFill>
                      <a:srgbClr val="000000"/>
                    </a:solidFill>
                    <a:latin typeface="ＭＳ Ｐゴシック"/>
                  </a:rPr>
                  <a:t>課題である。</a:t>
                </a:r>
                <a:endParaRPr lang="en-US" altLang="ja-JP" sz="1000" dirty="0" smtClean="0">
                  <a:solidFill>
                    <a:srgbClr val="000000"/>
                  </a:solidFill>
                  <a:latin typeface="ＭＳ Ｐゴシック"/>
                </a:endParaRPr>
              </a:p>
              <a:p>
                <a:pPr lvl="0" algn="just" fontAlgn="base">
                  <a:spcBef>
                    <a:spcPct val="0"/>
                  </a:spcBef>
                  <a:spcAft>
                    <a:spcPct val="0"/>
                  </a:spcAft>
                  <a:defRPr/>
                </a:pP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ja-JP" altLang="en-US" sz="1000" b="0" i="0" u="none" strike="noStrike" kern="1200" cap="none" spc="0" normalizeH="0" baseline="0" noProof="0" dirty="0" smtClean="0">
                    <a:ln>
                      <a:noFill/>
                    </a:ln>
                    <a:solidFill>
                      <a:srgbClr val="000000"/>
                    </a:solidFill>
                    <a:effectLst/>
                    <a:uLnTx/>
                    <a:uFillTx/>
                    <a:latin typeface="ＭＳ Ｐゴシック"/>
                    <a:ea typeface="ＭＳ Ｐゴシック"/>
                    <a:cs typeface="+mn-cs"/>
                  </a:rPr>
                  <a:t>このため、</a:t>
                </a:r>
                <a:r>
                  <a:rPr kumimoji="1" lang="ja-JP" altLang="en-US" sz="1000" b="1" i="0" u="sng" strike="noStrike" kern="1200" cap="none" spc="0" normalizeH="0" baseline="0" noProof="0" dirty="0" smtClean="0">
                    <a:ln>
                      <a:noFill/>
                    </a:ln>
                    <a:solidFill>
                      <a:srgbClr val="FF0000"/>
                    </a:solidFill>
                    <a:effectLst/>
                    <a:uLnTx/>
                    <a:uFillTx/>
                    <a:latin typeface="ＭＳ Ｐゴシック"/>
                    <a:ea typeface="ＭＳ Ｐゴシック"/>
                    <a:cs typeface="+mn-cs"/>
                  </a:rPr>
                  <a:t>過疎地域において実施</a:t>
                </a:r>
                <a:r>
                  <a:rPr lang="ja-JP" altLang="en-US" sz="1000" b="1" u="sng" dirty="0">
                    <a:solidFill>
                      <a:srgbClr val="FF0000"/>
                    </a:solidFill>
                    <a:latin typeface="ＭＳ Ｐゴシック"/>
                  </a:rPr>
                  <a:t>される共同配送や貨客</a:t>
                </a:r>
                <a:r>
                  <a:rPr lang="ja-JP" altLang="en-US" sz="1000" b="1" u="sng" dirty="0" smtClean="0">
                    <a:solidFill>
                      <a:srgbClr val="FF0000"/>
                    </a:solidFill>
                    <a:latin typeface="ＭＳ Ｐゴシック"/>
                  </a:rPr>
                  <a:t>混載といった物流</a:t>
                </a:r>
                <a:r>
                  <a:rPr kumimoji="1" lang="ja-JP" altLang="en-US" sz="1000" b="1" i="0" u="sng" strike="noStrike" kern="1200" cap="none" spc="0" normalizeH="0" baseline="0" noProof="0" dirty="0" smtClean="0">
                    <a:ln>
                      <a:noFill/>
                    </a:ln>
                    <a:solidFill>
                      <a:srgbClr val="FF0000"/>
                    </a:solidFill>
                    <a:effectLst/>
                    <a:uLnTx/>
                    <a:uFillTx/>
                    <a:latin typeface="ＭＳ Ｐゴシック"/>
                    <a:ea typeface="ＭＳ Ｐゴシック"/>
                    <a:cs typeface="+mn-cs"/>
                  </a:rPr>
                  <a:t>効率化の取組についても、運行経費補助の対象</a:t>
                </a:r>
                <a:r>
                  <a:rPr kumimoji="1" lang="ja-JP" altLang="en-US" sz="1000" b="0" i="0" u="none" strike="noStrike" kern="1200" cap="none" spc="0" normalizeH="0" baseline="0" noProof="0" dirty="0" smtClean="0">
                    <a:ln>
                      <a:noFill/>
                    </a:ln>
                    <a:solidFill>
                      <a:srgbClr val="000000"/>
                    </a:solidFill>
                    <a:effectLst/>
                    <a:uLnTx/>
                    <a:uFillTx/>
                    <a:latin typeface="ＭＳ Ｐゴシック"/>
                    <a:ea typeface="ＭＳ Ｐゴシック"/>
                    <a:cs typeface="+mn-cs"/>
                  </a:rPr>
                  <a:t>とすること</a:t>
                </a:r>
                <a:r>
                  <a:rPr lang="ja-JP" altLang="en-US" sz="1000" dirty="0">
                    <a:solidFill>
                      <a:srgbClr val="000000"/>
                    </a:solidFill>
                    <a:latin typeface="ＭＳ Ｐゴシック"/>
                  </a:rPr>
                  <a:t>で、過疎地域における物流効率化の取組を促進する</a:t>
                </a:r>
                <a:r>
                  <a:rPr lang="ja-JP" altLang="en-US" sz="1000" dirty="0" smtClean="0">
                    <a:solidFill>
                      <a:srgbClr val="000000"/>
                    </a:solidFill>
                    <a:latin typeface="ＭＳ Ｐゴシック"/>
                  </a:rPr>
                  <a:t>。</a:t>
                </a:r>
                <a:endParaRPr kumimoji="1" lang="en-US" altLang="ja-JP" sz="1000" b="1" i="0" u="none" strike="noStrike" kern="1200" cap="none" spc="0" normalizeH="0" baseline="0" noProof="0" dirty="0" smtClean="0">
                  <a:ln>
                    <a:noFill/>
                  </a:ln>
                  <a:solidFill>
                    <a:srgbClr val="000000"/>
                  </a:solidFill>
                  <a:effectLst/>
                  <a:uLnTx/>
                  <a:uFillTx/>
                  <a:latin typeface="Arial"/>
                  <a:ea typeface="ＭＳ Ｐゴシック"/>
                  <a:cs typeface="+mn-cs"/>
                </a:endParaRPr>
              </a:p>
            </p:txBody>
          </p:sp>
          <p:grpSp>
            <p:nvGrpSpPr>
              <p:cNvPr id="4422" name="グループ化 5"/>
              <p:cNvGrpSpPr/>
              <p:nvPr/>
            </p:nvGrpSpPr>
            <p:grpSpPr>
              <a:xfrm>
                <a:off x="5645083" y="1464268"/>
                <a:ext cx="4119353" cy="3642360"/>
                <a:chOff x="5490025" y="1249451"/>
                <a:chExt cx="4205688" cy="3304749"/>
              </a:xfrm>
            </p:grpSpPr>
            <p:sp>
              <p:nvSpPr>
                <p:cNvPr id="4423" name="四角形 36"/>
                <p:cNvSpPr/>
                <p:nvPr/>
              </p:nvSpPr>
              <p:spPr>
                <a:xfrm>
                  <a:off x="5490025" y="1249451"/>
                  <a:ext cx="4205688" cy="2723611"/>
                </a:xfrm>
                <a:prstGeom prst="rect">
                  <a:avLst/>
                </a:prstGeom>
                <a:noFill/>
                <a:ln w="25400" cap="flat" cmpd="sng" algn="ctr">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lang="ja-JP" altLang="en-US"/>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4424" name="テキスト ボックス 45"/>
                <p:cNvSpPr txBox="1"/>
                <p:nvPr/>
              </p:nvSpPr>
              <p:spPr>
                <a:xfrm>
                  <a:off x="5652613" y="4313144"/>
                  <a:ext cx="1717557" cy="24105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1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grpSp>
        </p:grpSp>
      </p:grpSp>
      <p:grpSp>
        <p:nvGrpSpPr>
          <p:cNvPr id="5" name="グループ化 4"/>
          <p:cNvGrpSpPr/>
          <p:nvPr/>
        </p:nvGrpSpPr>
        <p:grpSpPr>
          <a:xfrm>
            <a:off x="5565027" y="4377478"/>
            <a:ext cx="4139577" cy="2404013"/>
            <a:chOff x="100909" y="4336828"/>
            <a:chExt cx="4139577" cy="2404013"/>
          </a:xfrm>
        </p:grpSpPr>
        <p:grpSp>
          <p:nvGrpSpPr>
            <p:cNvPr id="4" name="グループ化 3"/>
            <p:cNvGrpSpPr/>
            <p:nvPr/>
          </p:nvGrpSpPr>
          <p:grpSpPr>
            <a:xfrm>
              <a:off x="187863" y="5127077"/>
              <a:ext cx="4052623" cy="1572843"/>
              <a:chOff x="5562775" y="5118728"/>
              <a:chExt cx="4052623" cy="1572843"/>
            </a:xfrm>
          </p:grpSpPr>
          <p:sp>
            <p:nvSpPr>
              <p:cNvPr id="4394" name="正方形/長方形 48"/>
              <p:cNvSpPr/>
              <p:nvPr/>
            </p:nvSpPr>
            <p:spPr>
              <a:xfrm>
                <a:off x="5562775" y="6498150"/>
                <a:ext cx="4049270" cy="193421"/>
              </a:xfrm>
              <a:prstGeom prst="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4395" name="正方形/長方形 50"/>
              <p:cNvSpPr/>
              <p:nvPr/>
            </p:nvSpPr>
            <p:spPr>
              <a:xfrm>
                <a:off x="5564654" y="5118728"/>
                <a:ext cx="4050744" cy="1025556"/>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grpSp>
        <p:grpSp>
          <p:nvGrpSpPr>
            <p:cNvPr id="3" name="グループ化 2"/>
            <p:cNvGrpSpPr/>
            <p:nvPr/>
          </p:nvGrpSpPr>
          <p:grpSpPr>
            <a:xfrm>
              <a:off x="100909" y="4336828"/>
              <a:ext cx="4138278" cy="2404013"/>
              <a:chOff x="5481220" y="4339025"/>
              <a:chExt cx="4138278" cy="2404013"/>
            </a:xfrm>
          </p:grpSpPr>
          <p:grpSp>
            <p:nvGrpSpPr>
              <p:cNvPr id="2" name="グループ化 1"/>
              <p:cNvGrpSpPr/>
              <p:nvPr/>
            </p:nvGrpSpPr>
            <p:grpSpPr>
              <a:xfrm>
                <a:off x="5481220" y="4339025"/>
                <a:ext cx="4138278" cy="2404013"/>
                <a:chOff x="5481220" y="4339025"/>
                <a:chExt cx="4138278" cy="2404013"/>
              </a:xfrm>
            </p:grpSpPr>
            <p:sp>
              <p:nvSpPr>
                <p:cNvPr id="4393" name="テキスト ボックス 81"/>
                <p:cNvSpPr txBox="1"/>
                <p:nvPr/>
              </p:nvSpPr>
              <p:spPr>
                <a:xfrm>
                  <a:off x="5481220" y="4339025"/>
                  <a:ext cx="3154743" cy="505736"/>
                </a:xfrm>
                <a:prstGeom prst="rect">
                  <a:avLst/>
                </a:prstGeom>
                <a:noFill/>
                <a:ln>
                  <a:noFill/>
                </a:ln>
              </p:spPr>
              <p:txBody>
                <a:bodyPr wrap="square" anchor="ctr" anchorCtr="0">
                  <a:no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smtClean="0">
                      <a:ln>
                        <a:noFill/>
                      </a:ln>
                      <a:solidFill>
                        <a:srgbClr val="008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i="0" u="none" strike="noStrike" kern="1200" cap="none" spc="0" normalizeH="0" baseline="0" noProof="0" dirty="0" smtClean="0">
                      <a:ln>
                        <a:noFill/>
                      </a:ln>
                      <a:solidFill>
                        <a:srgbClr val="008000"/>
                      </a:solidFill>
                      <a:effectLst/>
                      <a:uLnTx/>
                      <a:uFillTx/>
                      <a:latin typeface="Meiryo UI" panose="020B0604030504040204" pitchFamily="50" charset="-128"/>
                      <a:ea typeface="Meiryo UI" panose="020B0604030504040204" pitchFamily="50" charset="-128"/>
                      <a:cs typeface="Meiryo UI" panose="020B0604030504040204" pitchFamily="50" charset="-128"/>
                    </a:rPr>
                    <a:t>取り組み実施に向けた主な流れ </a:t>
                  </a:r>
                  <a:r>
                    <a:rPr kumimoji="1" lang="en-US" altLang="ja-JP" sz="1400" b="1" i="0" u="none" strike="noStrike" kern="1200" cap="none" spc="0" normalizeH="0" baseline="0" noProof="0" dirty="0" smtClean="0">
                      <a:ln>
                        <a:noFill/>
                      </a:ln>
                      <a:solidFill>
                        <a:srgbClr val="008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i="0" u="none" strike="noStrike" kern="1200" cap="none" spc="0" normalizeH="0" baseline="0" noProof="0" dirty="0">
                    <a:ln>
                      <a:noFill/>
                    </a:ln>
                    <a:solidFill>
                      <a:srgbClr val="008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396" name="テキスト ボックス 3"/>
                <p:cNvSpPr txBox="1"/>
                <p:nvPr/>
              </p:nvSpPr>
              <p:spPr>
                <a:xfrm>
                  <a:off x="5513130" y="4650157"/>
                  <a:ext cx="4050748" cy="209288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１</a:t>
                  </a:r>
                  <a:r>
                    <a:rPr kumimoji="1" lang="ja-JP" altLang="en-US" sz="10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a:t>
                  </a: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協議会の</a:t>
                  </a:r>
                  <a:r>
                    <a:rPr kumimoji="1" lang="ja-JP" altLang="en-US" sz="10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立ち上げ</a:t>
                  </a:r>
                  <a:endParaRPr kumimoji="1" lang="en-US" altLang="ja-JP" sz="10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・物流事業者、荷主等</a:t>
                  </a: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の関係者</a:t>
                  </a:r>
                  <a:r>
                    <a:rPr kumimoji="1" lang="ja-JP" altLang="en-US" sz="10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に</a:t>
                  </a: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よる物流効率化に向けた意思共有</a:t>
                  </a:r>
                  <a:endParaRPr kumimoji="1" lang="en-US" altLang="ja-JP"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en-US" altLang="ja-JP"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２</a:t>
                  </a:r>
                  <a:r>
                    <a:rPr kumimoji="1" lang="ja-JP" altLang="en-US" sz="10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協議会の</a:t>
                  </a:r>
                  <a:r>
                    <a:rPr kumimoji="1" lang="ja-JP" altLang="en-US" sz="1000" b="1"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開催</a:t>
                  </a:r>
                  <a:endParaRPr kumimoji="1" lang="en-US" altLang="ja-JP" sz="1000" b="1"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　・</a:t>
                  </a:r>
                  <a:r>
                    <a:rPr kumimoji="1" lang="ja-JP" altLang="en-US" sz="10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関係者の</a:t>
                  </a: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参集、輸送条件に係る情報やモーダルシフト等の実現に向</a:t>
                  </a:r>
                  <a:endParaRPr kumimoji="1" lang="en-US" altLang="ja-JP"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　  けた課題の共有及び調整</a:t>
                  </a:r>
                  <a:r>
                    <a:rPr kumimoji="1" lang="ja-JP" altLang="en-US" sz="10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CO</a:t>
                  </a:r>
                  <a:r>
                    <a:rPr kumimoji="1" lang="en-US" altLang="ja-JP" sz="1000" b="0" i="0" u="none" strike="noStrike" kern="1200" cap="none" spc="0" normalizeH="0" baseline="-25000" noProof="0" dirty="0" smtClean="0">
                      <a:ln>
                        <a:noFill/>
                      </a:ln>
                      <a:solidFill>
                        <a:srgbClr val="000000"/>
                      </a:solidFill>
                      <a:effectLst/>
                      <a:uLnTx/>
                      <a:uFillTx/>
                      <a:latin typeface="Arial" charset="0"/>
                      <a:ea typeface="ＭＳ Ｐゴシック" pitchFamily="50" charset="-128"/>
                      <a:cs typeface="+mn-cs"/>
                    </a:rPr>
                    <a:t>2</a:t>
                  </a:r>
                  <a:r>
                    <a:rPr kumimoji="1" lang="ja-JP" altLang="en-US" sz="10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排出量削減効果の</a:t>
                  </a: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試算　等</a:t>
                  </a:r>
                  <a:endParaRPr kumimoji="1" lang="en-US" altLang="ja-JP"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en-US" altLang="ja-JP"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３</a:t>
                  </a:r>
                  <a:r>
                    <a:rPr kumimoji="1" lang="ja-JP" altLang="en-US" sz="10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a:t>
                  </a:r>
                  <a:r>
                    <a:rPr kumimoji="1" lang="ja-JP" altLang="en-US" sz="1000" b="1"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総合効率化計画</a:t>
                  </a:r>
                  <a:r>
                    <a:rPr kumimoji="1" lang="ja-JP" altLang="en-US" sz="10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の</a:t>
                  </a:r>
                  <a:r>
                    <a:rPr kumimoji="1" lang="ja-JP" altLang="en-US" sz="1000" b="1"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策定</a:t>
                  </a:r>
                  <a:endParaRPr kumimoji="1" lang="en-US" altLang="ja-JP" sz="10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・協議会の検討結果に</a:t>
                  </a: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基づく総合効率化計画</a:t>
                  </a:r>
                  <a:r>
                    <a:rPr kumimoji="1" lang="ja-JP" altLang="en-US" sz="10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の</a:t>
                  </a: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策定</a:t>
                  </a:r>
                  <a:endParaRPr kumimoji="1" lang="en-US" altLang="ja-JP"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en-US" altLang="ja-JP"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４</a:t>
                  </a:r>
                  <a:r>
                    <a:rPr kumimoji="1" lang="ja-JP" altLang="en-US" sz="10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a:t>
                  </a: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計画の認定・実施準備</a:t>
                  </a:r>
                  <a:endParaRPr kumimoji="1" lang="en-US" altLang="ja-JP"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en-US" altLang="ja-JP" sz="10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５</a:t>
                  </a:r>
                  <a:r>
                    <a:rPr kumimoji="1" lang="ja-JP" altLang="en-US" sz="10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運行</a:t>
                  </a:r>
                  <a:r>
                    <a:rPr kumimoji="1" lang="ja-JP" altLang="en-US" sz="1000" b="1"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開始</a:t>
                  </a:r>
                  <a:endParaRPr kumimoji="1" lang="ja-JP" altLang="en-US" sz="10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p:txBody>
            </p:sp>
            <p:sp>
              <p:nvSpPr>
                <p:cNvPr id="4397" name="角丸四角形 79"/>
                <p:cNvSpPr/>
                <p:nvPr/>
              </p:nvSpPr>
              <p:spPr>
                <a:xfrm>
                  <a:off x="8489577" y="5135141"/>
                  <a:ext cx="1129921" cy="167619"/>
                </a:xfrm>
                <a:prstGeom prst="roundRect">
                  <a:avLst/>
                </a:prstGeom>
                <a:solidFill>
                  <a:srgbClr val="FF7C80"/>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計画策定経費補助</a:t>
                  </a:r>
                  <a:endParaRPr kumimoji="1" lang="ja-JP" altLang="en-US" sz="9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398" name="角丸四角形 80"/>
                <p:cNvSpPr/>
                <p:nvPr/>
              </p:nvSpPr>
              <p:spPr>
                <a:xfrm>
                  <a:off x="8495734" y="6507272"/>
                  <a:ext cx="1110362" cy="187286"/>
                </a:xfrm>
                <a:prstGeom prst="roundRect">
                  <a:avLst/>
                </a:prstGeom>
                <a:solidFill>
                  <a:srgbClr val="6699FF"/>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運行</a:t>
                  </a:r>
                  <a:r>
                    <a:rPr kumimoji="1" lang="ja-JP" altLang="en-US" sz="9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経費補助</a:t>
                  </a:r>
                  <a:endParaRPr kumimoji="1" lang="en-US" altLang="ja-JP" sz="9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432" name="下矢印 25"/>
              <p:cNvSpPr/>
              <p:nvPr/>
            </p:nvSpPr>
            <p:spPr>
              <a:xfrm>
                <a:off x="5915487" y="5007910"/>
                <a:ext cx="333657" cy="156752"/>
              </a:xfrm>
              <a:prstGeom prst="downArrow">
                <a:avLst>
                  <a:gd name="adj1" fmla="val 50000"/>
                  <a:gd name="adj2" fmla="val 6115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4433" name="下矢印 25"/>
              <p:cNvSpPr/>
              <p:nvPr/>
            </p:nvSpPr>
            <p:spPr>
              <a:xfrm>
                <a:off x="5915487" y="5623292"/>
                <a:ext cx="329131" cy="156752"/>
              </a:xfrm>
              <a:prstGeom prst="downArrow">
                <a:avLst>
                  <a:gd name="adj1" fmla="val 50000"/>
                  <a:gd name="adj2" fmla="val 6115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4434" name="下矢印 25"/>
              <p:cNvSpPr/>
              <p:nvPr/>
            </p:nvSpPr>
            <p:spPr>
              <a:xfrm>
                <a:off x="5919154" y="6078123"/>
                <a:ext cx="330874" cy="156752"/>
              </a:xfrm>
              <a:prstGeom prst="downArrow">
                <a:avLst>
                  <a:gd name="adj1" fmla="val 50000"/>
                  <a:gd name="adj2" fmla="val 6115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4435" name="下矢印 25"/>
              <p:cNvSpPr/>
              <p:nvPr/>
            </p:nvSpPr>
            <p:spPr>
              <a:xfrm>
                <a:off x="5919237" y="6377318"/>
                <a:ext cx="330874" cy="156752"/>
              </a:xfrm>
              <a:prstGeom prst="downArrow">
                <a:avLst>
                  <a:gd name="adj1" fmla="val 50000"/>
                  <a:gd name="adj2" fmla="val 6115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grpSp>
      </p:grpSp>
      <p:sp>
        <p:nvSpPr>
          <p:cNvPr id="52" name="テキスト ボックス 111"/>
          <p:cNvSpPr txBox="1"/>
          <p:nvPr/>
        </p:nvSpPr>
        <p:spPr>
          <a:xfrm>
            <a:off x="5635560" y="1310714"/>
            <a:ext cx="3861528" cy="276999"/>
          </a:xfrm>
          <a:prstGeom prst="rect">
            <a:avLst/>
          </a:prstGeom>
          <a:solidFill>
            <a:srgbClr val="4472C4"/>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smtClean="0">
                <a:ln>
                  <a:noFill/>
                </a:ln>
                <a:solidFill>
                  <a:prstClr val="white"/>
                </a:solidFill>
                <a:effectLst/>
                <a:uLnTx/>
                <a:uFillTx/>
                <a:latin typeface="ＭＳ Ｐゴシック" panose="020B0600070205080204" pitchFamily="50" charset="-128"/>
              </a:rPr>
              <a:t>過疎地域のラストワンマイル配送の効率化の</a:t>
            </a:r>
            <a:r>
              <a:rPr kumimoji="0" lang="ja-JP" altLang="en-US" sz="1200" b="1" i="0" u="none" strike="noStrike" kern="0" cap="none" spc="0" normalizeH="0" baseline="0" noProof="0" dirty="0">
                <a:ln>
                  <a:noFill/>
                </a:ln>
                <a:solidFill>
                  <a:prstClr val="white"/>
                </a:solidFill>
                <a:effectLst/>
                <a:uLnTx/>
                <a:uFillTx/>
                <a:latin typeface="ＭＳ Ｐゴシック" panose="020B0600070205080204" pitchFamily="50" charset="-128"/>
              </a:rPr>
              <a:t>取組の促進</a:t>
            </a:r>
            <a:endParaRPr kumimoji="0" lang="ja-JP" altLang="en-US" sz="1200" b="0" i="0" u="none" strike="noStrike" kern="0" cap="none" spc="0" normalizeH="0" baseline="0" noProof="0" dirty="0">
              <a:ln>
                <a:noFill/>
              </a:ln>
              <a:solidFill>
                <a:prstClr val="white"/>
              </a:solidFill>
              <a:effectLst/>
              <a:uLnTx/>
              <a:uFillTx/>
            </a:endParaRPr>
          </a:p>
        </p:txBody>
      </p:sp>
      <p:grpSp>
        <p:nvGrpSpPr>
          <p:cNvPr id="65" name="グループ化 64"/>
          <p:cNvGrpSpPr/>
          <p:nvPr/>
        </p:nvGrpSpPr>
        <p:grpSpPr>
          <a:xfrm>
            <a:off x="5696817" y="2826083"/>
            <a:ext cx="4023229" cy="523339"/>
            <a:chOff x="5084696" y="5852093"/>
            <a:chExt cx="4861407" cy="686609"/>
          </a:xfrm>
        </p:grpSpPr>
        <p:sp>
          <p:nvSpPr>
            <p:cNvPr id="67" name="左右矢印 414"/>
            <p:cNvSpPr/>
            <p:nvPr/>
          </p:nvSpPr>
          <p:spPr>
            <a:xfrm>
              <a:off x="7157919" y="6322506"/>
              <a:ext cx="740849" cy="202643"/>
            </a:xfrm>
            <a:prstGeom prst="rightArrow">
              <a:avLst/>
            </a:prstGeom>
            <a:solidFill>
              <a:srgbClr val="FF000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68" name="角丸四角形 415"/>
            <p:cNvSpPr/>
            <p:nvPr/>
          </p:nvSpPr>
          <p:spPr>
            <a:xfrm>
              <a:off x="6510012" y="6081917"/>
              <a:ext cx="581638" cy="31928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Arial"/>
                  <a:ea typeface="ＭＳ Ｐゴシック"/>
                  <a:cs typeface="+mn-cs"/>
                </a:rPr>
                <a:t>バス</a:t>
              </a:r>
              <a:endParaRPr kumimoji="1" lang="en-US" altLang="ja-JP" sz="700" b="0" i="0" u="none" strike="noStrike" kern="1200" cap="none" spc="0" normalizeH="0" baseline="0" noProof="0" dirty="0" smtClean="0">
                <a:ln>
                  <a:noFill/>
                </a:ln>
                <a:solidFill>
                  <a:prstClr val="black"/>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Arial"/>
                  <a:ea typeface="ＭＳ Ｐゴシック"/>
                  <a:cs typeface="+mn-cs"/>
                </a:rPr>
                <a:t>営業所</a:t>
              </a:r>
              <a:endParaRPr kumimoji="1" lang="ja-JP" altLang="en-US" sz="700" b="0" i="0" u="none"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69" name="角丸四角形 416"/>
            <p:cNvSpPr/>
            <p:nvPr/>
          </p:nvSpPr>
          <p:spPr>
            <a:xfrm>
              <a:off x="5084696" y="6065198"/>
              <a:ext cx="647909" cy="33600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700" noProof="0" dirty="0" smtClean="0">
                  <a:solidFill>
                    <a:prstClr val="black"/>
                  </a:solidFill>
                  <a:latin typeface="Arial"/>
                  <a:ea typeface="ＭＳ Ｐゴシック"/>
                </a:rPr>
                <a:t>物流</a:t>
              </a:r>
              <a:endParaRPr lang="en-US" altLang="ja-JP" sz="700" noProof="0" dirty="0" smtClean="0">
                <a:solidFill>
                  <a:prstClr val="black"/>
                </a:solidFill>
                <a:latin typeface="Arial"/>
                <a:ea typeface="ＭＳ Ｐゴシック"/>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700" noProof="0" dirty="0" smtClean="0">
                  <a:solidFill>
                    <a:prstClr val="black"/>
                  </a:solidFill>
                  <a:latin typeface="Arial"/>
                  <a:ea typeface="ＭＳ Ｐゴシック"/>
                </a:rPr>
                <a:t>セ</a:t>
              </a:r>
              <a:r>
                <a:rPr kumimoji="1" lang="ja-JP" altLang="en-US" sz="700" b="0" i="0" u="none" strike="noStrike" kern="1200" cap="none" spc="0" normalizeH="0" baseline="0" noProof="0" dirty="0" smtClean="0">
                  <a:ln>
                    <a:noFill/>
                  </a:ln>
                  <a:solidFill>
                    <a:prstClr val="black"/>
                  </a:solidFill>
                  <a:effectLst/>
                  <a:uLnTx/>
                  <a:uFillTx/>
                  <a:latin typeface="Arial"/>
                  <a:ea typeface="ＭＳ Ｐゴシック"/>
                </a:rPr>
                <a:t>ンター</a:t>
              </a:r>
              <a:endParaRPr kumimoji="1" lang="ja-JP" altLang="en-US" sz="700" b="0" i="0" u="none" strike="noStrike" kern="1200" cap="none" spc="0" normalizeH="0" baseline="0" noProof="0" dirty="0">
                <a:ln>
                  <a:noFill/>
                </a:ln>
                <a:solidFill>
                  <a:prstClr val="black"/>
                </a:solidFill>
                <a:effectLst/>
                <a:uLnTx/>
                <a:uFillTx/>
                <a:latin typeface="Arial"/>
                <a:ea typeface="ＭＳ Ｐゴシック"/>
              </a:endParaRPr>
            </a:p>
          </p:txBody>
        </p:sp>
        <p:sp>
          <p:nvSpPr>
            <p:cNvPr id="70" name="左右矢印 421"/>
            <p:cNvSpPr/>
            <p:nvPr/>
          </p:nvSpPr>
          <p:spPr>
            <a:xfrm>
              <a:off x="5849806" y="6336059"/>
              <a:ext cx="512084" cy="202643"/>
            </a:xfrm>
            <a:prstGeom prst="rightArrow">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Ｐゴシック"/>
                <a:cs typeface="+mn-cs"/>
              </a:endParaRPr>
            </a:p>
          </p:txBody>
        </p:sp>
        <p:pic>
          <p:nvPicPr>
            <p:cNvPr id="71" name="図 424"/>
            <p:cNvPicPr>
              <a:picLocks noChangeAspect="1"/>
            </p:cNvPicPr>
            <p:nvPr/>
          </p:nvPicPr>
          <p:blipFill>
            <a:blip r:embed="rId3"/>
            <a:stretch>
              <a:fillRect/>
            </a:stretch>
          </p:blipFill>
          <p:spPr>
            <a:xfrm flipH="1">
              <a:off x="7131684" y="5852093"/>
              <a:ext cx="775305" cy="472131"/>
            </a:xfrm>
            <a:prstGeom prst="rect">
              <a:avLst/>
            </a:prstGeom>
          </p:spPr>
        </p:pic>
        <p:sp>
          <p:nvSpPr>
            <p:cNvPr id="72" name="角丸四角形 425"/>
            <p:cNvSpPr/>
            <p:nvPr/>
          </p:nvSpPr>
          <p:spPr>
            <a:xfrm>
              <a:off x="7947637" y="6048310"/>
              <a:ext cx="589359" cy="3528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Arial"/>
                  <a:ea typeface="ＭＳ Ｐゴシック"/>
                  <a:cs typeface="+mn-cs"/>
                </a:rPr>
                <a:t>バス</a:t>
              </a:r>
              <a:endParaRPr kumimoji="1" lang="en-US" altLang="ja-JP" sz="700" b="0" i="0" u="none" strike="noStrike" kern="1200" cap="none" spc="0" normalizeH="0" baseline="0" noProof="0" dirty="0" smtClean="0">
                <a:ln>
                  <a:noFill/>
                </a:ln>
                <a:solidFill>
                  <a:prstClr val="black"/>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Arial"/>
                  <a:ea typeface="ＭＳ Ｐゴシック"/>
                  <a:cs typeface="+mn-cs"/>
                </a:rPr>
                <a:t>停留所</a:t>
              </a:r>
              <a:endParaRPr kumimoji="1" lang="ja-JP" altLang="en-US" sz="800" b="0" i="0" u="none"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73" name="角丸四角形 426"/>
            <p:cNvSpPr/>
            <p:nvPr/>
          </p:nvSpPr>
          <p:spPr>
            <a:xfrm>
              <a:off x="9259106" y="6001689"/>
              <a:ext cx="686997" cy="38987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Arial"/>
                  <a:ea typeface="ＭＳ Ｐゴシック"/>
                  <a:cs typeface="+mn-cs"/>
                </a:rPr>
                <a:t>各集配先</a:t>
              </a:r>
              <a:endParaRPr kumimoji="1" lang="ja-JP" altLang="en-US" sz="700" b="0" i="0" u="none"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74" name="左右矢印 427"/>
            <p:cNvSpPr/>
            <p:nvPr/>
          </p:nvSpPr>
          <p:spPr>
            <a:xfrm>
              <a:off x="8625408" y="6302108"/>
              <a:ext cx="546422" cy="218777"/>
            </a:xfrm>
            <a:prstGeom prst="rightArrow">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Ｐゴシック"/>
                <a:cs typeface="+mn-cs"/>
              </a:endParaRPr>
            </a:p>
          </p:txBody>
        </p:sp>
      </p:grpSp>
      <p:grpSp>
        <p:nvGrpSpPr>
          <p:cNvPr id="6" name="グループ化 5"/>
          <p:cNvGrpSpPr/>
          <p:nvPr/>
        </p:nvGrpSpPr>
        <p:grpSpPr>
          <a:xfrm>
            <a:off x="4201706" y="6014359"/>
            <a:ext cx="1334769" cy="798184"/>
            <a:chOff x="230326" y="6070818"/>
            <a:chExt cx="1376548" cy="798184"/>
          </a:xfrm>
        </p:grpSpPr>
        <p:pic>
          <p:nvPicPr>
            <p:cNvPr id="77" name="図 34" descr="屋内, 建物, 座る, 荷物 が含まれている画像_x000a__x000a_自動的に生成された説明"/>
            <p:cNvPicPr>
              <a:picLocks noChangeAspect="1"/>
            </p:cNvPicPr>
            <p:nvPr/>
          </p:nvPicPr>
          <p:blipFill>
            <a:blip r:embed="rId4"/>
            <a:stretch>
              <a:fillRect/>
            </a:stretch>
          </p:blipFill>
          <p:spPr>
            <a:xfrm>
              <a:off x="389096" y="6070818"/>
              <a:ext cx="1049483" cy="592536"/>
            </a:xfrm>
            <a:prstGeom prst="rect">
              <a:avLst/>
            </a:prstGeom>
          </p:spPr>
        </p:pic>
        <p:sp>
          <p:nvSpPr>
            <p:cNvPr id="80" name="テキスト ボックス 45"/>
            <p:cNvSpPr txBox="1"/>
            <p:nvPr/>
          </p:nvSpPr>
          <p:spPr>
            <a:xfrm>
              <a:off x="230326" y="6638170"/>
              <a:ext cx="1376548" cy="23083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ＭＳ Ｐゴシック"/>
                  <a:ea typeface="ＭＳ Ｐゴシック"/>
                  <a:cs typeface="+mn-cs"/>
                </a:rPr>
                <a:t>無人フォークリフト</a:t>
              </a:r>
              <a:endParaRPr kumimoji="1" sz="12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grpSp>
      <p:grpSp>
        <p:nvGrpSpPr>
          <p:cNvPr id="7" name="グループ化 6"/>
          <p:cNvGrpSpPr/>
          <p:nvPr/>
        </p:nvGrpSpPr>
        <p:grpSpPr>
          <a:xfrm>
            <a:off x="2105095" y="5961070"/>
            <a:ext cx="1589337" cy="854117"/>
            <a:chOff x="1501887" y="5968746"/>
            <a:chExt cx="1589337" cy="854117"/>
          </a:xfrm>
        </p:grpSpPr>
        <p:sp>
          <p:nvSpPr>
            <p:cNvPr id="78" name="テキスト ボックス 43"/>
            <p:cNvSpPr txBox="1"/>
            <p:nvPr/>
          </p:nvSpPr>
          <p:spPr>
            <a:xfrm>
              <a:off x="1853318" y="6592031"/>
              <a:ext cx="934029"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ＭＳ Ｐゴシック"/>
                  <a:ea typeface="ＭＳ Ｐゴシック"/>
                  <a:cs typeface="+mn-cs"/>
                </a:rPr>
                <a:t>無人搬送車</a:t>
              </a:r>
              <a:endParaRPr kumimoji="1" sz="12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pic>
          <p:nvPicPr>
            <p:cNvPr id="81" name="図 2"/>
            <p:cNvPicPr>
              <a:picLocks noChangeAspect="1"/>
            </p:cNvPicPr>
            <p:nvPr/>
          </p:nvPicPr>
          <p:blipFill>
            <a:blip r:embed="rId5"/>
            <a:stretch>
              <a:fillRect/>
            </a:stretch>
          </p:blipFill>
          <p:spPr>
            <a:xfrm>
              <a:off x="1501887" y="5968746"/>
              <a:ext cx="1589337" cy="673470"/>
            </a:xfrm>
            <a:prstGeom prst="rect">
              <a:avLst/>
            </a:prstGeom>
          </p:spPr>
        </p:pic>
      </p:grpSp>
      <p:grpSp>
        <p:nvGrpSpPr>
          <p:cNvPr id="8" name="グループ化 7"/>
          <p:cNvGrpSpPr/>
          <p:nvPr/>
        </p:nvGrpSpPr>
        <p:grpSpPr>
          <a:xfrm>
            <a:off x="3284081" y="6007348"/>
            <a:ext cx="1385212" cy="816616"/>
            <a:chOff x="1410262" y="6063968"/>
            <a:chExt cx="1385212" cy="816616"/>
          </a:xfrm>
        </p:grpSpPr>
        <p:sp>
          <p:nvSpPr>
            <p:cNvPr id="79" name="テキスト ボックス 44"/>
            <p:cNvSpPr txBox="1"/>
            <p:nvPr/>
          </p:nvSpPr>
          <p:spPr>
            <a:xfrm>
              <a:off x="1410262" y="6649752"/>
              <a:ext cx="1385212"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ＭＳ Ｐゴシック"/>
                  <a:ea typeface="ＭＳ Ｐゴシック"/>
                  <a:cs typeface="+mn-cs"/>
                </a:rPr>
                <a:t>ピッキングロボット</a:t>
              </a:r>
              <a:endParaRPr kumimoji="1" sz="16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pic>
          <p:nvPicPr>
            <p:cNvPr id="82" name="図 4"/>
            <p:cNvPicPr>
              <a:picLocks noChangeAspect="1"/>
            </p:cNvPicPr>
            <p:nvPr/>
          </p:nvPicPr>
          <p:blipFill>
            <a:blip r:embed="rId6"/>
            <a:stretch>
              <a:fillRect/>
            </a:stretch>
          </p:blipFill>
          <p:spPr>
            <a:xfrm>
              <a:off x="1570324" y="6063968"/>
              <a:ext cx="662325" cy="596075"/>
            </a:xfrm>
            <a:prstGeom prst="rect">
              <a:avLst/>
            </a:prstGeom>
          </p:spPr>
        </p:pic>
      </p:grpSp>
      <p:sp>
        <p:nvSpPr>
          <p:cNvPr id="84" name="テキスト ボックス 45"/>
          <p:cNvSpPr txBox="1"/>
          <p:nvPr/>
        </p:nvSpPr>
        <p:spPr>
          <a:xfrm>
            <a:off x="106698" y="4039732"/>
            <a:ext cx="2765026" cy="276999"/>
          </a:xfrm>
          <a:prstGeom prst="rect">
            <a:avLst/>
          </a:prstGeom>
          <a:noFill/>
          <a:ln w="28575">
            <a:solidFill>
              <a:srgbClr val="00B050"/>
            </a:solidFill>
          </a:ln>
        </p:spPr>
        <p:txBody>
          <a:bodyPr wrap="square" rtlCol="0">
            <a:spAutoFit/>
          </a:bodyPr>
          <a:lstStyle/>
          <a:p>
            <a:pPr algn="ctr">
              <a:defRPr/>
            </a:pPr>
            <a:r>
              <a:rPr lang="ja-JP" altLang="en-US" sz="1200" b="1" dirty="0" smtClean="0">
                <a:latin typeface="Arial" charset="0"/>
                <a:ea typeface="ＭＳ Ｐゴシック" pitchFamily="50" charset="-128"/>
              </a:rPr>
              <a:t>省人化</a:t>
            </a:r>
            <a:r>
              <a:rPr lang="ja-JP" altLang="en-US" sz="1200" b="1" dirty="0">
                <a:latin typeface="ＭＳ Ｐゴシック" panose="020B0600070205080204" pitchFamily="50" charset="-128"/>
                <a:ea typeface="ＭＳ Ｐゴシック" panose="020B0600070205080204" pitchFamily="50" charset="-128"/>
              </a:rPr>
              <a:t>・自動化への転換・</a:t>
            </a:r>
            <a:r>
              <a:rPr lang="ja-JP" altLang="en-US" sz="1200" b="1" dirty="0" smtClean="0">
                <a:latin typeface="ＭＳ Ｐゴシック" panose="020B0600070205080204" pitchFamily="50" charset="-128"/>
                <a:ea typeface="ＭＳ Ｐゴシック" panose="020B0600070205080204" pitchFamily="50" charset="-128"/>
              </a:rPr>
              <a:t>促進を支援</a:t>
            </a:r>
            <a:endParaRPr lang="en-US" altLang="ja-JP" sz="1200" b="1" dirty="0">
              <a:latin typeface="Arial" charset="0"/>
              <a:ea typeface="ＭＳ Ｐゴシック" pitchFamily="50" charset="-128"/>
            </a:endParaRPr>
          </a:p>
        </p:txBody>
      </p:sp>
      <p:sp>
        <p:nvSpPr>
          <p:cNvPr id="86" name="角丸四角形 79"/>
          <p:cNvSpPr/>
          <p:nvPr/>
        </p:nvSpPr>
        <p:spPr>
          <a:xfrm>
            <a:off x="94912" y="4690600"/>
            <a:ext cx="1148925" cy="184011"/>
          </a:xfrm>
          <a:prstGeom prst="roundRect">
            <a:avLst/>
          </a:prstGeom>
          <a:noFill/>
          <a:ln w="12700">
            <a:solidFill>
              <a:srgbClr val="FF9999"/>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計画策定経費補助</a:t>
            </a:r>
            <a:endParaRPr kumimoji="1" lang="ja-JP" altLang="en-US" sz="9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角丸四角形 80"/>
          <p:cNvSpPr/>
          <p:nvPr/>
        </p:nvSpPr>
        <p:spPr>
          <a:xfrm>
            <a:off x="2807300" y="4690601"/>
            <a:ext cx="918345" cy="184010"/>
          </a:xfrm>
          <a:prstGeom prst="roundRect">
            <a:avLst/>
          </a:prstGeom>
          <a:noFill/>
          <a:ln w="12700">
            <a:solidFill>
              <a:srgbClr val="6699FF"/>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運行</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経費補助</a:t>
            </a:r>
            <a:endParaRPr kumimoji="1" lang="en-US" altLang="ja-JP"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テキスト ボックス 97"/>
          <p:cNvSpPr txBox="1"/>
          <p:nvPr/>
        </p:nvSpPr>
        <p:spPr>
          <a:xfrm>
            <a:off x="130066" y="4847779"/>
            <a:ext cx="2768824" cy="215444"/>
          </a:xfrm>
          <a:prstGeom prst="rect">
            <a:avLst/>
          </a:prstGeom>
          <a:noFill/>
        </p:spPr>
        <p:txBody>
          <a:bodyPr wrap="square" rtlCol="0">
            <a:spAutoFit/>
          </a:bodyPr>
          <a:lstStyle/>
          <a:p>
            <a:pPr lvl="0" algn="just" fontAlgn="base">
              <a:spcBef>
                <a:spcPct val="0"/>
              </a:spcBef>
              <a:spcAft>
                <a:spcPct val="0"/>
              </a:spcAft>
              <a:defRPr/>
            </a:pPr>
            <a:r>
              <a:rPr lang="ja-JP" altLang="en-US" sz="800" dirty="0">
                <a:latin typeface="Arial" charset="0"/>
                <a:ea typeface="ＭＳ Ｐゴシック" pitchFamily="50" charset="-128"/>
              </a:rPr>
              <a:t>省人化・自動化に</a:t>
            </a:r>
            <a:r>
              <a:rPr lang="ja-JP" altLang="en-US" sz="800" dirty="0" smtClean="0">
                <a:latin typeface="Arial" charset="0"/>
                <a:ea typeface="ＭＳ Ｐゴシック" pitchFamily="50" charset="-128"/>
              </a:rPr>
              <a:t>資する機器の導入等を計画した場合</a:t>
            </a:r>
            <a:endParaRPr lang="ja-JP" altLang="en-US" sz="800" dirty="0">
              <a:latin typeface="Arial" charset="0"/>
              <a:ea typeface="ＭＳ Ｐゴシック" pitchFamily="50" charset="-128"/>
            </a:endParaRPr>
          </a:p>
        </p:txBody>
      </p:sp>
      <p:sp>
        <p:nvSpPr>
          <p:cNvPr id="99" name="テキスト ボックス 98"/>
          <p:cNvSpPr txBox="1"/>
          <p:nvPr/>
        </p:nvSpPr>
        <p:spPr>
          <a:xfrm>
            <a:off x="2812369" y="4853045"/>
            <a:ext cx="2461750" cy="215444"/>
          </a:xfrm>
          <a:prstGeom prst="rect">
            <a:avLst/>
          </a:prstGeom>
          <a:noFill/>
          <a:ln w="12700">
            <a:noFill/>
          </a:ln>
        </p:spPr>
        <p:txBody>
          <a:bodyPr wrap="square" rtlCol="0">
            <a:spAutoFit/>
          </a:bodyPr>
          <a:lstStyle/>
          <a:p>
            <a:pPr lvl="0" algn="just" fontAlgn="base">
              <a:spcBef>
                <a:spcPct val="0"/>
              </a:spcBef>
              <a:spcAft>
                <a:spcPct val="0"/>
              </a:spcAft>
              <a:defRPr/>
            </a:pPr>
            <a:r>
              <a:rPr lang="ja-JP" altLang="en-US" sz="800" dirty="0">
                <a:latin typeface="Arial" charset="0"/>
                <a:ea typeface="ＭＳ Ｐゴシック" pitchFamily="50" charset="-128"/>
              </a:rPr>
              <a:t>省人化・自動化に資する機器を</a:t>
            </a:r>
            <a:r>
              <a:rPr lang="ja-JP" altLang="en-US" sz="800" dirty="0" smtClean="0">
                <a:latin typeface="Arial" charset="0"/>
                <a:ea typeface="ＭＳ Ｐゴシック" pitchFamily="50" charset="-128"/>
              </a:rPr>
              <a:t>用いて運行</a:t>
            </a:r>
            <a:r>
              <a:rPr lang="ja-JP" altLang="en-US" sz="800" dirty="0">
                <a:latin typeface="Arial" charset="0"/>
                <a:ea typeface="ＭＳ Ｐゴシック" pitchFamily="50" charset="-128"/>
              </a:rPr>
              <a:t>した場合</a:t>
            </a:r>
          </a:p>
        </p:txBody>
      </p:sp>
      <p:sp>
        <p:nvSpPr>
          <p:cNvPr id="87" name="テキスト ボックス 110"/>
          <p:cNvSpPr txBox="1"/>
          <p:nvPr/>
        </p:nvSpPr>
        <p:spPr>
          <a:xfrm>
            <a:off x="95658" y="4346196"/>
            <a:ext cx="5261321" cy="349702"/>
          </a:xfrm>
          <a:prstGeom prst="rect">
            <a:avLst/>
          </a:prstGeom>
          <a:noFill/>
          <a:ln>
            <a:noFill/>
          </a:ln>
        </p:spPr>
        <p:txBody>
          <a:bodyPr wrap="square" lIns="36000" tIns="36000" rIns="36000" bIns="36000" rtlCol="0">
            <a:spAutoFit/>
          </a:bodyPr>
          <a:lstStyle/>
          <a:p>
            <a:pPr lvl="0" algn="just" fontAlgn="base">
              <a:spcBef>
                <a:spcPct val="0"/>
              </a:spcBef>
              <a:spcAft>
                <a:spcPct val="0"/>
              </a:spcAft>
              <a:defRPr/>
            </a:pPr>
            <a:r>
              <a:rPr kumimoji="1" lang="ja-JP" altLang="en-US" sz="900" i="0" u="none" strike="noStrike" kern="1200" cap="none" spc="0" normalizeH="0" baseline="0" noProof="0" dirty="0" smtClean="0">
                <a:ln>
                  <a:noFill/>
                </a:ln>
                <a:solidFill>
                  <a:srgbClr val="000000"/>
                </a:solidFill>
                <a:effectLst/>
                <a:uLnTx/>
                <a:uFillTx/>
                <a:latin typeface="Arial" charset="0"/>
                <a:ea typeface="ＭＳ Ｐゴシック" pitchFamily="50" charset="-128"/>
              </a:rPr>
              <a:t>　上記</a:t>
            </a:r>
            <a:r>
              <a:rPr kumimoji="1" lang="en-US" altLang="ja-JP" sz="900" b="1" i="0" u="none" strike="noStrike" kern="1200" cap="none" spc="0" normalizeH="0" baseline="0" noProof="0" dirty="0" smtClean="0">
                <a:ln>
                  <a:noFill/>
                </a:ln>
                <a:solidFill>
                  <a:srgbClr val="000000"/>
                </a:solidFill>
                <a:effectLst/>
                <a:uLnTx/>
                <a:uFillTx/>
                <a:latin typeface="Arial" charset="0"/>
                <a:ea typeface="ＭＳ Ｐゴシック" pitchFamily="50" charset="-128"/>
              </a:rPr>
              <a:t>※</a:t>
            </a:r>
            <a:r>
              <a:rPr kumimoji="1" lang="ja-JP" altLang="en-US" sz="900" b="1" i="0" u="none" strike="noStrike" kern="1200" cap="none" spc="0" normalizeH="0" baseline="0" noProof="0" dirty="0" smtClean="0">
                <a:ln>
                  <a:noFill/>
                </a:ln>
                <a:solidFill>
                  <a:srgbClr val="000000"/>
                </a:solidFill>
                <a:effectLst/>
                <a:uLnTx/>
                <a:uFillTx/>
                <a:latin typeface="Arial" charset="0"/>
                <a:ea typeface="ＭＳ Ｐゴシック" pitchFamily="50" charset="-128"/>
              </a:rPr>
              <a:t>１</a:t>
            </a:r>
            <a:r>
              <a:rPr lang="ja-JP" altLang="en-US" sz="900" dirty="0">
                <a:solidFill>
                  <a:srgbClr val="000000"/>
                </a:solidFill>
                <a:latin typeface="Arial" charset="0"/>
                <a:ea typeface="ＭＳ Ｐゴシック" pitchFamily="50" charset="-128"/>
              </a:rPr>
              <a:t>、</a:t>
            </a:r>
            <a:r>
              <a:rPr kumimoji="1" lang="en-US" altLang="ja-JP" sz="900" b="1" i="0" u="none" strike="noStrike" kern="1200" cap="none" spc="0" normalizeH="0" baseline="0" noProof="0" dirty="0" smtClean="0">
                <a:ln>
                  <a:noFill/>
                </a:ln>
                <a:solidFill>
                  <a:srgbClr val="000000"/>
                </a:solidFill>
                <a:effectLst/>
                <a:uLnTx/>
                <a:uFillTx/>
                <a:latin typeface="Arial" charset="0"/>
                <a:ea typeface="ＭＳ Ｐゴシック" pitchFamily="50" charset="-128"/>
              </a:rPr>
              <a:t>※</a:t>
            </a:r>
            <a:r>
              <a:rPr kumimoji="1" lang="ja-JP" altLang="en-US" sz="900" b="1" i="0" u="none" strike="noStrike" kern="1200" cap="none" spc="0" normalizeH="0" baseline="0" noProof="0" dirty="0" smtClean="0">
                <a:ln>
                  <a:noFill/>
                </a:ln>
                <a:solidFill>
                  <a:srgbClr val="000000"/>
                </a:solidFill>
                <a:effectLst/>
                <a:uLnTx/>
                <a:uFillTx/>
                <a:latin typeface="Arial" charset="0"/>
                <a:ea typeface="ＭＳ Ｐゴシック" pitchFamily="50" charset="-128"/>
              </a:rPr>
              <a:t>２</a:t>
            </a:r>
            <a:r>
              <a:rPr lang="ja-JP" altLang="en-US" sz="900" dirty="0" smtClean="0">
                <a:solidFill>
                  <a:srgbClr val="000000"/>
                </a:solidFill>
                <a:latin typeface="ＭＳ Ｐゴシック" panose="020B0600070205080204" pitchFamily="50" charset="-128"/>
                <a:ea typeface="ＭＳ Ｐゴシック" panose="020B0600070205080204" pitchFamily="50" charset="-128"/>
              </a:rPr>
              <a:t>の経費補助に該当する取組のうち、</a:t>
            </a:r>
            <a:r>
              <a:rPr kumimoji="1" lang="ja-JP" altLang="en-US" sz="900" b="1" i="0" u="sng" strike="noStrike" kern="1200" cap="none" spc="0" normalizeH="0" baseline="0" noProof="0" dirty="0" smtClean="0">
                <a:ln>
                  <a:noFill/>
                </a:ln>
                <a:solidFill>
                  <a:srgbClr val="FF0000"/>
                </a:solidFill>
                <a:effectLst/>
                <a:uLnTx/>
                <a:uFillTx/>
                <a:latin typeface="Arial" charset="0"/>
                <a:ea typeface="ＭＳ Ｐゴシック" pitchFamily="50" charset="-128"/>
              </a:rPr>
              <a:t>省人化・自動化</a:t>
            </a:r>
            <a:r>
              <a:rPr kumimoji="1" lang="ja-JP" altLang="en-US" sz="900" i="0" u="sng" strike="noStrike" kern="1200" cap="none" spc="0" normalizeH="0" baseline="0" noProof="0" dirty="0" smtClean="0">
                <a:ln>
                  <a:noFill/>
                </a:ln>
                <a:solidFill>
                  <a:srgbClr val="000000"/>
                </a:solidFill>
                <a:effectLst/>
                <a:uLnTx/>
                <a:uFillTx/>
                <a:latin typeface="Arial" charset="0"/>
                <a:ea typeface="ＭＳ Ｐゴシック" pitchFamily="50" charset="-128"/>
              </a:rPr>
              <a:t>に資する機器の導入等を計画したり、</a:t>
            </a:r>
            <a:endParaRPr kumimoji="1" lang="en-US" altLang="ja-JP" sz="900" i="0" u="sng" strike="noStrike" kern="1200" cap="none" spc="0" normalizeH="0" baseline="0" noProof="0" dirty="0" smtClean="0">
              <a:ln>
                <a:noFill/>
              </a:ln>
              <a:solidFill>
                <a:srgbClr val="000000"/>
              </a:solidFill>
              <a:effectLst/>
              <a:uLnTx/>
              <a:uFillTx/>
              <a:latin typeface="Arial" charset="0"/>
              <a:ea typeface="ＭＳ Ｐゴシック" pitchFamily="50" charset="-128"/>
            </a:endParaRPr>
          </a:p>
          <a:p>
            <a:pPr lvl="0" algn="just" fontAlgn="base">
              <a:spcBef>
                <a:spcPct val="0"/>
              </a:spcBef>
              <a:spcAft>
                <a:spcPct val="0"/>
              </a:spcAft>
              <a:defRPr/>
            </a:pPr>
            <a:r>
              <a:rPr kumimoji="1" lang="ja-JP" altLang="en-US" sz="900" i="0" u="sng" strike="noStrike" kern="1200" cap="none" spc="0" normalizeH="0" baseline="0" noProof="0" dirty="0" smtClean="0">
                <a:ln>
                  <a:noFill/>
                </a:ln>
                <a:solidFill>
                  <a:srgbClr val="000000"/>
                </a:solidFill>
                <a:effectLst/>
                <a:uLnTx/>
                <a:uFillTx/>
                <a:latin typeface="Arial" charset="0"/>
                <a:ea typeface="ＭＳ Ｐゴシック" pitchFamily="50" charset="-128"/>
              </a:rPr>
              <a:t>実際に当該機器を用いて運行する場合には、</a:t>
            </a:r>
            <a:r>
              <a:rPr kumimoji="1" lang="ja-JP" altLang="en-US" sz="900" b="1" i="0" u="sng" strike="noStrike" kern="1200" cap="none" spc="0" normalizeH="0" baseline="0" noProof="0" dirty="0" smtClean="0">
                <a:ln>
                  <a:noFill/>
                </a:ln>
                <a:solidFill>
                  <a:srgbClr val="FF0000"/>
                </a:solidFill>
                <a:effectLst/>
                <a:uLnTx/>
                <a:uFillTx/>
                <a:latin typeface="Arial" charset="0"/>
                <a:ea typeface="ＭＳ Ｐゴシック" pitchFamily="50" charset="-128"/>
              </a:rPr>
              <a:t>補助額上限の引き上げ等</a:t>
            </a:r>
            <a:r>
              <a:rPr kumimoji="1" lang="ja-JP" altLang="en-US" sz="900" b="0" i="0" u="none" strike="noStrike" kern="1200" cap="none" spc="0" normalizeH="0" baseline="0" noProof="0" dirty="0" smtClean="0">
                <a:ln>
                  <a:noFill/>
                </a:ln>
                <a:solidFill>
                  <a:srgbClr val="000000"/>
                </a:solidFill>
                <a:effectLst/>
                <a:uLnTx/>
                <a:uFillTx/>
                <a:latin typeface="Arial" charset="0"/>
                <a:ea typeface="ＭＳ Ｐゴシック" pitchFamily="50" charset="-128"/>
              </a:rPr>
              <a:t>を行う。</a:t>
            </a:r>
            <a:endParaRPr kumimoji="1" lang="en-US" altLang="ja-JP" sz="900" b="1" i="0" u="none" strike="noStrike" kern="1200" cap="none" spc="0" normalizeH="0" baseline="0" noProof="0" dirty="0">
              <a:ln>
                <a:noFill/>
              </a:ln>
              <a:solidFill>
                <a:srgbClr val="FF0000"/>
              </a:solidFill>
              <a:effectLst/>
              <a:uLnTx/>
              <a:uFillTx/>
              <a:latin typeface="Arial" charset="0"/>
              <a:ea typeface="ＭＳ Ｐゴシック" pitchFamily="50" charset="-128"/>
            </a:endParaRPr>
          </a:p>
        </p:txBody>
      </p:sp>
      <p:sp>
        <p:nvSpPr>
          <p:cNvPr id="103" name="角丸四角形 79"/>
          <p:cNvSpPr/>
          <p:nvPr/>
        </p:nvSpPr>
        <p:spPr>
          <a:xfrm>
            <a:off x="77069" y="6024396"/>
            <a:ext cx="1742635" cy="163702"/>
          </a:xfrm>
          <a:prstGeom prst="roundRect">
            <a:avLst/>
          </a:prstGeom>
          <a:noFill/>
          <a:ln w="12700">
            <a:solidFill>
              <a:srgbClr val="00CC66"/>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省人化・自動化機器の導入例</a:t>
            </a:r>
            <a:endParaRPr kumimoji="1" lang="ja-JP" altLang="en-US" sz="9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テキスト ボックス 110"/>
          <p:cNvSpPr txBox="1"/>
          <p:nvPr/>
        </p:nvSpPr>
        <p:spPr>
          <a:xfrm>
            <a:off x="88025" y="6177068"/>
            <a:ext cx="2220491" cy="565146"/>
          </a:xfrm>
          <a:prstGeom prst="rect">
            <a:avLst/>
          </a:prstGeom>
          <a:noFill/>
          <a:ln>
            <a:noFill/>
          </a:ln>
        </p:spPr>
        <p:txBody>
          <a:bodyPr wrap="square" lIns="36000" tIns="36000" rIns="36000" bIns="36000" rtlCol="0">
            <a:spAutoFit/>
          </a:bodyPr>
          <a:lstStyle/>
          <a:p>
            <a:pPr lvl="0" algn="just" fontAlgn="base">
              <a:spcBef>
                <a:spcPct val="0"/>
              </a:spcBef>
              <a:spcAft>
                <a:spcPct val="0"/>
              </a:spcAft>
              <a:defRPr/>
            </a:pPr>
            <a:r>
              <a:rPr kumimoji="1" lang="ja-JP" altLang="en-US" sz="800" i="0" u="none" strike="noStrike" kern="1200" cap="none" spc="0" normalizeH="0" baseline="0" noProof="0" dirty="0" smtClean="0">
                <a:ln>
                  <a:noFill/>
                </a:ln>
                <a:effectLst/>
                <a:uLnTx/>
                <a:uFillTx/>
                <a:latin typeface="Arial" charset="0"/>
                <a:ea typeface="ＭＳ Ｐゴシック" pitchFamily="50" charset="-128"/>
              </a:rPr>
              <a:t>・荷物の保管場所から荷さばき場までの無人搬</a:t>
            </a:r>
            <a:endParaRPr kumimoji="1" lang="en-US" altLang="ja-JP" sz="800" i="0" u="none" strike="noStrike" kern="1200" cap="none" spc="0" normalizeH="0" baseline="0" noProof="0" dirty="0" smtClean="0">
              <a:ln>
                <a:noFill/>
              </a:ln>
              <a:effectLst/>
              <a:uLnTx/>
              <a:uFillTx/>
              <a:latin typeface="Arial" charset="0"/>
              <a:ea typeface="ＭＳ Ｐゴシック" pitchFamily="50" charset="-128"/>
            </a:endParaRPr>
          </a:p>
          <a:p>
            <a:pPr lvl="0" algn="just" fontAlgn="base">
              <a:spcBef>
                <a:spcPct val="0"/>
              </a:spcBef>
              <a:spcAft>
                <a:spcPct val="0"/>
              </a:spcAft>
              <a:defRPr/>
            </a:pPr>
            <a:r>
              <a:rPr lang="ja-JP" altLang="en-US" sz="800" dirty="0">
                <a:latin typeface="Arial" charset="0"/>
                <a:ea typeface="ＭＳ Ｐゴシック" pitchFamily="50" charset="-128"/>
              </a:rPr>
              <a:t>　</a:t>
            </a:r>
            <a:r>
              <a:rPr kumimoji="1" lang="ja-JP" altLang="en-US" sz="800" i="0" u="none" strike="noStrike" kern="1200" cap="none" spc="0" normalizeH="0" baseline="0" noProof="0" dirty="0" smtClean="0">
                <a:ln>
                  <a:noFill/>
                </a:ln>
                <a:effectLst/>
                <a:uLnTx/>
                <a:uFillTx/>
                <a:latin typeface="Arial" charset="0"/>
                <a:ea typeface="ＭＳ Ｐゴシック" pitchFamily="50" charset="-128"/>
              </a:rPr>
              <a:t>送車での移動</a:t>
            </a:r>
            <a:endParaRPr kumimoji="1" lang="en-US" altLang="ja-JP" sz="800" i="0" u="none" strike="noStrike" kern="1200" cap="none" spc="0" normalizeH="0" baseline="0" noProof="0" dirty="0" smtClean="0">
              <a:ln>
                <a:noFill/>
              </a:ln>
              <a:effectLst/>
              <a:uLnTx/>
              <a:uFillTx/>
              <a:latin typeface="Arial" charset="0"/>
              <a:ea typeface="ＭＳ Ｐゴシック" pitchFamily="50" charset="-128"/>
            </a:endParaRPr>
          </a:p>
          <a:p>
            <a:pPr lvl="0" algn="just" fontAlgn="base">
              <a:spcBef>
                <a:spcPct val="0"/>
              </a:spcBef>
              <a:spcAft>
                <a:spcPct val="0"/>
              </a:spcAft>
              <a:defRPr/>
            </a:pPr>
            <a:r>
              <a:rPr kumimoji="1" lang="ja-JP" altLang="en-US" sz="800" i="0" u="none" strike="noStrike" kern="1200" cap="none" spc="0" normalizeH="0" baseline="0" noProof="0" dirty="0" smtClean="0">
                <a:ln>
                  <a:noFill/>
                </a:ln>
                <a:effectLst/>
                <a:uLnTx/>
                <a:uFillTx/>
                <a:latin typeface="Arial" charset="0"/>
                <a:ea typeface="ＭＳ Ｐゴシック" pitchFamily="50" charset="-128"/>
              </a:rPr>
              <a:t>・ピッキングロボット</a:t>
            </a:r>
            <a:r>
              <a:rPr lang="ja-JP" altLang="en-US" sz="800" dirty="0">
                <a:latin typeface="Arial" charset="0"/>
                <a:ea typeface="ＭＳ Ｐゴシック" pitchFamily="50" charset="-128"/>
              </a:rPr>
              <a:t>や</a:t>
            </a:r>
            <a:r>
              <a:rPr kumimoji="1" lang="ja-JP" altLang="en-US" sz="800" i="0" u="none" strike="noStrike" kern="1200" cap="none" spc="0" normalizeH="0" baseline="0" noProof="0" dirty="0" smtClean="0">
                <a:ln>
                  <a:noFill/>
                </a:ln>
                <a:effectLst/>
                <a:uLnTx/>
                <a:uFillTx/>
                <a:latin typeface="Arial" charset="0"/>
                <a:ea typeface="ＭＳ Ｐゴシック" pitchFamily="50" charset="-128"/>
              </a:rPr>
              <a:t>無人フォークリフトを使用</a:t>
            </a:r>
            <a:endParaRPr kumimoji="1" lang="en-US" altLang="ja-JP" sz="800" i="0" u="none" strike="noStrike" kern="1200" cap="none" spc="0" normalizeH="0" baseline="0" noProof="0" dirty="0" smtClean="0">
              <a:ln>
                <a:noFill/>
              </a:ln>
              <a:effectLst/>
              <a:uLnTx/>
              <a:uFillTx/>
              <a:latin typeface="Arial" charset="0"/>
              <a:ea typeface="ＭＳ Ｐゴシック" pitchFamily="50" charset="-128"/>
            </a:endParaRPr>
          </a:p>
          <a:p>
            <a:pPr lvl="0" algn="just" fontAlgn="base">
              <a:spcBef>
                <a:spcPct val="0"/>
              </a:spcBef>
              <a:spcAft>
                <a:spcPct val="0"/>
              </a:spcAft>
              <a:defRPr/>
            </a:pPr>
            <a:r>
              <a:rPr lang="ja-JP" altLang="en-US" sz="800" dirty="0">
                <a:latin typeface="Arial" charset="0"/>
                <a:ea typeface="ＭＳ Ｐゴシック" pitchFamily="50" charset="-128"/>
              </a:rPr>
              <a:t>　</a:t>
            </a:r>
            <a:r>
              <a:rPr kumimoji="1" lang="ja-JP" altLang="en-US" sz="800" i="0" u="none" strike="noStrike" kern="1200" cap="none" spc="0" normalizeH="0" baseline="0" noProof="0" dirty="0" smtClean="0">
                <a:ln>
                  <a:noFill/>
                </a:ln>
                <a:effectLst/>
                <a:uLnTx/>
                <a:uFillTx/>
                <a:latin typeface="Arial" charset="0"/>
                <a:ea typeface="ＭＳ Ｐゴシック" pitchFamily="50" charset="-128"/>
              </a:rPr>
              <a:t>したパレット、コンテナ等への荷物の積み付け</a:t>
            </a:r>
            <a:endParaRPr kumimoji="1" lang="en-US" altLang="ja-JP" sz="800" i="0" u="none" strike="noStrike" kern="1200" cap="none" spc="0" normalizeH="0" baseline="0" noProof="0" dirty="0" smtClean="0">
              <a:ln>
                <a:noFill/>
              </a:ln>
              <a:effectLst/>
              <a:uLnTx/>
              <a:uFillTx/>
              <a:latin typeface="Arial" charset="0"/>
              <a:ea typeface="ＭＳ Ｐゴシック" pitchFamily="50" charset="-128"/>
            </a:endParaRPr>
          </a:p>
        </p:txBody>
      </p:sp>
      <p:grpSp>
        <p:nvGrpSpPr>
          <p:cNvPr id="105" name="グループ化 104"/>
          <p:cNvGrpSpPr/>
          <p:nvPr/>
        </p:nvGrpSpPr>
        <p:grpSpPr>
          <a:xfrm>
            <a:off x="6286813" y="2882647"/>
            <a:ext cx="509564" cy="252832"/>
            <a:chOff x="5251052" y="346061"/>
            <a:chExt cx="1704111" cy="610230"/>
          </a:xfrm>
        </p:grpSpPr>
        <p:sp>
          <p:nvSpPr>
            <p:cNvPr id="106" name="直角三角形 105"/>
            <p:cNvSpPr/>
            <p:nvPr/>
          </p:nvSpPr>
          <p:spPr>
            <a:xfrm>
              <a:off x="6573963" y="348767"/>
              <a:ext cx="131431" cy="80770"/>
            </a:xfrm>
            <a:prstGeom prst="rtTriangl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5650604" y="802954"/>
              <a:ext cx="917212" cy="115933"/>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円/楕円 145"/>
            <p:cNvSpPr/>
            <p:nvPr/>
          </p:nvSpPr>
          <p:spPr>
            <a:xfrm flipH="1">
              <a:off x="5598087" y="809614"/>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109" name="円/楕円 146"/>
            <p:cNvSpPr/>
            <p:nvPr/>
          </p:nvSpPr>
          <p:spPr>
            <a:xfrm flipH="1">
              <a:off x="5399101" y="809614"/>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110" name="平行四辺形 109"/>
            <p:cNvSpPr/>
            <p:nvPr/>
          </p:nvSpPr>
          <p:spPr>
            <a:xfrm flipH="1">
              <a:off x="5726866"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11" name="平行四辺形 110"/>
            <p:cNvSpPr/>
            <p:nvPr/>
          </p:nvSpPr>
          <p:spPr>
            <a:xfrm>
              <a:off x="5339384"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12" name="Rectangle 52"/>
            <p:cNvSpPr>
              <a:spLocks noChangeArrowheads="1"/>
            </p:cNvSpPr>
            <p:nvPr/>
          </p:nvSpPr>
          <p:spPr bwMode="auto">
            <a:xfrm flipH="1">
              <a:off x="5270436" y="346061"/>
              <a:ext cx="1283447" cy="423997"/>
            </a:xfrm>
            <a:prstGeom prst="rect">
              <a:avLst/>
            </a:prstGeom>
            <a:solidFill>
              <a:schemeClr val="bg1">
                <a:lumMod val="85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endParaRPr lang="ja-JP" altLang="en-US">
                <a:latin typeface="+mn-lt"/>
                <a:ea typeface="HGPｺﾞｼｯｸM" panose="020B0600000000000000" pitchFamily="50" charset="-128"/>
              </a:endParaRPr>
            </a:p>
          </p:txBody>
        </p:sp>
        <p:sp>
          <p:nvSpPr>
            <p:cNvPr id="113" name="正方形/長方形 112"/>
            <p:cNvSpPr/>
            <p:nvPr/>
          </p:nvSpPr>
          <p:spPr>
            <a:xfrm>
              <a:off x="5251052" y="781893"/>
              <a:ext cx="1333766" cy="36000"/>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フリーフォーム 113"/>
            <p:cNvSpPr/>
            <p:nvPr/>
          </p:nvSpPr>
          <p:spPr>
            <a:xfrm>
              <a:off x="6574086" y="428147"/>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1 つの角を丸めた四角形 114"/>
            <p:cNvSpPr/>
            <p:nvPr/>
          </p:nvSpPr>
          <p:spPr>
            <a:xfrm>
              <a:off x="6576814" y="765276"/>
              <a:ext cx="231398" cy="137739"/>
            </a:xfrm>
            <a:prstGeom prst="round1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円/楕円 153"/>
            <p:cNvSpPr/>
            <p:nvPr/>
          </p:nvSpPr>
          <p:spPr>
            <a:xfrm flipH="1">
              <a:off x="6612988" y="812275"/>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cxnSp>
          <p:nvCxnSpPr>
            <p:cNvPr id="117" name="直線コネクタ 116"/>
            <p:cNvCxnSpPr/>
            <p:nvPr/>
          </p:nvCxnSpPr>
          <p:spPr>
            <a:xfrm flipH="1">
              <a:off x="6940102" y="683306"/>
              <a:ext cx="0" cy="59531"/>
            </a:xfrm>
            <a:prstGeom prst="line">
              <a:avLst/>
            </a:prstGeom>
            <a:noFill/>
            <a:ln w="19050" cap="flat" cmpd="sng" algn="ctr">
              <a:solidFill>
                <a:srgbClr val="FFC000"/>
              </a:solidFill>
              <a:prstDash val="solid"/>
            </a:ln>
            <a:effectLst/>
          </p:spPr>
        </p:cxnSp>
        <p:sp>
          <p:nvSpPr>
            <p:cNvPr id="118" name="フリーフォーム 117"/>
            <p:cNvSpPr/>
            <p:nvPr/>
          </p:nvSpPr>
          <p:spPr>
            <a:xfrm>
              <a:off x="6670810" y="459388"/>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 name="直線コネクタ 118"/>
            <p:cNvCxnSpPr/>
            <p:nvPr/>
          </p:nvCxnSpPr>
          <p:spPr>
            <a:xfrm flipH="1">
              <a:off x="6681564" y="695893"/>
              <a:ext cx="47252" cy="0"/>
            </a:xfrm>
            <a:prstGeom prst="line">
              <a:avLst/>
            </a:prstGeom>
            <a:noFill/>
            <a:ln w="19050" cap="flat" cmpd="sng" algn="ctr">
              <a:solidFill>
                <a:sysClr val="windowText" lastClr="000000"/>
              </a:solidFill>
              <a:prstDash val="solid"/>
            </a:ln>
            <a:effectLst/>
          </p:spPr>
        </p:cxnSp>
        <p:cxnSp>
          <p:nvCxnSpPr>
            <p:cNvPr id="120" name="直線コネクタ 119"/>
            <p:cNvCxnSpPr/>
            <p:nvPr/>
          </p:nvCxnSpPr>
          <p:spPr>
            <a:xfrm>
              <a:off x="6940102" y="866604"/>
              <a:ext cx="0" cy="30963"/>
            </a:xfrm>
            <a:prstGeom prst="line">
              <a:avLst/>
            </a:prstGeom>
            <a:noFill/>
            <a:ln w="19050" cap="flat" cmpd="sng" algn="ctr">
              <a:solidFill>
                <a:srgbClr val="FFFF00"/>
              </a:solidFill>
              <a:prstDash val="solid"/>
            </a:ln>
            <a:effectLst/>
          </p:spPr>
        </p:cxnSp>
        <p:cxnSp>
          <p:nvCxnSpPr>
            <p:cNvPr id="121" name="直線コネクタ 120"/>
            <p:cNvCxnSpPr/>
            <p:nvPr/>
          </p:nvCxnSpPr>
          <p:spPr>
            <a:xfrm>
              <a:off x="5827196" y="840503"/>
              <a:ext cx="69648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5827196" y="876247"/>
              <a:ext cx="69648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5875994" y="825014"/>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a:off x="6170677" y="825014"/>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a:off x="6489733" y="825014"/>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5274114" y="386354"/>
              <a:ext cx="12743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5274114" y="423976"/>
              <a:ext cx="12743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5274114" y="461763"/>
              <a:ext cx="12743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5274114" y="502244"/>
              <a:ext cx="12743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5274114" y="541135"/>
              <a:ext cx="12743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5274114" y="578757"/>
              <a:ext cx="12743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5274114" y="616544"/>
              <a:ext cx="12743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5274114" y="657025"/>
              <a:ext cx="12743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5274114" y="693312"/>
              <a:ext cx="12743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5274114" y="733793"/>
              <a:ext cx="12743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36" name="グループ化 135"/>
          <p:cNvGrpSpPr/>
          <p:nvPr/>
        </p:nvGrpSpPr>
        <p:grpSpPr>
          <a:xfrm>
            <a:off x="8605270" y="2865402"/>
            <a:ext cx="473999" cy="258242"/>
            <a:chOff x="3322757" y="2036709"/>
            <a:chExt cx="1163661" cy="610230"/>
          </a:xfrm>
        </p:grpSpPr>
        <p:sp>
          <p:nvSpPr>
            <p:cNvPr id="137" name="正方形/長方形 136"/>
            <p:cNvSpPr/>
            <p:nvPr/>
          </p:nvSpPr>
          <p:spPr>
            <a:xfrm>
              <a:off x="3519579" y="2493603"/>
              <a:ext cx="579491" cy="10788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円/楕円 822"/>
            <p:cNvSpPr/>
            <p:nvPr/>
          </p:nvSpPr>
          <p:spPr>
            <a:xfrm flipH="1">
              <a:off x="3433424" y="2500262"/>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139" name="平行四辺形 138"/>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40" name="平行四辺形 139"/>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41" name="フリーフォーム 140"/>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1 つの角を丸めた四角形 141"/>
            <p:cNvSpPr/>
            <p:nvPr/>
          </p:nvSpPr>
          <p:spPr>
            <a:xfrm>
              <a:off x="4108069" y="2455924"/>
              <a:ext cx="231398" cy="137739"/>
            </a:xfrm>
            <a:prstGeom prst="round1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円/楕円 828"/>
            <p:cNvSpPr/>
            <p:nvPr/>
          </p:nvSpPr>
          <p:spPr>
            <a:xfrm flipH="1">
              <a:off x="4144243" y="2502923"/>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cxnSp>
          <p:nvCxnSpPr>
            <p:cNvPr id="144" name="直線コネクタ 143"/>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145" name="フリーフォーム 144"/>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6" name="直線コネクタ 145"/>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147" name="直線コネクタ 146"/>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148" name="直線コネクタ 147"/>
            <p:cNvCxnSpPr/>
            <p:nvPr/>
          </p:nvCxnSpPr>
          <p:spPr>
            <a:xfrm>
              <a:off x="3658795" y="256689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3692408"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4011464"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3658795" y="253442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52" name="グループ化 151"/>
            <p:cNvGrpSpPr/>
            <p:nvPr/>
          </p:nvGrpSpPr>
          <p:grpSpPr>
            <a:xfrm>
              <a:off x="3322757" y="2036709"/>
              <a:ext cx="766201" cy="463553"/>
              <a:chOff x="3322757" y="2036709"/>
              <a:chExt cx="766201" cy="463553"/>
            </a:xfrm>
          </p:grpSpPr>
          <p:sp>
            <p:nvSpPr>
              <p:cNvPr id="153" name="Rectangle 52"/>
              <p:cNvSpPr>
                <a:spLocks noChangeArrowheads="1"/>
              </p:cNvSpPr>
              <p:nvPr/>
            </p:nvSpPr>
            <p:spPr bwMode="auto">
              <a:xfrm flipH="1">
                <a:off x="3322757" y="2036709"/>
                <a:ext cx="766201" cy="463553"/>
              </a:xfrm>
              <a:prstGeom prst="rect">
                <a:avLst/>
              </a:prstGeom>
              <a:solidFill>
                <a:schemeClr val="bg1">
                  <a:lumMod val="85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endParaRPr lang="ja-JP" altLang="en-US">
                  <a:latin typeface="+mn-lt"/>
                  <a:ea typeface="HGPｺﾞｼｯｸM" panose="020B0600000000000000" pitchFamily="50" charset="-128"/>
                </a:endParaRPr>
              </a:p>
            </p:txBody>
          </p:sp>
          <p:cxnSp>
            <p:nvCxnSpPr>
              <p:cNvPr id="154" name="直線コネクタ 153"/>
              <p:cNvCxnSpPr/>
              <p:nvPr/>
            </p:nvCxnSpPr>
            <p:spPr>
              <a:xfrm>
                <a:off x="3327400" y="207457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5" name="直線コネクタ 154"/>
              <p:cNvCxnSpPr/>
              <p:nvPr/>
            </p:nvCxnSpPr>
            <p:spPr>
              <a:xfrm>
                <a:off x="3327400" y="2112195"/>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p:cNvCxnSpPr/>
              <p:nvPr/>
            </p:nvCxnSpPr>
            <p:spPr>
              <a:xfrm>
                <a:off x="3327400" y="214998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a:off x="3327400" y="21904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p:cNvCxnSpPr/>
              <p:nvPr/>
            </p:nvCxnSpPr>
            <p:spPr>
              <a:xfrm>
                <a:off x="3327400" y="222935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a:off x="3327400" y="2266976"/>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p:cNvCxnSpPr/>
              <p:nvPr/>
            </p:nvCxnSpPr>
            <p:spPr>
              <a:xfrm>
                <a:off x="3327400" y="23047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1" name="直線コネクタ 160"/>
              <p:cNvCxnSpPr/>
              <p:nvPr/>
            </p:nvCxnSpPr>
            <p:spPr>
              <a:xfrm>
                <a:off x="3327400" y="234524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2" name="直線コネクタ 161"/>
              <p:cNvCxnSpPr/>
              <p:nvPr/>
            </p:nvCxnSpPr>
            <p:spPr>
              <a:xfrm>
                <a:off x="3327400" y="2381531"/>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 162"/>
              <p:cNvCxnSpPr/>
              <p:nvPr/>
            </p:nvCxnSpPr>
            <p:spPr>
              <a:xfrm>
                <a:off x="3327400" y="242201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p:cNvCxnSpPr/>
              <p:nvPr/>
            </p:nvCxnSpPr>
            <p:spPr>
              <a:xfrm>
                <a:off x="3327400" y="246227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25" name="グループ化 24"/>
          <p:cNvGrpSpPr/>
          <p:nvPr/>
        </p:nvGrpSpPr>
        <p:grpSpPr>
          <a:xfrm>
            <a:off x="209131" y="5048145"/>
            <a:ext cx="2489640" cy="918143"/>
            <a:chOff x="157855" y="5048145"/>
            <a:chExt cx="2489640" cy="918143"/>
          </a:xfrm>
        </p:grpSpPr>
        <p:grpSp>
          <p:nvGrpSpPr>
            <p:cNvPr id="15" name="グループ化 14"/>
            <p:cNvGrpSpPr/>
            <p:nvPr/>
          </p:nvGrpSpPr>
          <p:grpSpPr>
            <a:xfrm>
              <a:off x="157855" y="5048145"/>
              <a:ext cx="1731636" cy="918143"/>
              <a:chOff x="217904" y="5264916"/>
              <a:chExt cx="1731636" cy="918143"/>
            </a:xfrm>
          </p:grpSpPr>
          <p:sp>
            <p:nvSpPr>
              <p:cNvPr id="89" name="テキスト ボックス 88"/>
              <p:cNvSpPr txBox="1"/>
              <p:nvPr/>
            </p:nvSpPr>
            <p:spPr>
              <a:xfrm>
                <a:off x="217904" y="5264916"/>
                <a:ext cx="1731636" cy="477086"/>
              </a:xfrm>
              <a:prstGeom prst="rect">
                <a:avLst/>
              </a:prstGeom>
              <a:solidFill>
                <a:srgbClr val="00CC66"/>
              </a:solidFill>
            </p:spPr>
            <p:txBody>
              <a:bodyPr wrap="square" rtlCol="0" anchor="ctr">
                <a:noAutofit/>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省人化・自動化機器導入</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上限</a:t>
                </a:r>
                <a:r>
                  <a:rPr kumimoji="1" lang="en-US" altLang="ja-JP" sz="900" b="1" dirty="0" smtClean="0">
                    <a:solidFill>
                      <a:schemeClr val="bg1"/>
                    </a:solidFill>
                    <a:latin typeface="Meiryo UI" panose="020B0604030504040204" pitchFamily="50" charset="-128"/>
                    <a:ea typeface="Meiryo UI" panose="020B0604030504040204" pitchFamily="50" charset="-128"/>
                  </a:rPr>
                  <a:t>300</a:t>
                </a:r>
                <a:r>
                  <a:rPr kumimoji="1" lang="ja-JP" altLang="en-US" sz="900" b="1" dirty="0" smtClean="0">
                    <a:solidFill>
                      <a:schemeClr val="bg1"/>
                    </a:solidFill>
                    <a:latin typeface="Meiryo UI" panose="020B0604030504040204" pitchFamily="50" charset="-128"/>
                    <a:ea typeface="Meiryo UI" panose="020B0604030504040204" pitchFamily="50" charset="-128"/>
                  </a:rPr>
                  <a:t>万円</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（補助率：</a:t>
                </a:r>
                <a:r>
                  <a:rPr kumimoji="1" lang="en-US" altLang="ja-JP" sz="900" b="1" dirty="0" smtClean="0">
                    <a:solidFill>
                      <a:schemeClr val="bg1"/>
                    </a:solidFill>
                    <a:latin typeface="Meiryo UI" panose="020B0604030504040204" pitchFamily="50" charset="-128"/>
                    <a:ea typeface="Meiryo UI" panose="020B0604030504040204" pitchFamily="50" charset="-128"/>
                  </a:rPr>
                  <a:t>1/2</a:t>
                </a:r>
                <a:r>
                  <a:rPr kumimoji="1" lang="ja-JP" altLang="en-US" sz="900" b="1" dirty="0" smtClean="0">
                    <a:solidFill>
                      <a:schemeClr val="bg1"/>
                    </a:solidFill>
                    <a:latin typeface="Meiryo UI" panose="020B0604030504040204" pitchFamily="50" charset="-128"/>
                    <a:ea typeface="Meiryo UI" panose="020B0604030504040204" pitchFamily="50" charset="-128"/>
                  </a:rPr>
                  <a:t>以内）</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217904" y="5741101"/>
                <a:ext cx="1731636" cy="441958"/>
              </a:xfrm>
              <a:prstGeom prst="rect">
                <a:avLst/>
              </a:prstGeom>
              <a:solidFill>
                <a:srgbClr val="FF7C80"/>
              </a:solidFill>
              <a:ln>
                <a:solidFill>
                  <a:srgbClr val="FF9999"/>
                </a:solidFill>
              </a:ln>
            </p:spPr>
            <p:txBody>
              <a:bodyPr wrap="square" rtlCol="0" anchor="ctr">
                <a:noAutofit/>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計画策定経費補助</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上限</a:t>
                </a:r>
                <a:r>
                  <a:rPr kumimoji="1" lang="en-US" altLang="ja-JP" sz="900" b="1" dirty="0" smtClean="0">
                    <a:solidFill>
                      <a:schemeClr val="bg1"/>
                    </a:solidFill>
                    <a:latin typeface="Meiryo UI" panose="020B0604030504040204" pitchFamily="50" charset="-128"/>
                    <a:ea typeface="Meiryo UI" panose="020B0604030504040204" pitchFamily="50" charset="-128"/>
                  </a:rPr>
                  <a:t>200</a:t>
                </a:r>
                <a:r>
                  <a:rPr kumimoji="1" lang="ja-JP" altLang="en-US" sz="900" b="1" dirty="0" smtClean="0">
                    <a:solidFill>
                      <a:schemeClr val="bg1"/>
                    </a:solidFill>
                    <a:latin typeface="Meiryo UI" panose="020B0604030504040204" pitchFamily="50" charset="-128"/>
                    <a:ea typeface="Meiryo UI" panose="020B0604030504040204" pitchFamily="50" charset="-128"/>
                  </a:rPr>
                  <a:t>万円</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（補助率：定額）</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p:txBody>
          </p:sp>
        </p:grpSp>
        <p:sp>
          <p:nvSpPr>
            <p:cNvPr id="9" name="右中かっこ 8"/>
            <p:cNvSpPr/>
            <p:nvPr/>
          </p:nvSpPr>
          <p:spPr>
            <a:xfrm>
              <a:off x="1902783" y="5054747"/>
              <a:ext cx="147667" cy="90632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5" name="テキスト ボックス 164"/>
            <p:cNvSpPr txBox="1"/>
            <p:nvPr/>
          </p:nvSpPr>
          <p:spPr>
            <a:xfrm>
              <a:off x="1986296" y="5320609"/>
              <a:ext cx="661199" cy="369332"/>
            </a:xfrm>
            <a:prstGeom prst="rect">
              <a:avLst/>
            </a:prstGeom>
            <a:noFill/>
          </p:spPr>
          <p:txBody>
            <a:bodyPr wrap="square" rtlCol="0">
              <a:spAutoFit/>
            </a:bodyPr>
            <a:lstStyle/>
            <a:p>
              <a:pPr lvl="0" algn="just" fontAlgn="base">
                <a:spcBef>
                  <a:spcPct val="0"/>
                </a:spcBef>
                <a:spcAft>
                  <a:spcPct val="0"/>
                </a:spcAft>
                <a:defRPr/>
              </a:pPr>
              <a:r>
                <a:rPr lang="ja-JP" altLang="en-US" sz="900" b="1" dirty="0">
                  <a:latin typeface="Arial" charset="0"/>
                  <a:ea typeface="ＭＳ Ｐゴシック" pitchFamily="50" charset="-128"/>
                </a:rPr>
                <a:t>上限</a:t>
              </a:r>
              <a:r>
                <a:rPr lang="ja-JP" altLang="en-US" sz="900" b="1" dirty="0" smtClean="0">
                  <a:latin typeface="Arial" charset="0"/>
                  <a:ea typeface="ＭＳ Ｐゴシック" pitchFamily="50" charset="-128"/>
                </a:rPr>
                <a:t>総額</a:t>
              </a:r>
              <a:endParaRPr lang="en-US" altLang="ja-JP" sz="900" b="1" dirty="0" smtClean="0">
                <a:latin typeface="Arial" charset="0"/>
                <a:ea typeface="ＭＳ Ｐゴシック" pitchFamily="50" charset="-128"/>
              </a:endParaRPr>
            </a:p>
            <a:p>
              <a:pPr lvl="0" algn="just" fontAlgn="base">
                <a:spcBef>
                  <a:spcPct val="0"/>
                </a:spcBef>
                <a:spcAft>
                  <a:spcPct val="0"/>
                </a:spcAft>
                <a:defRPr/>
              </a:pPr>
              <a:r>
                <a:rPr lang="en-US" altLang="ja-JP" sz="900" b="1" dirty="0" smtClean="0">
                  <a:latin typeface="Arial" charset="0"/>
                  <a:ea typeface="ＭＳ Ｐゴシック" pitchFamily="50" charset="-128"/>
                </a:rPr>
                <a:t>500</a:t>
              </a:r>
              <a:r>
                <a:rPr lang="ja-JP" altLang="en-US" sz="900" b="1" dirty="0" smtClean="0">
                  <a:latin typeface="Arial" charset="0"/>
                  <a:ea typeface="ＭＳ Ｐゴシック" pitchFamily="50" charset="-128"/>
                </a:rPr>
                <a:t>万円</a:t>
              </a:r>
              <a:endParaRPr lang="ja-JP" altLang="en-US" sz="900" b="1" dirty="0">
                <a:latin typeface="Arial" charset="0"/>
                <a:ea typeface="ＭＳ Ｐゴシック" pitchFamily="50" charset="-128"/>
              </a:endParaRPr>
            </a:p>
          </p:txBody>
        </p:sp>
      </p:grpSp>
      <p:grpSp>
        <p:nvGrpSpPr>
          <p:cNvPr id="26" name="グループ化 25"/>
          <p:cNvGrpSpPr/>
          <p:nvPr/>
        </p:nvGrpSpPr>
        <p:grpSpPr>
          <a:xfrm>
            <a:off x="2907716" y="5056386"/>
            <a:ext cx="2618643" cy="914489"/>
            <a:chOff x="2864986" y="5056386"/>
            <a:chExt cx="2618643" cy="914489"/>
          </a:xfrm>
        </p:grpSpPr>
        <p:grpSp>
          <p:nvGrpSpPr>
            <p:cNvPr id="92" name="グループ化 91"/>
            <p:cNvGrpSpPr/>
            <p:nvPr/>
          </p:nvGrpSpPr>
          <p:grpSpPr>
            <a:xfrm>
              <a:off x="2864986" y="5056386"/>
              <a:ext cx="1749263" cy="914489"/>
              <a:chOff x="217904" y="5264916"/>
              <a:chExt cx="1749263" cy="914489"/>
            </a:xfrm>
          </p:grpSpPr>
          <p:sp>
            <p:nvSpPr>
              <p:cNvPr id="93" name="テキスト ボックス 92"/>
              <p:cNvSpPr txBox="1"/>
              <p:nvPr/>
            </p:nvSpPr>
            <p:spPr>
              <a:xfrm>
                <a:off x="217904" y="5264916"/>
                <a:ext cx="1749263" cy="477086"/>
              </a:xfrm>
              <a:prstGeom prst="rect">
                <a:avLst/>
              </a:prstGeom>
              <a:solidFill>
                <a:srgbClr val="00CC66"/>
              </a:solidFill>
            </p:spPr>
            <p:txBody>
              <a:bodyPr wrap="square" rtlCol="0" anchor="ctr">
                <a:noAutofit/>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省人化・自動化機器導入</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上限</a:t>
                </a:r>
                <a:r>
                  <a:rPr kumimoji="1" lang="en-US" altLang="ja-JP" sz="900" b="1" dirty="0" smtClean="0">
                    <a:solidFill>
                      <a:schemeClr val="bg1"/>
                    </a:solidFill>
                    <a:latin typeface="Meiryo UI" panose="020B0604030504040204" pitchFamily="50" charset="-128"/>
                    <a:ea typeface="Meiryo UI" panose="020B0604030504040204" pitchFamily="50" charset="-128"/>
                  </a:rPr>
                  <a:t>500</a:t>
                </a:r>
                <a:r>
                  <a:rPr kumimoji="1" lang="ja-JP" altLang="en-US" sz="900" b="1" dirty="0" smtClean="0">
                    <a:solidFill>
                      <a:schemeClr val="bg1"/>
                    </a:solidFill>
                    <a:latin typeface="Meiryo UI" panose="020B0604030504040204" pitchFamily="50" charset="-128"/>
                    <a:ea typeface="Meiryo UI" panose="020B0604030504040204" pitchFamily="50" charset="-128"/>
                  </a:rPr>
                  <a:t>万円</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（補助率：</a:t>
                </a:r>
                <a:r>
                  <a:rPr kumimoji="1" lang="en-US" altLang="ja-JP" sz="900" b="1" dirty="0" smtClean="0">
                    <a:solidFill>
                      <a:schemeClr val="bg1"/>
                    </a:solidFill>
                    <a:latin typeface="Meiryo UI" panose="020B0604030504040204" pitchFamily="50" charset="-128"/>
                    <a:ea typeface="Meiryo UI" panose="020B0604030504040204" pitchFamily="50" charset="-128"/>
                  </a:rPr>
                  <a:t>2/3</a:t>
                </a:r>
                <a:r>
                  <a:rPr kumimoji="1" lang="ja-JP" altLang="en-US" sz="900" b="1" dirty="0" smtClean="0">
                    <a:solidFill>
                      <a:schemeClr val="bg1"/>
                    </a:solidFill>
                    <a:latin typeface="Meiryo UI" panose="020B0604030504040204" pitchFamily="50" charset="-128"/>
                    <a:ea typeface="Meiryo UI" panose="020B0604030504040204" pitchFamily="50" charset="-128"/>
                  </a:rPr>
                  <a:t>以内）</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95" name="テキスト ボックス 94"/>
              <p:cNvSpPr txBox="1"/>
              <p:nvPr/>
            </p:nvSpPr>
            <p:spPr>
              <a:xfrm>
                <a:off x="217904" y="5724728"/>
                <a:ext cx="1749263" cy="454677"/>
              </a:xfrm>
              <a:prstGeom prst="rect">
                <a:avLst/>
              </a:prstGeom>
              <a:solidFill>
                <a:srgbClr val="6699FF"/>
              </a:solidFill>
            </p:spPr>
            <p:txBody>
              <a:bodyPr wrap="square" rtlCol="0" anchor="ctr">
                <a:noAutofit/>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運行経費補助</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上限</a:t>
                </a:r>
                <a:r>
                  <a:rPr kumimoji="1" lang="en-US" altLang="ja-JP" sz="900" b="1" dirty="0" smtClean="0">
                    <a:solidFill>
                      <a:schemeClr val="bg1"/>
                    </a:solidFill>
                    <a:latin typeface="Meiryo UI" panose="020B0604030504040204" pitchFamily="50" charset="-128"/>
                    <a:ea typeface="Meiryo UI" panose="020B0604030504040204" pitchFamily="50" charset="-128"/>
                  </a:rPr>
                  <a:t>500</a:t>
                </a:r>
                <a:r>
                  <a:rPr kumimoji="1" lang="ja-JP" altLang="en-US" sz="900" b="1" dirty="0" smtClean="0">
                    <a:solidFill>
                      <a:schemeClr val="bg1"/>
                    </a:solidFill>
                    <a:latin typeface="Meiryo UI" panose="020B0604030504040204" pitchFamily="50" charset="-128"/>
                    <a:ea typeface="Meiryo UI" panose="020B0604030504040204" pitchFamily="50" charset="-128"/>
                  </a:rPr>
                  <a:t>万円</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lang="ja-JP" altLang="en-US" sz="900" b="1" dirty="0">
                    <a:solidFill>
                      <a:schemeClr val="bg1"/>
                    </a:solidFill>
                    <a:latin typeface="Meiryo UI" panose="020B0604030504040204" pitchFamily="50" charset="-128"/>
                    <a:ea typeface="Meiryo UI" panose="020B0604030504040204" pitchFamily="50" charset="-128"/>
                  </a:rPr>
                  <a:t>（</a:t>
                </a:r>
                <a:r>
                  <a:rPr lang="ja-JP" altLang="en-US" sz="900" b="1" dirty="0" smtClean="0">
                    <a:solidFill>
                      <a:schemeClr val="bg1"/>
                    </a:solidFill>
                    <a:latin typeface="Meiryo UI" panose="020B0604030504040204" pitchFamily="50" charset="-128"/>
                    <a:ea typeface="Meiryo UI" panose="020B0604030504040204" pitchFamily="50" charset="-128"/>
                  </a:rPr>
                  <a:t>補助率：</a:t>
                </a:r>
                <a:r>
                  <a:rPr lang="en-US" altLang="ja-JP" sz="900" b="1" dirty="0" smtClean="0">
                    <a:solidFill>
                      <a:schemeClr val="bg1"/>
                    </a:solidFill>
                    <a:latin typeface="Meiryo UI" panose="020B0604030504040204" pitchFamily="50" charset="-128"/>
                    <a:ea typeface="Meiryo UI" panose="020B0604030504040204" pitchFamily="50" charset="-128"/>
                  </a:rPr>
                  <a:t>1/2</a:t>
                </a:r>
                <a:r>
                  <a:rPr lang="ja-JP" altLang="en-US" sz="900" b="1" dirty="0">
                    <a:solidFill>
                      <a:schemeClr val="bg1"/>
                    </a:solidFill>
                    <a:latin typeface="Meiryo UI" panose="020B0604030504040204" pitchFamily="50" charset="-128"/>
                    <a:ea typeface="Meiryo UI" panose="020B0604030504040204" pitchFamily="50" charset="-128"/>
                  </a:rPr>
                  <a:t>以内</a:t>
                </a:r>
                <a:r>
                  <a:rPr lang="ja-JP" altLang="en-US" sz="900" b="1" dirty="0" smtClean="0">
                    <a:solidFill>
                      <a:schemeClr val="bg1"/>
                    </a:solidFill>
                    <a:latin typeface="Meiryo UI" panose="020B0604030504040204" pitchFamily="50" charset="-128"/>
                    <a:ea typeface="Meiryo UI" panose="020B0604030504040204" pitchFamily="50" charset="-128"/>
                  </a:rPr>
                  <a:t>）</a:t>
                </a:r>
                <a:endParaRPr lang="en-US" altLang="ja-JP" sz="900" b="1" dirty="0">
                  <a:solidFill>
                    <a:schemeClr val="bg1"/>
                  </a:solidFill>
                  <a:latin typeface="Meiryo UI" panose="020B0604030504040204" pitchFamily="50" charset="-128"/>
                  <a:ea typeface="Meiryo UI" panose="020B0604030504040204" pitchFamily="50" charset="-128"/>
                </a:endParaRPr>
              </a:p>
            </p:txBody>
          </p:sp>
        </p:grpSp>
        <p:sp>
          <p:nvSpPr>
            <p:cNvPr id="166" name="右中かっこ 165"/>
            <p:cNvSpPr/>
            <p:nvPr/>
          </p:nvSpPr>
          <p:spPr>
            <a:xfrm>
              <a:off x="4627291" y="5063625"/>
              <a:ext cx="147667" cy="897445"/>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7" name="テキスト ボックス 166"/>
            <p:cNvSpPr txBox="1"/>
            <p:nvPr/>
          </p:nvSpPr>
          <p:spPr>
            <a:xfrm>
              <a:off x="4747654" y="5312671"/>
              <a:ext cx="735975" cy="369332"/>
            </a:xfrm>
            <a:prstGeom prst="rect">
              <a:avLst/>
            </a:prstGeom>
            <a:noFill/>
          </p:spPr>
          <p:txBody>
            <a:bodyPr wrap="square" rtlCol="0">
              <a:spAutoFit/>
            </a:bodyPr>
            <a:lstStyle/>
            <a:p>
              <a:pPr lvl="0" algn="just" fontAlgn="base">
                <a:spcBef>
                  <a:spcPct val="0"/>
                </a:spcBef>
                <a:spcAft>
                  <a:spcPct val="0"/>
                </a:spcAft>
                <a:defRPr/>
              </a:pPr>
              <a:r>
                <a:rPr lang="ja-JP" altLang="en-US" sz="900" b="1" dirty="0">
                  <a:latin typeface="Arial" charset="0"/>
                  <a:ea typeface="ＭＳ Ｐゴシック" pitchFamily="50" charset="-128"/>
                </a:rPr>
                <a:t>上限</a:t>
              </a:r>
              <a:r>
                <a:rPr lang="ja-JP" altLang="en-US" sz="900" b="1" dirty="0" smtClean="0">
                  <a:latin typeface="Arial" charset="0"/>
                  <a:ea typeface="ＭＳ Ｐゴシック" pitchFamily="50" charset="-128"/>
                </a:rPr>
                <a:t>総額</a:t>
              </a:r>
              <a:endParaRPr lang="en-US" altLang="ja-JP" sz="900" b="1" dirty="0" smtClean="0">
                <a:latin typeface="Arial" charset="0"/>
                <a:ea typeface="ＭＳ Ｐゴシック" pitchFamily="50" charset="-128"/>
              </a:endParaRPr>
            </a:p>
            <a:p>
              <a:pPr lvl="0" algn="just" fontAlgn="base">
                <a:spcBef>
                  <a:spcPct val="0"/>
                </a:spcBef>
                <a:spcAft>
                  <a:spcPct val="0"/>
                </a:spcAft>
                <a:defRPr/>
              </a:pPr>
              <a:r>
                <a:rPr lang="en-US" altLang="ja-JP" sz="900" b="1" dirty="0" smtClean="0">
                  <a:latin typeface="Arial" charset="0"/>
                  <a:ea typeface="ＭＳ Ｐゴシック" pitchFamily="50" charset="-128"/>
                </a:rPr>
                <a:t>1,000</a:t>
              </a:r>
              <a:r>
                <a:rPr lang="ja-JP" altLang="en-US" sz="900" b="1" dirty="0" smtClean="0">
                  <a:latin typeface="Arial" charset="0"/>
                  <a:ea typeface="ＭＳ Ｐゴシック" pitchFamily="50" charset="-128"/>
                </a:rPr>
                <a:t>万円</a:t>
              </a:r>
              <a:endParaRPr lang="ja-JP" altLang="en-US" sz="900" b="1" dirty="0">
                <a:latin typeface="Arial" charset="0"/>
                <a:ea typeface="ＭＳ Ｐゴシック" pitchFamily="50" charset="-128"/>
              </a:endParaRPr>
            </a:p>
          </p:txBody>
        </p:sp>
      </p:grpSp>
      <p:sp>
        <p:nvSpPr>
          <p:cNvPr id="168" name="正方形/長方形 4"/>
          <p:cNvSpPr/>
          <p:nvPr/>
        </p:nvSpPr>
        <p:spPr>
          <a:xfrm>
            <a:off x="5610941" y="2401760"/>
            <a:ext cx="3050595" cy="247483"/>
          </a:xfrm>
          <a:prstGeom prst="rect">
            <a:avLst/>
          </a:prstGeom>
        </p:spPr>
        <p:txBody>
          <a:bodyPr wrap="square">
            <a:spAutoFit/>
          </a:bodyPr>
          <a:lstStyle/>
          <a:p>
            <a:pPr fontAlgn="base">
              <a:spcBef>
                <a:spcPct val="0"/>
              </a:spcBef>
              <a:spcAft>
                <a:spcPct val="0"/>
              </a:spcAft>
              <a:defRPr/>
            </a:pPr>
            <a:r>
              <a:rPr lang="en-US" altLang="ja-JP" sz="1000" b="1" dirty="0">
                <a:solidFill>
                  <a:srgbClr val="000000"/>
                </a:solidFill>
              </a:rPr>
              <a:t>【</a:t>
            </a:r>
            <a:r>
              <a:rPr lang="ja-JP" altLang="en-US" sz="1000" b="1" dirty="0">
                <a:solidFill>
                  <a:srgbClr val="000000"/>
                </a:solidFill>
              </a:rPr>
              <a:t>過疎地域における共同配送や貨客混載の取組例</a:t>
            </a:r>
            <a:r>
              <a:rPr lang="en-US" altLang="ja-JP" sz="1000" b="1" dirty="0" smtClean="0">
                <a:solidFill>
                  <a:srgbClr val="000000"/>
                </a:solidFill>
              </a:rPr>
              <a:t>】</a:t>
            </a:r>
            <a:endParaRPr lang="ja-JP" altLang="en-US" sz="1400" b="1" dirty="0">
              <a:solidFill>
                <a:srgbClr val="000000"/>
              </a:solidFill>
            </a:endParaRPr>
          </a:p>
        </p:txBody>
      </p:sp>
      <p:sp>
        <p:nvSpPr>
          <p:cNvPr id="169" name="正方形/長方形 4"/>
          <p:cNvSpPr/>
          <p:nvPr/>
        </p:nvSpPr>
        <p:spPr>
          <a:xfrm>
            <a:off x="5644089" y="3387239"/>
            <a:ext cx="4142679" cy="246221"/>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・複数の宅配事業者の荷物を拠点で集約し、共同配送</a:t>
            </a:r>
            <a:endParaRPr kumimoji="1" lang="ja-JP" altLang="en-US" sz="10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15" name="正方形/長方形 4"/>
          <p:cNvSpPr/>
          <p:nvPr/>
        </p:nvSpPr>
        <p:spPr>
          <a:xfrm>
            <a:off x="7191331" y="3839959"/>
            <a:ext cx="650210" cy="369332"/>
          </a:xfrm>
          <a:prstGeom prst="rect">
            <a:avLst/>
          </a:prstGeom>
          <a:ln w="19050">
            <a:solidFill>
              <a:schemeClr val="tx1"/>
            </a:solidFill>
            <a:prstDash val="solid"/>
          </a:ln>
        </p:spPr>
        <p:txBody>
          <a:bodyPr wrap="square">
            <a:spAutoFit/>
          </a:bodyPr>
          <a:lstStyle/>
          <a:p>
            <a:pPr algn="ctr" fontAlgn="base">
              <a:spcBef>
                <a:spcPct val="0"/>
              </a:spcBef>
              <a:spcAft>
                <a:spcPct val="0"/>
              </a:spcAft>
              <a:defRPr/>
            </a:pPr>
            <a:r>
              <a:rPr lang="ja-JP" altLang="en-US" sz="900" dirty="0" smtClean="0">
                <a:solidFill>
                  <a:srgbClr val="000000"/>
                </a:solidFill>
              </a:rPr>
              <a:t>集落の</a:t>
            </a:r>
            <a:endParaRPr lang="en-US" altLang="ja-JP" sz="900" dirty="0" smtClean="0">
              <a:solidFill>
                <a:srgbClr val="000000"/>
              </a:solidFill>
            </a:endParaRPr>
          </a:p>
          <a:p>
            <a:pPr algn="ctr" fontAlgn="base">
              <a:spcBef>
                <a:spcPct val="0"/>
              </a:spcBef>
              <a:spcAft>
                <a:spcPct val="0"/>
              </a:spcAft>
              <a:defRPr/>
            </a:pPr>
            <a:r>
              <a:rPr lang="ja-JP" altLang="en-US" sz="900" dirty="0" smtClean="0">
                <a:solidFill>
                  <a:srgbClr val="000000"/>
                </a:solidFill>
              </a:rPr>
              <a:t>中心拠点</a:t>
            </a:r>
            <a:endParaRPr lang="ja-JP" altLang="en-US" sz="1200" dirty="0">
              <a:solidFill>
                <a:srgbClr val="000000"/>
              </a:solidFill>
            </a:endParaRPr>
          </a:p>
        </p:txBody>
      </p:sp>
      <p:sp>
        <p:nvSpPr>
          <p:cNvPr id="316" name="左右矢印 421"/>
          <p:cNvSpPr/>
          <p:nvPr/>
        </p:nvSpPr>
        <p:spPr>
          <a:xfrm rot="748545">
            <a:off x="6613604" y="3728809"/>
            <a:ext cx="423793" cy="154456"/>
          </a:xfrm>
          <a:prstGeom prst="rightArrow">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317" name="左右矢印 421"/>
          <p:cNvSpPr/>
          <p:nvPr/>
        </p:nvSpPr>
        <p:spPr>
          <a:xfrm rot="20720846">
            <a:off x="6607590" y="4207694"/>
            <a:ext cx="423793" cy="154456"/>
          </a:xfrm>
          <a:prstGeom prst="rightArrow">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318" name="左右矢印 421"/>
          <p:cNvSpPr/>
          <p:nvPr/>
        </p:nvSpPr>
        <p:spPr>
          <a:xfrm>
            <a:off x="6610580" y="3966269"/>
            <a:ext cx="423793" cy="154456"/>
          </a:xfrm>
          <a:prstGeom prst="rightArrow">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Ｐゴシック"/>
              <a:cs typeface="+mn-cs"/>
            </a:endParaRPr>
          </a:p>
        </p:txBody>
      </p:sp>
      <p:grpSp>
        <p:nvGrpSpPr>
          <p:cNvPr id="18" name="グループ化 17"/>
          <p:cNvGrpSpPr/>
          <p:nvPr/>
        </p:nvGrpSpPr>
        <p:grpSpPr>
          <a:xfrm>
            <a:off x="5816307" y="3578889"/>
            <a:ext cx="677365" cy="262580"/>
            <a:chOff x="5816307" y="3578889"/>
            <a:chExt cx="677365" cy="262580"/>
          </a:xfrm>
        </p:grpSpPr>
        <p:grpSp>
          <p:nvGrpSpPr>
            <p:cNvPr id="257" name="グループ化 256"/>
            <p:cNvGrpSpPr/>
            <p:nvPr/>
          </p:nvGrpSpPr>
          <p:grpSpPr>
            <a:xfrm>
              <a:off x="5992630" y="3618655"/>
              <a:ext cx="473999" cy="222814"/>
              <a:chOff x="3322757" y="2036709"/>
              <a:chExt cx="1163661" cy="610230"/>
            </a:xfrm>
          </p:grpSpPr>
          <p:sp>
            <p:nvSpPr>
              <p:cNvPr id="258" name="正方形/長方形 257"/>
              <p:cNvSpPr/>
              <p:nvPr/>
            </p:nvSpPr>
            <p:spPr>
              <a:xfrm>
                <a:off x="3519579" y="2493603"/>
                <a:ext cx="579491" cy="10788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9" name="円/楕円 822"/>
              <p:cNvSpPr/>
              <p:nvPr/>
            </p:nvSpPr>
            <p:spPr>
              <a:xfrm flipH="1">
                <a:off x="3433424" y="2500262"/>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260" name="平行四辺形 259"/>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261" name="平行四辺形 260"/>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262" name="フリーフォーム 261"/>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3" name="1 つの角を丸めた四角形 262"/>
              <p:cNvSpPr/>
              <p:nvPr/>
            </p:nvSpPr>
            <p:spPr>
              <a:xfrm>
                <a:off x="4108069" y="2455924"/>
                <a:ext cx="231398" cy="137739"/>
              </a:xfrm>
              <a:prstGeom prst="round1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円/楕円 828"/>
              <p:cNvSpPr/>
              <p:nvPr/>
            </p:nvSpPr>
            <p:spPr>
              <a:xfrm flipH="1">
                <a:off x="4144243" y="2502923"/>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cxnSp>
            <p:nvCxnSpPr>
              <p:cNvPr id="265" name="直線コネクタ 264"/>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266" name="フリーフォーム 265"/>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7" name="直線コネクタ 266"/>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268" name="直線コネクタ 267"/>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269" name="直線コネクタ 268"/>
              <p:cNvCxnSpPr/>
              <p:nvPr/>
            </p:nvCxnSpPr>
            <p:spPr>
              <a:xfrm>
                <a:off x="3658795" y="256689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0" name="直線コネクタ 269"/>
              <p:cNvCxnSpPr/>
              <p:nvPr/>
            </p:nvCxnSpPr>
            <p:spPr>
              <a:xfrm>
                <a:off x="3692408"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71" name="直線コネクタ 270"/>
              <p:cNvCxnSpPr/>
              <p:nvPr/>
            </p:nvCxnSpPr>
            <p:spPr>
              <a:xfrm>
                <a:off x="4011464"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72" name="直線コネクタ 271"/>
              <p:cNvCxnSpPr/>
              <p:nvPr/>
            </p:nvCxnSpPr>
            <p:spPr>
              <a:xfrm>
                <a:off x="3658795" y="253442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73" name="グループ化 272"/>
              <p:cNvGrpSpPr/>
              <p:nvPr/>
            </p:nvGrpSpPr>
            <p:grpSpPr>
              <a:xfrm>
                <a:off x="3322757" y="2036709"/>
                <a:ext cx="766201" cy="463553"/>
                <a:chOff x="3322757" y="2036709"/>
                <a:chExt cx="766201" cy="463553"/>
              </a:xfrm>
            </p:grpSpPr>
            <p:sp>
              <p:nvSpPr>
                <p:cNvPr id="274" name="Rectangle 52"/>
                <p:cNvSpPr>
                  <a:spLocks noChangeArrowheads="1"/>
                </p:cNvSpPr>
                <p:nvPr/>
              </p:nvSpPr>
              <p:spPr bwMode="auto">
                <a:xfrm flipH="1">
                  <a:off x="3322757" y="2036709"/>
                  <a:ext cx="766201" cy="463553"/>
                </a:xfrm>
                <a:prstGeom prst="rect">
                  <a:avLst/>
                </a:prstGeom>
                <a:solidFill>
                  <a:schemeClr val="bg1">
                    <a:lumMod val="85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endParaRPr lang="ja-JP" altLang="en-US">
                    <a:latin typeface="+mn-lt"/>
                    <a:ea typeface="HGPｺﾞｼｯｸM" panose="020B0600000000000000" pitchFamily="50" charset="-128"/>
                  </a:endParaRPr>
                </a:p>
              </p:txBody>
            </p:sp>
            <p:cxnSp>
              <p:nvCxnSpPr>
                <p:cNvPr id="275" name="直線コネクタ 274"/>
                <p:cNvCxnSpPr/>
                <p:nvPr/>
              </p:nvCxnSpPr>
              <p:spPr>
                <a:xfrm>
                  <a:off x="3327400" y="207457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6" name="直線コネクタ 275"/>
                <p:cNvCxnSpPr/>
                <p:nvPr/>
              </p:nvCxnSpPr>
              <p:spPr>
                <a:xfrm>
                  <a:off x="3327400" y="2112195"/>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7" name="直線コネクタ 276"/>
                <p:cNvCxnSpPr/>
                <p:nvPr/>
              </p:nvCxnSpPr>
              <p:spPr>
                <a:xfrm>
                  <a:off x="3327400" y="214998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8" name="直線コネクタ 277"/>
                <p:cNvCxnSpPr/>
                <p:nvPr/>
              </p:nvCxnSpPr>
              <p:spPr>
                <a:xfrm>
                  <a:off x="3327400" y="21904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9" name="直線コネクタ 278"/>
                <p:cNvCxnSpPr/>
                <p:nvPr/>
              </p:nvCxnSpPr>
              <p:spPr>
                <a:xfrm>
                  <a:off x="3327400" y="222935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0" name="直線コネクタ 279"/>
                <p:cNvCxnSpPr/>
                <p:nvPr/>
              </p:nvCxnSpPr>
              <p:spPr>
                <a:xfrm>
                  <a:off x="3327400" y="2266976"/>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1" name="直線コネクタ 280"/>
                <p:cNvCxnSpPr/>
                <p:nvPr/>
              </p:nvCxnSpPr>
              <p:spPr>
                <a:xfrm>
                  <a:off x="3327400" y="23047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2" name="直線コネクタ 281"/>
                <p:cNvCxnSpPr/>
                <p:nvPr/>
              </p:nvCxnSpPr>
              <p:spPr>
                <a:xfrm>
                  <a:off x="3327400" y="234524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3" name="直線コネクタ 282"/>
                <p:cNvCxnSpPr/>
                <p:nvPr/>
              </p:nvCxnSpPr>
              <p:spPr>
                <a:xfrm>
                  <a:off x="3327400" y="2381531"/>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4" name="直線コネクタ 283"/>
                <p:cNvCxnSpPr/>
                <p:nvPr/>
              </p:nvCxnSpPr>
              <p:spPr>
                <a:xfrm>
                  <a:off x="3327400" y="242201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5" name="直線コネクタ 284"/>
                <p:cNvCxnSpPr/>
                <p:nvPr/>
              </p:nvCxnSpPr>
              <p:spPr>
                <a:xfrm>
                  <a:off x="3327400" y="246227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319" name="正方形/長方形 4"/>
            <p:cNvSpPr/>
            <p:nvPr/>
          </p:nvSpPr>
          <p:spPr>
            <a:xfrm>
              <a:off x="5816307" y="3578889"/>
              <a:ext cx="677365" cy="246221"/>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srgbClr val="000000"/>
                  </a:solidFill>
                  <a:effectLst/>
                  <a:uLnTx/>
                  <a:uFillTx/>
                  <a:latin typeface="Arial" charset="0"/>
                  <a:ea typeface="ＭＳ Ｐゴシック" charset="-128"/>
                  <a:cs typeface="+mn-cs"/>
                </a:rPr>
                <a:t>Ａ社</a:t>
              </a:r>
              <a:endParaRPr kumimoji="1" lang="ja-JP" altLang="en-US" sz="10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19" name="グループ化 18"/>
          <p:cNvGrpSpPr/>
          <p:nvPr/>
        </p:nvGrpSpPr>
        <p:grpSpPr>
          <a:xfrm>
            <a:off x="5814162" y="3873815"/>
            <a:ext cx="677365" cy="263009"/>
            <a:chOff x="5824874" y="3902727"/>
            <a:chExt cx="677365" cy="263009"/>
          </a:xfrm>
        </p:grpSpPr>
        <p:grpSp>
          <p:nvGrpSpPr>
            <p:cNvPr id="286" name="グループ化 285"/>
            <p:cNvGrpSpPr/>
            <p:nvPr/>
          </p:nvGrpSpPr>
          <p:grpSpPr>
            <a:xfrm>
              <a:off x="5999319" y="3942922"/>
              <a:ext cx="473999" cy="222814"/>
              <a:chOff x="3322757" y="2036709"/>
              <a:chExt cx="1163661" cy="610230"/>
            </a:xfrm>
          </p:grpSpPr>
          <p:sp>
            <p:nvSpPr>
              <p:cNvPr id="287" name="正方形/長方形 286"/>
              <p:cNvSpPr/>
              <p:nvPr/>
            </p:nvSpPr>
            <p:spPr>
              <a:xfrm>
                <a:off x="3519579" y="2493603"/>
                <a:ext cx="579491" cy="10788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8" name="円/楕円 822"/>
              <p:cNvSpPr/>
              <p:nvPr/>
            </p:nvSpPr>
            <p:spPr>
              <a:xfrm flipH="1">
                <a:off x="3433424" y="2500262"/>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289" name="平行四辺形 288"/>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290" name="平行四辺形 289"/>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291" name="フリーフォーム 290"/>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2" name="1 つの角を丸めた四角形 291"/>
              <p:cNvSpPr/>
              <p:nvPr/>
            </p:nvSpPr>
            <p:spPr>
              <a:xfrm>
                <a:off x="4108069" y="2455924"/>
                <a:ext cx="231398" cy="137739"/>
              </a:xfrm>
              <a:prstGeom prst="round1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円/楕円 828"/>
              <p:cNvSpPr/>
              <p:nvPr/>
            </p:nvSpPr>
            <p:spPr>
              <a:xfrm flipH="1">
                <a:off x="4144243" y="2502923"/>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cxnSp>
            <p:nvCxnSpPr>
              <p:cNvPr id="294" name="直線コネクタ 293"/>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295" name="フリーフォーム 294"/>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6" name="直線コネクタ 295"/>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297" name="直線コネクタ 296"/>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298" name="直線コネクタ 297"/>
              <p:cNvCxnSpPr/>
              <p:nvPr/>
            </p:nvCxnSpPr>
            <p:spPr>
              <a:xfrm>
                <a:off x="3658795" y="256689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9" name="直線コネクタ 298"/>
              <p:cNvCxnSpPr/>
              <p:nvPr/>
            </p:nvCxnSpPr>
            <p:spPr>
              <a:xfrm>
                <a:off x="3692408"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00" name="直線コネクタ 299"/>
              <p:cNvCxnSpPr/>
              <p:nvPr/>
            </p:nvCxnSpPr>
            <p:spPr>
              <a:xfrm>
                <a:off x="4011464"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01" name="直線コネクタ 300"/>
              <p:cNvCxnSpPr/>
              <p:nvPr/>
            </p:nvCxnSpPr>
            <p:spPr>
              <a:xfrm>
                <a:off x="3658795" y="253442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302" name="グループ化 301"/>
              <p:cNvGrpSpPr/>
              <p:nvPr/>
            </p:nvGrpSpPr>
            <p:grpSpPr>
              <a:xfrm>
                <a:off x="3322757" y="2036709"/>
                <a:ext cx="766201" cy="463553"/>
                <a:chOff x="3322757" y="2036709"/>
                <a:chExt cx="766201" cy="463553"/>
              </a:xfrm>
            </p:grpSpPr>
            <p:sp>
              <p:nvSpPr>
                <p:cNvPr id="303" name="Rectangle 52"/>
                <p:cNvSpPr>
                  <a:spLocks noChangeArrowheads="1"/>
                </p:cNvSpPr>
                <p:nvPr/>
              </p:nvSpPr>
              <p:spPr bwMode="auto">
                <a:xfrm flipH="1">
                  <a:off x="3322757" y="2036709"/>
                  <a:ext cx="766201" cy="463553"/>
                </a:xfrm>
                <a:prstGeom prst="rect">
                  <a:avLst/>
                </a:prstGeom>
                <a:solidFill>
                  <a:schemeClr val="bg1">
                    <a:lumMod val="85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endParaRPr lang="ja-JP" altLang="en-US">
                    <a:latin typeface="+mn-lt"/>
                    <a:ea typeface="HGPｺﾞｼｯｸM" panose="020B0600000000000000" pitchFamily="50" charset="-128"/>
                  </a:endParaRPr>
                </a:p>
              </p:txBody>
            </p:sp>
            <p:cxnSp>
              <p:nvCxnSpPr>
                <p:cNvPr id="304" name="直線コネクタ 303"/>
                <p:cNvCxnSpPr/>
                <p:nvPr/>
              </p:nvCxnSpPr>
              <p:spPr>
                <a:xfrm>
                  <a:off x="3327400" y="207457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5" name="直線コネクタ 304"/>
                <p:cNvCxnSpPr/>
                <p:nvPr/>
              </p:nvCxnSpPr>
              <p:spPr>
                <a:xfrm>
                  <a:off x="3327400" y="2112195"/>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6" name="直線コネクタ 305"/>
                <p:cNvCxnSpPr/>
                <p:nvPr/>
              </p:nvCxnSpPr>
              <p:spPr>
                <a:xfrm>
                  <a:off x="3327400" y="214998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7" name="直線コネクタ 306"/>
                <p:cNvCxnSpPr/>
                <p:nvPr/>
              </p:nvCxnSpPr>
              <p:spPr>
                <a:xfrm>
                  <a:off x="3327400" y="21904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p:cNvCxnSpPr/>
                <p:nvPr/>
              </p:nvCxnSpPr>
              <p:spPr>
                <a:xfrm>
                  <a:off x="3327400" y="222935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9" name="直線コネクタ 308"/>
                <p:cNvCxnSpPr/>
                <p:nvPr/>
              </p:nvCxnSpPr>
              <p:spPr>
                <a:xfrm>
                  <a:off x="3327400" y="2266976"/>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0" name="直線コネクタ 309"/>
                <p:cNvCxnSpPr/>
                <p:nvPr/>
              </p:nvCxnSpPr>
              <p:spPr>
                <a:xfrm>
                  <a:off x="3327400" y="23047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1" name="直線コネクタ 310"/>
                <p:cNvCxnSpPr/>
                <p:nvPr/>
              </p:nvCxnSpPr>
              <p:spPr>
                <a:xfrm>
                  <a:off x="3327400" y="234524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2" name="直線コネクタ 311"/>
                <p:cNvCxnSpPr/>
                <p:nvPr/>
              </p:nvCxnSpPr>
              <p:spPr>
                <a:xfrm>
                  <a:off x="3327400" y="2381531"/>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3" name="直線コネクタ 312"/>
                <p:cNvCxnSpPr/>
                <p:nvPr/>
              </p:nvCxnSpPr>
              <p:spPr>
                <a:xfrm>
                  <a:off x="3327400" y="242201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4" name="直線コネクタ 313"/>
                <p:cNvCxnSpPr/>
                <p:nvPr/>
              </p:nvCxnSpPr>
              <p:spPr>
                <a:xfrm>
                  <a:off x="3327400" y="246227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320" name="正方形/長方形 4"/>
            <p:cNvSpPr/>
            <p:nvPr/>
          </p:nvSpPr>
          <p:spPr>
            <a:xfrm>
              <a:off x="5824874" y="3902727"/>
              <a:ext cx="677365" cy="246221"/>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b="1" dirty="0" smtClean="0">
                  <a:solidFill>
                    <a:srgbClr val="000000"/>
                  </a:solidFill>
                  <a:latin typeface="Arial" charset="0"/>
                  <a:ea typeface="ＭＳ Ｐゴシック" charset="-128"/>
                </a:rPr>
                <a:t>Ｂ社</a:t>
              </a:r>
              <a:endParaRPr kumimoji="1" lang="ja-JP" altLang="en-US" sz="10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22" name="グループ化 21"/>
          <p:cNvGrpSpPr/>
          <p:nvPr/>
        </p:nvGrpSpPr>
        <p:grpSpPr>
          <a:xfrm>
            <a:off x="5807123" y="4169603"/>
            <a:ext cx="677365" cy="260203"/>
            <a:chOff x="5829444" y="4170194"/>
            <a:chExt cx="677365" cy="260203"/>
          </a:xfrm>
        </p:grpSpPr>
        <p:grpSp>
          <p:nvGrpSpPr>
            <p:cNvPr id="228" name="グループ化 227"/>
            <p:cNvGrpSpPr/>
            <p:nvPr/>
          </p:nvGrpSpPr>
          <p:grpSpPr>
            <a:xfrm>
              <a:off x="6012826" y="4207583"/>
              <a:ext cx="473999" cy="222814"/>
              <a:chOff x="3322757" y="2036709"/>
              <a:chExt cx="1163661" cy="610230"/>
            </a:xfrm>
          </p:grpSpPr>
          <p:sp>
            <p:nvSpPr>
              <p:cNvPr id="229" name="正方形/長方形 228"/>
              <p:cNvSpPr/>
              <p:nvPr/>
            </p:nvSpPr>
            <p:spPr>
              <a:xfrm>
                <a:off x="3519579" y="2493603"/>
                <a:ext cx="579491" cy="10788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円/楕円 822"/>
              <p:cNvSpPr/>
              <p:nvPr/>
            </p:nvSpPr>
            <p:spPr>
              <a:xfrm flipH="1">
                <a:off x="3433424" y="2500262"/>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231" name="平行四辺形 230"/>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232" name="平行四辺形 231"/>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233" name="フリーフォーム 232"/>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4" name="1 つの角を丸めた四角形 233"/>
              <p:cNvSpPr/>
              <p:nvPr/>
            </p:nvSpPr>
            <p:spPr>
              <a:xfrm>
                <a:off x="4108069" y="2455924"/>
                <a:ext cx="231398" cy="137739"/>
              </a:xfrm>
              <a:prstGeom prst="round1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円/楕円 828"/>
              <p:cNvSpPr/>
              <p:nvPr/>
            </p:nvSpPr>
            <p:spPr>
              <a:xfrm flipH="1">
                <a:off x="4144243" y="2502923"/>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cxnSp>
            <p:nvCxnSpPr>
              <p:cNvPr id="236" name="直線コネクタ 235"/>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237" name="フリーフォーム 236"/>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8" name="直線コネクタ 237"/>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239" name="直線コネクタ 238"/>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240" name="直線コネクタ 239"/>
              <p:cNvCxnSpPr/>
              <p:nvPr/>
            </p:nvCxnSpPr>
            <p:spPr>
              <a:xfrm>
                <a:off x="3658795" y="256689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1" name="直線コネクタ 240"/>
              <p:cNvCxnSpPr/>
              <p:nvPr/>
            </p:nvCxnSpPr>
            <p:spPr>
              <a:xfrm>
                <a:off x="3692408"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2" name="直線コネクタ 241"/>
              <p:cNvCxnSpPr/>
              <p:nvPr/>
            </p:nvCxnSpPr>
            <p:spPr>
              <a:xfrm>
                <a:off x="4011464"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3" name="直線コネクタ 242"/>
              <p:cNvCxnSpPr/>
              <p:nvPr/>
            </p:nvCxnSpPr>
            <p:spPr>
              <a:xfrm>
                <a:off x="3658795" y="253442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44" name="グループ化 243"/>
              <p:cNvGrpSpPr/>
              <p:nvPr/>
            </p:nvGrpSpPr>
            <p:grpSpPr>
              <a:xfrm>
                <a:off x="3322757" y="2036709"/>
                <a:ext cx="766201" cy="463553"/>
                <a:chOff x="3322757" y="2036709"/>
                <a:chExt cx="766201" cy="463553"/>
              </a:xfrm>
            </p:grpSpPr>
            <p:sp>
              <p:nvSpPr>
                <p:cNvPr id="245" name="Rectangle 52"/>
                <p:cNvSpPr>
                  <a:spLocks noChangeArrowheads="1"/>
                </p:cNvSpPr>
                <p:nvPr/>
              </p:nvSpPr>
              <p:spPr bwMode="auto">
                <a:xfrm flipH="1">
                  <a:off x="3322757" y="2036709"/>
                  <a:ext cx="766201" cy="463553"/>
                </a:xfrm>
                <a:prstGeom prst="rect">
                  <a:avLst/>
                </a:prstGeom>
                <a:solidFill>
                  <a:schemeClr val="bg1">
                    <a:lumMod val="85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endParaRPr lang="ja-JP" altLang="en-US">
                    <a:latin typeface="+mn-lt"/>
                    <a:ea typeface="HGPｺﾞｼｯｸM" panose="020B0600000000000000" pitchFamily="50" charset="-128"/>
                  </a:endParaRPr>
                </a:p>
              </p:txBody>
            </p:sp>
            <p:cxnSp>
              <p:nvCxnSpPr>
                <p:cNvPr id="246" name="直線コネクタ 245"/>
                <p:cNvCxnSpPr/>
                <p:nvPr/>
              </p:nvCxnSpPr>
              <p:spPr>
                <a:xfrm>
                  <a:off x="3327400" y="207457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7" name="直線コネクタ 246"/>
                <p:cNvCxnSpPr/>
                <p:nvPr/>
              </p:nvCxnSpPr>
              <p:spPr>
                <a:xfrm>
                  <a:off x="3327400" y="2112195"/>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p:cNvCxnSpPr/>
                <p:nvPr/>
              </p:nvCxnSpPr>
              <p:spPr>
                <a:xfrm>
                  <a:off x="3327400" y="214998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p:cNvCxnSpPr/>
                <p:nvPr/>
              </p:nvCxnSpPr>
              <p:spPr>
                <a:xfrm>
                  <a:off x="3327400" y="21904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p:cNvCxnSpPr/>
                <p:nvPr/>
              </p:nvCxnSpPr>
              <p:spPr>
                <a:xfrm>
                  <a:off x="3327400" y="222935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p:cNvCxnSpPr/>
                <p:nvPr/>
              </p:nvCxnSpPr>
              <p:spPr>
                <a:xfrm>
                  <a:off x="3327400" y="2266976"/>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2" name="直線コネクタ 251"/>
                <p:cNvCxnSpPr/>
                <p:nvPr/>
              </p:nvCxnSpPr>
              <p:spPr>
                <a:xfrm>
                  <a:off x="3327400" y="23047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3" name="直線コネクタ 252"/>
                <p:cNvCxnSpPr/>
                <p:nvPr/>
              </p:nvCxnSpPr>
              <p:spPr>
                <a:xfrm>
                  <a:off x="3327400" y="234524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4" name="直線コネクタ 253"/>
                <p:cNvCxnSpPr/>
                <p:nvPr/>
              </p:nvCxnSpPr>
              <p:spPr>
                <a:xfrm>
                  <a:off x="3327400" y="2381531"/>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5" name="直線コネクタ 254"/>
                <p:cNvCxnSpPr/>
                <p:nvPr/>
              </p:nvCxnSpPr>
              <p:spPr>
                <a:xfrm>
                  <a:off x="3327400" y="242201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6" name="直線コネクタ 255"/>
                <p:cNvCxnSpPr/>
                <p:nvPr/>
              </p:nvCxnSpPr>
              <p:spPr>
                <a:xfrm>
                  <a:off x="3327400" y="246227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321" name="正方形/長方形 4"/>
            <p:cNvSpPr/>
            <p:nvPr/>
          </p:nvSpPr>
          <p:spPr>
            <a:xfrm>
              <a:off x="5829444" y="4170194"/>
              <a:ext cx="677365" cy="246221"/>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b="1" noProof="0" dirty="0" smtClean="0">
                  <a:solidFill>
                    <a:srgbClr val="000000"/>
                  </a:solidFill>
                  <a:latin typeface="Arial" charset="0"/>
                  <a:ea typeface="ＭＳ Ｐゴシック" charset="-128"/>
                </a:rPr>
                <a:t>Ｃ社</a:t>
              </a:r>
              <a:endParaRPr kumimoji="1" lang="ja-JP" altLang="en-US" sz="10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323" name="グループ化 322"/>
          <p:cNvGrpSpPr/>
          <p:nvPr/>
        </p:nvGrpSpPr>
        <p:grpSpPr>
          <a:xfrm>
            <a:off x="8048523" y="3758901"/>
            <a:ext cx="473999" cy="258242"/>
            <a:chOff x="3322757" y="2036709"/>
            <a:chExt cx="1163661" cy="610230"/>
          </a:xfrm>
        </p:grpSpPr>
        <p:sp>
          <p:nvSpPr>
            <p:cNvPr id="324" name="正方形/長方形 323"/>
            <p:cNvSpPr/>
            <p:nvPr/>
          </p:nvSpPr>
          <p:spPr>
            <a:xfrm>
              <a:off x="3519579" y="2493603"/>
              <a:ext cx="579491" cy="10788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5" name="円/楕円 822"/>
            <p:cNvSpPr/>
            <p:nvPr/>
          </p:nvSpPr>
          <p:spPr>
            <a:xfrm flipH="1">
              <a:off x="3433424" y="2500262"/>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326" name="平行四辺形 325"/>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327" name="平行四辺形 326"/>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328" name="フリーフォーム 327"/>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9" name="1 つの角を丸めた四角形 328"/>
            <p:cNvSpPr/>
            <p:nvPr/>
          </p:nvSpPr>
          <p:spPr>
            <a:xfrm>
              <a:off x="4108069" y="2455924"/>
              <a:ext cx="231398" cy="137739"/>
            </a:xfrm>
            <a:prstGeom prst="round1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0" name="円/楕円 828"/>
            <p:cNvSpPr/>
            <p:nvPr/>
          </p:nvSpPr>
          <p:spPr>
            <a:xfrm flipH="1">
              <a:off x="4144243" y="2502923"/>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cxnSp>
          <p:nvCxnSpPr>
            <p:cNvPr id="331" name="直線コネクタ 330"/>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332" name="フリーフォーム 331"/>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3" name="直線コネクタ 332"/>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334" name="直線コネクタ 333"/>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335" name="直線コネクタ 334"/>
            <p:cNvCxnSpPr/>
            <p:nvPr/>
          </p:nvCxnSpPr>
          <p:spPr>
            <a:xfrm>
              <a:off x="3658795" y="256689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6" name="直線コネクタ 335"/>
            <p:cNvCxnSpPr/>
            <p:nvPr/>
          </p:nvCxnSpPr>
          <p:spPr>
            <a:xfrm>
              <a:off x="3692408"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37" name="直線コネクタ 336"/>
            <p:cNvCxnSpPr/>
            <p:nvPr/>
          </p:nvCxnSpPr>
          <p:spPr>
            <a:xfrm>
              <a:off x="4011464"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38" name="直線コネクタ 337"/>
            <p:cNvCxnSpPr/>
            <p:nvPr/>
          </p:nvCxnSpPr>
          <p:spPr>
            <a:xfrm>
              <a:off x="3658795" y="253442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339" name="グループ化 338"/>
            <p:cNvGrpSpPr/>
            <p:nvPr/>
          </p:nvGrpSpPr>
          <p:grpSpPr>
            <a:xfrm>
              <a:off x="3322757" y="2036709"/>
              <a:ext cx="766201" cy="463553"/>
              <a:chOff x="3322757" y="2036709"/>
              <a:chExt cx="766201" cy="463553"/>
            </a:xfrm>
          </p:grpSpPr>
          <p:sp>
            <p:nvSpPr>
              <p:cNvPr id="340" name="Rectangle 52"/>
              <p:cNvSpPr>
                <a:spLocks noChangeArrowheads="1"/>
              </p:cNvSpPr>
              <p:nvPr/>
            </p:nvSpPr>
            <p:spPr bwMode="auto">
              <a:xfrm flipH="1">
                <a:off x="3322757" y="2036709"/>
                <a:ext cx="766201" cy="463553"/>
              </a:xfrm>
              <a:prstGeom prst="rect">
                <a:avLst/>
              </a:prstGeom>
              <a:solidFill>
                <a:schemeClr val="bg1">
                  <a:lumMod val="85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endParaRPr lang="ja-JP" altLang="en-US">
                  <a:latin typeface="+mn-lt"/>
                  <a:ea typeface="HGPｺﾞｼｯｸM" panose="020B0600000000000000" pitchFamily="50" charset="-128"/>
                </a:endParaRPr>
              </a:p>
            </p:txBody>
          </p:sp>
          <p:cxnSp>
            <p:nvCxnSpPr>
              <p:cNvPr id="341" name="直線コネクタ 340"/>
              <p:cNvCxnSpPr/>
              <p:nvPr/>
            </p:nvCxnSpPr>
            <p:spPr>
              <a:xfrm>
                <a:off x="3327400" y="207457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2" name="直線コネクタ 341"/>
              <p:cNvCxnSpPr/>
              <p:nvPr/>
            </p:nvCxnSpPr>
            <p:spPr>
              <a:xfrm>
                <a:off x="3327400" y="2112195"/>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3" name="直線コネクタ 342"/>
              <p:cNvCxnSpPr/>
              <p:nvPr/>
            </p:nvCxnSpPr>
            <p:spPr>
              <a:xfrm>
                <a:off x="3327400" y="214998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4" name="直線コネクタ 343"/>
              <p:cNvCxnSpPr/>
              <p:nvPr/>
            </p:nvCxnSpPr>
            <p:spPr>
              <a:xfrm>
                <a:off x="3327400" y="21904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5" name="直線コネクタ 344"/>
              <p:cNvCxnSpPr/>
              <p:nvPr/>
            </p:nvCxnSpPr>
            <p:spPr>
              <a:xfrm>
                <a:off x="3327400" y="222935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6" name="直線コネクタ 345"/>
              <p:cNvCxnSpPr/>
              <p:nvPr/>
            </p:nvCxnSpPr>
            <p:spPr>
              <a:xfrm>
                <a:off x="3327400" y="2266976"/>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7" name="直線コネクタ 346"/>
              <p:cNvCxnSpPr/>
              <p:nvPr/>
            </p:nvCxnSpPr>
            <p:spPr>
              <a:xfrm>
                <a:off x="3327400" y="23047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8" name="直線コネクタ 347"/>
              <p:cNvCxnSpPr/>
              <p:nvPr/>
            </p:nvCxnSpPr>
            <p:spPr>
              <a:xfrm>
                <a:off x="3327400" y="234524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9" name="直線コネクタ 348"/>
              <p:cNvCxnSpPr/>
              <p:nvPr/>
            </p:nvCxnSpPr>
            <p:spPr>
              <a:xfrm>
                <a:off x="3327400" y="2381531"/>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0" name="直線コネクタ 349"/>
              <p:cNvCxnSpPr/>
              <p:nvPr/>
            </p:nvCxnSpPr>
            <p:spPr>
              <a:xfrm>
                <a:off x="3327400" y="242201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1" name="直線コネクタ 350"/>
              <p:cNvCxnSpPr/>
              <p:nvPr/>
            </p:nvCxnSpPr>
            <p:spPr>
              <a:xfrm>
                <a:off x="3327400" y="246227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352" name="左右矢印 414"/>
          <p:cNvSpPr/>
          <p:nvPr/>
        </p:nvSpPr>
        <p:spPr>
          <a:xfrm>
            <a:off x="7988873" y="4051606"/>
            <a:ext cx="613116" cy="154456"/>
          </a:xfrm>
          <a:prstGeom prst="rightArrow">
            <a:avLst/>
          </a:prstGeom>
          <a:solidFill>
            <a:srgbClr val="FF000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353" name="正方形/長方形 4"/>
          <p:cNvSpPr/>
          <p:nvPr/>
        </p:nvSpPr>
        <p:spPr>
          <a:xfrm>
            <a:off x="7940814" y="4186906"/>
            <a:ext cx="699592" cy="246221"/>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共同配送</a:t>
            </a:r>
            <a:endParaRPr kumimoji="1" lang="ja-JP" altLang="en-US" sz="10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54" name="テキスト ボックス 23"/>
          <p:cNvSpPr txBox="1"/>
          <p:nvPr/>
        </p:nvSpPr>
        <p:spPr>
          <a:xfrm>
            <a:off x="7294915" y="226276"/>
            <a:ext cx="2529840" cy="306884"/>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令和４年度予算額：４３百万円</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pic>
        <p:nvPicPr>
          <p:cNvPr id="17" name="図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719242" y="3484794"/>
            <a:ext cx="925986" cy="789403"/>
          </a:xfrm>
          <a:prstGeom prst="rect">
            <a:avLst/>
          </a:prstGeom>
        </p:spPr>
      </p:pic>
      <p:sp>
        <p:nvSpPr>
          <p:cNvPr id="322" name="正方形/長方形 4"/>
          <p:cNvSpPr/>
          <p:nvPr/>
        </p:nvSpPr>
        <p:spPr>
          <a:xfrm>
            <a:off x="8845553" y="4185751"/>
            <a:ext cx="699592" cy="246221"/>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周辺集落</a:t>
            </a:r>
            <a:endParaRPr kumimoji="1" lang="ja-JP" altLang="en-US" sz="10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pic>
        <p:nvPicPr>
          <p:cNvPr id="23" name="図 2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11802" y="2633197"/>
            <a:ext cx="202296" cy="317327"/>
          </a:xfrm>
          <a:prstGeom prst="rect">
            <a:avLst/>
          </a:prstGeom>
        </p:spPr>
      </p:pic>
    </p:spTree>
    <p:extLst>
      <p:ext uri="{BB962C8B-B14F-4D97-AF65-F5344CB8AC3E}">
        <p14:creationId xmlns:p14="http://schemas.microsoft.com/office/powerpoint/2010/main" val="2569423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正方形/長方形 100"/>
          <p:cNvSpPr/>
          <p:nvPr/>
        </p:nvSpPr>
        <p:spPr>
          <a:xfrm>
            <a:off x="56456" y="2864614"/>
            <a:ext cx="4862443" cy="158361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4" name="正方形/長方形 273"/>
          <p:cNvSpPr/>
          <p:nvPr/>
        </p:nvSpPr>
        <p:spPr>
          <a:xfrm>
            <a:off x="56456" y="2546322"/>
            <a:ext cx="4862443" cy="2825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400" dirty="0" smtClean="0">
                <a:solidFill>
                  <a:schemeClr val="tx1"/>
                </a:solidFill>
              </a:rPr>
              <a:t>C)</a:t>
            </a:r>
            <a:r>
              <a:rPr lang="ja-JP" altLang="en-US" sz="1400" dirty="0">
                <a:solidFill>
                  <a:schemeClr val="tx1"/>
                </a:solidFill>
              </a:rPr>
              <a:t>旅客鉄道やバス等の空きスペースを活用した</a:t>
            </a:r>
            <a:r>
              <a:rPr lang="ja-JP" altLang="en-US" sz="1400" b="1" u="sng" dirty="0">
                <a:solidFill>
                  <a:srgbClr val="FF0000"/>
                </a:solidFill>
              </a:rPr>
              <a:t>貨客</a:t>
            </a:r>
            <a:r>
              <a:rPr lang="ja-JP" altLang="en-US" sz="1400" b="1" u="sng" dirty="0" smtClean="0">
                <a:solidFill>
                  <a:srgbClr val="FF0000"/>
                </a:solidFill>
              </a:rPr>
              <a:t>混載</a:t>
            </a:r>
            <a:endParaRPr lang="ja-JP" altLang="en-US" sz="1400" b="1" u="sng" dirty="0">
              <a:solidFill>
                <a:srgbClr val="FF0000"/>
              </a:solidFill>
            </a:endParaRPr>
          </a:p>
        </p:txBody>
      </p:sp>
      <p:sp>
        <p:nvSpPr>
          <p:cNvPr id="278" name="AutoShape 18"/>
          <p:cNvSpPr>
            <a:spLocks noChangeArrowheads="1"/>
          </p:cNvSpPr>
          <p:nvPr/>
        </p:nvSpPr>
        <p:spPr bwMode="auto">
          <a:xfrm>
            <a:off x="56456" y="6460787"/>
            <a:ext cx="9796168" cy="360040"/>
          </a:xfrm>
          <a:prstGeom prst="flowChartAlternateProcess">
            <a:avLst/>
          </a:prstGeom>
          <a:solidFill>
            <a:srgbClr val="CCFFCC"/>
          </a:solidFill>
          <a:ln w="28575">
            <a:solidFill>
              <a:srgbClr val="00B050"/>
            </a:solidFill>
            <a:miter lim="800000"/>
            <a:headEnd/>
            <a:tailEnd/>
          </a:ln>
          <a:effectLst/>
        </p:spPr>
        <p:txBody>
          <a:bodyPr anchor="ctr"/>
          <a:lstStyle/>
          <a:p>
            <a:pPr marL="36000" algn="ctr">
              <a:spcBef>
                <a:spcPct val="50000"/>
              </a:spcBef>
            </a:pPr>
            <a:r>
              <a:rPr lang="en-US" altLang="ja-JP" sz="1400" dirty="0" smtClean="0">
                <a:latin typeface="+mn-ea"/>
                <a:ea typeface="+mn-ea"/>
              </a:rPr>
              <a:t>※</a:t>
            </a:r>
            <a:r>
              <a:rPr lang="ja-JP" altLang="en-US" sz="1400" dirty="0" smtClean="0">
                <a:latin typeface="+mn-ea"/>
                <a:ea typeface="+mn-ea"/>
              </a:rPr>
              <a:t>上記のような案件を重点施策として優先的に採択するが、これ以外の物流効率化に資する案件も採択対象とする。</a:t>
            </a:r>
            <a:endParaRPr lang="ja-JP" altLang="en-US" sz="1400" dirty="0">
              <a:latin typeface="+mn-ea"/>
              <a:ea typeface="+mn-ea"/>
            </a:endParaRPr>
          </a:p>
        </p:txBody>
      </p:sp>
      <p:sp>
        <p:nvSpPr>
          <p:cNvPr id="9" name="タイトル 8"/>
          <p:cNvSpPr>
            <a:spLocks noGrp="1"/>
          </p:cNvSpPr>
          <p:nvPr>
            <p:ph type="title"/>
          </p:nvPr>
        </p:nvSpPr>
        <p:spPr>
          <a:xfrm>
            <a:off x="1" y="0"/>
            <a:ext cx="9905999" cy="476250"/>
          </a:xfrm>
        </p:spPr>
        <p:txBody>
          <a:bodyPr/>
          <a:lstStyle/>
          <a:p>
            <a:r>
              <a:rPr kumimoji="1" lang="ja-JP" altLang="en-US" sz="1800" dirty="0" smtClean="0"/>
              <a:t>令和４年度　モーダルシフト等推進事業において優先的に採択する案件の例（重点施策）</a:t>
            </a:r>
            <a:endParaRPr kumimoji="1" lang="ja-JP" altLang="en-US" sz="1800" dirty="0"/>
          </a:p>
        </p:txBody>
      </p:sp>
      <p:sp>
        <p:nvSpPr>
          <p:cNvPr id="173" name="正方形/長方形 172"/>
          <p:cNvSpPr/>
          <p:nvPr/>
        </p:nvSpPr>
        <p:spPr>
          <a:xfrm>
            <a:off x="4990392" y="2545439"/>
            <a:ext cx="4862443" cy="2825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400" dirty="0" smtClean="0">
                <a:solidFill>
                  <a:schemeClr val="tx1"/>
                </a:solidFill>
              </a:rPr>
              <a:t>D) </a:t>
            </a:r>
            <a:r>
              <a:rPr lang="ja-JP" altLang="en-US" sz="1400" dirty="0" smtClean="0">
                <a:solidFill>
                  <a:schemeClr val="tx1"/>
                </a:solidFill>
              </a:rPr>
              <a:t>鮮度</a:t>
            </a:r>
            <a:r>
              <a:rPr lang="ja-JP" altLang="en-US" sz="1400" dirty="0">
                <a:solidFill>
                  <a:schemeClr val="tx1"/>
                </a:solidFill>
              </a:rPr>
              <a:t>保持コンテナの活用等による</a:t>
            </a:r>
            <a:r>
              <a:rPr lang="ja-JP" altLang="en-US" sz="1400" b="1" u="sng" dirty="0">
                <a:solidFill>
                  <a:srgbClr val="FF0000"/>
                </a:solidFill>
              </a:rPr>
              <a:t>農産品輸送の効率化</a:t>
            </a:r>
            <a:endParaRPr kumimoji="1" lang="ja-JP" altLang="en-US" sz="1400" b="1" u="sng" dirty="0">
              <a:solidFill>
                <a:srgbClr val="FF0000"/>
              </a:solidFill>
            </a:endParaRPr>
          </a:p>
        </p:txBody>
      </p:sp>
      <p:grpSp>
        <p:nvGrpSpPr>
          <p:cNvPr id="6" name="グループ化 5"/>
          <p:cNvGrpSpPr/>
          <p:nvPr/>
        </p:nvGrpSpPr>
        <p:grpSpPr>
          <a:xfrm>
            <a:off x="-20702" y="4944989"/>
            <a:ext cx="2436693" cy="1418508"/>
            <a:chOff x="302597" y="2785962"/>
            <a:chExt cx="4534066" cy="2544772"/>
          </a:xfrm>
        </p:grpSpPr>
        <p:grpSp>
          <p:nvGrpSpPr>
            <p:cNvPr id="319" name="グループ化 318"/>
            <p:cNvGrpSpPr/>
            <p:nvPr/>
          </p:nvGrpSpPr>
          <p:grpSpPr>
            <a:xfrm>
              <a:off x="3248504" y="3364086"/>
              <a:ext cx="536776" cy="212802"/>
              <a:chOff x="2954940" y="346061"/>
              <a:chExt cx="1539259" cy="610230"/>
            </a:xfrm>
          </p:grpSpPr>
          <p:sp>
            <p:nvSpPr>
              <p:cNvPr id="320" name="直角三角形 319"/>
              <p:cNvSpPr/>
              <p:nvPr/>
            </p:nvSpPr>
            <p:spPr>
              <a:xfrm>
                <a:off x="4112999" y="348767"/>
                <a:ext cx="131431" cy="80770"/>
              </a:xfrm>
              <a:prstGeom prst="rtTriangle">
                <a:avLst/>
              </a:prstGeom>
              <a:solidFill>
                <a:srgbClr val="E7E6E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21" name="正方形/長方形 320"/>
              <p:cNvSpPr/>
              <p:nvPr/>
            </p:nvSpPr>
            <p:spPr>
              <a:xfrm>
                <a:off x="3189640" y="802954"/>
                <a:ext cx="917212" cy="115933"/>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22" name="Rectangle 52"/>
              <p:cNvSpPr>
                <a:spLocks noChangeArrowheads="1"/>
              </p:cNvSpPr>
              <p:nvPr/>
            </p:nvSpPr>
            <p:spPr bwMode="auto">
              <a:xfrm flipH="1">
                <a:off x="2971928" y="346061"/>
                <a:ext cx="1124813" cy="423997"/>
              </a:xfrm>
              <a:prstGeom prst="rect">
                <a:avLst/>
              </a:prstGeom>
              <a:solidFill>
                <a:srgbClr val="00B050"/>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323" name="円/楕円 322"/>
              <p:cNvSpPr/>
              <p:nvPr/>
            </p:nvSpPr>
            <p:spPr>
              <a:xfrm flipH="1">
                <a:off x="3119025" y="809614"/>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black"/>
                  </a:solidFill>
                  <a:effectLst/>
                  <a:uLnTx/>
                  <a:uFillTx/>
                  <a:latin typeface="Arial"/>
                  <a:ea typeface="ＭＳ Ｐゴシック"/>
                </a:endParaRPr>
              </a:p>
            </p:txBody>
          </p:sp>
          <p:sp>
            <p:nvSpPr>
              <p:cNvPr id="324" name="平行四辺形 323"/>
              <p:cNvSpPr/>
              <p:nvPr/>
            </p:nvSpPr>
            <p:spPr>
              <a:xfrm flipH="1">
                <a:off x="3252144"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Arial"/>
                  <a:ea typeface="ＭＳ Ｐゴシック"/>
                </a:endParaRPr>
              </a:p>
            </p:txBody>
          </p:sp>
          <p:sp>
            <p:nvSpPr>
              <p:cNvPr id="325" name="平行四辺形 324"/>
              <p:cNvSpPr/>
              <p:nvPr/>
            </p:nvSpPr>
            <p:spPr>
              <a:xfrm>
                <a:off x="3059308"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Arial"/>
                  <a:ea typeface="ＭＳ Ｐゴシック"/>
                </a:endParaRPr>
              </a:p>
            </p:txBody>
          </p:sp>
          <p:sp>
            <p:nvSpPr>
              <p:cNvPr id="326" name="正方形/長方形 325"/>
              <p:cNvSpPr/>
              <p:nvPr/>
            </p:nvSpPr>
            <p:spPr>
              <a:xfrm>
                <a:off x="2954940" y="781893"/>
                <a:ext cx="1168913" cy="36000"/>
              </a:xfrm>
              <a:prstGeom prst="rect">
                <a:avLst/>
              </a:prstGeom>
              <a:solidFill>
                <a:sysClr val="window" lastClr="FFFFFF">
                  <a:lumMod val="65000"/>
                </a:sys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27" name="フリーフォーム 326"/>
              <p:cNvSpPr/>
              <p:nvPr/>
            </p:nvSpPr>
            <p:spPr>
              <a:xfrm>
                <a:off x="4113122" y="428147"/>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28" name="1 つの角を丸めた四角形 327"/>
              <p:cNvSpPr/>
              <p:nvPr/>
            </p:nvSpPr>
            <p:spPr>
              <a:xfrm>
                <a:off x="4115850" y="765276"/>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29" name="円/楕円 328"/>
              <p:cNvSpPr/>
              <p:nvPr/>
            </p:nvSpPr>
            <p:spPr>
              <a:xfrm flipH="1">
                <a:off x="4152024" y="812275"/>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black"/>
                  </a:solidFill>
                  <a:effectLst/>
                  <a:uLnTx/>
                  <a:uFillTx/>
                  <a:latin typeface="Arial"/>
                  <a:ea typeface="ＭＳ Ｐゴシック"/>
                </a:endParaRPr>
              </a:p>
            </p:txBody>
          </p:sp>
          <p:cxnSp>
            <p:nvCxnSpPr>
              <p:cNvPr id="330" name="直線コネクタ 329"/>
              <p:cNvCxnSpPr/>
              <p:nvPr/>
            </p:nvCxnSpPr>
            <p:spPr>
              <a:xfrm flipH="1">
                <a:off x="4479138" y="683306"/>
                <a:ext cx="0" cy="59531"/>
              </a:xfrm>
              <a:prstGeom prst="line">
                <a:avLst/>
              </a:prstGeom>
              <a:noFill/>
              <a:ln w="19050" cap="flat" cmpd="sng" algn="ctr">
                <a:solidFill>
                  <a:srgbClr val="FFC000"/>
                </a:solidFill>
                <a:prstDash val="solid"/>
              </a:ln>
              <a:effectLst/>
            </p:spPr>
          </p:cxnSp>
          <p:sp>
            <p:nvSpPr>
              <p:cNvPr id="331" name="フリーフォーム 330"/>
              <p:cNvSpPr/>
              <p:nvPr/>
            </p:nvSpPr>
            <p:spPr>
              <a:xfrm>
                <a:off x="4209846" y="459388"/>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332" name="直線コネクタ 331"/>
              <p:cNvCxnSpPr/>
              <p:nvPr/>
            </p:nvCxnSpPr>
            <p:spPr>
              <a:xfrm flipH="1">
                <a:off x="4220600" y="695893"/>
                <a:ext cx="47252" cy="0"/>
              </a:xfrm>
              <a:prstGeom prst="line">
                <a:avLst/>
              </a:prstGeom>
              <a:noFill/>
              <a:ln w="19050" cap="flat" cmpd="sng" algn="ctr">
                <a:solidFill>
                  <a:sysClr val="windowText" lastClr="000000"/>
                </a:solidFill>
                <a:prstDash val="solid"/>
              </a:ln>
              <a:effectLst/>
            </p:spPr>
          </p:cxnSp>
          <p:cxnSp>
            <p:nvCxnSpPr>
              <p:cNvPr id="333" name="直線コネクタ 332"/>
              <p:cNvCxnSpPr/>
              <p:nvPr/>
            </p:nvCxnSpPr>
            <p:spPr>
              <a:xfrm>
                <a:off x="4479138" y="866604"/>
                <a:ext cx="0" cy="30963"/>
              </a:xfrm>
              <a:prstGeom prst="line">
                <a:avLst/>
              </a:prstGeom>
              <a:noFill/>
              <a:ln w="19050" cap="flat" cmpd="sng" algn="ctr">
                <a:solidFill>
                  <a:srgbClr val="FFFF00"/>
                </a:solidFill>
                <a:prstDash val="solid"/>
              </a:ln>
              <a:effectLst/>
            </p:spPr>
          </p:cxnSp>
          <p:cxnSp>
            <p:nvCxnSpPr>
              <p:cNvPr id="334" name="直線コネクタ 333"/>
              <p:cNvCxnSpPr/>
              <p:nvPr/>
            </p:nvCxnSpPr>
            <p:spPr>
              <a:xfrm>
                <a:off x="3356708" y="840503"/>
                <a:ext cx="696486" cy="0"/>
              </a:xfrm>
              <a:prstGeom prst="line">
                <a:avLst/>
              </a:prstGeom>
              <a:noFill/>
              <a:ln w="6350" cap="flat" cmpd="sng" algn="ctr">
                <a:solidFill>
                  <a:sysClr val="window" lastClr="FFFFFF">
                    <a:lumMod val="85000"/>
                  </a:sysClr>
                </a:solidFill>
                <a:prstDash val="solid"/>
                <a:miter lim="800000"/>
              </a:ln>
              <a:effectLst/>
            </p:spPr>
          </p:cxnSp>
          <p:cxnSp>
            <p:nvCxnSpPr>
              <p:cNvPr id="335" name="直線コネクタ 334"/>
              <p:cNvCxnSpPr/>
              <p:nvPr/>
            </p:nvCxnSpPr>
            <p:spPr>
              <a:xfrm>
                <a:off x="3356708" y="876247"/>
                <a:ext cx="696486" cy="0"/>
              </a:xfrm>
              <a:prstGeom prst="line">
                <a:avLst/>
              </a:prstGeom>
              <a:noFill/>
              <a:ln w="6350" cap="flat" cmpd="sng" algn="ctr">
                <a:solidFill>
                  <a:sysClr val="window" lastClr="FFFFFF">
                    <a:lumMod val="85000"/>
                  </a:sysClr>
                </a:solidFill>
                <a:prstDash val="solid"/>
                <a:miter lim="800000"/>
              </a:ln>
              <a:effectLst/>
            </p:spPr>
          </p:cxnSp>
          <p:cxnSp>
            <p:nvCxnSpPr>
              <p:cNvPr id="336" name="直線コネクタ 335"/>
              <p:cNvCxnSpPr/>
              <p:nvPr/>
            </p:nvCxnSpPr>
            <p:spPr>
              <a:xfrm>
                <a:off x="3405506" y="825014"/>
                <a:ext cx="0" cy="66900"/>
              </a:xfrm>
              <a:prstGeom prst="line">
                <a:avLst/>
              </a:prstGeom>
              <a:noFill/>
              <a:ln w="6350" cap="flat" cmpd="sng" algn="ctr">
                <a:solidFill>
                  <a:srgbClr val="E7E6E6"/>
                </a:solidFill>
                <a:prstDash val="solid"/>
                <a:miter lim="800000"/>
              </a:ln>
              <a:effectLst/>
            </p:spPr>
          </p:cxnSp>
          <p:cxnSp>
            <p:nvCxnSpPr>
              <p:cNvPr id="337" name="直線コネクタ 336"/>
              <p:cNvCxnSpPr/>
              <p:nvPr/>
            </p:nvCxnSpPr>
            <p:spPr>
              <a:xfrm>
                <a:off x="3700189" y="825014"/>
                <a:ext cx="0" cy="66900"/>
              </a:xfrm>
              <a:prstGeom prst="line">
                <a:avLst/>
              </a:prstGeom>
              <a:noFill/>
              <a:ln w="6350" cap="flat" cmpd="sng" algn="ctr">
                <a:solidFill>
                  <a:srgbClr val="E7E6E6"/>
                </a:solidFill>
                <a:prstDash val="solid"/>
                <a:miter lim="800000"/>
              </a:ln>
              <a:effectLst/>
            </p:spPr>
          </p:cxnSp>
          <p:cxnSp>
            <p:nvCxnSpPr>
              <p:cNvPr id="338" name="直線コネクタ 337"/>
              <p:cNvCxnSpPr/>
              <p:nvPr/>
            </p:nvCxnSpPr>
            <p:spPr>
              <a:xfrm>
                <a:off x="4019245" y="825014"/>
                <a:ext cx="0" cy="66900"/>
              </a:xfrm>
              <a:prstGeom prst="line">
                <a:avLst/>
              </a:prstGeom>
              <a:noFill/>
              <a:ln w="6350" cap="flat" cmpd="sng" algn="ctr">
                <a:solidFill>
                  <a:srgbClr val="E7E6E6"/>
                </a:solidFill>
                <a:prstDash val="solid"/>
                <a:miter lim="800000"/>
              </a:ln>
              <a:effectLst/>
            </p:spPr>
          </p:cxnSp>
        </p:grpSp>
        <p:grpSp>
          <p:nvGrpSpPr>
            <p:cNvPr id="4" name="グループ化 3"/>
            <p:cNvGrpSpPr/>
            <p:nvPr/>
          </p:nvGrpSpPr>
          <p:grpSpPr>
            <a:xfrm>
              <a:off x="302597" y="2785962"/>
              <a:ext cx="4534066" cy="2544772"/>
              <a:chOff x="302597" y="2785962"/>
              <a:chExt cx="4534066" cy="2544772"/>
            </a:xfrm>
          </p:grpSpPr>
          <p:sp>
            <p:nvSpPr>
              <p:cNvPr id="109" name="Text Box 27"/>
              <p:cNvSpPr txBox="1">
                <a:spLocks noChangeArrowheads="1"/>
              </p:cNvSpPr>
              <p:nvPr/>
            </p:nvSpPr>
            <p:spPr bwMode="auto">
              <a:xfrm>
                <a:off x="302597" y="2816976"/>
                <a:ext cx="1626197" cy="320209"/>
              </a:xfrm>
              <a:prstGeom prst="rect">
                <a:avLst/>
              </a:prstGeom>
              <a:noFill/>
              <a:ln w="9525" algn="ctr">
                <a:noFill/>
                <a:miter lim="800000"/>
                <a:headEnd/>
                <a:tailEnd/>
              </a:ln>
            </p:spPr>
            <p:txBody>
              <a:bodyPr anchor="ctr"/>
              <a:lstStyle/>
              <a:p>
                <a:r>
                  <a:rPr kumimoji="0" lang="ja-JP" altLang="en-US" sz="800" dirty="0" smtClean="0">
                    <a:solidFill>
                      <a:srgbClr val="1C1C1C"/>
                    </a:solidFill>
                    <a:latin typeface="+mn-ea"/>
                  </a:rPr>
                  <a:t>（</a:t>
                </a:r>
                <a:r>
                  <a:rPr kumimoji="0" lang="en-US" altLang="ja-JP" sz="800" dirty="0" smtClean="0">
                    <a:solidFill>
                      <a:srgbClr val="1C1C1C"/>
                    </a:solidFill>
                    <a:latin typeface="+mn-ea"/>
                  </a:rPr>
                  <a:t>X</a:t>
                </a:r>
                <a:r>
                  <a:rPr kumimoji="0" lang="ja-JP" altLang="en-US" sz="800" dirty="0" smtClean="0">
                    <a:solidFill>
                      <a:srgbClr val="1C1C1C"/>
                    </a:solidFill>
                    <a:latin typeface="+mn-ea"/>
                  </a:rPr>
                  <a:t>地区</a:t>
                </a:r>
                <a:r>
                  <a:rPr kumimoji="0" lang="ja-JP" altLang="en-US" sz="800" dirty="0">
                    <a:solidFill>
                      <a:srgbClr val="1C1C1C"/>
                    </a:solidFill>
                    <a:latin typeface="+mn-ea"/>
                  </a:rPr>
                  <a:t>）</a:t>
                </a:r>
              </a:p>
            </p:txBody>
          </p:sp>
          <p:sp>
            <p:nvSpPr>
              <p:cNvPr id="166" name="角丸四角形 165"/>
              <p:cNvSpPr/>
              <p:nvPr/>
            </p:nvSpPr>
            <p:spPr>
              <a:xfrm>
                <a:off x="2459732" y="3308188"/>
                <a:ext cx="196512" cy="1063352"/>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500" dirty="0" smtClean="0">
                    <a:solidFill>
                      <a:schemeClr val="tx1"/>
                    </a:solidFill>
                  </a:rPr>
                  <a:t>中継拠点</a:t>
                </a:r>
                <a:endParaRPr kumimoji="1" lang="ja-JP" altLang="en-US" sz="500" dirty="0">
                  <a:solidFill>
                    <a:schemeClr val="tx1"/>
                  </a:solidFill>
                </a:endParaRPr>
              </a:p>
            </p:txBody>
          </p:sp>
          <p:pic>
            <p:nvPicPr>
              <p:cNvPr id="114" name="図 3" descr="工場・煙突イラスト素材"/>
              <p:cNvPicPr>
                <a:picLocks noChangeAspect="1" noChangeArrowheads="1"/>
              </p:cNvPicPr>
              <p:nvPr/>
            </p:nvPicPr>
            <p:blipFill>
              <a:blip r:embed="rId2" cstate="print"/>
              <a:srcRect l="3770" t="5034" r="54759" b="24486"/>
              <a:stretch>
                <a:fillRect/>
              </a:stretch>
            </p:blipFill>
            <p:spPr bwMode="auto">
              <a:xfrm>
                <a:off x="579137" y="3931889"/>
                <a:ext cx="541963" cy="504056"/>
              </a:xfrm>
              <a:prstGeom prst="rect">
                <a:avLst/>
              </a:prstGeom>
              <a:noFill/>
              <a:ln w="9525">
                <a:noFill/>
                <a:miter lim="800000"/>
                <a:headEnd/>
                <a:tailEnd/>
              </a:ln>
            </p:spPr>
          </p:pic>
          <p:pic>
            <p:nvPicPr>
              <p:cNvPr id="116" name="図 3" descr="工場・煙突イラスト素材"/>
              <p:cNvPicPr>
                <a:picLocks noChangeAspect="1" noChangeArrowheads="1"/>
              </p:cNvPicPr>
              <p:nvPr/>
            </p:nvPicPr>
            <p:blipFill>
              <a:blip r:embed="rId2" cstate="print"/>
              <a:srcRect l="3770" t="5034" r="54759" b="24486"/>
              <a:stretch>
                <a:fillRect/>
              </a:stretch>
            </p:blipFill>
            <p:spPr bwMode="auto">
              <a:xfrm>
                <a:off x="534087" y="3180745"/>
                <a:ext cx="541963" cy="504056"/>
              </a:xfrm>
              <a:prstGeom prst="rect">
                <a:avLst/>
              </a:prstGeom>
              <a:noFill/>
              <a:ln w="9525">
                <a:noFill/>
                <a:miter lim="800000"/>
                <a:headEnd/>
                <a:tailEnd/>
              </a:ln>
            </p:spPr>
          </p:pic>
          <p:sp>
            <p:nvSpPr>
              <p:cNvPr id="174" name="Text Box 27"/>
              <p:cNvSpPr txBox="1">
                <a:spLocks noChangeArrowheads="1"/>
              </p:cNvSpPr>
              <p:nvPr/>
            </p:nvSpPr>
            <p:spPr bwMode="auto">
              <a:xfrm>
                <a:off x="3744500" y="2785962"/>
                <a:ext cx="1092163" cy="420508"/>
              </a:xfrm>
              <a:prstGeom prst="rect">
                <a:avLst/>
              </a:prstGeom>
              <a:noFill/>
              <a:ln w="9525" algn="ctr">
                <a:noFill/>
                <a:miter lim="800000"/>
                <a:headEnd/>
                <a:tailEnd/>
              </a:ln>
            </p:spPr>
            <p:txBody>
              <a:bodyPr anchor="ctr"/>
              <a:lstStyle/>
              <a:p>
                <a:r>
                  <a:rPr kumimoji="0" lang="ja-JP" altLang="en-US" sz="800" dirty="0" smtClean="0">
                    <a:solidFill>
                      <a:srgbClr val="1C1C1C"/>
                    </a:solidFill>
                    <a:latin typeface="+mn-ea"/>
                  </a:rPr>
                  <a:t>（</a:t>
                </a:r>
                <a:r>
                  <a:rPr kumimoji="0" lang="en-US" altLang="ja-JP" sz="800" dirty="0" smtClean="0">
                    <a:solidFill>
                      <a:srgbClr val="1C1C1C"/>
                    </a:solidFill>
                    <a:latin typeface="+mn-ea"/>
                  </a:rPr>
                  <a:t>Y</a:t>
                </a:r>
                <a:r>
                  <a:rPr kumimoji="0" lang="ja-JP" altLang="en-US" sz="800" dirty="0" smtClean="0">
                    <a:solidFill>
                      <a:srgbClr val="1C1C1C"/>
                    </a:solidFill>
                    <a:latin typeface="+mn-ea"/>
                  </a:rPr>
                  <a:t>地区</a:t>
                </a:r>
                <a:r>
                  <a:rPr kumimoji="0" lang="ja-JP" altLang="en-US" sz="800" dirty="0">
                    <a:solidFill>
                      <a:srgbClr val="1C1C1C"/>
                    </a:solidFill>
                    <a:latin typeface="+mn-ea"/>
                  </a:rPr>
                  <a:t>）</a:t>
                </a:r>
              </a:p>
            </p:txBody>
          </p:sp>
          <p:pic>
            <p:nvPicPr>
              <p:cNvPr id="177" name="図 3" descr="工場・煙突イラスト素材"/>
              <p:cNvPicPr>
                <a:picLocks noChangeAspect="1" noChangeArrowheads="1"/>
              </p:cNvPicPr>
              <p:nvPr/>
            </p:nvPicPr>
            <p:blipFill>
              <a:blip r:embed="rId2" cstate="print"/>
              <a:srcRect l="3770" t="5034" r="54759" b="24486"/>
              <a:stretch>
                <a:fillRect/>
              </a:stretch>
            </p:blipFill>
            <p:spPr bwMode="auto">
              <a:xfrm>
                <a:off x="3956210" y="3928222"/>
                <a:ext cx="541963" cy="504056"/>
              </a:xfrm>
              <a:prstGeom prst="rect">
                <a:avLst/>
              </a:prstGeom>
              <a:noFill/>
              <a:ln w="9525">
                <a:noFill/>
                <a:miter lim="800000"/>
                <a:headEnd/>
                <a:tailEnd/>
              </a:ln>
            </p:spPr>
          </p:pic>
          <p:pic>
            <p:nvPicPr>
              <p:cNvPr id="192" name="図 3" descr="工場・煙突イラスト素材"/>
              <p:cNvPicPr>
                <a:picLocks noChangeAspect="1" noChangeArrowheads="1"/>
              </p:cNvPicPr>
              <p:nvPr/>
            </p:nvPicPr>
            <p:blipFill>
              <a:blip r:embed="rId2" cstate="print"/>
              <a:srcRect l="3770" t="5034" r="54759" b="24486"/>
              <a:stretch>
                <a:fillRect/>
              </a:stretch>
            </p:blipFill>
            <p:spPr bwMode="auto">
              <a:xfrm>
                <a:off x="3995143" y="3190101"/>
                <a:ext cx="541963" cy="504056"/>
              </a:xfrm>
              <a:prstGeom prst="rect">
                <a:avLst/>
              </a:prstGeom>
              <a:noFill/>
              <a:ln w="9525">
                <a:noFill/>
                <a:miter lim="800000"/>
                <a:headEnd/>
                <a:tailEnd/>
              </a:ln>
            </p:spPr>
          </p:pic>
          <p:grpSp>
            <p:nvGrpSpPr>
              <p:cNvPr id="242" name="グループ化 241"/>
              <p:cNvGrpSpPr/>
              <p:nvPr/>
            </p:nvGrpSpPr>
            <p:grpSpPr>
              <a:xfrm>
                <a:off x="1237327" y="3364478"/>
                <a:ext cx="536776" cy="212802"/>
                <a:chOff x="2954940" y="346061"/>
                <a:chExt cx="1539259" cy="610230"/>
              </a:xfrm>
            </p:grpSpPr>
            <p:sp>
              <p:nvSpPr>
                <p:cNvPr id="243" name="直角三角形 242"/>
                <p:cNvSpPr/>
                <p:nvPr/>
              </p:nvSpPr>
              <p:spPr>
                <a:xfrm>
                  <a:off x="4112999" y="348767"/>
                  <a:ext cx="131431" cy="80770"/>
                </a:xfrm>
                <a:prstGeom prst="rtTriangle">
                  <a:avLst/>
                </a:prstGeom>
                <a:solidFill>
                  <a:srgbClr val="E7E6E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44" name="正方形/長方形 243"/>
                <p:cNvSpPr/>
                <p:nvPr/>
              </p:nvSpPr>
              <p:spPr>
                <a:xfrm>
                  <a:off x="3189640" y="802954"/>
                  <a:ext cx="917212" cy="115933"/>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92" name="Rectangle 52"/>
                <p:cNvSpPr>
                  <a:spLocks noChangeArrowheads="1"/>
                </p:cNvSpPr>
                <p:nvPr/>
              </p:nvSpPr>
              <p:spPr bwMode="auto">
                <a:xfrm flipH="1">
                  <a:off x="2971928" y="346061"/>
                  <a:ext cx="1124813" cy="423997"/>
                </a:xfrm>
                <a:prstGeom prst="rect">
                  <a:avLst/>
                </a:prstGeom>
                <a:solidFill>
                  <a:srgbClr val="00B050"/>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246" name="円/楕円 245"/>
                <p:cNvSpPr/>
                <p:nvPr/>
              </p:nvSpPr>
              <p:spPr>
                <a:xfrm flipH="1">
                  <a:off x="3119025" y="809614"/>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black"/>
                    </a:solidFill>
                    <a:effectLst/>
                    <a:uLnTx/>
                    <a:uFillTx/>
                    <a:latin typeface="Arial"/>
                    <a:ea typeface="ＭＳ Ｐゴシック"/>
                  </a:endParaRPr>
                </a:p>
              </p:txBody>
            </p:sp>
            <p:sp>
              <p:nvSpPr>
                <p:cNvPr id="247" name="平行四辺形 246"/>
                <p:cNvSpPr/>
                <p:nvPr/>
              </p:nvSpPr>
              <p:spPr>
                <a:xfrm flipH="1">
                  <a:off x="3252144"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Arial"/>
                    <a:ea typeface="ＭＳ Ｐゴシック"/>
                  </a:endParaRPr>
                </a:p>
              </p:txBody>
            </p:sp>
            <p:sp>
              <p:nvSpPr>
                <p:cNvPr id="249" name="平行四辺形 248"/>
                <p:cNvSpPr/>
                <p:nvPr/>
              </p:nvSpPr>
              <p:spPr>
                <a:xfrm>
                  <a:off x="3059308"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Arial"/>
                    <a:ea typeface="ＭＳ Ｐゴシック"/>
                  </a:endParaRPr>
                </a:p>
              </p:txBody>
            </p:sp>
            <p:sp>
              <p:nvSpPr>
                <p:cNvPr id="250" name="正方形/長方形 249"/>
                <p:cNvSpPr/>
                <p:nvPr/>
              </p:nvSpPr>
              <p:spPr>
                <a:xfrm>
                  <a:off x="2954940" y="781893"/>
                  <a:ext cx="1168913" cy="36000"/>
                </a:xfrm>
                <a:prstGeom prst="rect">
                  <a:avLst/>
                </a:prstGeom>
                <a:solidFill>
                  <a:sysClr val="window" lastClr="FFFFFF">
                    <a:lumMod val="65000"/>
                  </a:sys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51" name="フリーフォーム 250"/>
                <p:cNvSpPr/>
                <p:nvPr/>
              </p:nvSpPr>
              <p:spPr>
                <a:xfrm>
                  <a:off x="4113122" y="428147"/>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E7E6E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52" name="1 つの角を丸めた四角形 251"/>
                <p:cNvSpPr/>
                <p:nvPr/>
              </p:nvSpPr>
              <p:spPr>
                <a:xfrm>
                  <a:off x="4115850" y="765276"/>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53" name="円/楕円 252"/>
                <p:cNvSpPr/>
                <p:nvPr/>
              </p:nvSpPr>
              <p:spPr>
                <a:xfrm flipH="1">
                  <a:off x="4152024" y="812275"/>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black"/>
                    </a:solidFill>
                    <a:effectLst/>
                    <a:uLnTx/>
                    <a:uFillTx/>
                    <a:latin typeface="Arial"/>
                    <a:ea typeface="ＭＳ Ｐゴシック"/>
                  </a:endParaRPr>
                </a:p>
              </p:txBody>
            </p:sp>
            <p:cxnSp>
              <p:nvCxnSpPr>
                <p:cNvPr id="260" name="直線コネクタ 259"/>
                <p:cNvCxnSpPr/>
                <p:nvPr/>
              </p:nvCxnSpPr>
              <p:spPr>
                <a:xfrm flipH="1">
                  <a:off x="4479138" y="683306"/>
                  <a:ext cx="0" cy="59531"/>
                </a:xfrm>
                <a:prstGeom prst="line">
                  <a:avLst/>
                </a:prstGeom>
                <a:noFill/>
                <a:ln w="19050" cap="flat" cmpd="sng" algn="ctr">
                  <a:solidFill>
                    <a:srgbClr val="FFC000"/>
                  </a:solidFill>
                  <a:prstDash val="solid"/>
                </a:ln>
                <a:effectLst/>
              </p:spPr>
            </p:cxnSp>
            <p:sp>
              <p:nvSpPr>
                <p:cNvPr id="262" name="フリーフォーム 261"/>
                <p:cNvSpPr/>
                <p:nvPr/>
              </p:nvSpPr>
              <p:spPr>
                <a:xfrm>
                  <a:off x="4209846" y="459388"/>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263" name="直線コネクタ 262"/>
                <p:cNvCxnSpPr/>
                <p:nvPr/>
              </p:nvCxnSpPr>
              <p:spPr>
                <a:xfrm flipH="1">
                  <a:off x="4220600" y="695893"/>
                  <a:ext cx="47252" cy="0"/>
                </a:xfrm>
                <a:prstGeom prst="line">
                  <a:avLst/>
                </a:prstGeom>
                <a:noFill/>
                <a:ln w="19050" cap="flat" cmpd="sng" algn="ctr">
                  <a:solidFill>
                    <a:sysClr val="windowText" lastClr="000000"/>
                  </a:solidFill>
                  <a:prstDash val="solid"/>
                </a:ln>
                <a:effectLst/>
              </p:spPr>
            </p:cxnSp>
            <p:cxnSp>
              <p:nvCxnSpPr>
                <p:cNvPr id="264" name="直線コネクタ 263"/>
                <p:cNvCxnSpPr/>
                <p:nvPr/>
              </p:nvCxnSpPr>
              <p:spPr>
                <a:xfrm>
                  <a:off x="4479138" y="866604"/>
                  <a:ext cx="0" cy="30963"/>
                </a:xfrm>
                <a:prstGeom prst="line">
                  <a:avLst/>
                </a:prstGeom>
                <a:noFill/>
                <a:ln w="19050" cap="flat" cmpd="sng" algn="ctr">
                  <a:solidFill>
                    <a:srgbClr val="FFFF00"/>
                  </a:solidFill>
                  <a:prstDash val="solid"/>
                </a:ln>
                <a:effectLst/>
              </p:spPr>
            </p:cxnSp>
            <p:cxnSp>
              <p:nvCxnSpPr>
                <p:cNvPr id="265" name="直線コネクタ 264"/>
                <p:cNvCxnSpPr/>
                <p:nvPr/>
              </p:nvCxnSpPr>
              <p:spPr>
                <a:xfrm>
                  <a:off x="3356708" y="840503"/>
                  <a:ext cx="696486" cy="0"/>
                </a:xfrm>
                <a:prstGeom prst="line">
                  <a:avLst/>
                </a:prstGeom>
                <a:noFill/>
                <a:ln w="6350" cap="flat" cmpd="sng" algn="ctr">
                  <a:solidFill>
                    <a:sysClr val="window" lastClr="FFFFFF">
                      <a:lumMod val="85000"/>
                    </a:sysClr>
                  </a:solidFill>
                  <a:prstDash val="solid"/>
                  <a:miter lim="800000"/>
                </a:ln>
                <a:effectLst/>
              </p:spPr>
            </p:cxnSp>
            <p:cxnSp>
              <p:nvCxnSpPr>
                <p:cNvPr id="266" name="直線コネクタ 265"/>
                <p:cNvCxnSpPr/>
                <p:nvPr/>
              </p:nvCxnSpPr>
              <p:spPr>
                <a:xfrm>
                  <a:off x="3356708" y="876247"/>
                  <a:ext cx="696486" cy="0"/>
                </a:xfrm>
                <a:prstGeom prst="line">
                  <a:avLst/>
                </a:prstGeom>
                <a:noFill/>
                <a:ln w="6350" cap="flat" cmpd="sng" algn="ctr">
                  <a:solidFill>
                    <a:sysClr val="window" lastClr="FFFFFF">
                      <a:lumMod val="85000"/>
                    </a:sysClr>
                  </a:solidFill>
                  <a:prstDash val="solid"/>
                  <a:miter lim="800000"/>
                </a:ln>
                <a:effectLst/>
              </p:spPr>
            </p:cxnSp>
            <p:cxnSp>
              <p:nvCxnSpPr>
                <p:cNvPr id="273" name="直線コネクタ 272"/>
                <p:cNvCxnSpPr/>
                <p:nvPr/>
              </p:nvCxnSpPr>
              <p:spPr>
                <a:xfrm>
                  <a:off x="3405506" y="825014"/>
                  <a:ext cx="0" cy="66900"/>
                </a:xfrm>
                <a:prstGeom prst="line">
                  <a:avLst/>
                </a:prstGeom>
                <a:noFill/>
                <a:ln w="6350" cap="flat" cmpd="sng" algn="ctr">
                  <a:solidFill>
                    <a:srgbClr val="E7E6E6"/>
                  </a:solidFill>
                  <a:prstDash val="solid"/>
                  <a:miter lim="800000"/>
                </a:ln>
                <a:effectLst/>
              </p:spPr>
            </p:cxnSp>
            <p:cxnSp>
              <p:nvCxnSpPr>
                <p:cNvPr id="275" name="直線コネクタ 274"/>
                <p:cNvCxnSpPr/>
                <p:nvPr/>
              </p:nvCxnSpPr>
              <p:spPr>
                <a:xfrm>
                  <a:off x="3700189" y="825014"/>
                  <a:ext cx="0" cy="66900"/>
                </a:xfrm>
                <a:prstGeom prst="line">
                  <a:avLst/>
                </a:prstGeom>
                <a:noFill/>
                <a:ln w="6350" cap="flat" cmpd="sng" algn="ctr">
                  <a:solidFill>
                    <a:srgbClr val="E7E6E6"/>
                  </a:solidFill>
                  <a:prstDash val="solid"/>
                  <a:miter lim="800000"/>
                </a:ln>
                <a:effectLst/>
              </p:spPr>
            </p:cxnSp>
            <p:cxnSp>
              <p:nvCxnSpPr>
                <p:cNvPr id="280" name="直線コネクタ 279"/>
                <p:cNvCxnSpPr/>
                <p:nvPr/>
              </p:nvCxnSpPr>
              <p:spPr>
                <a:xfrm>
                  <a:off x="4019245" y="825014"/>
                  <a:ext cx="0" cy="66900"/>
                </a:xfrm>
                <a:prstGeom prst="line">
                  <a:avLst/>
                </a:prstGeom>
                <a:noFill/>
                <a:ln w="6350" cap="flat" cmpd="sng" algn="ctr">
                  <a:solidFill>
                    <a:srgbClr val="E7E6E6"/>
                  </a:solidFill>
                  <a:prstDash val="solid"/>
                  <a:miter lim="800000"/>
                </a:ln>
                <a:effectLst/>
              </p:spPr>
            </p:cxnSp>
          </p:grpSp>
          <p:grpSp>
            <p:nvGrpSpPr>
              <p:cNvPr id="339" name="グループ化 338"/>
              <p:cNvGrpSpPr/>
              <p:nvPr/>
            </p:nvGrpSpPr>
            <p:grpSpPr>
              <a:xfrm flipH="1">
                <a:off x="3248504" y="4129548"/>
                <a:ext cx="536776" cy="212802"/>
                <a:chOff x="2954940" y="346061"/>
                <a:chExt cx="1539259" cy="610230"/>
              </a:xfrm>
            </p:grpSpPr>
            <p:sp>
              <p:nvSpPr>
                <p:cNvPr id="340" name="直角三角形 339"/>
                <p:cNvSpPr/>
                <p:nvPr/>
              </p:nvSpPr>
              <p:spPr>
                <a:xfrm>
                  <a:off x="4112999" y="348767"/>
                  <a:ext cx="131431" cy="80770"/>
                </a:xfrm>
                <a:prstGeom prst="rtTriangle">
                  <a:avLst/>
                </a:prstGeom>
                <a:solidFill>
                  <a:srgbClr val="E7E6E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41" name="正方形/長方形 340"/>
                <p:cNvSpPr/>
                <p:nvPr/>
              </p:nvSpPr>
              <p:spPr>
                <a:xfrm>
                  <a:off x="3189640" y="802954"/>
                  <a:ext cx="917212" cy="115933"/>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42" name="Rectangle 52"/>
                <p:cNvSpPr>
                  <a:spLocks noChangeArrowheads="1"/>
                </p:cNvSpPr>
                <p:nvPr/>
              </p:nvSpPr>
              <p:spPr bwMode="auto">
                <a:xfrm flipH="1">
                  <a:off x="2971928" y="346061"/>
                  <a:ext cx="1124813" cy="423997"/>
                </a:xfrm>
                <a:prstGeom prst="rect">
                  <a:avLst/>
                </a:prstGeom>
                <a:solidFill>
                  <a:schemeClr val="accent2">
                    <a:lumMod val="60000"/>
                    <a:lumOff val="40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343" name="円/楕円 342"/>
                <p:cNvSpPr/>
                <p:nvPr/>
              </p:nvSpPr>
              <p:spPr>
                <a:xfrm flipH="1">
                  <a:off x="3119025" y="809614"/>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black"/>
                    </a:solidFill>
                    <a:effectLst/>
                    <a:uLnTx/>
                    <a:uFillTx/>
                    <a:latin typeface="Arial"/>
                    <a:ea typeface="ＭＳ Ｐゴシック"/>
                  </a:endParaRPr>
                </a:p>
              </p:txBody>
            </p:sp>
            <p:sp>
              <p:nvSpPr>
                <p:cNvPr id="344" name="平行四辺形 343"/>
                <p:cNvSpPr/>
                <p:nvPr/>
              </p:nvSpPr>
              <p:spPr>
                <a:xfrm flipH="1">
                  <a:off x="3252144"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Arial"/>
                    <a:ea typeface="ＭＳ Ｐゴシック"/>
                  </a:endParaRPr>
                </a:p>
              </p:txBody>
            </p:sp>
            <p:sp>
              <p:nvSpPr>
                <p:cNvPr id="345" name="平行四辺形 344"/>
                <p:cNvSpPr/>
                <p:nvPr/>
              </p:nvSpPr>
              <p:spPr>
                <a:xfrm>
                  <a:off x="3059308"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Arial"/>
                    <a:ea typeface="ＭＳ Ｐゴシック"/>
                  </a:endParaRPr>
                </a:p>
              </p:txBody>
            </p:sp>
            <p:sp>
              <p:nvSpPr>
                <p:cNvPr id="346" name="正方形/長方形 345"/>
                <p:cNvSpPr/>
                <p:nvPr/>
              </p:nvSpPr>
              <p:spPr>
                <a:xfrm>
                  <a:off x="2954940" y="781893"/>
                  <a:ext cx="1168913" cy="36000"/>
                </a:xfrm>
                <a:prstGeom prst="rect">
                  <a:avLst/>
                </a:prstGeom>
                <a:solidFill>
                  <a:sysClr val="window" lastClr="FFFFFF">
                    <a:lumMod val="65000"/>
                  </a:sys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47" name="フリーフォーム 346"/>
                <p:cNvSpPr/>
                <p:nvPr/>
              </p:nvSpPr>
              <p:spPr>
                <a:xfrm>
                  <a:off x="4113122" y="428147"/>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48" name="1 つの角を丸めた四角形 347"/>
                <p:cNvSpPr/>
                <p:nvPr/>
              </p:nvSpPr>
              <p:spPr>
                <a:xfrm>
                  <a:off x="4115850" y="765276"/>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49" name="円/楕円 348"/>
                <p:cNvSpPr/>
                <p:nvPr/>
              </p:nvSpPr>
              <p:spPr>
                <a:xfrm flipH="1">
                  <a:off x="4152024" y="812275"/>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black"/>
                    </a:solidFill>
                    <a:effectLst/>
                    <a:uLnTx/>
                    <a:uFillTx/>
                    <a:latin typeface="Arial"/>
                    <a:ea typeface="ＭＳ Ｐゴシック"/>
                  </a:endParaRPr>
                </a:p>
              </p:txBody>
            </p:sp>
            <p:cxnSp>
              <p:nvCxnSpPr>
                <p:cNvPr id="350" name="直線コネクタ 349"/>
                <p:cNvCxnSpPr/>
                <p:nvPr/>
              </p:nvCxnSpPr>
              <p:spPr>
                <a:xfrm flipH="1">
                  <a:off x="4479138" y="683306"/>
                  <a:ext cx="0" cy="59531"/>
                </a:xfrm>
                <a:prstGeom prst="line">
                  <a:avLst/>
                </a:prstGeom>
                <a:noFill/>
                <a:ln w="19050" cap="flat" cmpd="sng" algn="ctr">
                  <a:solidFill>
                    <a:srgbClr val="FFC000"/>
                  </a:solidFill>
                  <a:prstDash val="solid"/>
                </a:ln>
                <a:effectLst/>
              </p:spPr>
            </p:cxnSp>
            <p:sp>
              <p:nvSpPr>
                <p:cNvPr id="351" name="フリーフォーム 350"/>
                <p:cNvSpPr/>
                <p:nvPr/>
              </p:nvSpPr>
              <p:spPr>
                <a:xfrm>
                  <a:off x="4209846" y="459388"/>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352" name="直線コネクタ 351"/>
                <p:cNvCxnSpPr/>
                <p:nvPr/>
              </p:nvCxnSpPr>
              <p:spPr>
                <a:xfrm flipH="1">
                  <a:off x="4220600" y="695893"/>
                  <a:ext cx="47252" cy="0"/>
                </a:xfrm>
                <a:prstGeom prst="line">
                  <a:avLst/>
                </a:prstGeom>
                <a:noFill/>
                <a:ln w="19050" cap="flat" cmpd="sng" algn="ctr">
                  <a:solidFill>
                    <a:sysClr val="windowText" lastClr="000000"/>
                  </a:solidFill>
                  <a:prstDash val="solid"/>
                </a:ln>
                <a:effectLst/>
              </p:spPr>
            </p:cxnSp>
            <p:cxnSp>
              <p:nvCxnSpPr>
                <p:cNvPr id="353" name="直線コネクタ 352"/>
                <p:cNvCxnSpPr/>
                <p:nvPr/>
              </p:nvCxnSpPr>
              <p:spPr>
                <a:xfrm>
                  <a:off x="4479138" y="866604"/>
                  <a:ext cx="0" cy="30963"/>
                </a:xfrm>
                <a:prstGeom prst="line">
                  <a:avLst/>
                </a:prstGeom>
                <a:noFill/>
                <a:ln w="19050" cap="flat" cmpd="sng" algn="ctr">
                  <a:solidFill>
                    <a:srgbClr val="FFFF00"/>
                  </a:solidFill>
                  <a:prstDash val="solid"/>
                </a:ln>
                <a:effectLst/>
              </p:spPr>
            </p:cxnSp>
            <p:cxnSp>
              <p:nvCxnSpPr>
                <p:cNvPr id="354" name="直線コネクタ 353"/>
                <p:cNvCxnSpPr/>
                <p:nvPr/>
              </p:nvCxnSpPr>
              <p:spPr>
                <a:xfrm>
                  <a:off x="3356708" y="840503"/>
                  <a:ext cx="696486" cy="0"/>
                </a:xfrm>
                <a:prstGeom prst="line">
                  <a:avLst/>
                </a:prstGeom>
                <a:noFill/>
                <a:ln w="6350" cap="flat" cmpd="sng" algn="ctr">
                  <a:solidFill>
                    <a:sysClr val="window" lastClr="FFFFFF">
                      <a:lumMod val="85000"/>
                    </a:sysClr>
                  </a:solidFill>
                  <a:prstDash val="solid"/>
                  <a:miter lim="800000"/>
                </a:ln>
                <a:effectLst/>
              </p:spPr>
            </p:cxnSp>
            <p:cxnSp>
              <p:nvCxnSpPr>
                <p:cNvPr id="355" name="直線コネクタ 354"/>
                <p:cNvCxnSpPr/>
                <p:nvPr/>
              </p:nvCxnSpPr>
              <p:spPr>
                <a:xfrm>
                  <a:off x="3356708" y="876247"/>
                  <a:ext cx="696486" cy="0"/>
                </a:xfrm>
                <a:prstGeom prst="line">
                  <a:avLst/>
                </a:prstGeom>
                <a:noFill/>
                <a:ln w="6350" cap="flat" cmpd="sng" algn="ctr">
                  <a:solidFill>
                    <a:sysClr val="window" lastClr="FFFFFF">
                      <a:lumMod val="85000"/>
                    </a:sysClr>
                  </a:solidFill>
                  <a:prstDash val="solid"/>
                  <a:miter lim="800000"/>
                </a:ln>
                <a:effectLst/>
              </p:spPr>
            </p:cxnSp>
            <p:cxnSp>
              <p:nvCxnSpPr>
                <p:cNvPr id="356" name="直線コネクタ 355"/>
                <p:cNvCxnSpPr/>
                <p:nvPr/>
              </p:nvCxnSpPr>
              <p:spPr>
                <a:xfrm>
                  <a:off x="3405506" y="825014"/>
                  <a:ext cx="0" cy="66900"/>
                </a:xfrm>
                <a:prstGeom prst="line">
                  <a:avLst/>
                </a:prstGeom>
                <a:noFill/>
                <a:ln w="6350" cap="flat" cmpd="sng" algn="ctr">
                  <a:solidFill>
                    <a:srgbClr val="E7E6E6"/>
                  </a:solidFill>
                  <a:prstDash val="solid"/>
                  <a:miter lim="800000"/>
                </a:ln>
                <a:effectLst/>
              </p:spPr>
            </p:cxnSp>
            <p:cxnSp>
              <p:nvCxnSpPr>
                <p:cNvPr id="357" name="直線コネクタ 356"/>
                <p:cNvCxnSpPr/>
                <p:nvPr/>
              </p:nvCxnSpPr>
              <p:spPr>
                <a:xfrm>
                  <a:off x="3700189" y="825014"/>
                  <a:ext cx="0" cy="66900"/>
                </a:xfrm>
                <a:prstGeom prst="line">
                  <a:avLst/>
                </a:prstGeom>
                <a:noFill/>
                <a:ln w="6350" cap="flat" cmpd="sng" algn="ctr">
                  <a:solidFill>
                    <a:srgbClr val="E7E6E6"/>
                  </a:solidFill>
                  <a:prstDash val="solid"/>
                  <a:miter lim="800000"/>
                </a:ln>
                <a:effectLst/>
              </p:spPr>
            </p:cxnSp>
            <p:cxnSp>
              <p:nvCxnSpPr>
                <p:cNvPr id="358" name="直線コネクタ 357"/>
                <p:cNvCxnSpPr/>
                <p:nvPr/>
              </p:nvCxnSpPr>
              <p:spPr>
                <a:xfrm>
                  <a:off x="4019245" y="825014"/>
                  <a:ext cx="0" cy="66900"/>
                </a:xfrm>
                <a:prstGeom prst="line">
                  <a:avLst/>
                </a:prstGeom>
                <a:noFill/>
                <a:ln w="6350" cap="flat" cmpd="sng" algn="ctr">
                  <a:solidFill>
                    <a:srgbClr val="E7E6E6"/>
                  </a:solidFill>
                  <a:prstDash val="solid"/>
                  <a:miter lim="800000"/>
                </a:ln>
                <a:effectLst/>
              </p:spPr>
            </p:cxnSp>
          </p:grpSp>
          <p:grpSp>
            <p:nvGrpSpPr>
              <p:cNvPr id="380" name="グループ化 379"/>
              <p:cNvGrpSpPr/>
              <p:nvPr/>
            </p:nvGrpSpPr>
            <p:grpSpPr>
              <a:xfrm flipH="1">
                <a:off x="1237327" y="4134441"/>
                <a:ext cx="536776" cy="212802"/>
                <a:chOff x="2954940" y="346061"/>
                <a:chExt cx="1539259" cy="610230"/>
              </a:xfrm>
            </p:grpSpPr>
            <p:sp>
              <p:nvSpPr>
                <p:cNvPr id="381" name="直角三角形 380"/>
                <p:cNvSpPr/>
                <p:nvPr/>
              </p:nvSpPr>
              <p:spPr>
                <a:xfrm>
                  <a:off x="4112999" y="348767"/>
                  <a:ext cx="131431" cy="80770"/>
                </a:xfrm>
                <a:prstGeom prst="rtTriangle">
                  <a:avLst/>
                </a:prstGeom>
                <a:solidFill>
                  <a:srgbClr val="E7E6E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82" name="正方形/長方形 381"/>
                <p:cNvSpPr/>
                <p:nvPr/>
              </p:nvSpPr>
              <p:spPr>
                <a:xfrm>
                  <a:off x="3189640" y="802954"/>
                  <a:ext cx="917212" cy="115933"/>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83" name="Rectangle 52"/>
                <p:cNvSpPr>
                  <a:spLocks noChangeArrowheads="1"/>
                </p:cNvSpPr>
                <p:nvPr/>
              </p:nvSpPr>
              <p:spPr bwMode="auto">
                <a:xfrm flipH="1">
                  <a:off x="2971928" y="346061"/>
                  <a:ext cx="1124813" cy="423997"/>
                </a:xfrm>
                <a:prstGeom prst="rect">
                  <a:avLst/>
                </a:prstGeom>
                <a:solidFill>
                  <a:schemeClr val="accent2">
                    <a:lumMod val="60000"/>
                    <a:lumOff val="40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384" name="円/楕円 383"/>
                <p:cNvSpPr/>
                <p:nvPr/>
              </p:nvSpPr>
              <p:spPr>
                <a:xfrm flipH="1">
                  <a:off x="3119025" y="809614"/>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black"/>
                    </a:solidFill>
                    <a:effectLst/>
                    <a:uLnTx/>
                    <a:uFillTx/>
                    <a:latin typeface="Arial"/>
                    <a:ea typeface="ＭＳ Ｐゴシック"/>
                  </a:endParaRPr>
                </a:p>
              </p:txBody>
            </p:sp>
            <p:sp>
              <p:nvSpPr>
                <p:cNvPr id="385" name="平行四辺形 384"/>
                <p:cNvSpPr/>
                <p:nvPr/>
              </p:nvSpPr>
              <p:spPr>
                <a:xfrm flipH="1">
                  <a:off x="3252144"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Arial"/>
                    <a:ea typeface="ＭＳ Ｐゴシック"/>
                  </a:endParaRPr>
                </a:p>
              </p:txBody>
            </p:sp>
            <p:sp>
              <p:nvSpPr>
                <p:cNvPr id="386" name="平行四辺形 385"/>
                <p:cNvSpPr/>
                <p:nvPr/>
              </p:nvSpPr>
              <p:spPr>
                <a:xfrm>
                  <a:off x="3059308"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Arial"/>
                    <a:ea typeface="ＭＳ Ｐゴシック"/>
                  </a:endParaRPr>
                </a:p>
              </p:txBody>
            </p:sp>
            <p:sp>
              <p:nvSpPr>
                <p:cNvPr id="387" name="正方形/長方形 386"/>
                <p:cNvSpPr/>
                <p:nvPr/>
              </p:nvSpPr>
              <p:spPr>
                <a:xfrm>
                  <a:off x="2954940" y="781893"/>
                  <a:ext cx="1168913" cy="36000"/>
                </a:xfrm>
                <a:prstGeom prst="rect">
                  <a:avLst/>
                </a:prstGeom>
                <a:solidFill>
                  <a:sysClr val="window" lastClr="FFFFFF">
                    <a:lumMod val="65000"/>
                  </a:sys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88" name="フリーフォーム 387"/>
                <p:cNvSpPr/>
                <p:nvPr/>
              </p:nvSpPr>
              <p:spPr>
                <a:xfrm>
                  <a:off x="4113122" y="428147"/>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E7E6E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89" name="1 つの角を丸めた四角形 388"/>
                <p:cNvSpPr/>
                <p:nvPr/>
              </p:nvSpPr>
              <p:spPr>
                <a:xfrm>
                  <a:off x="4115850" y="765276"/>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90" name="円/楕円 389"/>
                <p:cNvSpPr/>
                <p:nvPr/>
              </p:nvSpPr>
              <p:spPr>
                <a:xfrm flipH="1">
                  <a:off x="4152024" y="812275"/>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prstClr val="black"/>
                    </a:solidFill>
                    <a:effectLst/>
                    <a:uLnTx/>
                    <a:uFillTx/>
                    <a:latin typeface="Arial"/>
                    <a:ea typeface="ＭＳ Ｐゴシック"/>
                  </a:endParaRPr>
                </a:p>
              </p:txBody>
            </p:sp>
            <p:cxnSp>
              <p:nvCxnSpPr>
                <p:cNvPr id="391" name="直線コネクタ 390"/>
                <p:cNvCxnSpPr/>
                <p:nvPr/>
              </p:nvCxnSpPr>
              <p:spPr>
                <a:xfrm flipH="1">
                  <a:off x="4479138" y="683306"/>
                  <a:ext cx="0" cy="59531"/>
                </a:xfrm>
                <a:prstGeom prst="line">
                  <a:avLst/>
                </a:prstGeom>
                <a:noFill/>
                <a:ln w="19050" cap="flat" cmpd="sng" algn="ctr">
                  <a:solidFill>
                    <a:srgbClr val="FFC000"/>
                  </a:solidFill>
                  <a:prstDash val="solid"/>
                </a:ln>
                <a:effectLst/>
              </p:spPr>
            </p:cxnSp>
            <p:sp>
              <p:nvSpPr>
                <p:cNvPr id="392" name="フリーフォーム 391"/>
                <p:cNvSpPr/>
                <p:nvPr/>
              </p:nvSpPr>
              <p:spPr>
                <a:xfrm>
                  <a:off x="4209846" y="459388"/>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393" name="直線コネクタ 392"/>
                <p:cNvCxnSpPr/>
                <p:nvPr/>
              </p:nvCxnSpPr>
              <p:spPr>
                <a:xfrm flipH="1">
                  <a:off x="4220600" y="695893"/>
                  <a:ext cx="47252" cy="0"/>
                </a:xfrm>
                <a:prstGeom prst="line">
                  <a:avLst/>
                </a:prstGeom>
                <a:noFill/>
                <a:ln w="19050" cap="flat" cmpd="sng" algn="ctr">
                  <a:solidFill>
                    <a:sysClr val="windowText" lastClr="000000"/>
                  </a:solidFill>
                  <a:prstDash val="solid"/>
                </a:ln>
                <a:effectLst/>
              </p:spPr>
            </p:cxnSp>
            <p:cxnSp>
              <p:nvCxnSpPr>
                <p:cNvPr id="394" name="直線コネクタ 393"/>
                <p:cNvCxnSpPr/>
                <p:nvPr/>
              </p:nvCxnSpPr>
              <p:spPr>
                <a:xfrm>
                  <a:off x="4479138" y="866604"/>
                  <a:ext cx="0" cy="30963"/>
                </a:xfrm>
                <a:prstGeom prst="line">
                  <a:avLst/>
                </a:prstGeom>
                <a:noFill/>
                <a:ln w="19050" cap="flat" cmpd="sng" algn="ctr">
                  <a:solidFill>
                    <a:srgbClr val="FFFF00"/>
                  </a:solidFill>
                  <a:prstDash val="solid"/>
                </a:ln>
                <a:effectLst/>
              </p:spPr>
            </p:cxnSp>
            <p:cxnSp>
              <p:nvCxnSpPr>
                <p:cNvPr id="395" name="直線コネクタ 394"/>
                <p:cNvCxnSpPr/>
                <p:nvPr/>
              </p:nvCxnSpPr>
              <p:spPr>
                <a:xfrm>
                  <a:off x="3356708" y="840503"/>
                  <a:ext cx="696486" cy="0"/>
                </a:xfrm>
                <a:prstGeom prst="line">
                  <a:avLst/>
                </a:prstGeom>
                <a:noFill/>
                <a:ln w="6350" cap="flat" cmpd="sng" algn="ctr">
                  <a:solidFill>
                    <a:sysClr val="window" lastClr="FFFFFF">
                      <a:lumMod val="85000"/>
                    </a:sysClr>
                  </a:solidFill>
                  <a:prstDash val="solid"/>
                  <a:miter lim="800000"/>
                </a:ln>
                <a:effectLst/>
              </p:spPr>
            </p:cxnSp>
            <p:cxnSp>
              <p:nvCxnSpPr>
                <p:cNvPr id="396" name="直線コネクタ 395"/>
                <p:cNvCxnSpPr/>
                <p:nvPr/>
              </p:nvCxnSpPr>
              <p:spPr>
                <a:xfrm>
                  <a:off x="3356708" y="876247"/>
                  <a:ext cx="696486" cy="0"/>
                </a:xfrm>
                <a:prstGeom prst="line">
                  <a:avLst/>
                </a:prstGeom>
                <a:noFill/>
                <a:ln w="6350" cap="flat" cmpd="sng" algn="ctr">
                  <a:solidFill>
                    <a:sysClr val="window" lastClr="FFFFFF">
                      <a:lumMod val="85000"/>
                    </a:sysClr>
                  </a:solidFill>
                  <a:prstDash val="solid"/>
                  <a:miter lim="800000"/>
                </a:ln>
                <a:effectLst/>
              </p:spPr>
            </p:cxnSp>
            <p:cxnSp>
              <p:nvCxnSpPr>
                <p:cNvPr id="397" name="直線コネクタ 396"/>
                <p:cNvCxnSpPr/>
                <p:nvPr/>
              </p:nvCxnSpPr>
              <p:spPr>
                <a:xfrm>
                  <a:off x="3405506" y="825014"/>
                  <a:ext cx="0" cy="66900"/>
                </a:xfrm>
                <a:prstGeom prst="line">
                  <a:avLst/>
                </a:prstGeom>
                <a:noFill/>
                <a:ln w="6350" cap="flat" cmpd="sng" algn="ctr">
                  <a:solidFill>
                    <a:srgbClr val="E7E6E6"/>
                  </a:solidFill>
                  <a:prstDash val="solid"/>
                  <a:miter lim="800000"/>
                </a:ln>
                <a:effectLst/>
              </p:spPr>
            </p:cxnSp>
            <p:cxnSp>
              <p:nvCxnSpPr>
                <p:cNvPr id="398" name="直線コネクタ 397"/>
                <p:cNvCxnSpPr/>
                <p:nvPr/>
              </p:nvCxnSpPr>
              <p:spPr>
                <a:xfrm>
                  <a:off x="3700189" y="825014"/>
                  <a:ext cx="0" cy="66900"/>
                </a:xfrm>
                <a:prstGeom prst="line">
                  <a:avLst/>
                </a:prstGeom>
                <a:noFill/>
                <a:ln w="6350" cap="flat" cmpd="sng" algn="ctr">
                  <a:solidFill>
                    <a:srgbClr val="E7E6E6"/>
                  </a:solidFill>
                  <a:prstDash val="solid"/>
                  <a:miter lim="800000"/>
                </a:ln>
                <a:effectLst/>
              </p:spPr>
            </p:cxnSp>
            <p:cxnSp>
              <p:nvCxnSpPr>
                <p:cNvPr id="399" name="直線コネクタ 398"/>
                <p:cNvCxnSpPr/>
                <p:nvPr/>
              </p:nvCxnSpPr>
              <p:spPr>
                <a:xfrm>
                  <a:off x="4019245" y="825014"/>
                  <a:ext cx="0" cy="66900"/>
                </a:xfrm>
                <a:prstGeom prst="line">
                  <a:avLst/>
                </a:prstGeom>
                <a:noFill/>
                <a:ln w="6350" cap="flat" cmpd="sng" algn="ctr">
                  <a:solidFill>
                    <a:srgbClr val="E7E6E6"/>
                  </a:solidFill>
                  <a:prstDash val="solid"/>
                  <a:miter lim="800000"/>
                </a:ln>
                <a:effectLst/>
              </p:spPr>
            </p:cxnSp>
          </p:grpSp>
          <p:sp>
            <p:nvSpPr>
              <p:cNvPr id="403" name="Rectangle 52"/>
              <p:cNvSpPr>
                <a:spLocks noChangeArrowheads="1"/>
              </p:cNvSpPr>
              <p:nvPr/>
            </p:nvSpPr>
            <p:spPr bwMode="auto">
              <a:xfrm flipH="1">
                <a:off x="2310675" y="3364478"/>
                <a:ext cx="392249" cy="147858"/>
              </a:xfrm>
              <a:prstGeom prst="rect">
                <a:avLst/>
              </a:prstGeom>
              <a:solidFill>
                <a:srgbClr val="00B050"/>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10" name="円弧 9"/>
              <p:cNvSpPr/>
              <p:nvPr/>
            </p:nvSpPr>
            <p:spPr>
              <a:xfrm rot="10800000">
                <a:off x="2840291" y="3494652"/>
                <a:ext cx="724179" cy="741431"/>
              </a:xfrm>
              <a:prstGeom prst="arc">
                <a:avLst>
                  <a:gd name="adj1" fmla="val 16200000"/>
                  <a:gd name="adj2" fmla="val 5611404"/>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p>
            </p:txBody>
          </p:sp>
          <p:sp>
            <p:nvSpPr>
              <p:cNvPr id="404" name="円弧 403"/>
              <p:cNvSpPr/>
              <p:nvPr/>
            </p:nvSpPr>
            <p:spPr>
              <a:xfrm>
                <a:off x="1468726" y="3494652"/>
                <a:ext cx="734044" cy="699166"/>
              </a:xfrm>
              <a:prstGeom prst="arc">
                <a:avLst>
                  <a:gd name="adj1" fmla="val 16200000"/>
                  <a:gd name="adj2" fmla="val 5611404"/>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p>
            </p:txBody>
          </p:sp>
          <p:cxnSp>
            <p:nvCxnSpPr>
              <p:cNvPr id="12" name="直線矢印コネクタ 11"/>
              <p:cNvCxnSpPr/>
              <p:nvPr/>
            </p:nvCxnSpPr>
            <p:spPr>
              <a:xfrm>
                <a:off x="1835748" y="3403998"/>
                <a:ext cx="443233" cy="0"/>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5" name="直線矢印コネクタ 404"/>
              <p:cNvCxnSpPr/>
              <p:nvPr/>
            </p:nvCxnSpPr>
            <p:spPr>
              <a:xfrm>
                <a:off x="2772050" y="3403998"/>
                <a:ext cx="443233" cy="0"/>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6" name="直線矢印コネクタ 405"/>
              <p:cNvCxnSpPr/>
              <p:nvPr/>
            </p:nvCxnSpPr>
            <p:spPr>
              <a:xfrm flipH="1">
                <a:off x="1835748" y="4288878"/>
                <a:ext cx="443233" cy="0"/>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7" name="直線矢印コネクタ 406"/>
              <p:cNvCxnSpPr/>
              <p:nvPr/>
            </p:nvCxnSpPr>
            <p:spPr>
              <a:xfrm flipH="1">
                <a:off x="2772050" y="4288878"/>
                <a:ext cx="443233" cy="0"/>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08" name="角丸四角形吹き出し 407"/>
              <p:cNvSpPr/>
              <p:nvPr/>
            </p:nvSpPr>
            <p:spPr>
              <a:xfrm>
                <a:off x="714144" y="4845906"/>
                <a:ext cx="3453855" cy="484828"/>
              </a:xfrm>
              <a:prstGeom prst="wedgeRoundRectCallout">
                <a:avLst>
                  <a:gd name="adj1" fmla="val 5231"/>
                  <a:gd name="adj2" fmla="val -135992"/>
                  <a:gd name="adj3" fmla="val 16667"/>
                </a:avLst>
              </a:prstGeom>
              <a:solidFill>
                <a:schemeClr val="bg1"/>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kumimoji="1" lang="ja-JP" altLang="en-US" sz="900" dirty="0" smtClean="0">
                    <a:solidFill>
                      <a:schemeClr val="tx1"/>
                    </a:solidFill>
                  </a:rPr>
                  <a:t>スワップボディ車両</a:t>
                </a:r>
                <a:r>
                  <a:rPr lang="ja-JP" altLang="en-US" sz="900" dirty="0" smtClean="0">
                    <a:solidFill>
                      <a:schemeClr val="tx1"/>
                    </a:solidFill>
                  </a:rPr>
                  <a:t>やトラクター（ヘッド）のスイッチなど</a:t>
                </a:r>
                <a:endParaRPr kumimoji="1" lang="ja-JP" altLang="en-US" sz="900" dirty="0">
                  <a:solidFill>
                    <a:schemeClr val="tx1"/>
                  </a:solidFill>
                </a:endParaRPr>
              </a:p>
            </p:txBody>
          </p:sp>
        </p:grpSp>
      </p:grpSp>
      <p:sp>
        <p:nvSpPr>
          <p:cNvPr id="414" name="正方形/長方形 413"/>
          <p:cNvSpPr/>
          <p:nvPr/>
        </p:nvSpPr>
        <p:spPr>
          <a:xfrm>
            <a:off x="56456" y="4507725"/>
            <a:ext cx="4862443" cy="3956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400" dirty="0" smtClean="0">
                <a:solidFill>
                  <a:schemeClr val="tx1"/>
                </a:solidFill>
              </a:rPr>
              <a:t>E)</a:t>
            </a:r>
            <a:r>
              <a:rPr lang="ja-JP" altLang="en-US" sz="1200" dirty="0">
                <a:solidFill>
                  <a:schemeClr val="tx1"/>
                </a:solidFill>
              </a:rPr>
              <a:t>スワップボディーコンテナ車両等を活用した</a:t>
            </a:r>
            <a:r>
              <a:rPr lang="ja-JP" altLang="en-US" sz="1200" b="1" u="sng" dirty="0">
                <a:solidFill>
                  <a:srgbClr val="FF0000"/>
                </a:solidFill>
              </a:rPr>
              <a:t>中継</a:t>
            </a:r>
            <a:r>
              <a:rPr lang="ja-JP" altLang="en-US" sz="1200" b="1" u="sng" dirty="0" smtClean="0">
                <a:solidFill>
                  <a:srgbClr val="FF0000"/>
                </a:solidFill>
              </a:rPr>
              <a:t>輸送</a:t>
            </a:r>
            <a:r>
              <a:rPr lang="ja-JP" altLang="en-US" sz="1200" dirty="0" smtClean="0">
                <a:solidFill>
                  <a:schemeClr val="tx1"/>
                </a:solidFill>
              </a:rPr>
              <a:t>や、</a:t>
            </a:r>
            <a:endParaRPr lang="en-US" altLang="ja-JP" sz="1200" dirty="0" smtClean="0">
              <a:solidFill>
                <a:schemeClr val="tx1"/>
              </a:solidFill>
            </a:endParaRPr>
          </a:p>
          <a:p>
            <a:r>
              <a:rPr lang="ja-JP" altLang="en-US" sz="1200" dirty="0" smtClean="0">
                <a:solidFill>
                  <a:schemeClr val="tx1"/>
                </a:solidFill>
              </a:rPr>
              <a:t>　流通業務への</a:t>
            </a:r>
            <a:r>
              <a:rPr lang="ja-JP" altLang="en-US" sz="1200" b="1" u="sng" dirty="0" smtClean="0">
                <a:solidFill>
                  <a:srgbClr val="FF0000"/>
                </a:solidFill>
              </a:rPr>
              <a:t>省人化</a:t>
            </a:r>
            <a:r>
              <a:rPr lang="ja-JP" altLang="en-US" sz="1200" b="1" u="sng" dirty="0">
                <a:solidFill>
                  <a:srgbClr val="FF0000"/>
                </a:solidFill>
              </a:rPr>
              <a:t>・</a:t>
            </a:r>
            <a:r>
              <a:rPr lang="ja-JP" altLang="en-US" sz="1200" b="1" u="sng" dirty="0" smtClean="0">
                <a:solidFill>
                  <a:srgbClr val="FF0000"/>
                </a:solidFill>
              </a:rPr>
              <a:t>自動化機器</a:t>
            </a:r>
            <a:r>
              <a:rPr lang="ja-JP" altLang="en-US" sz="1200" dirty="0">
                <a:solidFill>
                  <a:schemeClr val="tx1"/>
                </a:solidFill>
              </a:rPr>
              <a:t>を</a:t>
            </a:r>
            <a:r>
              <a:rPr lang="ja-JP" altLang="en-US" sz="1200" dirty="0" smtClean="0">
                <a:solidFill>
                  <a:schemeClr val="tx1"/>
                </a:solidFill>
              </a:rPr>
              <a:t>用いた輸送の効率化</a:t>
            </a:r>
            <a:endParaRPr lang="en-US" altLang="ja-JP" sz="1200" dirty="0" smtClean="0">
              <a:solidFill>
                <a:schemeClr val="tx1"/>
              </a:solidFill>
            </a:endParaRPr>
          </a:p>
        </p:txBody>
      </p:sp>
      <p:grpSp>
        <p:nvGrpSpPr>
          <p:cNvPr id="903" name="グループ化 902"/>
          <p:cNvGrpSpPr/>
          <p:nvPr/>
        </p:nvGrpSpPr>
        <p:grpSpPr>
          <a:xfrm>
            <a:off x="7034774" y="3668409"/>
            <a:ext cx="793571" cy="271641"/>
            <a:chOff x="1263157" y="2546730"/>
            <a:chExt cx="1448400" cy="495791"/>
          </a:xfrm>
        </p:grpSpPr>
        <p:sp>
          <p:nvSpPr>
            <p:cNvPr id="904" name="フリーフォーム 903"/>
            <p:cNvSpPr/>
            <p:nvPr/>
          </p:nvSpPr>
          <p:spPr>
            <a:xfrm flipH="1">
              <a:off x="1263157" y="2800448"/>
              <a:ext cx="1448400" cy="207351"/>
            </a:xfrm>
            <a:custGeom>
              <a:avLst/>
              <a:gdLst>
                <a:gd name="connsiteX0" fmla="*/ 0 w 8281852"/>
                <a:gd name="connsiteY0" fmla="*/ 0 h 1410789"/>
                <a:gd name="connsiteX1" fmla="*/ 587829 w 8281852"/>
                <a:gd name="connsiteY1" fmla="*/ 1410789 h 1410789"/>
                <a:gd name="connsiteX2" fmla="*/ 8151223 w 8281852"/>
                <a:gd name="connsiteY2" fmla="*/ 1410789 h 1410789"/>
                <a:gd name="connsiteX3" fmla="*/ 8281852 w 8281852"/>
                <a:gd name="connsiteY3" fmla="*/ 13063 h 1410789"/>
                <a:gd name="connsiteX4" fmla="*/ 0 w 8281852"/>
                <a:gd name="connsiteY4" fmla="*/ 0 h 1410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1852" h="1410789">
                  <a:moveTo>
                    <a:pt x="0" y="0"/>
                  </a:moveTo>
                  <a:lnTo>
                    <a:pt x="587829" y="1410789"/>
                  </a:lnTo>
                  <a:lnTo>
                    <a:pt x="8151223" y="1410789"/>
                  </a:lnTo>
                  <a:lnTo>
                    <a:pt x="8281852" y="13063"/>
                  </a:lnTo>
                  <a:lnTo>
                    <a:pt x="0" y="0"/>
                  </a:lnTo>
                  <a:close/>
                </a:path>
              </a:pathLst>
            </a:custGeom>
            <a:solidFill>
              <a:srgbClr val="1F497D"/>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l" defTabSz="957341" rtl="0" fontAlgn="base">
                <a:spcBef>
                  <a:spcPct val="0"/>
                </a:spcBef>
                <a:spcAft>
                  <a:spcPct val="0"/>
                </a:spcAft>
                <a:defRPr kumimoji="1" sz="1900" kern="1200">
                  <a:solidFill>
                    <a:schemeClr val="lt1"/>
                  </a:solidFill>
                  <a:latin typeface="+mn-lt"/>
                  <a:ea typeface="+mn-ea"/>
                  <a:cs typeface="+mn-cs"/>
                </a:defRPr>
              </a:lvl1pPr>
              <a:lvl2pPr marL="478671" indent="-136594" algn="l" defTabSz="957341" rtl="0" fontAlgn="base">
                <a:spcBef>
                  <a:spcPct val="0"/>
                </a:spcBef>
                <a:spcAft>
                  <a:spcPct val="0"/>
                </a:spcAft>
                <a:defRPr kumimoji="1" sz="1900" kern="1200">
                  <a:solidFill>
                    <a:schemeClr val="lt1"/>
                  </a:solidFill>
                  <a:latin typeface="+mn-lt"/>
                  <a:ea typeface="+mn-ea"/>
                  <a:cs typeface="+mn-cs"/>
                </a:defRPr>
              </a:lvl2pPr>
              <a:lvl3pPr marL="957341" indent="-273187" algn="l" defTabSz="957341" rtl="0" fontAlgn="base">
                <a:spcBef>
                  <a:spcPct val="0"/>
                </a:spcBef>
                <a:spcAft>
                  <a:spcPct val="0"/>
                </a:spcAft>
                <a:defRPr kumimoji="1" sz="1900" kern="1200">
                  <a:solidFill>
                    <a:schemeClr val="lt1"/>
                  </a:solidFill>
                  <a:latin typeface="+mn-lt"/>
                  <a:ea typeface="+mn-ea"/>
                  <a:cs typeface="+mn-cs"/>
                </a:defRPr>
              </a:lvl3pPr>
              <a:lvl4pPr marL="1436011" indent="-409780" algn="l" defTabSz="957341" rtl="0" fontAlgn="base">
                <a:spcBef>
                  <a:spcPct val="0"/>
                </a:spcBef>
                <a:spcAft>
                  <a:spcPct val="0"/>
                </a:spcAft>
                <a:defRPr kumimoji="1" sz="1900" kern="1200">
                  <a:solidFill>
                    <a:schemeClr val="lt1"/>
                  </a:solidFill>
                  <a:latin typeface="+mn-lt"/>
                  <a:ea typeface="+mn-ea"/>
                  <a:cs typeface="+mn-cs"/>
                </a:defRPr>
              </a:lvl4pPr>
              <a:lvl5pPr marL="1914681" indent="-546373" algn="l" defTabSz="957341" rtl="0" fontAlgn="base">
                <a:spcBef>
                  <a:spcPct val="0"/>
                </a:spcBef>
                <a:spcAft>
                  <a:spcPct val="0"/>
                </a:spcAft>
                <a:defRPr kumimoji="1" sz="1900" kern="1200">
                  <a:solidFill>
                    <a:schemeClr val="lt1"/>
                  </a:solidFill>
                  <a:latin typeface="+mn-lt"/>
                  <a:ea typeface="+mn-ea"/>
                  <a:cs typeface="+mn-cs"/>
                </a:defRPr>
              </a:lvl5pPr>
              <a:lvl6pPr marL="1710385" algn="l" defTabSz="342077" rtl="0" eaLnBrk="1" latinLnBrk="0" hangingPunct="1">
                <a:defRPr kumimoji="1" sz="1900" kern="1200">
                  <a:solidFill>
                    <a:schemeClr val="lt1"/>
                  </a:solidFill>
                  <a:latin typeface="+mn-lt"/>
                  <a:ea typeface="+mn-ea"/>
                  <a:cs typeface="+mn-cs"/>
                </a:defRPr>
              </a:lvl6pPr>
              <a:lvl7pPr marL="2052462" algn="l" defTabSz="342077" rtl="0" eaLnBrk="1" latinLnBrk="0" hangingPunct="1">
                <a:defRPr kumimoji="1" sz="1900" kern="1200">
                  <a:solidFill>
                    <a:schemeClr val="lt1"/>
                  </a:solidFill>
                  <a:latin typeface="+mn-lt"/>
                  <a:ea typeface="+mn-ea"/>
                  <a:cs typeface="+mn-cs"/>
                </a:defRPr>
              </a:lvl7pPr>
              <a:lvl8pPr marL="2394539" algn="l" defTabSz="342077" rtl="0" eaLnBrk="1" latinLnBrk="0" hangingPunct="1">
                <a:defRPr kumimoji="1" sz="1900" kern="1200">
                  <a:solidFill>
                    <a:schemeClr val="lt1"/>
                  </a:solidFill>
                  <a:latin typeface="+mn-lt"/>
                  <a:ea typeface="+mn-ea"/>
                  <a:cs typeface="+mn-cs"/>
                </a:defRPr>
              </a:lvl8pPr>
              <a:lvl9pPr marL="2736616" algn="l" defTabSz="342077" rtl="0" eaLnBrk="1" latinLnBrk="0" hangingPunct="1">
                <a:defRPr kumimoji="1" sz="1900" kern="1200">
                  <a:solidFill>
                    <a:schemeClr val="lt1"/>
                  </a:solidFill>
                  <a:latin typeface="+mn-lt"/>
                  <a:ea typeface="+mn-ea"/>
                  <a:cs typeface="+mn-cs"/>
                </a:defRPr>
              </a:lvl9pPr>
            </a:lstStyle>
            <a:p>
              <a:pPr marL="0" marR="0" lvl="0" indent="0" algn="ctr" defTabSz="957341" rtl="0" eaLnBrk="1" fontAlgn="base" latinLnBrk="0" hangingPunct="1">
                <a:lnSpc>
                  <a:spcPct val="100000"/>
                </a:lnSpc>
                <a:spcBef>
                  <a:spcPct val="0"/>
                </a:spcBef>
                <a:spcAft>
                  <a:spcPct val="0"/>
                </a:spcAft>
                <a:buClrTx/>
                <a:buSzTx/>
                <a:buFontTx/>
                <a:buNone/>
                <a:tabLst/>
                <a:defRPr/>
              </a:pPr>
              <a:endParaRPr kumimoji="1" lang="ja-JP" altLang="en-US" sz="19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905" name="フリーフォーム 904"/>
            <p:cNvSpPr/>
            <p:nvPr/>
          </p:nvSpPr>
          <p:spPr>
            <a:xfrm flipH="1">
              <a:off x="1289725" y="3008058"/>
              <a:ext cx="1317496" cy="34463"/>
            </a:xfrm>
            <a:custGeom>
              <a:avLst/>
              <a:gdLst>
                <a:gd name="connsiteX0" fmla="*/ 76200 w 7673340"/>
                <a:gd name="connsiteY0" fmla="*/ 198120 h 198120"/>
                <a:gd name="connsiteX1" fmla="*/ 7650480 w 7673340"/>
                <a:gd name="connsiteY1" fmla="*/ 198120 h 198120"/>
                <a:gd name="connsiteX2" fmla="*/ 7673340 w 7673340"/>
                <a:gd name="connsiteY2" fmla="*/ 0 h 198120"/>
                <a:gd name="connsiteX3" fmla="*/ 0 w 7673340"/>
                <a:gd name="connsiteY3" fmla="*/ 0 h 198120"/>
                <a:gd name="connsiteX4" fmla="*/ 76200 w 7673340"/>
                <a:gd name="connsiteY4" fmla="*/ 198120 h 198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3340" h="198120">
                  <a:moveTo>
                    <a:pt x="76200" y="198120"/>
                  </a:moveTo>
                  <a:lnTo>
                    <a:pt x="7650480" y="198120"/>
                  </a:lnTo>
                  <a:lnTo>
                    <a:pt x="7673340" y="0"/>
                  </a:lnTo>
                  <a:lnTo>
                    <a:pt x="0" y="0"/>
                  </a:lnTo>
                  <a:lnTo>
                    <a:pt x="76200" y="198120"/>
                  </a:lnTo>
                  <a:close/>
                </a:path>
              </a:pathLst>
            </a:custGeom>
            <a:solidFill>
              <a:srgbClr val="C0504D"/>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l" defTabSz="957341" rtl="0" fontAlgn="base">
                <a:spcBef>
                  <a:spcPct val="0"/>
                </a:spcBef>
                <a:spcAft>
                  <a:spcPct val="0"/>
                </a:spcAft>
                <a:defRPr kumimoji="1" sz="1900" kern="1200">
                  <a:solidFill>
                    <a:schemeClr val="lt1"/>
                  </a:solidFill>
                  <a:latin typeface="+mn-lt"/>
                  <a:ea typeface="+mn-ea"/>
                  <a:cs typeface="+mn-cs"/>
                </a:defRPr>
              </a:lvl1pPr>
              <a:lvl2pPr marL="478671" indent="-136594" algn="l" defTabSz="957341" rtl="0" fontAlgn="base">
                <a:spcBef>
                  <a:spcPct val="0"/>
                </a:spcBef>
                <a:spcAft>
                  <a:spcPct val="0"/>
                </a:spcAft>
                <a:defRPr kumimoji="1" sz="1900" kern="1200">
                  <a:solidFill>
                    <a:schemeClr val="lt1"/>
                  </a:solidFill>
                  <a:latin typeface="+mn-lt"/>
                  <a:ea typeface="+mn-ea"/>
                  <a:cs typeface="+mn-cs"/>
                </a:defRPr>
              </a:lvl2pPr>
              <a:lvl3pPr marL="957341" indent="-273187" algn="l" defTabSz="957341" rtl="0" fontAlgn="base">
                <a:spcBef>
                  <a:spcPct val="0"/>
                </a:spcBef>
                <a:spcAft>
                  <a:spcPct val="0"/>
                </a:spcAft>
                <a:defRPr kumimoji="1" sz="1900" kern="1200">
                  <a:solidFill>
                    <a:schemeClr val="lt1"/>
                  </a:solidFill>
                  <a:latin typeface="+mn-lt"/>
                  <a:ea typeface="+mn-ea"/>
                  <a:cs typeface="+mn-cs"/>
                </a:defRPr>
              </a:lvl3pPr>
              <a:lvl4pPr marL="1436011" indent="-409780" algn="l" defTabSz="957341" rtl="0" fontAlgn="base">
                <a:spcBef>
                  <a:spcPct val="0"/>
                </a:spcBef>
                <a:spcAft>
                  <a:spcPct val="0"/>
                </a:spcAft>
                <a:defRPr kumimoji="1" sz="1900" kern="1200">
                  <a:solidFill>
                    <a:schemeClr val="lt1"/>
                  </a:solidFill>
                  <a:latin typeface="+mn-lt"/>
                  <a:ea typeface="+mn-ea"/>
                  <a:cs typeface="+mn-cs"/>
                </a:defRPr>
              </a:lvl4pPr>
              <a:lvl5pPr marL="1914681" indent="-546373" algn="l" defTabSz="957341" rtl="0" fontAlgn="base">
                <a:spcBef>
                  <a:spcPct val="0"/>
                </a:spcBef>
                <a:spcAft>
                  <a:spcPct val="0"/>
                </a:spcAft>
                <a:defRPr kumimoji="1" sz="1900" kern="1200">
                  <a:solidFill>
                    <a:schemeClr val="lt1"/>
                  </a:solidFill>
                  <a:latin typeface="+mn-lt"/>
                  <a:ea typeface="+mn-ea"/>
                  <a:cs typeface="+mn-cs"/>
                </a:defRPr>
              </a:lvl5pPr>
              <a:lvl6pPr marL="1710385" algn="l" defTabSz="342077" rtl="0" eaLnBrk="1" latinLnBrk="0" hangingPunct="1">
                <a:defRPr kumimoji="1" sz="1900" kern="1200">
                  <a:solidFill>
                    <a:schemeClr val="lt1"/>
                  </a:solidFill>
                  <a:latin typeface="+mn-lt"/>
                  <a:ea typeface="+mn-ea"/>
                  <a:cs typeface="+mn-cs"/>
                </a:defRPr>
              </a:lvl6pPr>
              <a:lvl7pPr marL="2052462" algn="l" defTabSz="342077" rtl="0" eaLnBrk="1" latinLnBrk="0" hangingPunct="1">
                <a:defRPr kumimoji="1" sz="1900" kern="1200">
                  <a:solidFill>
                    <a:schemeClr val="lt1"/>
                  </a:solidFill>
                  <a:latin typeface="+mn-lt"/>
                  <a:ea typeface="+mn-ea"/>
                  <a:cs typeface="+mn-cs"/>
                </a:defRPr>
              </a:lvl7pPr>
              <a:lvl8pPr marL="2394539" algn="l" defTabSz="342077" rtl="0" eaLnBrk="1" latinLnBrk="0" hangingPunct="1">
                <a:defRPr kumimoji="1" sz="1900" kern="1200">
                  <a:solidFill>
                    <a:schemeClr val="lt1"/>
                  </a:solidFill>
                  <a:latin typeface="+mn-lt"/>
                  <a:ea typeface="+mn-ea"/>
                  <a:cs typeface="+mn-cs"/>
                </a:defRPr>
              </a:lvl8pPr>
              <a:lvl9pPr marL="2736616" algn="l" defTabSz="342077" rtl="0" eaLnBrk="1" latinLnBrk="0" hangingPunct="1">
                <a:defRPr kumimoji="1" sz="1900" kern="1200">
                  <a:solidFill>
                    <a:schemeClr val="lt1"/>
                  </a:solidFill>
                  <a:latin typeface="+mn-lt"/>
                  <a:ea typeface="+mn-ea"/>
                  <a:cs typeface="+mn-cs"/>
                </a:defRPr>
              </a:lvl9pPr>
            </a:lstStyle>
            <a:p>
              <a:pPr marL="0" marR="0" lvl="0" indent="0" algn="ctr" defTabSz="957341" rtl="0" eaLnBrk="1" fontAlgn="base" latinLnBrk="0" hangingPunct="1">
                <a:lnSpc>
                  <a:spcPct val="100000"/>
                </a:lnSpc>
                <a:spcBef>
                  <a:spcPct val="0"/>
                </a:spcBef>
                <a:spcAft>
                  <a:spcPct val="0"/>
                </a:spcAft>
                <a:buClrTx/>
                <a:buSzTx/>
                <a:buFontTx/>
                <a:buNone/>
                <a:tabLst/>
                <a:defRPr/>
              </a:pPr>
              <a:endParaRPr kumimoji="1" lang="ja-JP" altLang="en-US" sz="19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906" name="正方形/長方形 905"/>
            <p:cNvSpPr/>
            <p:nvPr/>
          </p:nvSpPr>
          <p:spPr>
            <a:xfrm flipH="1">
              <a:off x="1316517" y="2742465"/>
              <a:ext cx="1332226" cy="59308"/>
            </a:xfrm>
            <a:prstGeom prst="rect">
              <a:avLst/>
            </a:prstGeom>
            <a:solidFill>
              <a:sysClr val="window" lastClr="FFFFFF">
                <a:lumMod val="8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l" defTabSz="957341" rtl="0" fontAlgn="base">
                <a:spcBef>
                  <a:spcPct val="0"/>
                </a:spcBef>
                <a:spcAft>
                  <a:spcPct val="0"/>
                </a:spcAft>
                <a:defRPr kumimoji="1" sz="1900" kern="1200">
                  <a:solidFill>
                    <a:schemeClr val="lt1"/>
                  </a:solidFill>
                  <a:latin typeface="+mn-lt"/>
                  <a:ea typeface="+mn-ea"/>
                  <a:cs typeface="+mn-cs"/>
                </a:defRPr>
              </a:lvl1pPr>
              <a:lvl2pPr marL="478671" indent="-136594" algn="l" defTabSz="957341" rtl="0" fontAlgn="base">
                <a:spcBef>
                  <a:spcPct val="0"/>
                </a:spcBef>
                <a:spcAft>
                  <a:spcPct val="0"/>
                </a:spcAft>
                <a:defRPr kumimoji="1" sz="1900" kern="1200">
                  <a:solidFill>
                    <a:schemeClr val="lt1"/>
                  </a:solidFill>
                  <a:latin typeface="+mn-lt"/>
                  <a:ea typeface="+mn-ea"/>
                  <a:cs typeface="+mn-cs"/>
                </a:defRPr>
              </a:lvl2pPr>
              <a:lvl3pPr marL="957341" indent="-273187" algn="l" defTabSz="957341" rtl="0" fontAlgn="base">
                <a:spcBef>
                  <a:spcPct val="0"/>
                </a:spcBef>
                <a:spcAft>
                  <a:spcPct val="0"/>
                </a:spcAft>
                <a:defRPr kumimoji="1" sz="1900" kern="1200">
                  <a:solidFill>
                    <a:schemeClr val="lt1"/>
                  </a:solidFill>
                  <a:latin typeface="+mn-lt"/>
                  <a:ea typeface="+mn-ea"/>
                  <a:cs typeface="+mn-cs"/>
                </a:defRPr>
              </a:lvl3pPr>
              <a:lvl4pPr marL="1436011" indent="-409780" algn="l" defTabSz="957341" rtl="0" fontAlgn="base">
                <a:spcBef>
                  <a:spcPct val="0"/>
                </a:spcBef>
                <a:spcAft>
                  <a:spcPct val="0"/>
                </a:spcAft>
                <a:defRPr kumimoji="1" sz="1900" kern="1200">
                  <a:solidFill>
                    <a:schemeClr val="lt1"/>
                  </a:solidFill>
                  <a:latin typeface="+mn-lt"/>
                  <a:ea typeface="+mn-ea"/>
                  <a:cs typeface="+mn-cs"/>
                </a:defRPr>
              </a:lvl4pPr>
              <a:lvl5pPr marL="1914681" indent="-546373" algn="l" defTabSz="957341" rtl="0" fontAlgn="base">
                <a:spcBef>
                  <a:spcPct val="0"/>
                </a:spcBef>
                <a:spcAft>
                  <a:spcPct val="0"/>
                </a:spcAft>
                <a:defRPr kumimoji="1" sz="1900" kern="1200">
                  <a:solidFill>
                    <a:schemeClr val="lt1"/>
                  </a:solidFill>
                  <a:latin typeface="+mn-lt"/>
                  <a:ea typeface="+mn-ea"/>
                  <a:cs typeface="+mn-cs"/>
                </a:defRPr>
              </a:lvl5pPr>
              <a:lvl6pPr marL="1710385" algn="l" defTabSz="342077" rtl="0" eaLnBrk="1" latinLnBrk="0" hangingPunct="1">
                <a:defRPr kumimoji="1" sz="1900" kern="1200">
                  <a:solidFill>
                    <a:schemeClr val="lt1"/>
                  </a:solidFill>
                  <a:latin typeface="+mn-lt"/>
                  <a:ea typeface="+mn-ea"/>
                  <a:cs typeface="+mn-cs"/>
                </a:defRPr>
              </a:lvl6pPr>
              <a:lvl7pPr marL="2052462" algn="l" defTabSz="342077" rtl="0" eaLnBrk="1" latinLnBrk="0" hangingPunct="1">
                <a:defRPr kumimoji="1" sz="1900" kern="1200">
                  <a:solidFill>
                    <a:schemeClr val="lt1"/>
                  </a:solidFill>
                  <a:latin typeface="+mn-lt"/>
                  <a:ea typeface="+mn-ea"/>
                  <a:cs typeface="+mn-cs"/>
                </a:defRPr>
              </a:lvl7pPr>
              <a:lvl8pPr marL="2394539" algn="l" defTabSz="342077" rtl="0" eaLnBrk="1" latinLnBrk="0" hangingPunct="1">
                <a:defRPr kumimoji="1" sz="1900" kern="1200">
                  <a:solidFill>
                    <a:schemeClr val="lt1"/>
                  </a:solidFill>
                  <a:latin typeface="+mn-lt"/>
                  <a:ea typeface="+mn-ea"/>
                  <a:cs typeface="+mn-cs"/>
                </a:defRPr>
              </a:lvl8pPr>
              <a:lvl9pPr marL="2736616" algn="l" defTabSz="342077" rtl="0" eaLnBrk="1" latinLnBrk="0" hangingPunct="1">
                <a:defRPr kumimoji="1" sz="1900" kern="1200">
                  <a:solidFill>
                    <a:schemeClr val="lt1"/>
                  </a:solidFill>
                  <a:latin typeface="+mn-lt"/>
                  <a:ea typeface="+mn-ea"/>
                  <a:cs typeface="+mn-cs"/>
                </a:defRPr>
              </a:lvl9pPr>
            </a:lstStyle>
            <a:p>
              <a:pPr marL="0" marR="0" lvl="0" indent="0" algn="ctr" defTabSz="957341" rtl="0" eaLnBrk="1" fontAlgn="base" latinLnBrk="0" hangingPunct="1">
                <a:lnSpc>
                  <a:spcPct val="100000"/>
                </a:lnSpc>
                <a:spcBef>
                  <a:spcPct val="0"/>
                </a:spcBef>
                <a:spcAft>
                  <a:spcPct val="0"/>
                </a:spcAft>
                <a:buClrTx/>
                <a:buSzTx/>
                <a:buFontTx/>
                <a:buNone/>
                <a:tabLst/>
                <a:defRPr/>
              </a:pPr>
              <a:endParaRPr kumimoji="1" lang="ja-JP" altLang="en-US" sz="19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907" name="フローチャート: 手操作入力 906"/>
            <p:cNvSpPr/>
            <p:nvPr/>
          </p:nvSpPr>
          <p:spPr>
            <a:xfrm rot="5400000">
              <a:off x="1354688" y="2611568"/>
              <a:ext cx="132224" cy="117108"/>
            </a:xfrm>
            <a:prstGeom prst="flowChartManualInput">
              <a:avLst/>
            </a:prstGeom>
            <a:solidFill>
              <a:sysClr val="windowText" lastClr="000000"/>
            </a:solidFill>
            <a:ln w="25400" cap="flat" cmpd="sng" algn="ctr">
              <a:solidFill>
                <a:sysClr val="windowText" lastClr="000000">
                  <a:shade val="50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l" defTabSz="957341" rtl="0" fontAlgn="base">
                <a:spcBef>
                  <a:spcPct val="0"/>
                </a:spcBef>
                <a:spcAft>
                  <a:spcPct val="0"/>
                </a:spcAft>
                <a:defRPr kumimoji="1" sz="1900" kern="1200">
                  <a:solidFill>
                    <a:schemeClr val="lt1"/>
                  </a:solidFill>
                  <a:latin typeface="+mn-lt"/>
                  <a:ea typeface="+mn-ea"/>
                  <a:cs typeface="+mn-cs"/>
                </a:defRPr>
              </a:lvl1pPr>
              <a:lvl2pPr marL="478671" indent="-136594" algn="l" defTabSz="957341" rtl="0" fontAlgn="base">
                <a:spcBef>
                  <a:spcPct val="0"/>
                </a:spcBef>
                <a:spcAft>
                  <a:spcPct val="0"/>
                </a:spcAft>
                <a:defRPr kumimoji="1" sz="1900" kern="1200">
                  <a:solidFill>
                    <a:schemeClr val="lt1"/>
                  </a:solidFill>
                  <a:latin typeface="+mn-lt"/>
                  <a:ea typeface="+mn-ea"/>
                  <a:cs typeface="+mn-cs"/>
                </a:defRPr>
              </a:lvl2pPr>
              <a:lvl3pPr marL="957341" indent="-273187" algn="l" defTabSz="957341" rtl="0" fontAlgn="base">
                <a:spcBef>
                  <a:spcPct val="0"/>
                </a:spcBef>
                <a:spcAft>
                  <a:spcPct val="0"/>
                </a:spcAft>
                <a:defRPr kumimoji="1" sz="1900" kern="1200">
                  <a:solidFill>
                    <a:schemeClr val="lt1"/>
                  </a:solidFill>
                  <a:latin typeface="+mn-lt"/>
                  <a:ea typeface="+mn-ea"/>
                  <a:cs typeface="+mn-cs"/>
                </a:defRPr>
              </a:lvl3pPr>
              <a:lvl4pPr marL="1436011" indent="-409780" algn="l" defTabSz="957341" rtl="0" fontAlgn="base">
                <a:spcBef>
                  <a:spcPct val="0"/>
                </a:spcBef>
                <a:spcAft>
                  <a:spcPct val="0"/>
                </a:spcAft>
                <a:defRPr kumimoji="1" sz="1900" kern="1200">
                  <a:solidFill>
                    <a:schemeClr val="lt1"/>
                  </a:solidFill>
                  <a:latin typeface="+mn-lt"/>
                  <a:ea typeface="+mn-ea"/>
                  <a:cs typeface="+mn-cs"/>
                </a:defRPr>
              </a:lvl4pPr>
              <a:lvl5pPr marL="1914681" indent="-546373" algn="l" defTabSz="957341" rtl="0" fontAlgn="base">
                <a:spcBef>
                  <a:spcPct val="0"/>
                </a:spcBef>
                <a:spcAft>
                  <a:spcPct val="0"/>
                </a:spcAft>
                <a:defRPr kumimoji="1" sz="1900" kern="1200">
                  <a:solidFill>
                    <a:schemeClr val="lt1"/>
                  </a:solidFill>
                  <a:latin typeface="+mn-lt"/>
                  <a:ea typeface="+mn-ea"/>
                  <a:cs typeface="+mn-cs"/>
                </a:defRPr>
              </a:lvl5pPr>
              <a:lvl6pPr marL="1710385" algn="l" defTabSz="342077" rtl="0" eaLnBrk="1" latinLnBrk="0" hangingPunct="1">
                <a:defRPr kumimoji="1" sz="1900" kern="1200">
                  <a:solidFill>
                    <a:schemeClr val="lt1"/>
                  </a:solidFill>
                  <a:latin typeface="+mn-lt"/>
                  <a:ea typeface="+mn-ea"/>
                  <a:cs typeface="+mn-cs"/>
                </a:defRPr>
              </a:lvl6pPr>
              <a:lvl7pPr marL="2052462" algn="l" defTabSz="342077" rtl="0" eaLnBrk="1" latinLnBrk="0" hangingPunct="1">
                <a:defRPr kumimoji="1" sz="1900" kern="1200">
                  <a:solidFill>
                    <a:schemeClr val="lt1"/>
                  </a:solidFill>
                  <a:latin typeface="+mn-lt"/>
                  <a:ea typeface="+mn-ea"/>
                  <a:cs typeface="+mn-cs"/>
                </a:defRPr>
              </a:lvl7pPr>
              <a:lvl8pPr marL="2394539" algn="l" defTabSz="342077" rtl="0" eaLnBrk="1" latinLnBrk="0" hangingPunct="1">
                <a:defRPr kumimoji="1" sz="1900" kern="1200">
                  <a:solidFill>
                    <a:schemeClr val="lt1"/>
                  </a:solidFill>
                  <a:latin typeface="+mn-lt"/>
                  <a:ea typeface="+mn-ea"/>
                  <a:cs typeface="+mn-cs"/>
                </a:defRPr>
              </a:lvl8pPr>
              <a:lvl9pPr marL="2736616" algn="l" defTabSz="342077" rtl="0" eaLnBrk="1" latinLnBrk="0" hangingPunct="1">
                <a:defRPr kumimoji="1" sz="1900" kern="1200">
                  <a:solidFill>
                    <a:schemeClr val="lt1"/>
                  </a:solidFill>
                  <a:latin typeface="+mn-lt"/>
                  <a:ea typeface="+mn-ea"/>
                  <a:cs typeface="+mn-cs"/>
                </a:defRPr>
              </a:lvl9pPr>
            </a:lstStyle>
            <a:p>
              <a:pPr marL="0" marR="0" lvl="0" indent="0" algn="ctr" defTabSz="957341" rtl="0" eaLnBrk="1" fontAlgn="base" latinLnBrk="0" hangingPunct="1">
                <a:lnSpc>
                  <a:spcPct val="100000"/>
                </a:lnSpc>
                <a:spcBef>
                  <a:spcPct val="0"/>
                </a:spcBef>
                <a:spcAft>
                  <a:spcPct val="0"/>
                </a:spcAft>
                <a:buClrTx/>
                <a:buSzTx/>
                <a:buFontTx/>
                <a:buNone/>
                <a:tabLst/>
                <a:defRPr/>
              </a:pPr>
              <a:endParaRPr kumimoji="1" lang="ja-JP" altLang="en-US" sz="19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908" name="片側の 2 つの角を丸めた四角形 907"/>
            <p:cNvSpPr/>
            <p:nvPr/>
          </p:nvSpPr>
          <p:spPr>
            <a:xfrm flipH="1">
              <a:off x="2318558" y="2641277"/>
              <a:ext cx="294737" cy="97229"/>
            </a:xfrm>
            <a:prstGeom prst="round2SameRect">
              <a:avLst>
                <a:gd name="adj1" fmla="val 8487"/>
                <a:gd name="adj2" fmla="val 0"/>
              </a:avLst>
            </a:prstGeom>
            <a:solidFill>
              <a:sysClr val="window" lastClr="FFFFFF"/>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l" defTabSz="957341" rtl="0" fontAlgn="base">
                <a:spcBef>
                  <a:spcPct val="0"/>
                </a:spcBef>
                <a:spcAft>
                  <a:spcPct val="0"/>
                </a:spcAft>
                <a:defRPr kumimoji="1" sz="1900" kern="1200">
                  <a:solidFill>
                    <a:schemeClr val="lt1"/>
                  </a:solidFill>
                  <a:latin typeface="+mn-lt"/>
                  <a:ea typeface="+mn-ea"/>
                  <a:cs typeface="+mn-cs"/>
                </a:defRPr>
              </a:lvl1pPr>
              <a:lvl2pPr marL="478671" indent="-136594" algn="l" defTabSz="957341" rtl="0" fontAlgn="base">
                <a:spcBef>
                  <a:spcPct val="0"/>
                </a:spcBef>
                <a:spcAft>
                  <a:spcPct val="0"/>
                </a:spcAft>
                <a:defRPr kumimoji="1" sz="1900" kern="1200">
                  <a:solidFill>
                    <a:schemeClr val="lt1"/>
                  </a:solidFill>
                  <a:latin typeface="+mn-lt"/>
                  <a:ea typeface="+mn-ea"/>
                  <a:cs typeface="+mn-cs"/>
                </a:defRPr>
              </a:lvl2pPr>
              <a:lvl3pPr marL="957341" indent="-273187" algn="l" defTabSz="957341" rtl="0" fontAlgn="base">
                <a:spcBef>
                  <a:spcPct val="0"/>
                </a:spcBef>
                <a:spcAft>
                  <a:spcPct val="0"/>
                </a:spcAft>
                <a:defRPr kumimoji="1" sz="1900" kern="1200">
                  <a:solidFill>
                    <a:schemeClr val="lt1"/>
                  </a:solidFill>
                  <a:latin typeface="+mn-lt"/>
                  <a:ea typeface="+mn-ea"/>
                  <a:cs typeface="+mn-cs"/>
                </a:defRPr>
              </a:lvl3pPr>
              <a:lvl4pPr marL="1436011" indent="-409780" algn="l" defTabSz="957341" rtl="0" fontAlgn="base">
                <a:spcBef>
                  <a:spcPct val="0"/>
                </a:spcBef>
                <a:spcAft>
                  <a:spcPct val="0"/>
                </a:spcAft>
                <a:defRPr kumimoji="1" sz="1900" kern="1200">
                  <a:solidFill>
                    <a:schemeClr val="lt1"/>
                  </a:solidFill>
                  <a:latin typeface="+mn-lt"/>
                  <a:ea typeface="+mn-ea"/>
                  <a:cs typeface="+mn-cs"/>
                </a:defRPr>
              </a:lvl4pPr>
              <a:lvl5pPr marL="1914681" indent="-546373" algn="l" defTabSz="957341" rtl="0" fontAlgn="base">
                <a:spcBef>
                  <a:spcPct val="0"/>
                </a:spcBef>
                <a:spcAft>
                  <a:spcPct val="0"/>
                </a:spcAft>
                <a:defRPr kumimoji="1" sz="1900" kern="1200">
                  <a:solidFill>
                    <a:schemeClr val="lt1"/>
                  </a:solidFill>
                  <a:latin typeface="+mn-lt"/>
                  <a:ea typeface="+mn-ea"/>
                  <a:cs typeface="+mn-cs"/>
                </a:defRPr>
              </a:lvl5pPr>
              <a:lvl6pPr marL="1710385" algn="l" defTabSz="342077" rtl="0" eaLnBrk="1" latinLnBrk="0" hangingPunct="1">
                <a:defRPr kumimoji="1" sz="1900" kern="1200">
                  <a:solidFill>
                    <a:schemeClr val="lt1"/>
                  </a:solidFill>
                  <a:latin typeface="+mn-lt"/>
                  <a:ea typeface="+mn-ea"/>
                  <a:cs typeface="+mn-cs"/>
                </a:defRPr>
              </a:lvl6pPr>
              <a:lvl7pPr marL="2052462" algn="l" defTabSz="342077" rtl="0" eaLnBrk="1" latinLnBrk="0" hangingPunct="1">
                <a:defRPr kumimoji="1" sz="1900" kern="1200">
                  <a:solidFill>
                    <a:schemeClr val="lt1"/>
                  </a:solidFill>
                  <a:latin typeface="+mn-lt"/>
                  <a:ea typeface="+mn-ea"/>
                  <a:cs typeface="+mn-cs"/>
                </a:defRPr>
              </a:lvl7pPr>
              <a:lvl8pPr marL="2394539" algn="l" defTabSz="342077" rtl="0" eaLnBrk="1" latinLnBrk="0" hangingPunct="1">
                <a:defRPr kumimoji="1" sz="1900" kern="1200">
                  <a:solidFill>
                    <a:schemeClr val="lt1"/>
                  </a:solidFill>
                  <a:latin typeface="+mn-lt"/>
                  <a:ea typeface="+mn-ea"/>
                  <a:cs typeface="+mn-cs"/>
                </a:defRPr>
              </a:lvl8pPr>
              <a:lvl9pPr marL="2736616" algn="l" defTabSz="342077" rtl="0" eaLnBrk="1" latinLnBrk="0" hangingPunct="1">
                <a:defRPr kumimoji="1" sz="1900" kern="1200">
                  <a:solidFill>
                    <a:schemeClr val="lt1"/>
                  </a:solidFill>
                  <a:latin typeface="+mn-lt"/>
                  <a:ea typeface="+mn-ea"/>
                  <a:cs typeface="+mn-cs"/>
                </a:defRPr>
              </a:lvl9pPr>
            </a:lstStyle>
            <a:p>
              <a:pPr marL="0" marR="0" lvl="0" indent="0" algn="ctr" defTabSz="957341" rtl="0" eaLnBrk="1" fontAlgn="base" latinLnBrk="0" hangingPunct="1">
                <a:lnSpc>
                  <a:spcPct val="100000"/>
                </a:lnSpc>
                <a:spcBef>
                  <a:spcPct val="0"/>
                </a:spcBef>
                <a:spcAft>
                  <a:spcPct val="0"/>
                </a:spcAft>
                <a:buClrTx/>
                <a:buSzTx/>
                <a:buFontTx/>
                <a:buNone/>
                <a:tabLst/>
                <a:defRPr/>
              </a:pPr>
              <a:endParaRPr kumimoji="1" lang="ja-JP" altLang="en-US" sz="19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909" name="角丸四角形 908"/>
            <p:cNvSpPr/>
            <p:nvPr/>
          </p:nvSpPr>
          <p:spPr>
            <a:xfrm flipH="1">
              <a:off x="2543298" y="2675319"/>
              <a:ext cx="37578" cy="37578"/>
            </a:xfrm>
            <a:prstGeom prst="roundRect">
              <a:avLst/>
            </a:prstGeom>
            <a:solidFill>
              <a:srgbClr val="4F81BD"/>
            </a:solid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l" defTabSz="957341" rtl="0" fontAlgn="base">
                <a:spcBef>
                  <a:spcPct val="0"/>
                </a:spcBef>
                <a:spcAft>
                  <a:spcPct val="0"/>
                </a:spcAft>
                <a:defRPr kumimoji="1" sz="1900" kern="1200">
                  <a:solidFill>
                    <a:schemeClr val="lt1"/>
                  </a:solidFill>
                  <a:latin typeface="+mn-lt"/>
                  <a:ea typeface="+mn-ea"/>
                  <a:cs typeface="+mn-cs"/>
                </a:defRPr>
              </a:lvl1pPr>
              <a:lvl2pPr marL="478671" indent="-136594" algn="l" defTabSz="957341" rtl="0" fontAlgn="base">
                <a:spcBef>
                  <a:spcPct val="0"/>
                </a:spcBef>
                <a:spcAft>
                  <a:spcPct val="0"/>
                </a:spcAft>
                <a:defRPr kumimoji="1" sz="1900" kern="1200">
                  <a:solidFill>
                    <a:schemeClr val="lt1"/>
                  </a:solidFill>
                  <a:latin typeface="+mn-lt"/>
                  <a:ea typeface="+mn-ea"/>
                  <a:cs typeface="+mn-cs"/>
                </a:defRPr>
              </a:lvl2pPr>
              <a:lvl3pPr marL="957341" indent="-273187" algn="l" defTabSz="957341" rtl="0" fontAlgn="base">
                <a:spcBef>
                  <a:spcPct val="0"/>
                </a:spcBef>
                <a:spcAft>
                  <a:spcPct val="0"/>
                </a:spcAft>
                <a:defRPr kumimoji="1" sz="1900" kern="1200">
                  <a:solidFill>
                    <a:schemeClr val="lt1"/>
                  </a:solidFill>
                  <a:latin typeface="+mn-lt"/>
                  <a:ea typeface="+mn-ea"/>
                  <a:cs typeface="+mn-cs"/>
                </a:defRPr>
              </a:lvl3pPr>
              <a:lvl4pPr marL="1436011" indent="-409780" algn="l" defTabSz="957341" rtl="0" fontAlgn="base">
                <a:spcBef>
                  <a:spcPct val="0"/>
                </a:spcBef>
                <a:spcAft>
                  <a:spcPct val="0"/>
                </a:spcAft>
                <a:defRPr kumimoji="1" sz="1900" kern="1200">
                  <a:solidFill>
                    <a:schemeClr val="lt1"/>
                  </a:solidFill>
                  <a:latin typeface="+mn-lt"/>
                  <a:ea typeface="+mn-ea"/>
                  <a:cs typeface="+mn-cs"/>
                </a:defRPr>
              </a:lvl4pPr>
              <a:lvl5pPr marL="1914681" indent="-546373" algn="l" defTabSz="957341" rtl="0" fontAlgn="base">
                <a:spcBef>
                  <a:spcPct val="0"/>
                </a:spcBef>
                <a:spcAft>
                  <a:spcPct val="0"/>
                </a:spcAft>
                <a:defRPr kumimoji="1" sz="1900" kern="1200">
                  <a:solidFill>
                    <a:schemeClr val="lt1"/>
                  </a:solidFill>
                  <a:latin typeface="+mn-lt"/>
                  <a:ea typeface="+mn-ea"/>
                  <a:cs typeface="+mn-cs"/>
                </a:defRPr>
              </a:lvl5pPr>
              <a:lvl6pPr marL="1710385" algn="l" defTabSz="342077" rtl="0" eaLnBrk="1" latinLnBrk="0" hangingPunct="1">
                <a:defRPr kumimoji="1" sz="1900" kern="1200">
                  <a:solidFill>
                    <a:schemeClr val="lt1"/>
                  </a:solidFill>
                  <a:latin typeface="+mn-lt"/>
                  <a:ea typeface="+mn-ea"/>
                  <a:cs typeface="+mn-cs"/>
                </a:defRPr>
              </a:lvl6pPr>
              <a:lvl7pPr marL="2052462" algn="l" defTabSz="342077" rtl="0" eaLnBrk="1" latinLnBrk="0" hangingPunct="1">
                <a:defRPr kumimoji="1" sz="1900" kern="1200">
                  <a:solidFill>
                    <a:schemeClr val="lt1"/>
                  </a:solidFill>
                  <a:latin typeface="+mn-lt"/>
                  <a:ea typeface="+mn-ea"/>
                  <a:cs typeface="+mn-cs"/>
                </a:defRPr>
              </a:lvl7pPr>
              <a:lvl8pPr marL="2394539" algn="l" defTabSz="342077" rtl="0" eaLnBrk="1" latinLnBrk="0" hangingPunct="1">
                <a:defRPr kumimoji="1" sz="1900" kern="1200">
                  <a:solidFill>
                    <a:schemeClr val="lt1"/>
                  </a:solidFill>
                  <a:latin typeface="+mn-lt"/>
                  <a:ea typeface="+mn-ea"/>
                  <a:cs typeface="+mn-cs"/>
                </a:defRPr>
              </a:lvl8pPr>
              <a:lvl9pPr marL="2736616" algn="l" defTabSz="342077" rtl="0" eaLnBrk="1" latinLnBrk="0" hangingPunct="1">
                <a:defRPr kumimoji="1" sz="1900" kern="1200">
                  <a:solidFill>
                    <a:schemeClr val="lt1"/>
                  </a:solidFill>
                  <a:latin typeface="+mn-lt"/>
                  <a:ea typeface="+mn-ea"/>
                  <a:cs typeface="+mn-cs"/>
                </a:defRPr>
              </a:lvl9pPr>
            </a:lstStyle>
            <a:p>
              <a:pPr marL="0" marR="0" lvl="0" indent="0" algn="ctr" defTabSz="957341" rtl="0" eaLnBrk="1" fontAlgn="base" latinLnBrk="0" hangingPunct="1">
                <a:lnSpc>
                  <a:spcPct val="100000"/>
                </a:lnSpc>
                <a:spcBef>
                  <a:spcPct val="0"/>
                </a:spcBef>
                <a:spcAft>
                  <a:spcPct val="0"/>
                </a:spcAft>
                <a:buClrTx/>
                <a:buSzTx/>
                <a:buFontTx/>
                <a:buNone/>
                <a:tabLst/>
                <a:defRPr/>
              </a:pPr>
              <a:endParaRPr kumimoji="1" lang="ja-JP" altLang="en-US" sz="19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910" name="角丸四角形 909"/>
            <p:cNvSpPr/>
            <p:nvPr/>
          </p:nvSpPr>
          <p:spPr>
            <a:xfrm flipH="1">
              <a:off x="2472105" y="2675319"/>
              <a:ext cx="37578" cy="37578"/>
            </a:xfrm>
            <a:prstGeom prst="roundRect">
              <a:avLst/>
            </a:prstGeom>
            <a:solidFill>
              <a:srgbClr val="4F81BD"/>
            </a:solid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l" defTabSz="957341" rtl="0" fontAlgn="base">
                <a:spcBef>
                  <a:spcPct val="0"/>
                </a:spcBef>
                <a:spcAft>
                  <a:spcPct val="0"/>
                </a:spcAft>
                <a:defRPr kumimoji="1" sz="1900" kern="1200">
                  <a:solidFill>
                    <a:schemeClr val="lt1"/>
                  </a:solidFill>
                  <a:latin typeface="+mn-lt"/>
                  <a:ea typeface="+mn-ea"/>
                  <a:cs typeface="+mn-cs"/>
                </a:defRPr>
              </a:lvl1pPr>
              <a:lvl2pPr marL="478671" indent="-136594" algn="l" defTabSz="957341" rtl="0" fontAlgn="base">
                <a:spcBef>
                  <a:spcPct val="0"/>
                </a:spcBef>
                <a:spcAft>
                  <a:spcPct val="0"/>
                </a:spcAft>
                <a:defRPr kumimoji="1" sz="1900" kern="1200">
                  <a:solidFill>
                    <a:schemeClr val="lt1"/>
                  </a:solidFill>
                  <a:latin typeface="+mn-lt"/>
                  <a:ea typeface="+mn-ea"/>
                  <a:cs typeface="+mn-cs"/>
                </a:defRPr>
              </a:lvl2pPr>
              <a:lvl3pPr marL="957341" indent="-273187" algn="l" defTabSz="957341" rtl="0" fontAlgn="base">
                <a:spcBef>
                  <a:spcPct val="0"/>
                </a:spcBef>
                <a:spcAft>
                  <a:spcPct val="0"/>
                </a:spcAft>
                <a:defRPr kumimoji="1" sz="1900" kern="1200">
                  <a:solidFill>
                    <a:schemeClr val="lt1"/>
                  </a:solidFill>
                  <a:latin typeface="+mn-lt"/>
                  <a:ea typeface="+mn-ea"/>
                  <a:cs typeface="+mn-cs"/>
                </a:defRPr>
              </a:lvl3pPr>
              <a:lvl4pPr marL="1436011" indent="-409780" algn="l" defTabSz="957341" rtl="0" fontAlgn="base">
                <a:spcBef>
                  <a:spcPct val="0"/>
                </a:spcBef>
                <a:spcAft>
                  <a:spcPct val="0"/>
                </a:spcAft>
                <a:defRPr kumimoji="1" sz="1900" kern="1200">
                  <a:solidFill>
                    <a:schemeClr val="lt1"/>
                  </a:solidFill>
                  <a:latin typeface="+mn-lt"/>
                  <a:ea typeface="+mn-ea"/>
                  <a:cs typeface="+mn-cs"/>
                </a:defRPr>
              </a:lvl4pPr>
              <a:lvl5pPr marL="1914681" indent="-546373" algn="l" defTabSz="957341" rtl="0" fontAlgn="base">
                <a:spcBef>
                  <a:spcPct val="0"/>
                </a:spcBef>
                <a:spcAft>
                  <a:spcPct val="0"/>
                </a:spcAft>
                <a:defRPr kumimoji="1" sz="1900" kern="1200">
                  <a:solidFill>
                    <a:schemeClr val="lt1"/>
                  </a:solidFill>
                  <a:latin typeface="+mn-lt"/>
                  <a:ea typeface="+mn-ea"/>
                  <a:cs typeface="+mn-cs"/>
                </a:defRPr>
              </a:lvl5pPr>
              <a:lvl6pPr marL="1710385" algn="l" defTabSz="342077" rtl="0" eaLnBrk="1" latinLnBrk="0" hangingPunct="1">
                <a:defRPr kumimoji="1" sz="1900" kern="1200">
                  <a:solidFill>
                    <a:schemeClr val="lt1"/>
                  </a:solidFill>
                  <a:latin typeface="+mn-lt"/>
                  <a:ea typeface="+mn-ea"/>
                  <a:cs typeface="+mn-cs"/>
                </a:defRPr>
              </a:lvl6pPr>
              <a:lvl7pPr marL="2052462" algn="l" defTabSz="342077" rtl="0" eaLnBrk="1" latinLnBrk="0" hangingPunct="1">
                <a:defRPr kumimoji="1" sz="1900" kern="1200">
                  <a:solidFill>
                    <a:schemeClr val="lt1"/>
                  </a:solidFill>
                  <a:latin typeface="+mn-lt"/>
                  <a:ea typeface="+mn-ea"/>
                  <a:cs typeface="+mn-cs"/>
                </a:defRPr>
              </a:lvl7pPr>
              <a:lvl8pPr marL="2394539" algn="l" defTabSz="342077" rtl="0" eaLnBrk="1" latinLnBrk="0" hangingPunct="1">
                <a:defRPr kumimoji="1" sz="1900" kern="1200">
                  <a:solidFill>
                    <a:schemeClr val="lt1"/>
                  </a:solidFill>
                  <a:latin typeface="+mn-lt"/>
                  <a:ea typeface="+mn-ea"/>
                  <a:cs typeface="+mn-cs"/>
                </a:defRPr>
              </a:lvl8pPr>
              <a:lvl9pPr marL="2736616" algn="l" defTabSz="342077" rtl="0" eaLnBrk="1" latinLnBrk="0" hangingPunct="1">
                <a:defRPr kumimoji="1" sz="1900" kern="1200">
                  <a:solidFill>
                    <a:schemeClr val="lt1"/>
                  </a:solidFill>
                  <a:latin typeface="+mn-lt"/>
                  <a:ea typeface="+mn-ea"/>
                  <a:cs typeface="+mn-cs"/>
                </a:defRPr>
              </a:lvl9pPr>
            </a:lstStyle>
            <a:p>
              <a:pPr marL="0" marR="0" lvl="0" indent="0" algn="ctr" defTabSz="957341" rtl="0" eaLnBrk="1" fontAlgn="base" latinLnBrk="0" hangingPunct="1">
                <a:lnSpc>
                  <a:spcPct val="100000"/>
                </a:lnSpc>
                <a:spcBef>
                  <a:spcPct val="0"/>
                </a:spcBef>
                <a:spcAft>
                  <a:spcPct val="0"/>
                </a:spcAft>
                <a:buClrTx/>
                <a:buSzTx/>
                <a:buFontTx/>
                <a:buNone/>
                <a:tabLst/>
                <a:defRPr/>
              </a:pPr>
              <a:endParaRPr kumimoji="1" lang="ja-JP" altLang="en-US" sz="19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911" name="角丸四角形 910"/>
            <p:cNvSpPr/>
            <p:nvPr/>
          </p:nvSpPr>
          <p:spPr>
            <a:xfrm flipH="1">
              <a:off x="2400912" y="2675319"/>
              <a:ext cx="37578" cy="37578"/>
            </a:xfrm>
            <a:prstGeom prst="roundRect">
              <a:avLst/>
            </a:prstGeom>
            <a:solidFill>
              <a:srgbClr val="4F81BD"/>
            </a:solid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l" defTabSz="957341" rtl="0" fontAlgn="base">
                <a:spcBef>
                  <a:spcPct val="0"/>
                </a:spcBef>
                <a:spcAft>
                  <a:spcPct val="0"/>
                </a:spcAft>
                <a:defRPr kumimoji="1" sz="1900" kern="1200">
                  <a:solidFill>
                    <a:schemeClr val="lt1"/>
                  </a:solidFill>
                  <a:latin typeface="+mn-lt"/>
                  <a:ea typeface="+mn-ea"/>
                  <a:cs typeface="+mn-cs"/>
                </a:defRPr>
              </a:lvl1pPr>
              <a:lvl2pPr marL="478671" indent="-136594" algn="l" defTabSz="957341" rtl="0" fontAlgn="base">
                <a:spcBef>
                  <a:spcPct val="0"/>
                </a:spcBef>
                <a:spcAft>
                  <a:spcPct val="0"/>
                </a:spcAft>
                <a:defRPr kumimoji="1" sz="1900" kern="1200">
                  <a:solidFill>
                    <a:schemeClr val="lt1"/>
                  </a:solidFill>
                  <a:latin typeface="+mn-lt"/>
                  <a:ea typeface="+mn-ea"/>
                  <a:cs typeface="+mn-cs"/>
                </a:defRPr>
              </a:lvl2pPr>
              <a:lvl3pPr marL="957341" indent="-273187" algn="l" defTabSz="957341" rtl="0" fontAlgn="base">
                <a:spcBef>
                  <a:spcPct val="0"/>
                </a:spcBef>
                <a:spcAft>
                  <a:spcPct val="0"/>
                </a:spcAft>
                <a:defRPr kumimoji="1" sz="1900" kern="1200">
                  <a:solidFill>
                    <a:schemeClr val="lt1"/>
                  </a:solidFill>
                  <a:latin typeface="+mn-lt"/>
                  <a:ea typeface="+mn-ea"/>
                  <a:cs typeface="+mn-cs"/>
                </a:defRPr>
              </a:lvl3pPr>
              <a:lvl4pPr marL="1436011" indent="-409780" algn="l" defTabSz="957341" rtl="0" fontAlgn="base">
                <a:spcBef>
                  <a:spcPct val="0"/>
                </a:spcBef>
                <a:spcAft>
                  <a:spcPct val="0"/>
                </a:spcAft>
                <a:defRPr kumimoji="1" sz="1900" kern="1200">
                  <a:solidFill>
                    <a:schemeClr val="lt1"/>
                  </a:solidFill>
                  <a:latin typeface="+mn-lt"/>
                  <a:ea typeface="+mn-ea"/>
                  <a:cs typeface="+mn-cs"/>
                </a:defRPr>
              </a:lvl4pPr>
              <a:lvl5pPr marL="1914681" indent="-546373" algn="l" defTabSz="957341" rtl="0" fontAlgn="base">
                <a:spcBef>
                  <a:spcPct val="0"/>
                </a:spcBef>
                <a:spcAft>
                  <a:spcPct val="0"/>
                </a:spcAft>
                <a:defRPr kumimoji="1" sz="1900" kern="1200">
                  <a:solidFill>
                    <a:schemeClr val="lt1"/>
                  </a:solidFill>
                  <a:latin typeface="+mn-lt"/>
                  <a:ea typeface="+mn-ea"/>
                  <a:cs typeface="+mn-cs"/>
                </a:defRPr>
              </a:lvl5pPr>
              <a:lvl6pPr marL="1710385" algn="l" defTabSz="342077" rtl="0" eaLnBrk="1" latinLnBrk="0" hangingPunct="1">
                <a:defRPr kumimoji="1" sz="1900" kern="1200">
                  <a:solidFill>
                    <a:schemeClr val="lt1"/>
                  </a:solidFill>
                  <a:latin typeface="+mn-lt"/>
                  <a:ea typeface="+mn-ea"/>
                  <a:cs typeface="+mn-cs"/>
                </a:defRPr>
              </a:lvl6pPr>
              <a:lvl7pPr marL="2052462" algn="l" defTabSz="342077" rtl="0" eaLnBrk="1" latinLnBrk="0" hangingPunct="1">
                <a:defRPr kumimoji="1" sz="1900" kern="1200">
                  <a:solidFill>
                    <a:schemeClr val="lt1"/>
                  </a:solidFill>
                  <a:latin typeface="+mn-lt"/>
                  <a:ea typeface="+mn-ea"/>
                  <a:cs typeface="+mn-cs"/>
                </a:defRPr>
              </a:lvl7pPr>
              <a:lvl8pPr marL="2394539" algn="l" defTabSz="342077" rtl="0" eaLnBrk="1" latinLnBrk="0" hangingPunct="1">
                <a:defRPr kumimoji="1" sz="1900" kern="1200">
                  <a:solidFill>
                    <a:schemeClr val="lt1"/>
                  </a:solidFill>
                  <a:latin typeface="+mn-lt"/>
                  <a:ea typeface="+mn-ea"/>
                  <a:cs typeface="+mn-cs"/>
                </a:defRPr>
              </a:lvl8pPr>
              <a:lvl9pPr marL="2736616" algn="l" defTabSz="342077" rtl="0" eaLnBrk="1" latinLnBrk="0" hangingPunct="1">
                <a:defRPr kumimoji="1" sz="1900" kern="1200">
                  <a:solidFill>
                    <a:schemeClr val="lt1"/>
                  </a:solidFill>
                  <a:latin typeface="+mn-lt"/>
                  <a:ea typeface="+mn-ea"/>
                  <a:cs typeface="+mn-cs"/>
                </a:defRPr>
              </a:lvl9pPr>
            </a:lstStyle>
            <a:p>
              <a:pPr marL="0" marR="0" lvl="0" indent="0" algn="ctr" defTabSz="957341" rtl="0" eaLnBrk="1" fontAlgn="base" latinLnBrk="0" hangingPunct="1">
                <a:lnSpc>
                  <a:spcPct val="100000"/>
                </a:lnSpc>
                <a:spcBef>
                  <a:spcPct val="0"/>
                </a:spcBef>
                <a:spcAft>
                  <a:spcPct val="0"/>
                </a:spcAft>
                <a:buClrTx/>
                <a:buSzTx/>
                <a:buFontTx/>
                <a:buNone/>
                <a:tabLst/>
                <a:defRPr/>
              </a:pPr>
              <a:endParaRPr kumimoji="1" lang="ja-JP" altLang="en-US" sz="19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912" name="アーチ 911"/>
            <p:cNvSpPr/>
            <p:nvPr/>
          </p:nvSpPr>
          <p:spPr>
            <a:xfrm rot="5400000">
              <a:off x="1303162" y="2546730"/>
              <a:ext cx="98421" cy="98421"/>
            </a:xfrm>
            <a:prstGeom prst="blockArc">
              <a:avLst>
                <a:gd name="adj1" fmla="val 10681503"/>
                <a:gd name="adj2" fmla="val 16121888"/>
                <a:gd name="adj3" fmla="val 18563"/>
              </a:avLst>
            </a:prstGeom>
            <a:solidFill>
              <a:srgbClr val="F79646">
                <a:lumMod val="50000"/>
              </a:srgbClr>
            </a:solidFill>
            <a:ln w="3175" cap="flat" cmpd="sng" algn="ctr">
              <a:solidFill>
                <a:srgbClr val="20202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a:ea typeface="ＭＳ Ｐゴシック"/>
                <a:cs typeface="+mn-cs"/>
              </a:endParaRPr>
            </a:p>
          </p:txBody>
        </p:sp>
        <p:sp>
          <p:nvSpPr>
            <p:cNvPr id="913" name="正方形/長方形 912"/>
            <p:cNvSpPr/>
            <p:nvPr/>
          </p:nvSpPr>
          <p:spPr>
            <a:xfrm>
              <a:off x="1522354" y="2694891"/>
              <a:ext cx="144016" cy="45719"/>
            </a:xfrm>
            <a:prstGeom prst="rect">
              <a:avLst/>
            </a:prstGeom>
            <a:solidFill>
              <a:srgbClr val="00B050"/>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14" name="正方形/長方形 913"/>
            <p:cNvSpPr/>
            <p:nvPr/>
          </p:nvSpPr>
          <p:spPr>
            <a:xfrm>
              <a:off x="1677861" y="2694891"/>
              <a:ext cx="144016" cy="45719"/>
            </a:xfrm>
            <a:prstGeom prst="rect">
              <a:avLst/>
            </a:prstGeom>
            <a:solidFill>
              <a:srgbClr val="FFC000"/>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15" name="正方形/長方形 914"/>
            <p:cNvSpPr/>
            <p:nvPr/>
          </p:nvSpPr>
          <p:spPr>
            <a:xfrm>
              <a:off x="1832694" y="2694891"/>
              <a:ext cx="144016" cy="45719"/>
            </a:xfrm>
            <a:prstGeom prst="rect">
              <a:avLst/>
            </a:prstGeom>
            <a:solidFill>
              <a:srgbClr val="FF0000"/>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16" name="正方形/長方形 915"/>
            <p:cNvSpPr/>
            <p:nvPr/>
          </p:nvSpPr>
          <p:spPr>
            <a:xfrm>
              <a:off x="1987732" y="2694891"/>
              <a:ext cx="144016" cy="45719"/>
            </a:xfrm>
            <a:prstGeom prst="rect">
              <a:avLst/>
            </a:prstGeom>
            <a:solidFill>
              <a:srgbClr val="4F81BD"/>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17" name="正方形/長方形 916"/>
            <p:cNvSpPr/>
            <p:nvPr/>
          </p:nvSpPr>
          <p:spPr>
            <a:xfrm>
              <a:off x="2141181" y="2694891"/>
              <a:ext cx="144016" cy="45719"/>
            </a:xfrm>
            <a:prstGeom prst="rect">
              <a:avLst/>
            </a:prstGeom>
            <a:solidFill>
              <a:srgbClr val="4BACC6">
                <a:lumMod val="60000"/>
                <a:lumOff val="40000"/>
              </a:srgbClr>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18" name="正方形/長方形 917"/>
            <p:cNvSpPr/>
            <p:nvPr/>
          </p:nvSpPr>
          <p:spPr>
            <a:xfrm>
              <a:off x="1522354" y="2641274"/>
              <a:ext cx="144016" cy="45719"/>
            </a:xfrm>
            <a:prstGeom prst="rect">
              <a:avLst/>
            </a:prstGeom>
            <a:solidFill>
              <a:sysClr val="window" lastClr="FFFFFF">
                <a:lumMod val="65000"/>
              </a:sysClr>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19" name="正方形/長方形 918"/>
            <p:cNvSpPr/>
            <p:nvPr/>
          </p:nvSpPr>
          <p:spPr>
            <a:xfrm>
              <a:off x="1677861" y="2641274"/>
              <a:ext cx="144016" cy="45719"/>
            </a:xfrm>
            <a:prstGeom prst="rect">
              <a:avLst/>
            </a:prstGeom>
            <a:solidFill>
              <a:srgbClr val="FF0000"/>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20" name="正方形/長方形 919"/>
            <p:cNvSpPr/>
            <p:nvPr/>
          </p:nvSpPr>
          <p:spPr>
            <a:xfrm>
              <a:off x="1832694" y="2641274"/>
              <a:ext cx="144016" cy="45719"/>
            </a:xfrm>
            <a:prstGeom prst="rect">
              <a:avLst/>
            </a:prstGeom>
            <a:solidFill>
              <a:srgbClr val="4F81BD"/>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21" name="正方形/長方形 920"/>
            <p:cNvSpPr/>
            <p:nvPr/>
          </p:nvSpPr>
          <p:spPr>
            <a:xfrm>
              <a:off x="1987732" y="2641274"/>
              <a:ext cx="144016" cy="45719"/>
            </a:xfrm>
            <a:prstGeom prst="rect">
              <a:avLst/>
            </a:prstGeom>
            <a:solidFill>
              <a:srgbClr val="FFC000"/>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22" name="正方形/長方形 921"/>
            <p:cNvSpPr/>
            <p:nvPr/>
          </p:nvSpPr>
          <p:spPr>
            <a:xfrm>
              <a:off x="2141181" y="2641274"/>
              <a:ext cx="144016" cy="45719"/>
            </a:xfrm>
            <a:prstGeom prst="rect">
              <a:avLst/>
            </a:prstGeom>
            <a:solidFill>
              <a:srgbClr val="FF0000"/>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23" name="正方形/長方形 922"/>
            <p:cNvSpPr/>
            <p:nvPr/>
          </p:nvSpPr>
          <p:spPr>
            <a:xfrm>
              <a:off x="1522354" y="2587504"/>
              <a:ext cx="144016" cy="45719"/>
            </a:xfrm>
            <a:prstGeom prst="rect">
              <a:avLst/>
            </a:prstGeom>
            <a:solidFill>
              <a:srgbClr val="7030A0"/>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24" name="正方形/長方形 923"/>
            <p:cNvSpPr/>
            <p:nvPr/>
          </p:nvSpPr>
          <p:spPr>
            <a:xfrm>
              <a:off x="1677861" y="2587504"/>
              <a:ext cx="144016" cy="45719"/>
            </a:xfrm>
            <a:prstGeom prst="rect">
              <a:avLst/>
            </a:prstGeom>
            <a:solidFill>
              <a:srgbClr val="4BACC6">
                <a:lumMod val="40000"/>
                <a:lumOff val="60000"/>
              </a:srgbClr>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25" name="正方形/長方形 924"/>
            <p:cNvSpPr/>
            <p:nvPr/>
          </p:nvSpPr>
          <p:spPr>
            <a:xfrm>
              <a:off x="1832694" y="2587504"/>
              <a:ext cx="144016" cy="45719"/>
            </a:xfrm>
            <a:prstGeom prst="rect">
              <a:avLst/>
            </a:prstGeom>
            <a:solidFill>
              <a:srgbClr val="00B050"/>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26" name="正方形/長方形 925"/>
            <p:cNvSpPr/>
            <p:nvPr/>
          </p:nvSpPr>
          <p:spPr>
            <a:xfrm>
              <a:off x="1987732" y="2587504"/>
              <a:ext cx="144016" cy="45719"/>
            </a:xfrm>
            <a:prstGeom prst="rect">
              <a:avLst/>
            </a:prstGeom>
            <a:solidFill>
              <a:sysClr val="window" lastClr="FFFFFF">
                <a:lumMod val="65000"/>
              </a:sysClr>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927" name="正方形/長方形 926"/>
            <p:cNvSpPr/>
            <p:nvPr/>
          </p:nvSpPr>
          <p:spPr>
            <a:xfrm>
              <a:off x="2141181" y="2587504"/>
              <a:ext cx="144016" cy="45719"/>
            </a:xfrm>
            <a:prstGeom prst="rect">
              <a:avLst/>
            </a:prstGeom>
            <a:solidFill>
              <a:srgbClr val="F79646">
                <a:lumMod val="75000"/>
              </a:srgbClr>
            </a:solidFill>
            <a:ln w="63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grpSp>
      <p:sp>
        <p:nvSpPr>
          <p:cNvPr id="928" name="角丸四角形 927"/>
          <p:cNvSpPr/>
          <p:nvPr/>
        </p:nvSpPr>
        <p:spPr>
          <a:xfrm>
            <a:off x="5121396" y="2996940"/>
            <a:ext cx="315805" cy="1044262"/>
          </a:xfrm>
          <a:prstGeom prst="roundRect">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ja-JP" altLang="en-US" sz="1200" dirty="0" smtClean="0"/>
              <a:t>○○農業組合</a:t>
            </a:r>
            <a:endParaRPr kumimoji="1" lang="ja-JP" altLang="en-US" sz="1200" dirty="0"/>
          </a:p>
        </p:txBody>
      </p:sp>
      <p:sp>
        <p:nvSpPr>
          <p:cNvPr id="929" name="角丸四角形 928"/>
          <p:cNvSpPr/>
          <p:nvPr/>
        </p:nvSpPr>
        <p:spPr>
          <a:xfrm>
            <a:off x="6097414" y="2996940"/>
            <a:ext cx="315805" cy="1044261"/>
          </a:xfrm>
          <a:prstGeom prst="roundRect">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ja-JP" altLang="en-US" sz="1200" dirty="0" smtClean="0"/>
              <a:t>○○駅</a:t>
            </a:r>
            <a:endParaRPr kumimoji="1" lang="ja-JP" altLang="en-US" sz="1200" dirty="0"/>
          </a:p>
        </p:txBody>
      </p:sp>
      <p:sp>
        <p:nvSpPr>
          <p:cNvPr id="947" name="Text Box 27"/>
          <p:cNvSpPr txBox="1">
            <a:spLocks noChangeArrowheads="1"/>
          </p:cNvSpPr>
          <p:nvPr/>
        </p:nvSpPr>
        <p:spPr bwMode="auto">
          <a:xfrm>
            <a:off x="5460349" y="2902446"/>
            <a:ext cx="662377" cy="163583"/>
          </a:xfrm>
          <a:prstGeom prst="rect">
            <a:avLst/>
          </a:prstGeom>
          <a:noFill/>
          <a:ln w="9525" algn="ctr">
            <a:noFill/>
            <a:miter lim="800000"/>
            <a:headEnd/>
            <a:tailEnd/>
          </a:ln>
        </p:spPr>
        <p:txBody>
          <a:bodyPr anchor="ctr"/>
          <a:lstStyle/>
          <a:p>
            <a:r>
              <a:rPr kumimoji="0" lang="ja-JP" altLang="en-US" sz="1000" dirty="0" smtClean="0">
                <a:solidFill>
                  <a:srgbClr val="1C1C1C"/>
                </a:solidFill>
                <a:latin typeface="+mn-ea"/>
              </a:rPr>
              <a:t>（</a:t>
            </a:r>
            <a:r>
              <a:rPr kumimoji="0" lang="en-US" altLang="ja-JP" sz="1000" dirty="0" smtClean="0">
                <a:solidFill>
                  <a:srgbClr val="1C1C1C"/>
                </a:solidFill>
                <a:latin typeface="+mn-ea"/>
              </a:rPr>
              <a:t>Q</a:t>
            </a:r>
            <a:r>
              <a:rPr kumimoji="0" lang="ja-JP" altLang="en-US" sz="1000" dirty="0" smtClean="0">
                <a:solidFill>
                  <a:srgbClr val="1C1C1C"/>
                </a:solidFill>
                <a:latin typeface="+mn-ea"/>
              </a:rPr>
              <a:t>地方）</a:t>
            </a:r>
            <a:endParaRPr kumimoji="0" lang="ja-JP" altLang="en-US" sz="1000" dirty="0">
              <a:solidFill>
                <a:srgbClr val="1C1C1C"/>
              </a:solidFill>
              <a:latin typeface="+mn-ea"/>
            </a:endParaRPr>
          </a:p>
        </p:txBody>
      </p:sp>
      <p:sp>
        <p:nvSpPr>
          <p:cNvPr id="1029" name="角丸四角形 1028"/>
          <p:cNvSpPr/>
          <p:nvPr/>
        </p:nvSpPr>
        <p:spPr>
          <a:xfrm>
            <a:off x="8459916" y="2996426"/>
            <a:ext cx="315805" cy="1044260"/>
          </a:xfrm>
          <a:prstGeom prst="roundRect">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en-US" altLang="ja-JP" sz="1200" dirty="0" smtClean="0"/>
              <a:t>××</a:t>
            </a:r>
            <a:r>
              <a:rPr kumimoji="1" lang="ja-JP" altLang="en-US" sz="1200" dirty="0" smtClean="0"/>
              <a:t>駅</a:t>
            </a:r>
            <a:endParaRPr kumimoji="1" lang="ja-JP" altLang="en-US" sz="1200" dirty="0"/>
          </a:p>
        </p:txBody>
      </p:sp>
      <p:sp>
        <p:nvSpPr>
          <p:cNvPr id="1030" name="角丸四角形 1029"/>
          <p:cNvSpPr/>
          <p:nvPr/>
        </p:nvSpPr>
        <p:spPr>
          <a:xfrm>
            <a:off x="9430723" y="2947250"/>
            <a:ext cx="315805" cy="1093951"/>
          </a:xfrm>
          <a:prstGeom prst="roundRect">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en-US" altLang="ja-JP" sz="1200" dirty="0" smtClean="0"/>
              <a:t>××</a:t>
            </a:r>
            <a:r>
              <a:rPr kumimoji="1" lang="ja-JP" altLang="en-US" sz="1200" dirty="0" smtClean="0"/>
              <a:t>卸売市場</a:t>
            </a:r>
            <a:endParaRPr kumimoji="1" lang="ja-JP" altLang="en-US" sz="1200" dirty="0"/>
          </a:p>
        </p:txBody>
      </p:sp>
      <p:sp>
        <p:nvSpPr>
          <p:cNvPr id="1058" name="Text Box 27"/>
          <p:cNvSpPr txBox="1">
            <a:spLocks noChangeArrowheads="1"/>
          </p:cNvSpPr>
          <p:nvPr/>
        </p:nvSpPr>
        <p:spPr bwMode="auto">
          <a:xfrm>
            <a:off x="8768346" y="2901110"/>
            <a:ext cx="662377" cy="163583"/>
          </a:xfrm>
          <a:prstGeom prst="rect">
            <a:avLst/>
          </a:prstGeom>
          <a:noFill/>
          <a:ln w="9525" algn="ctr">
            <a:noFill/>
            <a:miter lim="800000"/>
            <a:headEnd/>
            <a:tailEnd/>
          </a:ln>
        </p:spPr>
        <p:txBody>
          <a:bodyPr anchor="ctr"/>
          <a:lstStyle/>
          <a:p>
            <a:r>
              <a:rPr kumimoji="0" lang="ja-JP" altLang="en-US" sz="1000" dirty="0" smtClean="0">
                <a:solidFill>
                  <a:srgbClr val="1C1C1C"/>
                </a:solidFill>
                <a:latin typeface="+mn-ea"/>
              </a:rPr>
              <a:t>（</a:t>
            </a:r>
            <a:r>
              <a:rPr kumimoji="0" lang="en-US" altLang="ja-JP" sz="1000" dirty="0" smtClean="0">
                <a:solidFill>
                  <a:srgbClr val="1C1C1C"/>
                </a:solidFill>
                <a:latin typeface="+mn-ea"/>
              </a:rPr>
              <a:t>P</a:t>
            </a:r>
            <a:r>
              <a:rPr kumimoji="0" lang="ja-JP" altLang="en-US" sz="1000" dirty="0" smtClean="0">
                <a:solidFill>
                  <a:srgbClr val="1C1C1C"/>
                </a:solidFill>
                <a:latin typeface="+mn-ea"/>
              </a:rPr>
              <a:t>地方）</a:t>
            </a:r>
            <a:endParaRPr kumimoji="0" lang="ja-JP" altLang="en-US" sz="1000" dirty="0">
              <a:solidFill>
                <a:srgbClr val="1C1C1C"/>
              </a:solidFill>
              <a:latin typeface="+mn-ea"/>
            </a:endParaRPr>
          </a:p>
        </p:txBody>
      </p:sp>
      <p:grpSp>
        <p:nvGrpSpPr>
          <p:cNvPr id="1088" name="グループ化 1087"/>
          <p:cNvGrpSpPr/>
          <p:nvPr/>
        </p:nvGrpSpPr>
        <p:grpSpPr>
          <a:xfrm>
            <a:off x="5485821" y="3334090"/>
            <a:ext cx="557970" cy="221204"/>
            <a:chOff x="2954940" y="346061"/>
            <a:chExt cx="1539259" cy="610230"/>
          </a:xfrm>
        </p:grpSpPr>
        <p:sp>
          <p:nvSpPr>
            <p:cNvPr id="1089" name="直角三角形 1088"/>
            <p:cNvSpPr/>
            <p:nvPr/>
          </p:nvSpPr>
          <p:spPr>
            <a:xfrm>
              <a:off x="4112999" y="348767"/>
              <a:ext cx="131431" cy="80770"/>
            </a:xfrm>
            <a:prstGeom prst="rtTriangle">
              <a:avLst/>
            </a:prstGeom>
            <a:solidFill>
              <a:srgbClr val="FFFF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90" name="正方形/長方形 1089"/>
            <p:cNvSpPr/>
            <p:nvPr/>
          </p:nvSpPr>
          <p:spPr>
            <a:xfrm>
              <a:off x="3189640" y="802954"/>
              <a:ext cx="917212" cy="115933"/>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08" name="Rectangle 52"/>
            <p:cNvSpPr>
              <a:spLocks noChangeArrowheads="1"/>
            </p:cNvSpPr>
            <p:nvPr/>
          </p:nvSpPr>
          <p:spPr bwMode="auto">
            <a:xfrm flipH="1">
              <a:off x="2971928" y="346061"/>
              <a:ext cx="1124813" cy="423997"/>
            </a:xfrm>
            <a:prstGeom prst="rect">
              <a:avLst/>
            </a:prstGeom>
            <a:solidFill>
              <a:schemeClr val="bg1"/>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1092" name="円/楕円 1091"/>
            <p:cNvSpPr/>
            <p:nvPr/>
          </p:nvSpPr>
          <p:spPr>
            <a:xfrm flipH="1">
              <a:off x="3119025" y="809614"/>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endParaRPr>
            </a:p>
          </p:txBody>
        </p:sp>
        <p:sp>
          <p:nvSpPr>
            <p:cNvPr id="1093" name="平行四辺形 1092"/>
            <p:cNvSpPr/>
            <p:nvPr/>
          </p:nvSpPr>
          <p:spPr>
            <a:xfrm flipH="1">
              <a:off x="3252144"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endParaRPr>
            </a:p>
          </p:txBody>
        </p:sp>
        <p:sp>
          <p:nvSpPr>
            <p:cNvPr id="1094" name="平行四辺形 1093"/>
            <p:cNvSpPr/>
            <p:nvPr/>
          </p:nvSpPr>
          <p:spPr>
            <a:xfrm>
              <a:off x="3059308"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endParaRPr>
            </a:p>
          </p:txBody>
        </p:sp>
        <p:sp>
          <p:nvSpPr>
            <p:cNvPr id="1095" name="正方形/長方形 1094"/>
            <p:cNvSpPr/>
            <p:nvPr/>
          </p:nvSpPr>
          <p:spPr>
            <a:xfrm>
              <a:off x="2954940" y="781893"/>
              <a:ext cx="1168913" cy="36000"/>
            </a:xfrm>
            <a:prstGeom prst="rect">
              <a:avLst/>
            </a:prstGeom>
            <a:solidFill>
              <a:sysClr val="window" lastClr="FFFFFF">
                <a:lumMod val="65000"/>
              </a:sys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96" name="フリーフォーム 1095"/>
            <p:cNvSpPr/>
            <p:nvPr/>
          </p:nvSpPr>
          <p:spPr>
            <a:xfrm>
              <a:off x="4113122" y="428147"/>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FFFF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97" name="1 つの角を丸めた四角形 1096"/>
            <p:cNvSpPr/>
            <p:nvPr/>
          </p:nvSpPr>
          <p:spPr>
            <a:xfrm>
              <a:off x="4115850" y="765276"/>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98" name="円/楕円 1097"/>
            <p:cNvSpPr/>
            <p:nvPr/>
          </p:nvSpPr>
          <p:spPr>
            <a:xfrm flipH="1">
              <a:off x="4152024" y="812275"/>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endParaRPr>
            </a:p>
          </p:txBody>
        </p:sp>
        <p:cxnSp>
          <p:nvCxnSpPr>
            <p:cNvPr id="1099" name="直線コネクタ 1098"/>
            <p:cNvCxnSpPr/>
            <p:nvPr/>
          </p:nvCxnSpPr>
          <p:spPr>
            <a:xfrm flipH="1">
              <a:off x="4479138" y="683306"/>
              <a:ext cx="0" cy="59531"/>
            </a:xfrm>
            <a:prstGeom prst="line">
              <a:avLst/>
            </a:prstGeom>
            <a:noFill/>
            <a:ln w="19050" cap="flat" cmpd="sng" algn="ctr">
              <a:solidFill>
                <a:srgbClr val="FFC000"/>
              </a:solidFill>
              <a:prstDash val="solid"/>
            </a:ln>
            <a:effectLst/>
          </p:spPr>
        </p:cxnSp>
        <p:sp>
          <p:nvSpPr>
            <p:cNvPr id="1100" name="フリーフォーム 1099"/>
            <p:cNvSpPr/>
            <p:nvPr/>
          </p:nvSpPr>
          <p:spPr>
            <a:xfrm>
              <a:off x="4209846" y="459388"/>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1101" name="直線コネクタ 1100"/>
            <p:cNvCxnSpPr/>
            <p:nvPr/>
          </p:nvCxnSpPr>
          <p:spPr>
            <a:xfrm flipH="1">
              <a:off x="4220600" y="695893"/>
              <a:ext cx="47252" cy="0"/>
            </a:xfrm>
            <a:prstGeom prst="line">
              <a:avLst/>
            </a:prstGeom>
            <a:noFill/>
            <a:ln w="19050" cap="flat" cmpd="sng" algn="ctr">
              <a:solidFill>
                <a:sysClr val="windowText" lastClr="000000"/>
              </a:solidFill>
              <a:prstDash val="solid"/>
            </a:ln>
            <a:effectLst/>
          </p:spPr>
        </p:cxnSp>
        <p:cxnSp>
          <p:nvCxnSpPr>
            <p:cNvPr id="1102" name="直線コネクタ 1101"/>
            <p:cNvCxnSpPr/>
            <p:nvPr/>
          </p:nvCxnSpPr>
          <p:spPr>
            <a:xfrm>
              <a:off x="4479138" y="866604"/>
              <a:ext cx="0" cy="30963"/>
            </a:xfrm>
            <a:prstGeom prst="line">
              <a:avLst/>
            </a:prstGeom>
            <a:noFill/>
            <a:ln w="19050" cap="flat" cmpd="sng" algn="ctr">
              <a:solidFill>
                <a:srgbClr val="FFFF00"/>
              </a:solidFill>
              <a:prstDash val="solid"/>
            </a:ln>
            <a:effectLst/>
          </p:spPr>
        </p:cxnSp>
        <p:cxnSp>
          <p:nvCxnSpPr>
            <p:cNvPr id="1103" name="直線コネクタ 1102"/>
            <p:cNvCxnSpPr/>
            <p:nvPr/>
          </p:nvCxnSpPr>
          <p:spPr>
            <a:xfrm>
              <a:off x="3356708" y="840503"/>
              <a:ext cx="696486" cy="0"/>
            </a:xfrm>
            <a:prstGeom prst="line">
              <a:avLst/>
            </a:prstGeom>
            <a:noFill/>
            <a:ln w="6350" cap="flat" cmpd="sng" algn="ctr">
              <a:solidFill>
                <a:sysClr val="window" lastClr="FFFFFF">
                  <a:lumMod val="85000"/>
                </a:sysClr>
              </a:solidFill>
              <a:prstDash val="solid"/>
              <a:miter lim="800000"/>
            </a:ln>
            <a:effectLst/>
          </p:spPr>
        </p:cxnSp>
        <p:cxnSp>
          <p:nvCxnSpPr>
            <p:cNvPr id="1104" name="直線コネクタ 1103"/>
            <p:cNvCxnSpPr/>
            <p:nvPr/>
          </p:nvCxnSpPr>
          <p:spPr>
            <a:xfrm>
              <a:off x="3356708" y="876247"/>
              <a:ext cx="696486" cy="0"/>
            </a:xfrm>
            <a:prstGeom prst="line">
              <a:avLst/>
            </a:prstGeom>
            <a:noFill/>
            <a:ln w="6350" cap="flat" cmpd="sng" algn="ctr">
              <a:solidFill>
                <a:sysClr val="window" lastClr="FFFFFF">
                  <a:lumMod val="85000"/>
                </a:sysClr>
              </a:solidFill>
              <a:prstDash val="solid"/>
              <a:miter lim="800000"/>
            </a:ln>
            <a:effectLst/>
          </p:spPr>
        </p:cxnSp>
        <p:cxnSp>
          <p:nvCxnSpPr>
            <p:cNvPr id="1105" name="直線コネクタ 1104"/>
            <p:cNvCxnSpPr/>
            <p:nvPr/>
          </p:nvCxnSpPr>
          <p:spPr>
            <a:xfrm>
              <a:off x="3405506" y="825014"/>
              <a:ext cx="0" cy="66900"/>
            </a:xfrm>
            <a:prstGeom prst="line">
              <a:avLst/>
            </a:prstGeom>
            <a:noFill/>
            <a:ln w="6350" cap="flat" cmpd="sng" algn="ctr">
              <a:solidFill>
                <a:srgbClr val="E7E6E6"/>
              </a:solidFill>
              <a:prstDash val="solid"/>
              <a:miter lim="800000"/>
            </a:ln>
            <a:effectLst/>
          </p:spPr>
        </p:cxnSp>
        <p:cxnSp>
          <p:nvCxnSpPr>
            <p:cNvPr id="1106" name="直線コネクタ 1105"/>
            <p:cNvCxnSpPr/>
            <p:nvPr/>
          </p:nvCxnSpPr>
          <p:spPr>
            <a:xfrm>
              <a:off x="3700189" y="825014"/>
              <a:ext cx="0" cy="66900"/>
            </a:xfrm>
            <a:prstGeom prst="line">
              <a:avLst/>
            </a:prstGeom>
            <a:noFill/>
            <a:ln w="6350" cap="flat" cmpd="sng" algn="ctr">
              <a:solidFill>
                <a:srgbClr val="E7E6E6"/>
              </a:solidFill>
              <a:prstDash val="solid"/>
              <a:miter lim="800000"/>
            </a:ln>
            <a:effectLst/>
          </p:spPr>
        </p:cxnSp>
        <p:cxnSp>
          <p:nvCxnSpPr>
            <p:cNvPr id="1107" name="直線コネクタ 1106"/>
            <p:cNvCxnSpPr/>
            <p:nvPr/>
          </p:nvCxnSpPr>
          <p:spPr>
            <a:xfrm>
              <a:off x="4019245" y="825014"/>
              <a:ext cx="0" cy="66900"/>
            </a:xfrm>
            <a:prstGeom prst="line">
              <a:avLst/>
            </a:prstGeom>
            <a:noFill/>
            <a:ln w="6350" cap="flat" cmpd="sng" algn="ctr">
              <a:solidFill>
                <a:srgbClr val="E7E6E6"/>
              </a:solidFill>
              <a:prstDash val="solid"/>
              <a:miter lim="800000"/>
            </a:ln>
            <a:effectLst/>
          </p:spPr>
        </p:cxnSp>
      </p:grpSp>
      <p:grpSp>
        <p:nvGrpSpPr>
          <p:cNvPr id="1117" name="グループ化 1116"/>
          <p:cNvGrpSpPr/>
          <p:nvPr/>
        </p:nvGrpSpPr>
        <p:grpSpPr>
          <a:xfrm>
            <a:off x="8788753" y="3334090"/>
            <a:ext cx="557970" cy="221204"/>
            <a:chOff x="2954940" y="346061"/>
            <a:chExt cx="1539259" cy="610230"/>
          </a:xfrm>
        </p:grpSpPr>
        <p:sp>
          <p:nvSpPr>
            <p:cNvPr id="1118" name="直角三角形 1117"/>
            <p:cNvSpPr/>
            <p:nvPr/>
          </p:nvSpPr>
          <p:spPr>
            <a:xfrm>
              <a:off x="4112999" y="348767"/>
              <a:ext cx="131431" cy="80770"/>
            </a:xfrm>
            <a:prstGeom prst="rtTriangle">
              <a:avLst/>
            </a:prstGeom>
            <a:solidFill>
              <a:srgbClr val="FFFF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19" name="正方形/長方形 1118"/>
            <p:cNvSpPr/>
            <p:nvPr/>
          </p:nvSpPr>
          <p:spPr>
            <a:xfrm>
              <a:off x="3189640" y="802954"/>
              <a:ext cx="917212" cy="115933"/>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20" name="Rectangle 52"/>
            <p:cNvSpPr>
              <a:spLocks noChangeArrowheads="1"/>
            </p:cNvSpPr>
            <p:nvPr/>
          </p:nvSpPr>
          <p:spPr bwMode="auto">
            <a:xfrm flipH="1">
              <a:off x="2971928" y="346061"/>
              <a:ext cx="1124813" cy="423997"/>
            </a:xfrm>
            <a:prstGeom prst="rect">
              <a:avLst/>
            </a:prstGeom>
            <a:solidFill>
              <a:schemeClr val="bg1"/>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1121" name="円/楕円 1120"/>
            <p:cNvSpPr/>
            <p:nvPr/>
          </p:nvSpPr>
          <p:spPr>
            <a:xfrm flipH="1">
              <a:off x="3119025" y="809614"/>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endParaRPr>
            </a:p>
          </p:txBody>
        </p:sp>
        <p:sp>
          <p:nvSpPr>
            <p:cNvPr id="1122" name="平行四辺形 1121"/>
            <p:cNvSpPr/>
            <p:nvPr/>
          </p:nvSpPr>
          <p:spPr>
            <a:xfrm flipH="1">
              <a:off x="3252144"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endParaRPr>
            </a:p>
          </p:txBody>
        </p:sp>
        <p:sp>
          <p:nvSpPr>
            <p:cNvPr id="1123" name="平行四辺形 1122"/>
            <p:cNvSpPr/>
            <p:nvPr/>
          </p:nvSpPr>
          <p:spPr>
            <a:xfrm>
              <a:off x="3059308" y="796485"/>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endParaRPr>
            </a:p>
          </p:txBody>
        </p:sp>
        <p:sp>
          <p:nvSpPr>
            <p:cNvPr id="1124" name="正方形/長方形 1123"/>
            <p:cNvSpPr/>
            <p:nvPr/>
          </p:nvSpPr>
          <p:spPr>
            <a:xfrm>
              <a:off x="2954940" y="781893"/>
              <a:ext cx="1168913" cy="36000"/>
            </a:xfrm>
            <a:prstGeom prst="rect">
              <a:avLst/>
            </a:prstGeom>
            <a:solidFill>
              <a:sysClr val="window" lastClr="FFFFFF">
                <a:lumMod val="65000"/>
              </a:sys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25" name="フリーフォーム 1124"/>
            <p:cNvSpPr/>
            <p:nvPr/>
          </p:nvSpPr>
          <p:spPr>
            <a:xfrm>
              <a:off x="4113122" y="428147"/>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92D05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26" name="1 つの角を丸めた四角形 1125"/>
            <p:cNvSpPr/>
            <p:nvPr/>
          </p:nvSpPr>
          <p:spPr>
            <a:xfrm>
              <a:off x="4115850" y="765276"/>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27" name="円/楕円 1126"/>
            <p:cNvSpPr/>
            <p:nvPr/>
          </p:nvSpPr>
          <p:spPr>
            <a:xfrm flipH="1">
              <a:off x="4152024" y="812275"/>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endParaRPr>
            </a:p>
          </p:txBody>
        </p:sp>
        <p:cxnSp>
          <p:nvCxnSpPr>
            <p:cNvPr id="1128" name="直線コネクタ 1127"/>
            <p:cNvCxnSpPr/>
            <p:nvPr/>
          </p:nvCxnSpPr>
          <p:spPr>
            <a:xfrm flipH="1">
              <a:off x="4479138" y="683306"/>
              <a:ext cx="0" cy="59531"/>
            </a:xfrm>
            <a:prstGeom prst="line">
              <a:avLst/>
            </a:prstGeom>
            <a:noFill/>
            <a:ln w="19050" cap="flat" cmpd="sng" algn="ctr">
              <a:solidFill>
                <a:srgbClr val="FFC000"/>
              </a:solidFill>
              <a:prstDash val="solid"/>
            </a:ln>
            <a:effectLst/>
          </p:spPr>
        </p:cxnSp>
        <p:sp>
          <p:nvSpPr>
            <p:cNvPr id="1129" name="フリーフォーム 1128"/>
            <p:cNvSpPr/>
            <p:nvPr/>
          </p:nvSpPr>
          <p:spPr>
            <a:xfrm>
              <a:off x="4209846" y="459388"/>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1130" name="直線コネクタ 1129"/>
            <p:cNvCxnSpPr/>
            <p:nvPr/>
          </p:nvCxnSpPr>
          <p:spPr>
            <a:xfrm flipH="1">
              <a:off x="4220600" y="695893"/>
              <a:ext cx="47252" cy="0"/>
            </a:xfrm>
            <a:prstGeom prst="line">
              <a:avLst/>
            </a:prstGeom>
            <a:noFill/>
            <a:ln w="19050" cap="flat" cmpd="sng" algn="ctr">
              <a:solidFill>
                <a:sysClr val="windowText" lastClr="000000"/>
              </a:solidFill>
              <a:prstDash val="solid"/>
            </a:ln>
            <a:effectLst/>
          </p:spPr>
        </p:cxnSp>
        <p:cxnSp>
          <p:nvCxnSpPr>
            <p:cNvPr id="1131" name="直線コネクタ 1130"/>
            <p:cNvCxnSpPr/>
            <p:nvPr/>
          </p:nvCxnSpPr>
          <p:spPr>
            <a:xfrm>
              <a:off x="4479138" y="866604"/>
              <a:ext cx="0" cy="30963"/>
            </a:xfrm>
            <a:prstGeom prst="line">
              <a:avLst/>
            </a:prstGeom>
            <a:noFill/>
            <a:ln w="19050" cap="flat" cmpd="sng" algn="ctr">
              <a:solidFill>
                <a:srgbClr val="FFFF00"/>
              </a:solidFill>
              <a:prstDash val="solid"/>
            </a:ln>
            <a:effectLst/>
          </p:spPr>
        </p:cxnSp>
        <p:cxnSp>
          <p:nvCxnSpPr>
            <p:cNvPr id="1132" name="直線コネクタ 1131"/>
            <p:cNvCxnSpPr/>
            <p:nvPr/>
          </p:nvCxnSpPr>
          <p:spPr>
            <a:xfrm>
              <a:off x="3356708" y="840503"/>
              <a:ext cx="696486" cy="0"/>
            </a:xfrm>
            <a:prstGeom prst="line">
              <a:avLst/>
            </a:prstGeom>
            <a:noFill/>
            <a:ln w="6350" cap="flat" cmpd="sng" algn="ctr">
              <a:solidFill>
                <a:sysClr val="window" lastClr="FFFFFF">
                  <a:lumMod val="85000"/>
                </a:sysClr>
              </a:solidFill>
              <a:prstDash val="solid"/>
              <a:miter lim="800000"/>
            </a:ln>
            <a:effectLst/>
          </p:spPr>
        </p:cxnSp>
        <p:cxnSp>
          <p:nvCxnSpPr>
            <p:cNvPr id="1133" name="直線コネクタ 1132"/>
            <p:cNvCxnSpPr/>
            <p:nvPr/>
          </p:nvCxnSpPr>
          <p:spPr>
            <a:xfrm>
              <a:off x="3356708" y="876247"/>
              <a:ext cx="696486" cy="0"/>
            </a:xfrm>
            <a:prstGeom prst="line">
              <a:avLst/>
            </a:prstGeom>
            <a:noFill/>
            <a:ln w="6350" cap="flat" cmpd="sng" algn="ctr">
              <a:solidFill>
                <a:sysClr val="window" lastClr="FFFFFF">
                  <a:lumMod val="85000"/>
                </a:sysClr>
              </a:solidFill>
              <a:prstDash val="solid"/>
              <a:miter lim="800000"/>
            </a:ln>
            <a:effectLst/>
          </p:spPr>
        </p:cxnSp>
        <p:cxnSp>
          <p:nvCxnSpPr>
            <p:cNvPr id="1134" name="直線コネクタ 1133"/>
            <p:cNvCxnSpPr/>
            <p:nvPr/>
          </p:nvCxnSpPr>
          <p:spPr>
            <a:xfrm>
              <a:off x="3405506" y="825014"/>
              <a:ext cx="0" cy="66900"/>
            </a:xfrm>
            <a:prstGeom prst="line">
              <a:avLst/>
            </a:prstGeom>
            <a:noFill/>
            <a:ln w="6350" cap="flat" cmpd="sng" algn="ctr">
              <a:solidFill>
                <a:srgbClr val="E7E6E6"/>
              </a:solidFill>
              <a:prstDash val="solid"/>
              <a:miter lim="800000"/>
            </a:ln>
            <a:effectLst/>
          </p:spPr>
        </p:cxnSp>
        <p:cxnSp>
          <p:nvCxnSpPr>
            <p:cNvPr id="1135" name="直線コネクタ 1134"/>
            <p:cNvCxnSpPr/>
            <p:nvPr/>
          </p:nvCxnSpPr>
          <p:spPr>
            <a:xfrm>
              <a:off x="3700189" y="825014"/>
              <a:ext cx="0" cy="66900"/>
            </a:xfrm>
            <a:prstGeom prst="line">
              <a:avLst/>
            </a:prstGeom>
            <a:noFill/>
            <a:ln w="6350" cap="flat" cmpd="sng" algn="ctr">
              <a:solidFill>
                <a:srgbClr val="E7E6E6"/>
              </a:solidFill>
              <a:prstDash val="solid"/>
              <a:miter lim="800000"/>
            </a:ln>
            <a:effectLst/>
          </p:spPr>
        </p:cxnSp>
        <p:cxnSp>
          <p:nvCxnSpPr>
            <p:cNvPr id="1136" name="直線コネクタ 1135"/>
            <p:cNvCxnSpPr/>
            <p:nvPr/>
          </p:nvCxnSpPr>
          <p:spPr>
            <a:xfrm>
              <a:off x="4019245" y="825014"/>
              <a:ext cx="0" cy="66900"/>
            </a:xfrm>
            <a:prstGeom prst="line">
              <a:avLst/>
            </a:prstGeom>
            <a:noFill/>
            <a:ln w="6350" cap="flat" cmpd="sng" algn="ctr">
              <a:solidFill>
                <a:srgbClr val="E7E6E6"/>
              </a:solidFill>
              <a:prstDash val="solid"/>
              <a:miter lim="800000"/>
            </a:ln>
            <a:effectLst/>
          </p:spPr>
        </p:cxnSp>
      </p:grpSp>
      <p:grpSp>
        <p:nvGrpSpPr>
          <p:cNvPr id="25" name="グループ化 24"/>
          <p:cNvGrpSpPr/>
          <p:nvPr/>
        </p:nvGrpSpPr>
        <p:grpSpPr>
          <a:xfrm>
            <a:off x="6651297" y="3231940"/>
            <a:ext cx="1482927" cy="286890"/>
            <a:chOff x="6446285" y="1826717"/>
            <a:chExt cx="1482927" cy="286890"/>
          </a:xfrm>
        </p:grpSpPr>
        <p:grpSp>
          <p:nvGrpSpPr>
            <p:cNvPr id="1145" name="グループ化 1144"/>
            <p:cNvGrpSpPr/>
            <p:nvPr/>
          </p:nvGrpSpPr>
          <p:grpSpPr>
            <a:xfrm>
              <a:off x="6446285" y="1826717"/>
              <a:ext cx="729215" cy="286890"/>
              <a:chOff x="623888" y="1445735"/>
              <a:chExt cx="1681162" cy="661408"/>
            </a:xfrm>
          </p:grpSpPr>
          <p:sp>
            <p:nvSpPr>
              <p:cNvPr id="1146" name="斜め縞 1145"/>
              <p:cNvSpPr/>
              <p:nvPr/>
            </p:nvSpPr>
            <p:spPr>
              <a:xfrm rot="13500000">
                <a:off x="1144891" y="1456129"/>
                <a:ext cx="651014" cy="651014"/>
              </a:xfrm>
              <a:prstGeom prst="diagStripe">
                <a:avLst>
                  <a:gd name="adj" fmla="val 79221"/>
                </a:avLst>
              </a:prstGeom>
              <a:solidFill>
                <a:sysClr val="window" lastClr="FFFFFF">
                  <a:lumMod val="85000"/>
                </a:sysClr>
              </a:solidFill>
              <a:ln w="12700" cap="flat" cmpd="sng" algn="ctr">
                <a:solidFill>
                  <a:sysClr val="windowText" lastClr="000000">
                    <a:shade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Arial"/>
                  <a:ea typeface="ＭＳ Ｐゴシック"/>
                </a:endParaRPr>
              </a:p>
            </p:txBody>
          </p:sp>
          <p:sp>
            <p:nvSpPr>
              <p:cNvPr id="1147" name="円/楕円 1146"/>
              <p:cNvSpPr/>
              <p:nvPr/>
            </p:nvSpPr>
            <p:spPr>
              <a:xfrm>
                <a:off x="670587" y="1805343"/>
                <a:ext cx="109623" cy="109623"/>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endParaRPr>
              </a:p>
            </p:txBody>
          </p:sp>
          <p:sp>
            <p:nvSpPr>
              <p:cNvPr id="1148" name="円/楕円 1147"/>
              <p:cNvSpPr/>
              <p:nvPr/>
            </p:nvSpPr>
            <p:spPr>
              <a:xfrm>
                <a:off x="837666" y="1803741"/>
                <a:ext cx="111277" cy="111277"/>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endParaRPr>
              </a:p>
            </p:txBody>
          </p:sp>
          <p:sp>
            <p:nvSpPr>
              <p:cNvPr id="1149" name="円/楕円 1148"/>
              <p:cNvSpPr/>
              <p:nvPr/>
            </p:nvSpPr>
            <p:spPr>
              <a:xfrm>
                <a:off x="1984701" y="1805343"/>
                <a:ext cx="111278" cy="111278"/>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endParaRPr>
              </a:p>
            </p:txBody>
          </p:sp>
          <p:sp>
            <p:nvSpPr>
              <p:cNvPr id="1150" name="円/楕円 1149"/>
              <p:cNvSpPr/>
              <p:nvPr/>
            </p:nvSpPr>
            <p:spPr>
              <a:xfrm>
                <a:off x="2153435" y="1805343"/>
                <a:ext cx="109623" cy="109623"/>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endParaRPr>
              </a:p>
            </p:txBody>
          </p:sp>
          <p:sp>
            <p:nvSpPr>
              <p:cNvPr id="1151" name="正方形/長方形 1150"/>
              <p:cNvSpPr/>
              <p:nvPr/>
            </p:nvSpPr>
            <p:spPr>
              <a:xfrm>
                <a:off x="623888" y="1729634"/>
                <a:ext cx="1681162" cy="51541"/>
              </a:xfrm>
              <a:prstGeom prst="rect">
                <a:avLst/>
              </a:prstGeom>
              <a:solidFill>
                <a:srgbClr val="D9D9D9"/>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52" name="斜め縞 1151"/>
              <p:cNvSpPr/>
              <p:nvPr/>
            </p:nvSpPr>
            <p:spPr>
              <a:xfrm rot="13500000">
                <a:off x="1144891" y="1445735"/>
                <a:ext cx="651014" cy="651014"/>
              </a:xfrm>
              <a:prstGeom prst="diagStripe">
                <a:avLst>
                  <a:gd name="adj" fmla="val 79221"/>
                </a:avLst>
              </a:prstGeom>
              <a:solidFill>
                <a:srgbClr val="D9D9D9"/>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Arial"/>
                  <a:ea typeface="ＭＳ Ｐゴシック"/>
                </a:endParaRPr>
              </a:p>
            </p:txBody>
          </p:sp>
        </p:grpSp>
        <p:grpSp>
          <p:nvGrpSpPr>
            <p:cNvPr id="1153" name="グループ化 1152"/>
            <p:cNvGrpSpPr/>
            <p:nvPr/>
          </p:nvGrpSpPr>
          <p:grpSpPr>
            <a:xfrm>
              <a:off x="7199997" y="1826717"/>
              <a:ext cx="729215" cy="286890"/>
              <a:chOff x="623888" y="1445735"/>
              <a:chExt cx="1681162" cy="661408"/>
            </a:xfrm>
          </p:grpSpPr>
          <p:sp>
            <p:nvSpPr>
              <p:cNvPr id="1154" name="斜め縞 1153"/>
              <p:cNvSpPr/>
              <p:nvPr/>
            </p:nvSpPr>
            <p:spPr>
              <a:xfrm rot="13500000">
                <a:off x="1144891" y="1456129"/>
                <a:ext cx="651014" cy="651014"/>
              </a:xfrm>
              <a:prstGeom prst="diagStripe">
                <a:avLst>
                  <a:gd name="adj" fmla="val 79221"/>
                </a:avLst>
              </a:prstGeom>
              <a:solidFill>
                <a:sysClr val="window" lastClr="FFFFFF">
                  <a:lumMod val="85000"/>
                </a:sysClr>
              </a:solidFill>
              <a:ln w="12700" cap="flat" cmpd="sng" algn="ctr">
                <a:solidFill>
                  <a:sysClr val="windowText" lastClr="000000">
                    <a:shade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Arial"/>
                  <a:ea typeface="ＭＳ Ｐゴシック"/>
                </a:endParaRPr>
              </a:p>
            </p:txBody>
          </p:sp>
          <p:sp>
            <p:nvSpPr>
              <p:cNvPr id="1155" name="円/楕円 1154"/>
              <p:cNvSpPr/>
              <p:nvPr/>
            </p:nvSpPr>
            <p:spPr>
              <a:xfrm>
                <a:off x="670587" y="1805343"/>
                <a:ext cx="109623" cy="109623"/>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endParaRPr>
              </a:p>
            </p:txBody>
          </p:sp>
          <p:sp>
            <p:nvSpPr>
              <p:cNvPr id="1156" name="円/楕円 1155"/>
              <p:cNvSpPr/>
              <p:nvPr/>
            </p:nvSpPr>
            <p:spPr>
              <a:xfrm>
                <a:off x="837666" y="1803741"/>
                <a:ext cx="111277" cy="111277"/>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endParaRPr>
              </a:p>
            </p:txBody>
          </p:sp>
          <p:sp>
            <p:nvSpPr>
              <p:cNvPr id="1157" name="円/楕円 1156"/>
              <p:cNvSpPr/>
              <p:nvPr/>
            </p:nvSpPr>
            <p:spPr>
              <a:xfrm>
                <a:off x="1984701" y="1805343"/>
                <a:ext cx="111278" cy="111278"/>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endParaRPr>
              </a:p>
            </p:txBody>
          </p:sp>
          <p:sp>
            <p:nvSpPr>
              <p:cNvPr id="1158" name="円/楕円 1157"/>
              <p:cNvSpPr/>
              <p:nvPr/>
            </p:nvSpPr>
            <p:spPr>
              <a:xfrm>
                <a:off x="2153435" y="1805343"/>
                <a:ext cx="109623" cy="109623"/>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endParaRPr>
              </a:p>
            </p:txBody>
          </p:sp>
          <p:sp>
            <p:nvSpPr>
              <p:cNvPr id="1159" name="正方形/長方形 1158"/>
              <p:cNvSpPr/>
              <p:nvPr/>
            </p:nvSpPr>
            <p:spPr>
              <a:xfrm>
                <a:off x="623888" y="1729634"/>
                <a:ext cx="1681162" cy="51541"/>
              </a:xfrm>
              <a:prstGeom prst="rect">
                <a:avLst/>
              </a:prstGeom>
              <a:solidFill>
                <a:srgbClr val="D9D9D9"/>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60" name="斜め縞 1159"/>
              <p:cNvSpPr/>
              <p:nvPr/>
            </p:nvSpPr>
            <p:spPr>
              <a:xfrm rot="13500000">
                <a:off x="1144891" y="1445735"/>
                <a:ext cx="651014" cy="651014"/>
              </a:xfrm>
              <a:prstGeom prst="diagStripe">
                <a:avLst>
                  <a:gd name="adj" fmla="val 79221"/>
                </a:avLst>
              </a:prstGeom>
              <a:solidFill>
                <a:srgbClr val="D9D9D9"/>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Arial"/>
                  <a:ea typeface="ＭＳ Ｐゴシック"/>
                </a:endParaRPr>
              </a:p>
            </p:txBody>
          </p:sp>
        </p:grpSp>
      </p:grpSp>
      <p:sp>
        <p:nvSpPr>
          <p:cNvPr id="1161" name="Rectangle 52"/>
          <p:cNvSpPr>
            <a:spLocks noChangeArrowheads="1"/>
          </p:cNvSpPr>
          <p:nvPr/>
        </p:nvSpPr>
        <p:spPr bwMode="auto">
          <a:xfrm flipH="1">
            <a:off x="6904461" y="3263727"/>
            <a:ext cx="227067" cy="85593"/>
          </a:xfrm>
          <a:prstGeom prst="rect">
            <a:avLst/>
          </a:prstGeom>
          <a:solidFill>
            <a:schemeClr val="bg1"/>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1163" name="Rectangle 52"/>
          <p:cNvSpPr>
            <a:spLocks noChangeArrowheads="1"/>
          </p:cNvSpPr>
          <p:nvPr/>
        </p:nvSpPr>
        <p:spPr bwMode="auto">
          <a:xfrm flipH="1">
            <a:off x="7147397" y="3263727"/>
            <a:ext cx="227067" cy="85593"/>
          </a:xfrm>
          <a:prstGeom prst="rect">
            <a:avLst/>
          </a:prstGeom>
          <a:solidFill>
            <a:schemeClr val="bg1"/>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1164" name="Rectangle 52"/>
          <p:cNvSpPr>
            <a:spLocks noChangeArrowheads="1"/>
          </p:cNvSpPr>
          <p:nvPr/>
        </p:nvSpPr>
        <p:spPr bwMode="auto">
          <a:xfrm flipH="1">
            <a:off x="6661525" y="3263727"/>
            <a:ext cx="227067" cy="85593"/>
          </a:xfrm>
          <a:prstGeom prst="rect">
            <a:avLst/>
          </a:prstGeom>
          <a:solidFill>
            <a:schemeClr val="bg1"/>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1165" name="Rectangle 52"/>
          <p:cNvSpPr>
            <a:spLocks noChangeArrowheads="1"/>
          </p:cNvSpPr>
          <p:nvPr/>
        </p:nvSpPr>
        <p:spPr bwMode="auto">
          <a:xfrm flipH="1">
            <a:off x="7655364" y="3263727"/>
            <a:ext cx="227067" cy="85593"/>
          </a:xfrm>
          <a:prstGeom prst="rect">
            <a:avLst/>
          </a:prstGeom>
          <a:solidFill>
            <a:schemeClr val="bg1"/>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1166" name="Rectangle 52"/>
          <p:cNvSpPr>
            <a:spLocks noChangeArrowheads="1"/>
          </p:cNvSpPr>
          <p:nvPr/>
        </p:nvSpPr>
        <p:spPr bwMode="auto">
          <a:xfrm flipH="1">
            <a:off x="7898300" y="3263727"/>
            <a:ext cx="227067" cy="85593"/>
          </a:xfrm>
          <a:prstGeom prst="rect">
            <a:avLst/>
          </a:prstGeom>
          <a:solidFill>
            <a:schemeClr val="bg1"/>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1167" name="Rectangle 52"/>
          <p:cNvSpPr>
            <a:spLocks noChangeArrowheads="1"/>
          </p:cNvSpPr>
          <p:nvPr/>
        </p:nvSpPr>
        <p:spPr bwMode="auto">
          <a:xfrm flipH="1">
            <a:off x="7412428" y="3263727"/>
            <a:ext cx="227067" cy="85593"/>
          </a:xfrm>
          <a:prstGeom prst="rect">
            <a:avLst/>
          </a:prstGeom>
          <a:solidFill>
            <a:schemeClr val="bg1"/>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sp>
        <p:nvSpPr>
          <p:cNvPr id="26" name="右矢印 25"/>
          <p:cNvSpPr/>
          <p:nvPr/>
        </p:nvSpPr>
        <p:spPr>
          <a:xfrm>
            <a:off x="6484096" y="3490558"/>
            <a:ext cx="1850418" cy="21206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168" name="角丸四角形吹き出し 1167"/>
          <p:cNvSpPr/>
          <p:nvPr/>
        </p:nvSpPr>
        <p:spPr>
          <a:xfrm>
            <a:off x="8389202" y="4095054"/>
            <a:ext cx="1452447" cy="316957"/>
          </a:xfrm>
          <a:prstGeom prst="wedgeRoundRectCallout">
            <a:avLst>
              <a:gd name="adj1" fmla="val -73402"/>
              <a:gd name="adj2" fmla="val -94497"/>
              <a:gd name="adj3" fmla="val 16667"/>
            </a:avLst>
          </a:prstGeom>
          <a:solidFill>
            <a:schemeClr val="bg1"/>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kumimoji="1" lang="ja-JP" altLang="en-US" sz="900" dirty="0" smtClean="0">
                <a:solidFill>
                  <a:schemeClr val="tx1"/>
                </a:solidFill>
              </a:rPr>
              <a:t>鉄道や船舶を活用する等によって輸送を効率化</a:t>
            </a:r>
            <a:endParaRPr kumimoji="1" lang="ja-JP" altLang="en-US" sz="900" dirty="0">
              <a:solidFill>
                <a:schemeClr val="tx1"/>
              </a:solidFill>
            </a:endParaRPr>
          </a:p>
        </p:txBody>
      </p:sp>
      <p:grpSp>
        <p:nvGrpSpPr>
          <p:cNvPr id="2" name="グループ化 1"/>
          <p:cNvGrpSpPr/>
          <p:nvPr/>
        </p:nvGrpSpPr>
        <p:grpSpPr>
          <a:xfrm>
            <a:off x="139157" y="2952169"/>
            <a:ext cx="4672359" cy="1385329"/>
            <a:chOff x="157828" y="4970150"/>
            <a:chExt cx="4672359" cy="1385329"/>
          </a:xfrm>
        </p:grpSpPr>
        <p:grpSp>
          <p:nvGrpSpPr>
            <p:cNvPr id="17" name="グループ化 16"/>
            <p:cNvGrpSpPr/>
            <p:nvPr/>
          </p:nvGrpSpPr>
          <p:grpSpPr>
            <a:xfrm>
              <a:off x="1501834" y="5146897"/>
              <a:ext cx="1984235" cy="507360"/>
              <a:chOff x="1493380" y="4757875"/>
              <a:chExt cx="1984235" cy="507360"/>
            </a:xfrm>
          </p:grpSpPr>
          <p:grpSp>
            <p:nvGrpSpPr>
              <p:cNvPr id="15" name="グループ化 14"/>
              <p:cNvGrpSpPr/>
              <p:nvPr/>
            </p:nvGrpSpPr>
            <p:grpSpPr>
              <a:xfrm>
                <a:off x="1493380" y="4757875"/>
                <a:ext cx="975194" cy="507360"/>
                <a:chOff x="1749800" y="4757875"/>
                <a:chExt cx="975194" cy="507360"/>
              </a:xfrm>
            </p:grpSpPr>
            <p:sp>
              <p:nvSpPr>
                <p:cNvPr id="675" name="角丸四角形 674"/>
                <p:cNvSpPr/>
                <p:nvPr/>
              </p:nvSpPr>
              <p:spPr>
                <a:xfrm>
                  <a:off x="2652764" y="4805512"/>
                  <a:ext cx="25053" cy="37941"/>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6" name="角丸四角形 675"/>
                <p:cNvSpPr/>
                <p:nvPr/>
              </p:nvSpPr>
              <p:spPr>
                <a:xfrm>
                  <a:off x="1799642" y="4805512"/>
                  <a:ext cx="25053" cy="37941"/>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7" name="角丸四角形 676"/>
                <p:cNvSpPr/>
                <p:nvPr/>
              </p:nvSpPr>
              <p:spPr>
                <a:xfrm>
                  <a:off x="2370198" y="4814747"/>
                  <a:ext cx="54378" cy="25053"/>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8" name="角丸四角形 677"/>
                <p:cNvSpPr/>
                <p:nvPr/>
              </p:nvSpPr>
              <p:spPr>
                <a:xfrm>
                  <a:off x="1913731" y="4800112"/>
                  <a:ext cx="383393" cy="45719"/>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9" name="斜め縞 678"/>
                <p:cNvSpPr/>
                <p:nvPr/>
              </p:nvSpPr>
              <p:spPr>
                <a:xfrm rot="13500000">
                  <a:off x="2079717" y="4943538"/>
                  <a:ext cx="321697" cy="321697"/>
                </a:xfrm>
                <a:prstGeom prst="diagStripe">
                  <a:avLst>
                    <a:gd name="adj" fmla="val 80152"/>
                  </a:avLst>
                </a:prstGeom>
                <a:solidFill>
                  <a:schemeClr val="bg1">
                    <a:lumMod val="50000"/>
                  </a:schemeClr>
                </a:solidFill>
                <a:ln w="12700" cap="flat" cmpd="sng" algn="ctr">
                  <a:solidFill>
                    <a:sysClr val="windowText" lastClr="000000">
                      <a:shade val="50000"/>
                    </a:sys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680" name="角丸四角形 679"/>
                <p:cNvSpPr/>
                <p:nvPr/>
              </p:nvSpPr>
              <p:spPr>
                <a:xfrm>
                  <a:off x="1749800" y="4832992"/>
                  <a:ext cx="975194" cy="269099"/>
                </a:xfrm>
                <a:prstGeom prst="roundRect">
                  <a:avLst>
                    <a:gd name="adj" fmla="val 11234"/>
                  </a:avLst>
                </a:prstGeom>
                <a:solidFill>
                  <a:schemeClr val="bg1">
                    <a:lumMod val="85000"/>
                  </a:schemeClr>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81" name="円/楕円 680"/>
                <p:cNvSpPr/>
                <p:nvPr/>
              </p:nvSpPr>
              <p:spPr>
                <a:xfrm>
                  <a:off x="1827167" y="5106504"/>
                  <a:ext cx="60073" cy="60073"/>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82" name="円/楕円 681"/>
                <p:cNvSpPr/>
                <p:nvPr/>
              </p:nvSpPr>
              <p:spPr>
                <a:xfrm>
                  <a:off x="1918726" y="5105626"/>
                  <a:ext cx="60979" cy="60979"/>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83" name="円/楕円 682"/>
                <p:cNvSpPr/>
                <p:nvPr/>
              </p:nvSpPr>
              <p:spPr>
                <a:xfrm>
                  <a:off x="2499802" y="5106504"/>
                  <a:ext cx="60980" cy="60980"/>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84" name="円/楕円 683"/>
                <p:cNvSpPr/>
                <p:nvPr/>
              </p:nvSpPr>
              <p:spPr>
                <a:xfrm>
                  <a:off x="2592268" y="5106504"/>
                  <a:ext cx="60073" cy="60073"/>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85" name="角丸四角形 684"/>
                <p:cNvSpPr/>
                <p:nvPr/>
              </p:nvSpPr>
              <p:spPr>
                <a:xfrm>
                  <a:off x="2037347" y="4894620"/>
                  <a:ext cx="88013" cy="88013"/>
                </a:xfrm>
                <a:prstGeom prst="roundRect">
                  <a:avLst>
                    <a:gd name="adj" fmla="val 7693"/>
                  </a:avLst>
                </a:prstGeom>
                <a:solidFill>
                  <a:srgbClr val="71D971"/>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86" name="角丸四角形 685"/>
                <p:cNvSpPr/>
                <p:nvPr/>
              </p:nvSpPr>
              <p:spPr>
                <a:xfrm>
                  <a:off x="2140534" y="4894620"/>
                  <a:ext cx="88013" cy="88013"/>
                </a:xfrm>
                <a:prstGeom prst="roundRect">
                  <a:avLst>
                    <a:gd name="adj" fmla="val 7693"/>
                  </a:avLst>
                </a:prstGeom>
                <a:solidFill>
                  <a:srgbClr val="71D971"/>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87" name="角丸四角形 686"/>
                <p:cNvSpPr/>
                <p:nvPr/>
              </p:nvSpPr>
              <p:spPr>
                <a:xfrm>
                  <a:off x="2244158" y="4894620"/>
                  <a:ext cx="88013" cy="88013"/>
                </a:xfrm>
                <a:prstGeom prst="roundRect">
                  <a:avLst>
                    <a:gd name="adj" fmla="val 7693"/>
                  </a:avLst>
                </a:prstGeom>
                <a:solidFill>
                  <a:srgbClr val="71D971"/>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89" name="角丸四角形 688"/>
                <p:cNvSpPr/>
                <p:nvPr/>
              </p:nvSpPr>
              <p:spPr>
                <a:xfrm>
                  <a:off x="2347992" y="4894620"/>
                  <a:ext cx="88013" cy="88013"/>
                </a:xfrm>
                <a:prstGeom prst="roundRect">
                  <a:avLst>
                    <a:gd name="adj" fmla="val 7693"/>
                  </a:avLst>
                </a:prstGeom>
                <a:solidFill>
                  <a:srgbClr val="71D971"/>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93" name="角丸四角形 692"/>
                <p:cNvSpPr/>
                <p:nvPr/>
              </p:nvSpPr>
              <p:spPr>
                <a:xfrm>
                  <a:off x="1813831" y="4905934"/>
                  <a:ext cx="18016" cy="69683"/>
                </a:xfrm>
                <a:prstGeom prst="roundRect">
                  <a:avLst>
                    <a:gd name="adj" fmla="val 7693"/>
                  </a:avLst>
                </a:prstGeom>
                <a:solidFill>
                  <a:srgbClr val="4BACC6">
                    <a:lumMod val="40000"/>
                    <a:lumOff val="60000"/>
                  </a:srgbClr>
                </a:solidFill>
                <a:ln w="9525"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95" name="角丸四角形 694"/>
                <p:cNvSpPr/>
                <p:nvPr/>
              </p:nvSpPr>
              <p:spPr>
                <a:xfrm>
                  <a:off x="2645313" y="4905934"/>
                  <a:ext cx="18016" cy="69683"/>
                </a:xfrm>
                <a:prstGeom prst="roundRect">
                  <a:avLst>
                    <a:gd name="adj" fmla="val 7693"/>
                  </a:avLst>
                </a:prstGeom>
                <a:solidFill>
                  <a:srgbClr val="4BACC6">
                    <a:lumMod val="40000"/>
                    <a:lumOff val="60000"/>
                  </a:srgbClr>
                </a:solidFill>
                <a:ln w="9525"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96" name="角丸四角形 695"/>
                <p:cNvSpPr/>
                <p:nvPr/>
              </p:nvSpPr>
              <p:spPr>
                <a:xfrm>
                  <a:off x="2694305" y="4836778"/>
                  <a:ext cx="30689" cy="262116"/>
                </a:xfrm>
                <a:prstGeom prst="roundRect">
                  <a:avLst>
                    <a:gd name="adj" fmla="val 25962"/>
                  </a:avLst>
                </a:prstGeom>
                <a:solidFill>
                  <a:srgbClr val="00CC00"/>
                </a:solidFill>
                <a:ln w="1905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710" name="フリーフォーム 709"/>
                <p:cNvSpPr/>
                <p:nvPr/>
              </p:nvSpPr>
              <p:spPr>
                <a:xfrm flipH="1" flipV="1">
                  <a:off x="2509396" y="4757875"/>
                  <a:ext cx="91906" cy="75869"/>
                </a:xfrm>
                <a:custGeom>
                  <a:avLst/>
                  <a:gdLst>
                    <a:gd name="connsiteX0" fmla="*/ 185737 w 266700"/>
                    <a:gd name="connsiteY0" fmla="*/ 0 h 290513"/>
                    <a:gd name="connsiteX1" fmla="*/ 0 w 266700"/>
                    <a:gd name="connsiteY1" fmla="*/ 147638 h 290513"/>
                    <a:gd name="connsiteX2" fmla="*/ 266700 w 266700"/>
                    <a:gd name="connsiteY2" fmla="*/ 290513 h 290513"/>
                  </a:gdLst>
                  <a:ahLst/>
                  <a:cxnLst>
                    <a:cxn ang="0">
                      <a:pos x="connsiteX0" y="connsiteY0"/>
                    </a:cxn>
                    <a:cxn ang="0">
                      <a:pos x="connsiteX1" y="connsiteY1"/>
                    </a:cxn>
                    <a:cxn ang="0">
                      <a:pos x="connsiteX2" y="connsiteY2"/>
                    </a:cxn>
                  </a:cxnLst>
                  <a:rect l="l" t="t" r="r" b="b"/>
                  <a:pathLst>
                    <a:path w="266700" h="290513">
                      <a:moveTo>
                        <a:pt x="185737" y="0"/>
                      </a:moveTo>
                      <a:lnTo>
                        <a:pt x="0" y="147638"/>
                      </a:lnTo>
                      <a:lnTo>
                        <a:pt x="266700" y="290513"/>
                      </a:ln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cxnSp>
              <p:nvCxnSpPr>
                <p:cNvPr id="698" name="直線コネクタ 697"/>
                <p:cNvCxnSpPr/>
                <p:nvPr/>
              </p:nvCxnSpPr>
              <p:spPr>
                <a:xfrm>
                  <a:off x="2297124" y="4800112"/>
                  <a:ext cx="0" cy="303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5" name="角丸四角形 704"/>
                <p:cNvSpPr/>
                <p:nvPr/>
              </p:nvSpPr>
              <p:spPr>
                <a:xfrm>
                  <a:off x="1804375" y="4887907"/>
                  <a:ext cx="36431" cy="185407"/>
                </a:xfrm>
                <a:prstGeom prst="roundRect">
                  <a:avLst>
                    <a:gd name="adj" fmla="val 9440"/>
                  </a:avLst>
                </a:prstGeom>
                <a:no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706" name="角丸四角形 705"/>
                <p:cNvSpPr/>
                <p:nvPr/>
              </p:nvSpPr>
              <p:spPr>
                <a:xfrm>
                  <a:off x="1868045" y="4873984"/>
                  <a:ext cx="96107" cy="203157"/>
                </a:xfrm>
                <a:prstGeom prst="roundRect">
                  <a:avLst/>
                </a:prstGeom>
                <a:solidFill>
                  <a:srgbClr val="00CC00"/>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707" name="角丸四角形 706"/>
                <p:cNvSpPr/>
                <p:nvPr/>
              </p:nvSpPr>
              <p:spPr>
                <a:xfrm>
                  <a:off x="2509857" y="4873984"/>
                  <a:ext cx="96107" cy="203157"/>
                </a:xfrm>
                <a:prstGeom prst="roundRect">
                  <a:avLst/>
                </a:prstGeom>
                <a:solidFill>
                  <a:srgbClr val="00CC00"/>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708" name="角丸四角形 707"/>
                <p:cNvSpPr/>
                <p:nvPr/>
              </p:nvSpPr>
              <p:spPr>
                <a:xfrm>
                  <a:off x="2635858" y="4887907"/>
                  <a:ext cx="36431" cy="185407"/>
                </a:xfrm>
                <a:prstGeom prst="roundRect">
                  <a:avLst>
                    <a:gd name="adj" fmla="val 9440"/>
                  </a:avLst>
                </a:prstGeom>
                <a:no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793" name="角丸四角形 792"/>
                <p:cNvSpPr/>
                <p:nvPr/>
              </p:nvSpPr>
              <p:spPr>
                <a:xfrm>
                  <a:off x="1752511" y="4836778"/>
                  <a:ext cx="30689" cy="262116"/>
                </a:xfrm>
                <a:prstGeom prst="roundRect">
                  <a:avLst>
                    <a:gd name="adj" fmla="val 25962"/>
                  </a:avLst>
                </a:prstGeom>
                <a:solidFill>
                  <a:srgbClr val="00CC00"/>
                </a:solidFill>
                <a:ln w="1905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702" name="角丸四角形 701"/>
                <p:cNvSpPr/>
                <p:nvPr/>
              </p:nvSpPr>
              <p:spPr>
                <a:xfrm>
                  <a:off x="1749800" y="4833581"/>
                  <a:ext cx="975194" cy="269099"/>
                </a:xfrm>
                <a:prstGeom prst="roundRect">
                  <a:avLst>
                    <a:gd name="adj" fmla="val 11234"/>
                  </a:avLst>
                </a:prstGeom>
                <a:no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92" name="角丸四角形 691"/>
                <p:cNvSpPr/>
                <p:nvPr/>
              </p:nvSpPr>
              <p:spPr>
                <a:xfrm>
                  <a:off x="1886976" y="4894620"/>
                  <a:ext cx="57223" cy="88013"/>
                </a:xfrm>
                <a:prstGeom prst="roundRect">
                  <a:avLst>
                    <a:gd name="adj" fmla="val 7693"/>
                  </a:avLst>
                </a:prstGeom>
                <a:solidFill>
                  <a:srgbClr val="4BACC6">
                    <a:lumMod val="40000"/>
                    <a:lumOff val="60000"/>
                  </a:srgbClr>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694" name="角丸四角形 693"/>
                <p:cNvSpPr/>
                <p:nvPr/>
              </p:nvSpPr>
              <p:spPr>
                <a:xfrm>
                  <a:off x="2528787" y="4894620"/>
                  <a:ext cx="57223" cy="88013"/>
                </a:xfrm>
                <a:prstGeom prst="roundRect">
                  <a:avLst>
                    <a:gd name="adj" fmla="val 7693"/>
                  </a:avLst>
                </a:prstGeom>
                <a:solidFill>
                  <a:srgbClr val="4BACC6">
                    <a:lumMod val="40000"/>
                    <a:lumOff val="60000"/>
                  </a:srgbClr>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795" name="正方形/長方形 794"/>
                <p:cNvSpPr/>
                <p:nvPr/>
              </p:nvSpPr>
              <p:spPr>
                <a:xfrm>
                  <a:off x="1848034" y="4842524"/>
                  <a:ext cx="132454" cy="23133"/>
                </a:xfrm>
                <a:prstGeom prst="rect">
                  <a:avLst/>
                </a:prstGeom>
                <a:gradFill flip="none" rotWithShape="1">
                  <a:gsLst>
                    <a:gs pos="0">
                      <a:schemeClr val="bg1">
                        <a:lumMod val="85000"/>
                      </a:schemeClr>
                    </a:gs>
                    <a:gs pos="55000">
                      <a:srgbClr val="00CC00"/>
                    </a:gs>
                    <a:gs pos="45000">
                      <a:srgbClr val="00CC00"/>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6" name="正方形/長方形 795"/>
                <p:cNvSpPr/>
                <p:nvPr/>
              </p:nvSpPr>
              <p:spPr>
                <a:xfrm>
                  <a:off x="2490345" y="4842524"/>
                  <a:ext cx="132454" cy="23133"/>
                </a:xfrm>
                <a:prstGeom prst="rect">
                  <a:avLst/>
                </a:prstGeom>
                <a:gradFill flip="none" rotWithShape="1">
                  <a:gsLst>
                    <a:gs pos="0">
                      <a:schemeClr val="bg1">
                        <a:lumMod val="85000"/>
                      </a:schemeClr>
                    </a:gs>
                    <a:gs pos="55000">
                      <a:srgbClr val="00CC00"/>
                    </a:gs>
                    <a:gs pos="45000">
                      <a:srgbClr val="00CC00"/>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98" name="グループ化 797"/>
              <p:cNvGrpSpPr/>
              <p:nvPr/>
            </p:nvGrpSpPr>
            <p:grpSpPr>
              <a:xfrm>
                <a:off x="2502421" y="4757875"/>
                <a:ext cx="975194" cy="507360"/>
                <a:chOff x="1749800" y="4757875"/>
                <a:chExt cx="975194" cy="507360"/>
              </a:xfrm>
            </p:grpSpPr>
            <p:sp>
              <p:nvSpPr>
                <p:cNvPr id="799" name="角丸四角形 798"/>
                <p:cNvSpPr/>
                <p:nvPr/>
              </p:nvSpPr>
              <p:spPr>
                <a:xfrm>
                  <a:off x="2652764" y="4805512"/>
                  <a:ext cx="25053" cy="37941"/>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0" name="角丸四角形 799"/>
                <p:cNvSpPr/>
                <p:nvPr/>
              </p:nvSpPr>
              <p:spPr>
                <a:xfrm>
                  <a:off x="1799642" y="4805512"/>
                  <a:ext cx="25053" cy="37941"/>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1" name="角丸四角形 800"/>
                <p:cNvSpPr/>
                <p:nvPr/>
              </p:nvSpPr>
              <p:spPr>
                <a:xfrm>
                  <a:off x="2370198" y="4814747"/>
                  <a:ext cx="54378" cy="25053"/>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2" name="角丸四角形 801"/>
                <p:cNvSpPr/>
                <p:nvPr/>
              </p:nvSpPr>
              <p:spPr>
                <a:xfrm>
                  <a:off x="1913731" y="4800112"/>
                  <a:ext cx="383393" cy="45719"/>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3" name="斜め縞 802"/>
                <p:cNvSpPr/>
                <p:nvPr/>
              </p:nvSpPr>
              <p:spPr>
                <a:xfrm rot="13500000">
                  <a:off x="2079717" y="4943538"/>
                  <a:ext cx="321697" cy="321697"/>
                </a:xfrm>
                <a:prstGeom prst="diagStripe">
                  <a:avLst>
                    <a:gd name="adj" fmla="val 80152"/>
                  </a:avLst>
                </a:prstGeom>
                <a:solidFill>
                  <a:schemeClr val="bg1">
                    <a:lumMod val="50000"/>
                  </a:schemeClr>
                </a:solidFill>
                <a:ln w="12700" cap="flat" cmpd="sng" algn="ctr">
                  <a:solidFill>
                    <a:sysClr val="windowText" lastClr="000000">
                      <a:shade val="50000"/>
                    </a:sys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804" name="角丸四角形 803"/>
                <p:cNvSpPr/>
                <p:nvPr/>
              </p:nvSpPr>
              <p:spPr>
                <a:xfrm>
                  <a:off x="1749800" y="4832992"/>
                  <a:ext cx="975194" cy="269099"/>
                </a:xfrm>
                <a:prstGeom prst="roundRect">
                  <a:avLst>
                    <a:gd name="adj" fmla="val 11234"/>
                  </a:avLst>
                </a:prstGeom>
                <a:solidFill>
                  <a:schemeClr val="bg1">
                    <a:lumMod val="85000"/>
                  </a:schemeClr>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05" name="円/楕円 804"/>
                <p:cNvSpPr/>
                <p:nvPr/>
              </p:nvSpPr>
              <p:spPr>
                <a:xfrm>
                  <a:off x="1827167" y="5106504"/>
                  <a:ext cx="60073" cy="60073"/>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06" name="円/楕円 805"/>
                <p:cNvSpPr/>
                <p:nvPr/>
              </p:nvSpPr>
              <p:spPr>
                <a:xfrm>
                  <a:off x="1918726" y="5105626"/>
                  <a:ext cx="60979" cy="60979"/>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07" name="円/楕円 806"/>
                <p:cNvSpPr/>
                <p:nvPr/>
              </p:nvSpPr>
              <p:spPr>
                <a:xfrm>
                  <a:off x="2499802" y="5106504"/>
                  <a:ext cx="60980" cy="60980"/>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08" name="円/楕円 807"/>
                <p:cNvSpPr/>
                <p:nvPr/>
              </p:nvSpPr>
              <p:spPr>
                <a:xfrm>
                  <a:off x="2592268" y="5106504"/>
                  <a:ext cx="60073" cy="60073"/>
                </a:xfrm>
                <a:prstGeom prst="ellipse">
                  <a:avLst/>
                </a:prstGeom>
                <a:solidFill>
                  <a:sysClr val="windowText" lastClr="000000">
                    <a:lumMod val="65000"/>
                    <a:lumOff val="35000"/>
                  </a:sysClr>
                </a:solidFill>
                <a:ln w="2540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09" name="角丸四角形 808"/>
                <p:cNvSpPr/>
                <p:nvPr/>
              </p:nvSpPr>
              <p:spPr>
                <a:xfrm>
                  <a:off x="2037347" y="4894620"/>
                  <a:ext cx="88013" cy="88013"/>
                </a:xfrm>
                <a:prstGeom prst="roundRect">
                  <a:avLst>
                    <a:gd name="adj" fmla="val 7693"/>
                  </a:avLst>
                </a:prstGeom>
                <a:solidFill>
                  <a:srgbClr val="71D971"/>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10" name="角丸四角形 809"/>
                <p:cNvSpPr/>
                <p:nvPr/>
              </p:nvSpPr>
              <p:spPr>
                <a:xfrm>
                  <a:off x="2140534" y="4894620"/>
                  <a:ext cx="88013" cy="88013"/>
                </a:xfrm>
                <a:prstGeom prst="roundRect">
                  <a:avLst>
                    <a:gd name="adj" fmla="val 7693"/>
                  </a:avLst>
                </a:prstGeom>
                <a:solidFill>
                  <a:srgbClr val="71D971"/>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11" name="角丸四角形 810"/>
                <p:cNvSpPr/>
                <p:nvPr/>
              </p:nvSpPr>
              <p:spPr>
                <a:xfrm>
                  <a:off x="2244158" y="4894620"/>
                  <a:ext cx="88013" cy="88013"/>
                </a:xfrm>
                <a:prstGeom prst="roundRect">
                  <a:avLst>
                    <a:gd name="adj" fmla="val 7693"/>
                  </a:avLst>
                </a:prstGeom>
                <a:solidFill>
                  <a:srgbClr val="71D971"/>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12" name="角丸四角形 811"/>
                <p:cNvSpPr/>
                <p:nvPr/>
              </p:nvSpPr>
              <p:spPr>
                <a:xfrm>
                  <a:off x="2347992" y="4894620"/>
                  <a:ext cx="88013" cy="88013"/>
                </a:xfrm>
                <a:prstGeom prst="roundRect">
                  <a:avLst>
                    <a:gd name="adj" fmla="val 7693"/>
                  </a:avLst>
                </a:prstGeom>
                <a:solidFill>
                  <a:srgbClr val="71D971"/>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13" name="角丸四角形 812"/>
                <p:cNvSpPr/>
                <p:nvPr/>
              </p:nvSpPr>
              <p:spPr>
                <a:xfrm>
                  <a:off x="1813831" y="4905934"/>
                  <a:ext cx="18016" cy="69683"/>
                </a:xfrm>
                <a:prstGeom prst="roundRect">
                  <a:avLst>
                    <a:gd name="adj" fmla="val 7693"/>
                  </a:avLst>
                </a:prstGeom>
                <a:solidFill>
                  <a:srgbClr val="4BACC6">
                    <a:lumMod val="40000"/>
                    <a:lumOff val="60000"/>
                  </a:srgbClr>
                </a:solidFill>
                <a:ln w="9525"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14" name="角丸四角形 813"/>
                <p:cNvSpPr/>
                <p:nvPr/>
              </p:nvSpPr>
              <p:spPr>
                <a:xfrm>
                  <a:off x="2645313" y="4905934"/>
                  <a:ext cx="18016" cy="69683"/>
                </a:xfrm>
                <a:prstGeom prst="roundRect">
                  <a:avLst>
                    <a:gd name="adj" fmla="val 7693"/>
                  </a:avLst>
                </a:prstGeom>
                <a:solidFill>
                  <a:srgbClr val="4BACC6">
                    <a:lumMod val="40000"/>
                    <a:lumOff val="60000"/>
                  </a:srgbClr>
                </a:solidFill>
                <a:ln w="9525"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15" name="角丸四角形 814"/>
                <p:cNvSpPr/>
                <p:nvPr/>
              </p:nvSpPr>
              <p:spPr>
                <a:xfrm>
                  <a:off x="2694305" y="4836778"/>
                  <a:ext cx="30689" cy="262116"/>
                </a:xfrm>
                <a:prstGeom prst="roundRect">
                  <a:avLst>
                    <a:gd name="adj" fmla="val 25962"/>
                  </a:avLst>
                </a:prstGeom>
                <a:solidFill>
                  <a:srgbClr val="00CC00"/>
                </a:solidFill>
                <a:ln w="1905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16" name="フリーフォーム 815"/>
                <p:cNvSpPr/>
                <p:nvPr/>
              </p:nvSpPr>
              <p:spPr>
                <a:xfrm flipH="1" flipV="1">
                  <a:off x="2509396" y="4757875"/>
                  <a:ext cx="91906" cy="75869"/>
                </a:xfrm>
                <a:custGeom>
                  <a:avLst/>
                  <a:gdLst>
                    <a:gd name="connsiteX0" fmla="*/ 185737 w 266700"/>
                    <a:gd name="connsiteY0" fmla="*/ 0 h 290513"/>
                    <a:gd name="connsiteX1" fmla="*/ 0 w 266700"/>
                    <a:gd name="connsiteY1" fmla="*/ 147638 h 290513"/>
                    <a:gd name="connsiteX2" fmla="*/ 266700 w 266700"/>
                    <a:gd name="connsiteY2" fmla="*/ 290513 h 290513"/>
                  </a:gdLst>
                  <a:ahLst/>
                  <a:cxnLst>
                    <a:cxn ang="0">
                      <a:pos x="connsiteX0" y="connsiteY0"/>
                    </a:cxn>
                    <a:cxn ang="0">
                      <a:pos x="connsiteX1" y="connsiteY1"/>
                    </a:cxn>
                    <a:cxn ang="0">
                      <a:pos x="connsiteX2" y="connsiteY2"/>
                    </a:cxn>
                  </a:cxnLst>
                  <a:rect l="l" t="t" r="r" b="b"/>
                  <a:pathLst>
                    <a:path w="266700" h="290513">
                      <a:moveTo>
                        <a:pt x="185737" y="0"/>
                      </a:moveTo>
                      <a:lnTo>
                        <a:pt x="0" y="147638"/>
                      </a:lnTo>
                      <a:lnTo>
                        <a:pt x="266700" y="290513"/>
                      </a:ln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cxnSp>
              <p:nvCxnSpPr>
                <p:cNvPr id="817" name="直線コネクタ 816"/>
                <p:cNvCxnSpPr/>
                <p:nvPr/>
              </p:nvCxnSpPr>
              <p:spPr>
                <a:xfrm>
                  <a:off x="2297124" y="4800112"/>
                  <a:ext cx="0" cy="303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8" name="角丸四角形 817"/>
                <p:cNvSpPr/>
                <p:nvPr/>
              </p:nvSpPr>
              <p:spPr>
                <a:xfrm>
                  <a:off x="1804375" y="4887907"/>
                  <a:ext cx="36431" cy="185407"/>
                </a:xfrm>
                <a:prstGeom prst="roundRect">
                  <a:avLst>
                    <a:gd name="adj" fmla="val 9440"/>
                  </a:avLst>
                </a:prstGeom>
                <a:no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19" name="角丸四角形 818"/>
                <p:cNvSpPr/>
                <p:nvPr/>
              </p:nvSpPr>
              <p:spPr>
                <a:xfrm>
                  <a:off x="1868045" y="4873984"/>
                  <a:ext cx="96107" cy="203157"/>
                </a:xfrm>
                <a:prstGeom prst="roundRect">
                  <a:avLst/>
                </a:prstGeom>
                <a:solidFill>
                  <a:srgbClr val="00CC00"/>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20" name="角丸四角形 819"/>
                <p:cNvSpPr/>
                <p:nvPr/>
              </p:nvSpPr>
              <p:spPr>
                <a:xfrm>
                  <a:off x="2509857" y="4873984"/>
                  <a:ext cx="96107" cy="203157"/>
                </a:xfrm>
                <a:prstGeom prst="roundRect">
                  <a:avLst/>
                </a:prstGeom>
                <a:solidFill>
                  <a:srgbClr val="00CC00"/>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21" name="角丸四角形 820"/>
                <p:cNvSpPr/>
                <p:nvPr/>
              </p:nvSpPr>
              <p:spPr>
                <a:xfrm>
                  <a:off x="2635858" y="4887907"/>
                  <a:ext cx="36431" cy="185407"/>
                </a:xfrm>
                <a:prstGeom prst="roundRect">
                  <a:avLst>
                    <a:gd name="adj" fmla="val 9440"/>
                  </a:avLst>
                </a:prstGeom>
                <a:no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22" name="角丸四角形 821"/>
                <p:cNvSpPr/>
                <p:nvPr/>
              </p:nvSpPr>
              <p:spPr>
                <a:xfrm>
                  <a:off x="1752511" y="4836778"/>
                  <a:ext cx="30689" cy="262116"/>
                </a:xfrm>
                <a:prstGeom prst="roundRect">
                  <a:avLst>
                    <a:gd name="adj" fmla="val 25962"/>
                  </a:avLst>
                </a:prstGeom>
                <a:solidFill>
                  <a:srgbClr val="00CC00"/>
                </a:solidFill>
                <a:ln w="1905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23" name="角丸四角形 822"/>
                <p:cNvSpPr/>
                <p:nvPr/>
              </p:nvSpPr>
              <p:spPr>
                <a:xfrm>
                  <a:off x="1749800" y="4833581"/>
                  <a:ext cx="975194" cy="269099"/>
                </a:xfrm>
                <a:prstGeom prst="roundRect">
                  <a:avLst>
                    <a:gd name="adj" fmla="val 11234"/>
                  </a:avLst>
                </a:prstGeom>
                <a:no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24" name="角丸四角形 823"/>
                <p:cNvSpPr/>
                <p:nvPr/>
              </p:nvSpPr>
              <p:spPr>
                <a:xfrm>
                  <a:off x="1886976" y="4894620"/>
                  <a:ext cx="57223" cy="88013"/>
                </a:xfrm>
                <a:prstGeom prst="roundRect">
                  <a:avLst>
                    <a:gd name="adj" fmla="val 7693"/>
                  </a:avLst>
                </a:prstGeom>
                <a:solidFill>
                  <a:srgbClr val="4BACC6">
                    <a:lumMod val="40000"/>
                    <a:lumOff val="60000"/>
                  </a:srgbClr>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25" name="角丸四角形 824"/>
                <p:cNvSpPr/>
                <p:nvPr/>
              </p:nvSpPr>
              <p:spPr>
                <a:xfrm>
                  <a:off x="2528787" y="4894620"/>
                  <a:ext cx="57223" cy="88013"/>
                </a:xfrm>
                <a:prstGeom prst="roundRect">
                  <a:avLst>
                    <a:gd name="adj" fmla="val 7693"/>
                  </a:avLst>
                </a:prstGeom>
                <a:solidFill>
                  <a:srgbClr val="4BACC6">
                    <a:lumMod val="40000"/>
                    <a:lumOff val="60000"/>
                  </a:srgbClr>
                </a:solidFill>
                <a:ln w="19050" cap="flat" cmpd="sng" algn="ctr">
                  <a:solidFill>
                    <a:sysClr val="windowText" lastClr="0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26" name="正方形/長方形 825"/>
                <p:cNvSpPr/>
                <p:nvPr/>
              </p:nvSpPr>
              <p:spPr>
                <a:xfrm>
                  <a:off x="1848034" y="4842524"/>
                  <a:ext cx="132454" cy="23133"/>
                </a:xfrm>
                <a:prstGeom prst="rect">
                  <a:avLst/>
                </a:prstGeom>
                <a:gradFill flip="none" rotWithShape="1">
                  <a:gsLst>
                    <a:gs pos="0">
                      <a:schemeClr val="bg1">
                        <a:lumMod val="85000"/>
                      </a:schemeClr>
                    </a:gs>
                    <a:gs pos="55000">
                      <a:srgbClr val="00CC00"/>
                    </a:gs>
                    <a:gs pos="45000">
                      <a:srgbClr val="00CC00"/>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7" name="正方形/長方形 826"/>
                <p:cNvSpPr/>
                <p:nvPr/>
              </p:nvSpPr>
              <p:spPr>
                <a:xfrm>
                  <a:off x="2490345" y="4842524"/>
                  <a:ext cx="132454" cy="23133"/>
                </a:xfrm>
                <a:prstGeom prst="rect">
                  <a:avLst/>
                </a:prstGeom>
                <a:gradFill flip="none" rotWithShape="1">
                  <a:gsLst>
                    <a:gs pos="0">
                      <a:schemeClr val="bg1">
                        <a:lumMod val="85000"/>
                      </a:schemeClr>
                    </a:gs>
                    <a:gs pos="55000">
                      <a:srgbClr val="00CC00"/>
                    </a:gs>
                    <a:gs pos="45000">
                      <a:srgbClr val="00CC00"/>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6" name="角丸四角形 15"/>
            <p:cNvSpPr/>
            <p:nvPr/>
          </p:nvSpPr>
          <p:spPr>
            <a:xfrm>
              <a:off x="157828" y="4970150"/>
              <a:ext cx="315805" cy="936104"/>
            </a:xfrm>
            <a:prstGeom prst="roundRect">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ja-JP" altLang="en-US" sz="1200" dirty="0" smtClean="0"/>
                <a:t>○○営業所</a:t>
              </a:r>
              <a:endParaRPr kumimoji="1" lang="ja-JP" altLang="en-US" sz="1200" dirty="0"/>
            </a:p>
          </p:txBody>
        </p:sp>
        <p:sp>
          <p:nvSpPr>
            <p:cNvPr id="828" name="角丸四角形 827"/>
            <p:cNvSpPr/>
            <p:nvPr/>
          </p:nvSpPr>
          <p:spPr>
            <a:xfrm>
              <a:off x="3665955" y="4970150"/>
              <a:ext cx="315805" cy="864096"/>
            </a:xfrm>
            <a:prstGeom prst="roundRect">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en-US" altLang="ja-JP" sz="1200" dirty="0" smtClean="0"/>
                <a:t>××</a:t>
              </a:r>
              <a:r>
                <a:rPr kumimoji="1" lang="ja-JP" altLang="en-US" sz="1200" dirty="0" smtClean="0"/>
                <a:t>駅</a:t>
              </a:r>
              <a:endParaRPr kumimoji="1" lang="ja-JP" altLang="en-US" sz="1200" dirty="0"/>
            </a:p>
          </p:txBody>
        </p:sp>
        <p:sp>
          <p:nvSpPr>
            <p:cNvPr id="829" name="角丸四角形 828"/>
            <p:cNvSpPr/>
            <p:nvPr/>
          </p:nvSpPr>
          <p:spPr>
            <a:xfrm>
              <a:off x="1003128" y="4970150"/>
              <a:ext cx="315805" cy="936104"/>
            </a:xfrm>
            <a:prstGeom prst="roundRect">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ja-JP" altLang="en-US" sz="1200" dirty="0" smtClean="0"/>
                <a:t>○○駅</a:t>
              </a:r>
              <a:endParaRPr kumimoji="1" lang="ja-JP" altLang="en-US" sz="1200" dirty="0"/>
            </a:p>
          </p:txBody>
        </p:sp>
        <p:sp>
          <p:nvSpPr>
            <p:cNvPr id="830" name="角丸四角形 829"/>
            <p:cNvSpPr/>
            <p:nvPr/>
          </p:nvSpPr>
          <p:spPr>
            <a:xfrm>
              <a:off x="4514382" y="4970150"/>
              <a:ext cx="315805" cy="936104"/>
            </a:xfrm>
            <a:prstGeom prst="roundRect">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en-US" altLang="ja-JP" sz="1200" dirty="0" smtClean="0"/>
                <a:t>××</a:t>
              </a:r>
              <a:r>
                <a:rPr lang="ja-JP" altLang="en-US" sz="1200" dirty="0"/>
                <a:t>営業所</a:t>
              </a:r>
              <a:endParaRPr kumimoji="1" lang="ja-JP" altLang="en-US" sz="1200" dirty="0"/>
            </a:p>
          </p:txBody>
        </p:sp>
        <p:cxnSp>
          <p:nvCxnSpPr>
            <p:cNvPr id="19" name="直線矢印コネクタ 18"/>
            <p:cNvCxnSpPr/>
            <p:nvPr/>
          </p:nvCxnSpPr>
          <p:spPr>
            <a:xfrm>
              <a:off x="1335310" y="5618222"/>
              <a:ext cx="2336087"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grpSp>
          <p:nvGrpSpPr>
            <p:cNvPr id="831" name="グループ化 830"/>
            <p:cNvGrpSpPr/>
            <p:nvPr/>
          </p:nvGrpSpPr>
          <p:grpSpPr>
            <a:xfrm flipH="1">
              <a:off x="526207" y="5267017"/>
              <a:ext cx="398355" cy="258120"/>
              <a:chOff x="556147" y="312169"/>
              <a:chExt cx="990216" cy="641626"/>
            </a:xfrm>
          </p:grpSpPr>
          <p:sp>
            <p:nvSpPr>
              <p:cNvPr id="832" name="正方形/長方形 831"/>
              <p:cNvSpPr/>
              <p:nvPr/>
            </p:nvSpPr>
            <p:spPr>
              <a:xfrm>
                <a:off x="1090082" y="779327"/>
                <a:ext cx="119987" cy="66987"/>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3" name="直線コネクタ 832"/>
              <p:cNvCxnSpPr/>
              <p:nvPr/>
            </p:nvCxnSpPr>
            <p:spPr>
              <a:xfrm>
                <a:off x="871339" y="846880"/>
                <a:ext cx="405623" cy="0"/>
              </a:xfrm>
              <a:prstGeom prst="line">
                <a:avLst/>
              </a:prstGeom>
              <a:ln w="28575">
                <a:solidFill>
                  <a:schemeClr val="bg2">
                    <a:lumMod val="25000"/>
                  </a:schemeClr>
                </a:solidFill>
              </a:ln>
            </p:spPr>
            <p:style>
              <a:lnRef idx="1">
                <a:schemeClr val="dk1"/>
              </a:lnRef>
              <a:fillRef idx="0">
                <a:schemeClr val="dk1"/>
              </a:fillRef>
              <a:effectRef idx="0">
                <a:schemeClr val="dk1"/>
              </a:effectRef>
              <a:fontRef idx="minor">
                <a:schemeClr val="tx1"/>
              </a:fontRef>
            </p:style>
          </p:cxnSp>
          <p:sp>
            <p:nvSpPr>
              <p:cNvPr id="834" name="円/楕円 833"/>
              <p:cNvSpPr/>
              <p:nvPr/>
            </p:nvSpPr>
            <p:spPr>
              <a:xfrm>
                <a:off x="1276962" y="809779"/>
                <a:ext cx="144016" cy="144016"/>
              </a:xfrm>
              <a:prstGeom prst="ellipse">
                <a:avLst/>
              </a:prstGeom>
              <a:solidFill>
                <a:sysClr val="window" lastClr="FFFFFF"/>
              </a:solidFill>
              <a:ln w="381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835" name="角丸四角形 834"/>
              <p:cNvSpPr/>
              <p:nvPr/>
            </p:nvSpPr>
            <p:spPr>
              <a:xfrm>
                <a:off x="1001221" y="312169"/>
                <a:ext cx="517147" cy="419304"/>
              </a:xfrm>
              <a:prstGeom prst="roundRect">
                <a:avLst/>
              </a:prstGeom>
              <a:solidFill>
                <a:srgbClr val="9BBB59">
                  <a:lumMod val="75000"/>
                </a:srgbClr>
              </a:solidFill>
              <a:ln w="19050" cap="flat" cmpd="sng" algn="ctr">
                <a:solidFill>
                  <a:srgbClr val="9BBB59">
                    <a:lumMod val="50000"/>
                  </a:srgb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36" name="フリーフォーム 835"/>
              <p:cNvSpPr/>
              <p:nvPr/>
            </p:nvSpPr>
            <p:spPr>
              <a:xfrm>
                <a:off x="579740" y="428313"/>
                <a:ext cx="369093" cy="414337"/>
              </a:xfrm>
              <a:custGeom>
                <a:avLst/>
                <a:gdLst>
                  <a:gd name="connsiteX0" fmla="*/ 366712 w 369093"/>
                  <a:gd name="connsiteY0" fmla="*/ 0 h 414337"/>
                  <a:gd name="connsiteX1" fmla="*/ 173831 w 369093"/>
                  <a:gd name="connsiteY1" fmla="*/ 0 h 414337"/>
                  <a:gd name="connsiteX2" fmla="*/ 0 w 369093"/>
                  <a:gd name="connsiteY2" fmla="*/ 240506 h 414337"/>
                  <a:gd name="connsiteX3" fmla="*/ 0 w 369093"/>
                  <a:gd name="connsiteY3" fmla="*/ 414337 h 414337"/>
                  <a:gd name="connsiteX4" fmla="*/ 369093 w 369093"/>
                  <a:gd name="connsiteY4" fmla="*/ 414337 h 414337"/>
                  <a:gd name="connsiteX5" fmla="*/ 366712 w 369093"/>
                  <a:gd name="connsiteY5" fmla="*/ 0 h 414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093" h="414337">
                    <a:moveTo>
                      <a:pt x="366712" y="0"/>
                    </a:moveTo>
                    <a:lnTo>
                      <a:pt x="173831" y="0"/>
                    </a:lnTo>
                    <a:lnTo>
                      <a:pt x="0" y="240506"/>
                    </a:lnTo>
                    <a:lnTo>
                      <a:pt x="0" y="414337"/>
                    </a:lnTo>
                    <a:lnTo>
                      <a:pt x="369093" y="414337"/>
                    </a:lnTo>
                    <a:cubicBezTo>
                      <a:pt x="368299" y="276225"/>
                      <a:pt x="367506" y="138112"/>
                      <a:pt x="366712" y="0"/>
                    </a:cubicBezTo>
                    <a:close/>
                  </a:path>
                </a:pathLst>
              </a:custGeom>
              <a:solidFill>
                <a:srgbClr val="FF0000"/>
              </a:solidFill>
              <a:ln w="127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37" name="フリーフォーム 836"/>
              <p:cNvSpPr/>
              <p:nvPr/>
            </p:nvSpPr>
            <p:spPr>
              <a:xfrm>
                <a:off x="641652" y="471175"/>
                <a:ext cx="264319" cy="161925"/>
              </a:xfrm>
              <a:custGeom>
                <a:avLst/>
                <a:gdLst>
                  <a:gd name="connsiteX0" fmla="*/ 264319 w 264319"/>
                  <a:gd name="connsiteY0" fmla="*/ 0 h 161925"/>
                  <a:gd name="connsiteX1" fmla="*/ 114300 w 264319"/>
                  <a:gd name="connsiteY1" fmla="*/ 0 h 161925"/>
                  <a:gd name="connsiteX2" fmla="*/ 0 w 264319"/>
                  <a:gd name="connsiteY2" fmla="*/ 161925 h 161925"/>
                  <a:gd name="connsiteX3" fmla="*/ 157163 w 264319"/>
                  <a:gd name="connsiteY3" fmla="*/ 133350 h 161925"/>
                  <a:gd name="connsiteX4" fmla="*/ 264319 w 264319"/>
                  <a:gd name="connsiteY4" fmla="*/ 133350 h 161925"/>
                  <a:gd name="connsiteX5" fmla="*/ 264319 w 264319"/>
                  <a:gd name="connsiteY5" fmla="*/ 0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319" h="161925">
                    <a:moveTo>
                      <a:pt x="264319" y="0"/>
                    </a:moveTo>
                    <a:lnTo>
                      <a:pt x="114300" y="0"/>
                    </a:lnTo>
                    <a:lnTo>
                      <a:pt x="0" y="161925"/>
                    </a:lnTo>
                    <a:lnTo>
                      <a:pt x="157163" y="133350"/>
                    </a:lnTo>
                    <a:lnTo>
                      <a:pt x="264319" y="133350"/>
                    </a:lnTo>
                    <a:lnTo>
                      <a:pt x="264319" y="0"/>
                    </a:lnTo>
                    <a:close/>
                  </a:path>
                </a:pathLst>
              </a:custGeom>
              <a:solidFill>
                <a:srgbClr val="4BACC6">
                  <a:lumMod val="40000"/>
                  <a:lumOff val="60000"/>
                </a:srgbClr>
              </a:solidFill>
              <a:ln w="127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38" name="フリーフォーム 837"/>
              <p:cNvSpPr/>
              <p:nvPr/>
            </p:nvSpPr>
            <p:spPr>
              <a:xfrm>
                <a:off x="948833" y="709301"/>
                <a:ext cx="573882" cy="133350"/>
              </a:xfrm>
              <a:custGeom>
                <a:avLst/>
                <a:gdLst>
                  <a:gd name="connsiteX0" fmla="*/ 0 w 573882"/>
                  <a:gd name="connsiteY0" fmla="*/ 0 h 133350"/>
                  <a:gd name="connsiteX1" fmla="*/ 573882 w 573882"/>
                  <a:gd name="connsiteY1" fmla="*/ 0 h 133350"/>
                  <a:gd name="connsiteX2" fmla="*/ 573882 w 573882"/>
                  <a:gd name="connsiteY2" fmla="*/ 83343 h 133350"/>
                  <a:gd name="connsiteX3" fmla="*/ 135732 w 573882"/>
                  <a:gd name="connsiteY3" fmla="*/ 83343 h 133350"/>
                  <a:gd name="connsiteX4" fmla="*/ 45244 w 573882"/>
                  <a:gd name="connsiteY4" fmla="*/ 133350 h 133350"/>
                  <a:gd name="connsiteX5" fmla="*/ 2382 w 573882"/>
                  <a:gd name="connsiteY5" fmla="*/ 133350 h 133350"/>
                  <a:gd name="connsiteX6" fmla="*/ 0 w 573882"/>
                  <a:gd name="connsiteY6"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882" h="133350">
                    <a:moveTo>
                      <a:pt x="0" y="0"/>
                    </a:moveTo>
                    <a:lnTo>
                      <a:pt x="573882" y="0"/>
                    </a:lnTo>
                    <a:lnTo>
                      <a:pt x="573882" y="83343"/>
                    </a:lnTo>
                    <a:lnTo>
                      <a:pt x="135732" y="83343"/>
                    </a:lnTo>
                    <a:lnTo>
                      <a:pt x="45244" y="133350"/>
                    </a:lnTo>
                    <a:lnTo>
                      <a:pt x="2382" y="133350"/>
                    </a:lnTo>
                    <a:lnTo>
                      <a:pt x="0" y="0"/>
                    </a:lnTo>
                    <a:close/>
                  </a:path>
                </a:pathLst>
              </a:custGeom>
              <a:solidFill>
                <a:srgbClr val="FF0000"/>
              </a:solidFill>
              <a:ln w="127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39" name="L 字 838"/>
              <p:cNvSpPr/>
              <p:nvPr/>
            </p:nvSpPr>
            <p:spPr>
              <a:xfrm>
                <a:off x="948833" y="398572"/>
                <a:ext cx="597530" cy="307713"/>
              </a:xfrm>
              <a:prstGeom prst="corner">
                <a:avLst>
                  <a:gd name="adj1" fmla="val 6664"/>
                  <a:gd name="adj2" fmla="val 8212"/>
                </a:avLst>
              </a:prstGeom>
              <a:solidFill>
                <a:srgbClr val="FF0000"/>
              </a:solidFill>
              <a:ln w="127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cxnSp>
            <p:nvCxnSpPr>
              <p:cNvPr id="840" name="直線コネクタ 839"/>
              <p:cNvCxnSpPr/>
              <p:nvPr/>
            </p:nvCxnSpPr>
            <p:spPr>
              <a:xfrm>
                <a:off x="840216" y="656243"/>
                <a:ext cx="47252" cy="0"/>
              </a:xfrm>
              <a:prstGeom prst="line">
                <a:avLst/>
              </a:prstGeom>
              <a:noFill/>
              <a:ln w="19050" cap="flat" cmpd="sng" algn="ctr">
                <a:solidFill>
                  <a:sysClr val="windowText" lastClr="000000"/>
                </a:solidFill>
                <a:prstDash val="solid"/>
              </a:ln>
              <a:effectLst/>
            </p:spPr>
          </p:cxnSp>
          <p:sp>
            <p:nvSpPr>
              <p:cNvPr id="841" name="角丸四角形 840"/>
              <p:cNvSpPr/>
              <p:nvPr/>
            </p:nvSpPr>
            <p:spPr>
              <a:xfrm>
                <a:off x="556147" y="794811"/>
                <a:ext cx="128873" cy="45719"/>
              </a:xfrm>
              <a:prstGeom prst="roundRect">
                <a:avLst/>
              </a:prstGeom>
              <a:solidFill>
                <a:sysClr val="windowText" lastClr="000000"/>
              </a:solidFill>
              <a:ln w="19050" cap="flat" cmpd="sng" algn="ctr">
                <a:solidFill>
                  <a:sysClr val="windowText" lastClr="000000">
                    <a:shade val="50000"/>
                  </a:sys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42" name="平行四辺形 841"/>
              <p:cNvSpPr/>
              <p:nvPr/>
            </p:nvSpPr>
            <p:spPr>
              <a:xfrm>
                <a:off x="1217244" y="796650"/>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43" name="平行四辺形 842"/>
              <p:cNvSpPr/>
              <p:nvPr/>
            </p:nvSpPr>
            <p:spPr>
              <a:xfrm flipH="1">
                <a:off x="1410080" y="796650"/>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44" name="円/楕円 843"/>
              <p:cNvSpPr/>
              <p:nvPr/>
            </p:nvSpPr>
            <p:spPr>
              <a:xfrm>
                <a:off x="727323" y="809779"/>
                <a:ext cx="144016" cy="144016"/>
              </a:xfrm>
              <a:prstGeom prst="ellipse">
                <a:avLst/>
              </a:prstGeom>
              <a:solidFill>
                <a:sysClr val="window" lastClr="FFFFFF"/>
              </a:solidFill>
              <a:ln w="381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cxnSp>
            <p:nvCxnSpPr>
              <p:cNvPr id="845" name="直線コネクタ 844"/>
              <p:cNvCxnSpPr/>
              <p:nvPr/>
            </p:nvCxnSpPr>
            <p:spPr>
              <a:xfrm>
                <a:off x="595838" y="725969"/>
                <a:ext cx="0" cy="59531"/>
              </a:xfrm>
              <a:prstGeom prst="line">
                <a:avLst/>
              </a:prstGeom>
              <a:noFill/>
              <a:ln w="19050" cap="flat" cmpd="sng" algn="ctr">
                <a:solidFill>
                  <a:srgbClr val="FFFF00"/>
                </a:solidFill>
                <a:prstDash val="solid"/>
              </a:ln>
              <a:effectLst/>
            </p:spPr>
          </p:cxnSp>
          <p:cxnSp>
            <p:nvCxnSpPr>
              <p:cNvPr id="846" name="直線コネクタ 845"/>
              <p:cNvCxnSpPr/>
              <p:nvPr/>
            </p:nvCxnSpPr>
            <p:spPr>
              <a:xfrm>
                <a:off x="1170319" y="312169"/>
                <a:ext cx="0" cy="360040"/>
              </a:xfrm>
              <a:prstGeom prst="line">
                <a:avLst/>
              </a:prstGeom>
              <a:noFill/>
              <a:ln w="12700" cap="flat" cmpd="sng" algn="ctr">
                <a:solidFill>
                  <a:srgbClr val="9BBB59">
                    <a:lumMod val="50000"/>
                  </a:srgbClr>
                </a:solidFill>
                <a:prstDash val="solid"/>
              </a:ln>
              <a:effectLst/>
            </p:spPr>
          </p:cxnSp>
          <p:cxnSp>
            <p:nvCxnSpPr>
              <p:cNvPr id="847" name="直線コネクタ 846"/>
              <p:cNvCxnSpPr/>
              <p:nvPr/>
            </p:nvCxnSpPr>
            <p:spPr>
              <a:xfrm>
                <a:off x="1360096" y="312169"/>
                <a:ext cx="0" cy="360040"/>
              </a:xfrm>
              <a:prstGeom prst="line">
                <a:avLst/>
              </a:prstGeom>
              <a:noFill/>
              <a:ln w="12700" cap="flat" cmpd="sng" algn="ctr">
                <a:solidFill>
                  <a:srgbClr val="9BBB59">
                    <a:lumMod val="50000"/>
                  </a:srgbClr>
                </a:solidFill>
                <a:prstDash val="solid"/>
              </a:ln>
              <a:effectLst/>
            </p:spPr>
          </p:cxnSp>
        </p:grpSp>
        <p:grpSp>
          <p:nvGrpSpPr>
            <p:cNvPr id="848" name="グループ化 847"/>
            <p:cNvGrpSpPr/>
            <p:nvPr/>
          </p:nvGrpSpPr>
          <p:grpSpPr>
            <a:xfrm flipH="1">
              <a:off x="4060902" y="5267017"/>
              <a:ext cx="398355" cy="258120"/>
              <a:chOff x="556147" y="312169"/>
              <a:chExt cx="990216" cy="641626"/>
            </a:xfrm>
          </p:grpSpPr>
          <p:sp>
            <p:nvSpPr>
              <p:cNvPr id="849" name="正方形/長方形 848"/>
              <p:cNvSpPr/>
              <p:nvPr/>
            </p:nvSpPr>
            <p:spPr>
              <a:xfrm>
                <a:off x="1090082" y="779327"/>
                <a:ext cx="119987" cy="66987"/>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0" name="直線コネクタ 849"/>
              <p:cNvCxnSpPr/>
              <p:nvPr/>
            </p:nvCxnSpPr>
            <p:spPr>
              <a:xfrm>
                <a:off x="871339" y="846880"/>
                <a:ext cx="405623" cy="0"/>
              </a:xfrm>
              <a:prstGeom prst="line">
                <a:avLst/>
              </a:prstGeom>
              <a:ln w="28575">
                <a:solidFill>
                  <a:schemeClr val="bg2">
                    <a:lumMod val="25000"/>
                  </a:schemeClr>
                </a:solidFill>
              </a:ln>
            </p:spPr>
            <p:style>
              <a:lnRef idx="1">
                <a:schemeClr val="dk1"/>
              </a:lnRef>
              <a:fillRef idx="0">
                <a:schemeClr val="dk1"/>
              </a:fillRef>
              <a:effectRef idx="0">
                <a:schemeClr val="dk1"/>
              </a:effectRef>
              <a:fontRef idx="minor">
                <a:schemeClr val="tx1"/>
              </a:fontRef>
            </p:style>
          </p:cxnSp>
          <p:sp>
            <p:nvSpPr>
              <p:cNvPr id="851" name="円/楕円 850"/>
              <p:cNvSpPr/>
              <p:nvPr/>
            </p:nvSpPr>
            <p:spPr>
              <a:xfrm>
                <a:off x="1276962" y="809779"/>
                <a:ext cx="144016" cy="144016"/>
              </a:xfrm>
              <a:prstGeom prst="ellipse">
                <a:avLst/>
              </a:prstGeom>
              <a:solidFill>
                <a:sysClr val="window" lastClr="FFFFFF"/>
              </a:solidFill>
              <a:ln w="381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852" name="角丸四角形 851"/>
              <p:cNvSpPr/>
              <p:nvPr/>
            </p:nvSpPr>
            <p:spPr>
              <a:xfrm>
                <a:off x="1001221" y="312169"/>
                <a:ext cx="517147" cy="419304"/>
              </a:xfrm>
              <a:prstGeom prst="roundRect">
                <a:avLst/>
              </a:prstGeom>
              <a:solidFill>
                <a:srgbClr val="9BBB59">
                  <a:lumMod val="75000"/>
                </a:srgbClr>
              </a:solidFill>
              <a:ln w="19050" cap="flat" cmpd="sng" algn="ctr">
                <a:solidFill>
                  <a:srgbClr val="9BBB59">
                    <a:lumMod val="50000"/>
                  </a:srgb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53" name="フリーフォーム 852"/>
              <p:cNvSpPr/>
              <p:nvPr/>
            </p:nvSpPr>
            <p:spPr>
              <a:xfrm>
                <a:off x="579740" y="428313"/>
                <a:ext cx="369093" cy="414337"/>
              </a:xfrm>
              <a:custGeom>
                <a:avLst/>
                <a:gdLst>
                  <a:gd name="connsiteX0" fmla="*/ 366712 w 369093"/>
                  <a:gd name="connsiteY0" fmla="*/ 0 h 414337"/>
                  <a:gd name="connsiteX1" fmla="*/ 173831 w 369093"/>
                  <a:gd name="connsiteY1" fmla="*/ 0 h 414337"/>
                  <a:gd name="connsiteX2" fmla="*/ 0 w 369093"/>
                  <a:gd name="connsiteY2" fmla="*/ 240506 h 414337"/>
                  <a:gd name="connsiteX3" fmla="*/ 0 w 369093"/>
                  <a:gd name="connsiteY3" fmla="*/ 414337 h 414337"/>
                  <a:gd name="connsiteX4" fmla="*/ 369093 w 369093"/>
                  <a:gd name="connsiteY4" fmla="*/ 414337 h 414337"/>
                  <a:gd name="connsiteX5" fmla="*/ 366712 w 369093"/>
                  <a:gd name="connsiteY5" fmla="*/ 0 h 414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093" h="414337">
                    <a:moveTo>
                      <a:pt x="366712" y="0"/>
                    </a:moveTo>
                    <a:lnTo>
                      <a:pt x="173831" y="0"/>
                    </a:lnTo>
                    <a:lnTo>
                      <a:pt x="0" y="240506"/>
                    </a:lnTo>
                    <a:lnTo>
                      <a:pt x="0" y="414337"/>
                    </a:lnTo>
                    <a:lnTo>
                      <a:pt x="369093" y="414337"/>
                    </a:lnTo>
                    <a:cubicBezTo>
                      <a:pt x="368299" y="276225"/>
                      <a:pt x="367506" y="138112"/>
                      <a:pt x="366712" y="0"/>
                    </a:cubicBezTo>
                    <a:close/>
                  </a:path>
                </a:pathLst>
              </a:custGeom>
              <a:solidFill>
                <a:schemeClr val="bg1"/>
              </a:solidFill>
              <a:ln w="127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54" name="フリーフォーム 853"/>
              <p:cNvSpPr/>
              <p:nvPr/>
            </p:nvSpPr>
            <p:spPr>
              <a:xfrm>
                <a:off x="641652" y="471175"/>
                <a:ext cx="264319" cy="161925"/>
              </a:xfrm>
              <a:custGeom>
                <a:avLst/>
                <a:gdLst>
                  <a:gd name="connsiteX0" fmla="*/ 264319 w 264319"/>
                  <a:gd name="connsiteY0" fmla="*/ 0 h 161925"/>
                  <a:gd name="connsiteX1" fmla="*/ 114300 w 264319"/>
                  <a:gd name="connsiteY1" fmla="*/ 0 h 161925"/>
                  <a:gd name="connsiteX2" fmla="*/ 0 w 264319"/>
                  <a:gd name="connsiteY2" fmla="*/ 161925 h 161925"/>
                  <a:gd name="connsiteX3" fmla="*/ 157163 w 264319"/>
                  <a:gd name="connsiteY3" fmla="*/ 133350 h 161925"/>
                  <a:gd name="connsiteX4" fmla="*/ 264319 w 264319"/>
                  <a:gd name="connsiteY4" fmla="*/ 133350 h 161925"/>
                  <a:gd name="connsiteX5" fmla="*/ 264319 w 264319"/>
                  <a:gd name="connsiteY5" fmla="*/ 0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319" h="161925">
                    <a:moveTo>
                      <a:pt x="264319" y="0"/>
                    </a:moveTo>
                    <a:lnTo>
                      <a:pt x="114300" y="0"/>
                    </a:lnTo>
                    <a:lnTo>
                      <a:pt x="0" y="161925"/>
                    </a:lnTo>
                    <a:lnTo>
                      <a:pt x="157163" y="133350"/>
                    </a:lnTo>
                    <a:lnTo>
                      <a:pt x="264319" y="133350"/>
                    </a:lnTo>
                    <a:lnTo>
                      <a:pt x="264319" y="0"/>
                    </a:lnTo>
                    <a:close/>
                  </a:path>
                </a:pathLst>
              </a:custGeom>
              <a:solidFill>
                <a:srgbClr val="4BACC6">
                  <a:lumMod val="40000"/>
                  <a:lumOff val="60000"/>
                </a:srgbClr>
              </a:solidFill>
              <a:ln w="127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55" name="フリーフォーム 854"/>
              <p:cNvSpPr/>
              <p:nvPr/>
            </p:nvSpPr>
            <p:spPr>
              <a:xfrm>
                <a:off x="948833" y="709301"/>
                <a:ext cx="573882" cy="133350"/>
              </a:xfrm>
              <a:custGeom>
                <a:avLst/>
                <a:gdLst>
                  <a:gd name="connsiteX0" fmla="*/ 0 w 573882"/>
                  <a:gd name="connsiteY0" fmla="*/ 0 h 133350"/>
                  <a:gd name="connsiteX1" fmla="*/ 573882 w 573882"/>
                  <a:gd name="connsiteY1" fmla="*/ 0 h 133350"/>
                  <a:gd name="connsiteX2" fmla="*/ 573882 w 573882"/>
                  <a:gd name="connsiteY2" fmla="*/ 83343 h 133350"/>
                  <a:gd name="connsiteX3" fmla="*/ 135732 w 573882"/>
                  <a:gd name="connsiteY3" fmla="*/ 83343 h 133350"/>
                  <a:gd name="connsiteX4" fmla="*/ 45244 w 573882"/>
                  <a:gd name="connsiteY4" fmla="*/ 133350 h 133350"/>
                  <a:gd name="connsiteX5" fmla="*/ 2382 w 573882"/>
                  <a:gd name="connsiteY5" fmla="*/ 133350 h 133350"/>
                  <a:gd name="connsiteX6" fmla="*/ 0 w 573882"/>
                  <a:gd name="connsiteY6"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882" h="133350">
                    <a:moveTo>
                      <a:pt x="0" y="0"/>
                    </a:moveTo>
                    <a:lnTo>
                      <a:pt x="573882" y="0"/>
                    </a:lnTo>
                    <a:lnTo>
                      <a:pt x="573882" y="83343"/>
                    </a:lnTo>
                    <a:lnTo>
                      <a:pt x="135732" y="83343"/>
                    </a:lnTo>
                    <a:lnTo>
                      <a:pt x="45244" y="133350"/>
                    </a:lnTo>
                    <a:lnTo>
                      <a:pt x="2382" y="133350"/>
                    </a:lnTo>
                    <a:lnTo>
                      <a:pt x="0" y="0"/>
                    </a:lnTo>
                    <a:close/>
                  </a:path>
                </a:pathLst>
              </a:custGeom>
              <a:solidFill>
                <a:schemeClr val="bg1"/>
              </a:solidFill>
              <a:ln w="127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56" name="L 字 855"/>
              <p:cNvSpPr/>
              <p:nvPr/>
            </p:nvSpPr>
            <p:spPr>
              <a:xfrm>
                <a:off x="948833" y="398572"/>
                <a:ext cx="597530" cy="307713"/>
              </a:xfrm>
              <a:prstGeom prst="corner">
                <a:avLst>
                  <a:gd name="adj1" fmla="val 6664"/>
                  <a:gd name="adj2" fmla="val 8212"/>
                </a:avLst>
              </a:prstGeom>
              <a:solidFill>
                <a:srgbClr val="FF0000"/>
              </a:solidFill>
              <a:ln w="127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cxnSp>
            <p:nvCxnSpPr>
              <p:cNvPr id="857" name="直線コネクタ 856"/>
              <p:cNvCxnSpPr/>
              <p:nvPr/>
            </p:nvCxnSpPr>
            <p:spPr>
              <a:xfrm>
                <a:off x="840216" y="656243"/>
                <a:ext cx="47252" cy="0"/>
              </a:xfrm>
              <a:prstGeom prst="line">
                <a:avLst/>
              </a:prstGeom>
              <a:noFill/>
              <a:ln w="19050" cap="flat" cmpd="sng" algn="ctr">
                <a:solidFill>
                  <a:sysClr val="windowText" lastClr="000000"/>
                </a:solidFill>
                <a:prstDash val="solid"/>
              </a:ln>
              <a:effectLst/>
            </p:spPr>
          </p:cxnSp>
          <p:sp>
            <p:nvSpPr>
              <p:cNvPr id="858" name="角丸四角形 857"/>
              <p:cNvSpPr/>
              <p:nvPr/>
            </p:nvSpPr>
            <p:spPr>
              <a:xfrm>
                <a:off x="556147" y="794811"/>
                <a:ext cx="128873" cy="45719"/>
              </a:xfrm>
              <a:prstGeom prst="roundRect">
                <a:avLst/>
              </a:prstGeom>
              <a:solidFill>
                <a:sysClr val="windowText" lastClr="000000"/>
              </a:solidFill>
              <a:ln w="19050" cap="flat" cmpd="sng" algn="ctr">
                <a:solidFill>
                  <a:sysClr val="windowText" lastClr="000000">
                    <a:shade val="50000"/>
                  </a:sys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59" name="平行四辺形 858"/>
              <p:cNvSpPr/>
              <p:nvPr/>
            </p:nvSpPr>
            <p:spPr>
              <a:xfrm>
                <a:off x="1217244" y="796650"/>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60" name="平行四辺形 859"/>
              <p:cNvSpPr/>
              <p:nvPr/>
            </p:nvSpPr>
            <p:spPr>
              <a:xfrm flipH="1">
                <a:off x="1410080" y="796650"/>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61" name="円/楕円 860"/>
              <p:cNvSpPr/>
              <p:nvPr/>
            </p:nvSpPr>
            <p:spPr>
              <a:xfrm>
                <a:off x="727323" y="809779"/>
                <a:ext cx="144016" cy="144016"/>
              </a:xfrm>
              <a:prstGeom prst="ellipse">
                <a:avLst/>
              </a:prstGeom>
              <a:solidFill>
                <a:sysClr val="window" lastClr="FFFFFF"/>
              </a:solidFill>
              <a:ln w="381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cxnSp>
            <p:nvCxnSpPr>
              <p:cNvPr id="862" name="直線コネクタ 861"/>
              <p:cNvCxnSpPr/>
              <p:nvPr/>
            </p:nvCxnSpPr>
            <p:spPr>
              <a:xfrm>
                <a:off x="595838" y="725969"/>
                <a:ext cx="0" cy="59531"/>
              </a:xfrm>
              <a:prstGeom prst="line">
                <a:avLst/>
              </a:prstGeom>
              <a:noFill/>
              <a:ln w="19050" cap="flat" cmpd="sng" algn="ctr">
                <a:solidFill>
                  <a:srgbClr val="FFFF00"/>
                </a:solidFill>
                <a:prstDash val="solid"/>
              </a:ln>
              <a:effectLst/>
            </p:spPr>
          </p:cxnSp>
          <p:cxnSp>
            <p:nvCxnSpPr>
              <p:cNvPr id="863" name="直線コネクタ 862"/>
              <p:cNvCxnSpPr/>
              <p:nvPr/>
            </p:nvCxnSpPr>
            <p:spPr>
              <a:xfrm>
                <a:off x="1170319" y="312169"/>
                <a:ext cx="0" cy="360040"/>
              </a:xfrm>
              <a:prstGeom prst="line">
                <a:avLst/>
              </a:prstGeom>
              <a:noFill/>
              <a:ln w="12700" cap="flat" cmpd="sng" algn="ctr">
                <a:solidFill>
                  <a:srgbClr val="9BBB59">
                    <a:lumMod val="50000"/>
                  </a:srgbClr>
                </a:solidFill>
                <a:prstDash val="solid"/>
              </a:ln>
              <a:effectLst/>
            </p:spPr>
          </p:cxnSp>
          <p:cxnSp>
            <p:nvCxnSpPr>
              <p:cNvPr id="864" name="直線コネクタ 863"/>
              <p:cNvCxnSpPr/>
              <p:nvPr/>
            </p:nvCxnSpPr>
            <p:spPr>
              <a:xfrm>
                <a:off x="1360096" y="312169"/>
                <a:ext cx="0" cy="360040"/>
              </a:xfrm>
              <a:prstGeom prst="line">
                <a:avLst/>
              </a:prstGeom>
              <a:noFill/>
              <a:ln w="12700" cap="flat" cmpd="sng" algn="ctr">
                <a:solidFill>
                  <a:srgbClr val="9BBB59">
                    <a:lumMod val="50000"/>
                  </a:srgbClr>
                </a:solidFill>
                <a:prstDash val="solid"/>
              </a:ln>
              <a:effectLst/>
            </p:spPr>
          </p:cxnSp>
        </p:grpSp>
        <p:sp>
          <p:nvSpPr>
            <p:cNvPr id="865" name="角丸四角形吹き出し 864"/>
            <p:cNvSpPr/>
            <p:nvPr/>
          </p:nvSpPr>
          <p:spPr>
            <a:xfrm>
              <a:off x="568536" y="6025998"/>
              <a:ext cx="713379" cy="195870"/>
            </a:xfrm>
            <a:prstGeom prst="wedgeRoundRectCallout">
              <a:avLst>
                <a:gd name="adj1" fmla="val -33393"/>
                <a:gd name="adj2" fmla="val -198022"/>
                <a:gd name="adj3" fmla="val 16667"/>
              </a:avLst>
            </a:prstGeom>
            <a:solidFill>
              <a:schemeClr val="bg1"/>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kumimoji="1" lang="ja-JP" altLang="en-US" sz="900" dirty="0" smtClean="0">
                  <a:solidFill>
                    <a:schemeClr val="tx1"/>
                  </a:solidFill>
                </a:rPr>
                <a:t>宅配便等</a:t>
              </a:r>
              <a:endParaRPr kumimoji="1" lang="ja-JP" altLang="en-US" sz="900" dirty="0">
                <a:solidFill>
                  <a:schemeClr val="tx1"/>
                </a:solidFill>
              </a:endParaRPr>
            </a:p>
          </p:txBody>
        </p:sp>
        <p:grpSp>
          <p:nvGrpSpPr>
            <p:cNvPr id="24" name="グループ化 23"/>
            <p:cNvGrpSpPr/>
            <p:nvPr/>
          </p:nvGrpSpPr>
          <p:grpSpPr>
            <a:xfrm>
              <a:off x="2054022" y="5580017"/>
              <a:ext cx="931928" cy="415565"/>
              <a:chOff x="1840656" y="3995844"/>
              <a:chExt cx="1294042" cy="577039"/>
            </a:xfrm>
          </p:grpSpPr>
          <p:sp>
            <p:nvSpPr>
              <p:cNvPr id="867" name="角丸四角形 866"/>
              <p:cNvSpPr/>
              <p:nvPr/>
            </p:nvSpPr>
            <p:spPr>
              <a:xfrm flipH="1">
                <a:off x="1969552" y="4135316"/>
                <a:ext cx="93912" cy="88103"/>
              </a:xfrm>
              <a:prstGeom prst="roundRect">
                <a:avLst>
                  <a:gd name="adj" fmla="val 16213"/>
                </a:avLst>
              </a:prstGeom>
              <a:solidFill>
                <a:sysClr val="window" lastClr="FFFFFF"/>
              </a:solidFill>
              <a:ln w="190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868" name="角丸四角形 867"/>
              <p:cNvSpPr/>
              <p:nvPr/>
            </p:nvSpPr>
            <p:spPr>
              <a:xfrm flipH="1">
                <a:off x="2284735" y="4135316"/>
                <a:ext cx="93912" cy="88103"/>
              </a:xfrm>
              <a:prstGeom prst="roundRect">
                <a:avLst>
                  <a:gd name="adj" fmla="val 16213"/>
                </a:avLst>
              </a:prstGeom>
              <a:solidFill>
                <a:sysClr val="window" lastClr="FFFFFF"/>
              </a:solidFill>
              <a:ln w="190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869" name="角丸四角形 868"/>
              <p:cNvSpPr/>
              <p:nvPr/>
            </p:nvSpPr>
            <p:spPr>
              <a:xfrm flipH="1">
                <a:off x="2610214" y="4124810"/>
                <a:ext cx="315094" cy="88103"/>
              </a:xfrm>
              <a:prstGeom prst="roundRect">
                <a:avLst>
                  <a:gd name="adj" fmla="val 32113"/>
                </a:avLst>
              </a:prstGeom>
              <a:solidFill>
                <a:sysClr val="window" lastClr="FFFFFF"/>
              </a:solidFill>
              <a:ln w="190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870" name="角丸四角形 869"/>
              <p:cNvSpPr/>
              <p:nvPr/>
            </p:nvSpPr>
            <p:spPr>
              <a:xfrm flipH="1">
                <a:off x="1840656" y="4158171"/>
                <a:ext cx="1294042" cy="388789"/>
              </a:xfrm>
              <a:prstGeom prst="roundRect">
                <a:avLst>
                  <a:gd name="adj" fmla="val 7659"/>
                </a:avLst>
              </a:prstGeom>
              <a:solidFill>
                <a:sysClr val="window" lastClr="FFFFFF"/>
              </a:solidFill>
              <a:ln w="190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78" name="正方形/長方形 877"/>
              <p:cNvSpPr/>
              <p:nvPr/>
            </p:nvSpPr>
            <p:spPr>
              <a:xfrm flipH="1">
                <a:off x="1840656" y="4503395"/>
                <a:ext cx="1294042" cy="33623"/>
              </a:xfrm>
              <a:prstGeom prst="rect">
                <a:avLst/>
              </a:prstGeom>
              <a:solidFill>
                <a:srgbClr val="FFC000"/>
              </a:solidFill>
              <a:ln w="25400" cap="flat" cmpd="sng" algn="ctr">
                <a:no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93" name="角丸四角形 892"/>
              <p:cNvSpPr/>
              <p:nvPr/>
            </p:nvSpPr>
            <p:spPr>
              <a:xfrm>
                <a:off x="2937530" y="4250020"/>
                <a:ext cx="137477" cy="123145"/>
              </a:xfrm>
              <a:prstGeom prst="roundRect">
                <a:avLst>
                  <a:gd name="adj" fmla="val 9497"/>
                </a:avLst>
              </a:prstGeom>
              <a:solidFill>
                <a:srgbClr val="4BACC6">
                  <a:lumMod val="40000"/>
                  <a:lumOff val="60000"/>
                </a:srgbClr>
              </a:solidFill>
              <a:ln w="127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cxnSp>
            <p:nvCxnSpPr>
              <p:cNvPr id="894" name="直線コネクタ 893"/>
              <p:cNvCxnSpPr>
                <a:stCxn id="893" idx="0"/>
                <a:endCxn id="893" idx="2"/>
              </p:cNvCxnSpPr>
              <p:nvPr/>
            </p:nvCxnSpPr>
            <p:spPr>
              <a:xfrm>
                <a:off x="3006268" y="4250020"/>
                <a:ext cx="0" cy="123145"/>
              </a:xfrm>
              <a:prstGeom prst="line">
                <a:avLst/>
              </a:prstGeom>
              <a:noFill/>
              <a:ln w="9525" cap="flat" cmpd="sng" algn="ctr">
                <a:solidFill>
                  <a:sysClr val="windowText" lastClr="000000"/>
                </a:solidFill>
                <a:prstDash val="solid"/>
              </a:ln>
              <a:effectLst/>
            </p:spPr>
          </p:cxnSp>
          <p:sp>
            <p:nvSpPr>
              <p:cNvPr id="22" name="正方形/長方形 21"/>
              <p:cNvSpPr/>
              <p:nvPr/>
            </p:nvSpPr>
            <p:spPr>
              <a:xfrm>
                <a:off x="1844290" y="4165889"/>
                <a:ext cx="442276" cy="254642"/>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月 20"/>
              <p:cNvSpPr/>
              <p:nvPr/>
            </p:nvSpPr>
            <p:spPr>
              <a:xfrm>
                <a:off x="2239330" y="4232362"/>
                <a:ext cx="146941" cy="273786"/>
              </a:xfrm>
              <a:prstGeom prst="moon">
                <a:avLst>
                  <a:gd name="adj" fmla="val 4027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1" name="正方形/長方形 900"/>
              <p:cNvSpPr/>
              <p:nvPr/>
            </p:nvSpPr>
            <p:spPr>
              <a:xfrm>
                <a:off x="2827614" y="4382543"/>
                <a:ext cx="303727" cy="98157"/>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0" name="月 899"/>
              <p:cNvSpPr/>
              <p:nvPr/>
            </p:nvSpPr>
            <p:spPr>
              <a:xfrm flipH="1">
                <a:off x="2731276" y="4232362"/>
                <a:ext cx="146941" cy="273786"/>
              </a:xfrm>
              <a:prstGeom prst="moon">
                <a:avLst>
                  <a:gd name="adj" fmla="val 4027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斜め縞 22"/>
              <p:cNvSpPr/>
              <p:nvPr/>
            </p:nvSpPr>
            <p:spPr>
              <a:xfrm rot="2700000">
                <a:off x="2324784" y="3995844"/>
                <a:ext cx="455081" cy="455081"/>
              </a:xfrm>
              <a:prstGeom prst="diagStripe">
                <a:avLst>
                  <a:gd name="adj" fmla="val 797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71" name="角丸四角形 870"/>
              <p:cNvSpPr/>
              <p:nvPr/>
            </p:nvSpPr>
            <p:spPr>
              <a:xfrm flipH="1">
                <a:off x="2222602" y="4225637"/>
                <a:ext cx="690652" cy="151071"/>
              </a:xfrm>
              <a:prstGeom prst="roundRect">
                <a:avLst>
                  <a:gd name="adj" fmla="val 9238"/>
                </a:avLst>
              </a:prstGeom>
              <a:solidFill>
                <a:srgbClr val="4BACC6">
                  <a:lumMod val="40000"/>
                  <a:lumOff val="60000"/>
                </a:srgbClr>
              </a:solidFill>
              <a:ln w="190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72" name="角丸四角形 871"/>
              <p:cNvSpPr/>
              <p:nvPr/>
            </p:nvSpPr>
            <p:spPr>
              <a:xfrm flipH="1">
                <a:off x="1880281" y="4225637"/>
                <a:ext cx="210638" cy="151071"/>
              </a:xfrm>
              <a:prstGeom prst="roundRect">
                <a:avLst>
                  <a:gd name="adj" fmla="val 9238"/>
                </a:avLst>
              </a:prstGeom>
              <a:solidFill>
                <a:srgbClr val="4BACC6">
                  <a:lumMod val="40000"/>
                  <a:lumOff val="60000"/>
                </a:srgbClr>
              </a:solidFill>
              <a:ln w="190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cxnSp>
            <p:nvCxnSpPr>
              <p:cNvPr id="873" name="直線コネクタ 872"/>
              <p:cNvCxnSpPr/>
              <p:nvPr/>
            </p:nvCxnSpPr>
            <p:spPr>
              <a:xfrm>
                <a:off x="1966719" y="4277987"/>
                <a:ext cx="125026" cy="0"/>
              </a:xfrm>
              <a:prstGeom prst="line">
                <a:avLst/>
              </a:prstGeom>
              <a:noFill/>
              <a:ln w="9525" cap="flat" cmpd="sng" algn="ctr">
                <a:solidFill>
                  <a:sysClr val="windowText" lastClr="000000">
                    <a:shade val="95000"/>
                    <a:satMod val="105000"/>
                  </a:sysClr>
                </a:solidFill>
                <a:prstDash val="solid"/>
              </a:ln>
              <a:effectLst/>
            </p:spPr>
          </p:cxnSp>
          <p:cxnSp>
            <p:nvCxnSpPr>
              <p:cNvPr id="874" name="直線コネクタ 873"/>
              <p:cNvCxnSpPr/>
              <p:nvPr/>
            </p:nvCxnSpPr>
            <p:spPr>
              <a:xfrm flipH="1" flipV="1">
                <a:off x="2028153" y="4228957"/>
                <a:ext cx="0" cy="51401"/>
              </a:xfrm>
              <a:prstGeom prst="line">
                <a:avLst/>
              </a:prstGeom>
              <a:noFill/>
              <a:ln w="9525" cap="flat" cmpd="sng" algn="ctr">
                <a:solidFill>
                  <a:sysClr val="windowText" lastClr="000000"/>
                </a:solidFill>
                <a:prstDash val="solid"/>
              </a:ln>
              <a:effectLst/>
            </p:spPr>
          </p:cxnSp>
          <p:cxnSp>
            <p:nvCxnSpPr>
              <p:cNvPr id="875" name="直線コネクタ 874"/>
              <p:cNvCxnSpPr/>
              <p:nvPr/>
            </p:nvCxnSpPr>
            <p:spPr>
              <a:xfrm flipH="1">
                <a:off x="2733491" y="4227682"/>
                <a:ext cx="0" cy="149026"/>
              </a:xfrm>
              <a:prstGeom prst="line">
                <a:avLst/>
              </a:prstGeom>
              <a:noFill/>
              <a:ln w="19050" cap="flat" cmpd="sng" algn="ctr">
                <a:solidFill>
                  <a:sysClr val="windowText" lastClr="000000">
                    <a:shade val="95000"/>
                    <a:satMod val="105000"/>
                  </a:sysClr>
                </a:solidFill>
                <a:prstDash val="solid"/>
              </a:ln>
              <a:effectLst/>
            </p:spPr>
          </p:cxnSp>
          <p:cxnSp>
            <p:nvCxnSpPr>
              <p:cNvPr id="876" name="直線コネクタ 875"/>
              <p:cNvCxnSpPr/>
              <p:nvPr/>
            </p:nvCxnSpPr>
            <p:spPr>
              <a:xfrm>
                <a:off x="2226347" y="4280358"/>
                <a:ext cx="686667" cy="0"/>
              </a:xfrm>
              <a:prstGeom prst="line">
                <a:avLst/>
              </a:prstGeom>
              <a:noFill/>
              <a:ln w="9525" cap="flat" cmpd="sng" algn="ctr">
                <a:solidFill>
                  <a:sysClr val="windowText" lastClr="000000">
                    <a:shade val="95000"/>
                    <a:satMod val="105000"/>
                  </a:sysClr>
                </a:solidFill>
                <a:prstDash val="solid"/>
              </a:ln>
              <a:effectLst/>
            </p:spPr>
          </p:cxnSp>
          <p:sp>
            <p:nvSpPr>
              <p:cNvPr id="885" name="角丸四角形 884"/>
              <p:cNvSpPr/>
              <p:nvPr/>
            </p:nvSpPr>
            <p:spPr>
              <a:xfrm>
                <a:off x="2112467" y="4219057"/>
                <a:ext cx="88663" cy="222244"/>
              </a:xfrm>
              <a:prstGeom prst="roundRect">
                <a:avLst/>
              </a:prstGeom>
              <a:noFill/>
              <a:ln w="9525"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86" name="角丸四角形 885"/>
              <p:cNvSpPr/>
              <p:nvPr/>
            </p:nvSpPr>
            <p:spPr>
              <a:xfrm flipH="1">
                <a:off x="2127786" y="4236129"/>
                <a:ext cx="60044" cy="140579"/>
              </a:xfrm>
              <a:prstGeom prst="roundRect">
                <a:avLst>
                  <a:gd name="adj" fmla="val 9238"/>
                </a:avLst>
              </a:prstGeom>
              <a:solidFill>
                <a:srgbClr val="4BACC6">
                  <a:lumMod val="40000"/>
                  <a:lumOff val="60000"/>
                </a:srgbClr>
              </a:solidFill>
              <a:ln w="190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cxnSp>
            <p:nvCxnSpPr>
              <p:cNvPr id="887" name="直線コネクタ 886"/>
              <p:cNvCxnSpPr/>
              <p:nvPr/>
            </p:nvCxnSpPr>
            <p:spPr>
              <a:xfrm flipH="1">
                <a:off x="2389950" y="4227682"/>
                <a:ext cx="0" cy="149026"/>
              </a:xfrm>
              <a:prstGeom prst="line">
                <a:avLst/>
              </a:prstGeom>
              <a:noFill/>
              <a:ln w="19050" cap="flat" cmpd="sng" algn="ctr">
                <a:solidFill>
                  <a:sysClr val="windowText" lastClr="000000">
                    <a:shade val="95000"/>
                    <a:satMod val="105000"/>
                  </a:sysClr>
                </a:solidFill>
                <a:prstDash val="solid"/>
              </a:ln>
              <a:effectLst/>
            </p:spPr>
          </p:cxnSp>
          <p:cxnSp>
            <p:nvCxnSpPr>
              <p:cNvPr id="888" name="直線コネクタ 887"/>
              <p:cNvCxnSpPr>
                <a:stCxn id="871" idx="0"/>
                <a:endCxn id="871" idx="2"/>
              </p:cNvCxnSpPr>
              <p:nvPr/>
            </p:nvCxnSpPr>
            <p:spPr>
              <a:xfrm>
                <a:off x="2567928" y="4225637"/>
                <a:ext cx="0" cy="151071"/>
              </a:xfrm>
              <a:prstGeom prst="line">
                <a:avLst/>
              </a:prstGeom>
              <a:noFill/>
              <a:ln w="19050" cap="flat" cmpd="sng" algn="ctr">
                <a:solidFill>
                  <a:sysClr val="windowText" lastClr="000000">
                    <a:shade val="95000"/>
                    <a:satMod val="105000"/>
                  </a:sysClr>
                </a:solidFill>
                <a:prstDash val="solid"/>
              </a:ln>
              <a:effectLst/>
            </p:spPr>
          </p:cxnSp>
          <p:cxnSp>
            <p:nvCxnSpPr>
              <p:cNvPr id="889" name="直線コネクタ 888"/>
              <p:cNvCxnSpPr/>
              <p:nvPr/>
            </p:nvCxnSpPr>
            <p:spPr>
              <a:xfrm flipH="1" flipV="1">
                <a:off x="2308242" y="4228957"/>
                <a:ext cx="0" cy="51401"/>
              </a:xfrm>
              <a:prstGeom prst="line">
                <a:avLst/>
              </a:prstGeom>
              <a:noFill/>
              <a:ln w="9525" cap="flat" cmpd="sng" algn="ctr">
                <a:solidFill>
                  <a:sysClr val="windowText" lastClr="000000"/>
                </a:solidFill>
                <a:prstDash val="solid"/>
              </a:ln>
              <a:effectLst/>
            </p:spPr>
          </p:cxnSp>
          <p:cxnSp>
            <p:nvCxnSpPr>
              <p:cNvPr id="890" name="直線コネクタ 889"/>
              <p:cNvCxnSpPr/>
              <p:nvPr/>
            </p:nvCxnSpPr>
            <p:spPr>
              <a:xfrm flipH="1" flipV="1">
                <a:off x="2476389" y="4228957"/>
                <a:ext cx="0" cy="51401"/>
              </a:xfrm>
              <a:prstGeom prst="line">
                <a:avLst/>
              </a:prstGeom>
              <a:noFill/>
              <a:ln w="9525" cap="flat" cmpd="sng" algn="ctr">
                <a:solidFill>
                  <a:sysClr val="windowText" lastClr="000000"/>
                </a:solidFill>
                <a:prstDash val="solid"/>
              </a:ln>
              <a:effectLst/>
            </p:spPr>
          </p:cxnSp>
          <p:cxnSp>
            <p:nvCxnSpPr>
              <p:cNvPr id="891" name="直線コネクタ 890"/>
              <p:cNvCxnSpPr/>
              <p:nvPr/>
            </p:nvCxnSpPr>
            <p:spPr>
              <a:xfrm flipH="1" flipV="1">
                <a:off x="2652387" y="4228957"/>
                <a:ext cx="0" cy="51401"/>
              </a:xfrm>
              <a:prstGeom prst="line">
                <a:avLst/>
              </a:prstGeom>
              <a:noFill/>
              <a:ln w="9525" cap="flat" cmpd="sng" algn="ctr">
                <a:solidFill>
                  <a:sysClr val="windowText" lastClr="000000"/>
                </a:solidFill>
                <a:prstDash val="solid"/>
              </a:ln>
              <a:effectLst/>
            </p:spPr>
          </p:cxnSp>
          <p:cxnSp>
            <p:nvCxnSpPr>
              <p:cNvPr id="892" name="直線コネクタ 891"/>
              <p:cNvCxnSpPr/>
              <p:nvPr/>
            </p:nvCxnSpPr>
            <p:spPr>
              <a:xfrm flipH="1" flipV="1">
                <a:off x="2824255" y="4228957"/>
                <a:ext cx="0" cy="51401"/>
              </a:xfrm>
              <a:prstGeom prst="line">
                <a:avLst/>
              </a:prstGeom>
              <a:noFill/>
              <a:ln w="9525" cap="flat" cmpd="sng" algn="ctr">
                <a:solidFill>
                  <a:sysClr val="windowText" lastClr="000000"/>
                </a:solidFill>
                <a:prstDash val="solid"/>
              </a:ln>
              <a:effectLst/>
            </p:spPr>
          </p:cxnSp>
          <p:cxnSp>
            <p:nvCxnSpPr>
              <p:cNvPr id="898" name="直線コネクタ 897"/>
              <p:cNvCxnSpPr/>
              <p:nvPr/>
            </p:nvCxnSpPr>
            <p:spPr>
              <a:xfrm flipH="1">
                <a:off x="1969209" y="4227682"/>
                <a:ext cx="0" cy="149026"/>
              </a:xfrm>
              <a:prstGeom prst="line">
                <a:avLst/>
              </a:prstGeom>
              <a:noFill/>
              <a:ln w="19050" cap="flat" cmpd="sng" algn="ctr">
                <a:solidFill>
                  <a:sysClr val="windowText" lastClr="000000">
                    <a:shade val="95000"/>
                    <a:satMod val="105000"/>
                  </a:sysClr>
                </a:solidFill>
                <a:prstDash val="solid"/>
              </a:ln>
              <a:effectLst/>
            </p:spPr>
          </p:cxnSp>
          <p:sp>
            <p:nvSpPr>
              <p:cNvPr id="899" name="正方形/長方形 898"/>
              <p:cNvSpPr/>
              <p:nvPr/>
            </p:nvSpPr>
            <p:spPr>
              <a:xfrm>
                <a:off x="1882770" y="4331535"/>
                <a:ext cx="83949" cy="393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5" name="角丸四角形 894"/>
              <p:cNvSpPr/>
              <p:nvPr/>
            </p:nvSpPr>
            <p:spPr>
              <a:xfrm flipH="1">
                <a:off x="1840656" y="4158171"/>
                <a:ext cx="1293929" cy="388789"/>
              </a:xfrm>
              <a:prstGeom prst="roundRect">
                <a:avLst>
                  <a:gd name="adj" fmla="val 7659"/>
                </a:avLst>
              </a:prstGeom>
              <a:noFill/>
              <a:ln w="190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97" name="円/楕円 896"/>
              <p:cNvSpPr/>
              <p:nvPr/>
            </p:nvSpPr>
            <p:spPr>
              <a:xfrm flipH="1">
                <a:off x="2822016" y="4466980"/>
                <a:ext cx="105903" cy="105903"/>
              </a:xfrm>
              <a:prstGeom prst="ellipse">
                <a:avLst/>
              </a:prstGeom>
              <a:solidFill>
                <a:sysClr val="window" lastClr="FFFFFF"/>
              </a:solidFill>
              <a:ln w="381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896" name="円/楕円 895"/>
              <p:cNvSpPr/>
              <p:nvPr/>
            </p:nvSpPr>
            <p:spPr>
              <a:xfrm flipH="1">
                <a:off x="2074445" y="4466980"/>
                <a:ext cx="105903" cy="105903"/>
              </a:xfrm>
              <a:prstGeom prst="ellipse">
                <a:avLst/>
              </a:prstGeom>
              <a:solidFill>
                <a:sysClr val="window" lastClr="FFFFFF"/>
              </a:solidFill>
              <a:ln w="381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880" name="角丸四角形 879"/>
              <p:cNvSpPr/>
              <p:nvPr/>
            </p:nvSpPr>
            <p:spPr>
              <a:xfrm flipH="1">
                <a:off x="3097126" y="4463796"/>
                <a:ext cx="36495" cy="33619"/>
              </a:xfrm>
              <a:prstGeom prst="roundRect">
                <a:avLst/>
              </a:prstGeom>
              <a:solidFill>
                <a:srgbClr val="FFFF00"/>
              </a:solidFill>
              <a:ln w="127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879" name="角丸四角形 878"/>
              <p:cNvSpPr/>
              <p:nvPr/>
            </p:nvSpPr>
            <p:spPr>
              <a:xfrm flipH="1">
                <a:off x="3099279" y="4220265"/>
                <a:ext cx="33619" cy="188990"/>
              </a:xfrm>
              <a:prstGeom prst="roundRect">
                <a:avLst/>
              </a:prstGeom>
              <a:solidFill>
                <a:srgbClr val="4BACC6">
                  <a:lumMod val="40000"/>
                  <a:lumOff val="60000"/>
                </a:srgbClr>
              </a:solidFill>
              <a:ln w="1270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grpSp>
        <p:sp>
          <p:nvSpPr>
            <p:cNvPr id="902" name="角丸四角形吹き出し 901"/>
            <p:cNvSpPr/>
            <p:nvPr/>
          </p:nvSpPr>
          <p:spPr>
            <a:xfrm>
              <a:off x="3079214" y="5952356"/>
              <a:ext cx="1417355" cy="403123"/>
            </a:xfrm>
            <a:prstGeom prst="wedgeRoundRectCallout">
              <a:avLst>
                <a:gd name="adj1" fmla="val -47442"/>
                <a:gd name="adj2" fmla="val -101492"/>
                <a:gd name="adj3" fmla="val 16667"/>
              </a:avLst>
            </a:prstGeom>
            <a:solidFill>
              <a:schemeClr val="bg1"/>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kumimoji="1" lang="ja-JP" altLang="en-US" sz="1200" dirty="0" smtClean="0">
                  <a:solidFill>
                    <a:schemeClr val="tx1"/>
                  </a:solidFill>
                </a:rPr>
                <a:t>鉄道やバスを活用して貨客混載</a:t>
              </a:r>
              <a:endParaRPr kumimoji="1" lang="ja-JP" altLang="en-US" sz="1200" dirty="0">
                <a:solidFill>
                  <a:schemeClr val="tx1"/>
                </a:solidFill>
              </a:endParaRPr>
            </a:p>
          </p:txBody>
        </p:sp>
        <p:cxnSp>
          <p:nvCxnSpPr>
            <p:cNvPr id="1169" name="直線矢印コネクタ 1168"/>
            <p:cNvCxnSpPr/>
            <p:nvPr/>
          </p:nvCxnSpPr>
          <p:spPr>
            <a:xfrm>
              <a:off x="4060902" y="5618222"/>
              <a:ext cx="434578"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170" name="直線矢印コネクタ 1169"/>
            <p:cNvCxnSpPr/>
            <p:nvPr/>
          </p:nvCxnSpPr>
          <p:spPr>
            <a:xfrm>
              <a:off x="526207" y="5618222"/>
              <a:ext cx="434578"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grpSp>
      <p:cxnSp>
        <p:nvCxnSpPr>
          <p:cNvPr id="1171" name="直線矢印コネクタ 1170"/>
          <p:cNvCxnSpPr/>
          <p:nvPr/>
        </p:nvCxnSpPr>
        <p:spPr>
          <a:xfrm>
            <a:off x="5437201" y="3702623"/>
            <a:ext cx="651712"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172" name="直線矢印コネクタ 1171"/>
          <p:cNvCxnSpPr/>
          <p:nvPr/>
        </p:nvCxnSpPr>
        <p:spPr>
          <a:xfrm>
            <a:off x="8710055" y="3702623"/>
            <a:ext cx="709073"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grpSp>
        <p:nvGrpSpPr>
          <p:cNvPr id="30" name="グループ化 29"/>
          <p:cNvGrpSpPr/>
          <p:nvPr/>
        </p:nvGrpSpPr>
        <p:grpSpPr>
          <a:xfrm>
            <a:off x="5094572" y="4224115"/>
            <a:ext cx="359330" cy="201479"/>
            <a:chOff x="2192558" y="1749745"/>
            <a:chExt cx="990216" cy="555223"/>
          </a:xfrm>
        </p:grpSpPr>
        <p:grpSp>
          <p:nvGrpSpPr>
            <p:cNvPr id="1173" name="グループ化 1172"/>
            <p:cNvGrpSpPr/>
            <p:nvPr/>
          </p:nvGrpSpPr>
          <p:grpSpPr>
            <a:xfrm>
              <a:off x="2205987" y="1943964"/>
              <a:ext cx="510584" cy="230004"/>
              <a:chOff x="2205987" y="1943964"/>
              <a:chExt cx="510584" cy="230004"/>
            </a:xfrm>
          </p:grpSpPr>
          <p:grpSp>
            <p:nvGrpSpPr>
              <p:cNvPr id="1174" name="グループ化 1173"/>
              <p:cNvGrpSpPr/>
              <p:nvPr/>
            </p:nvGrpSpPr>
            <p:grpSpPr>
              <a:xfrm>
                <a:off x="2205987" y="1943964"/>
                <a:ext cx="148300" cy="230004"/>
                <a:chOff x="2514295" y="2565692"/>
                <a:chExt cx="475812" cy="737960"/>
              </a:xfrm>
            </p:grpSpPr>
            <p:sp>
              <p:nvSpPr>
                <p:cNvPr id="1184" name="爆発 2 1183"/>
                <p:cNvSpPr/>
                <p:nvPr/>
              </p:nvSpPr>
              <p:spPr>
                <a:xfrm rot="16200000">
                  <a:off x="2514294" y="2565693"/>
                  <a:ext cx="211797" cy="211796"/>
                </a:xfrm>
                <a:prstGeom prst="irregularSeal2">
                  <a:avLst/>
                </a:prstGeom>
                <a:solidFill>
                  <a:srgbClr val="00B050"/>
                </a:solidFill>
                <a:ln w="63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5" name="正方形/長方形 1184"/>
                <p:cNvSpPr/>
                <p:nvPr/>
              </p:nvSpPr>
              <p:spPr>
                <a:xfrm rot="2700000">
                  <a:off x="2551897" y="2865442"/>
                  <a:ext cx="683153" cy="193267"/>
                </a:xfrm>
                <a:prstGeom prst="rect">
                  <a:avLst/>
                </a:prstGeom>
                <a:solidFill>
                  <a:schemeClr val="bg1"/>
                </a:solidFill>
                <a:ln w="95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75" name="グループ化 1174"/>
              <p:cNvGrpSpPr/>
              <p:nvPr/>
            </p:nvGrpSpPr>
            <p:grpSpPr>
              <a:xfrm>
                <a:off x="2325316" y="1943964"/>
                <a:ext cx="148300" cy="230004"/>
                <a:chOff x="2514295" y="2565692"/>
                <a:chExt cx="475812" cy="737960"/>
              </a:xfrm>
            </p:grpSpPr>
            <p:sp>
              <p:nvSpPr>
                <p:cNvPr id="1182" name="爆発 2 1181"/>
                <p:cNvSpPr/>
                <p:nvPr/>
              </p:nvSpPr>
              <p:spPr>
                <a:xfrm rot="16200000">
                  <a:off x="2514294" y="2565693"/>
                  <a:ext cx="211797" cy="211796"/>
                </a:xfrm>
                <a:prstGeom prst="irregularSeal2">
                  <a:avLst/>
                </a:prstGeom>
                <a:solidFill>
                  <a:srgbClr val="00B050"/>
                </a:solidFill>
                <a:ln w="63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3" name="正方形/長方形 1182"/>
                <p:cNvSpPr/>
                <p:nvPr/>
              </p:nvSpPr>
              <p:spPr>
                <a:xfrm rot="2700000">
                  <a:off x="2551897" y="2865442"/>
                  <a:ext cx="683153" cy="193267"/>
                </a:xfrm>
                <a:prstGeom prst="rect">
                  <a:avLst/>
                </a:prstGeom>
                <a:solidFill>
                  <a:schemeClr val="bg1"/>
                </a:solidFill>
                <a:ln w="95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76" name="グループ化 1175"/>
              <p:cNvGrpSpPr/>
              <p:nvPr/>
            </p:nvGrpSpPr>
            <p:grpSpPr>
              <a:xfrm>
                <a:off x="2447816" y="1943964"/>
                <a:ext cx="148300" cy="230004"/>
                <a:chOff x="2514295" y="2565692"/>
                <a:chExt cx="475812" cy="737960"/>
              </a:xfrm>
            </p:grpSpPr>
            <p:sp>
              <p:nvSpPr>
                <p:cNvPr id="1180" name="爆発 2 1179"/>
                <p:cNvSpPr/>
                <p:nvPr/>
              </p:nvSpPr>
              <p:spPr>
                <a:xfrm rot="16200000">
                  <a:off x="2514294" y="2565693"/>
                  <a:ext cx="211797" cy="211796"/>
                </a:xfrm>
                <a:prstGeom prst="irregularSeal2">
                  <a:avLst/>
                </a:prstGeom>
                <a:solidFill>
                  <a:srgbClr val="00B050"/>
                </a:solidFill>
                <a:ln w="63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1" name="正方形/長方形 1180"/>
                <p:cNvSpPr/>
                <p:nvPr/>
              </p:nvSpPr>
              <p:spPr>
                <a:xfrm rot="2700000">
                  <a:off x="2551897" y="2865442"/>
                  <a:ext cx="683153" cy="193267"/>
                </a:xfrm>
                <a:prstGeom prst="rect">
                  <a:avLst/>
                </a:prstGeom>
                <a:solidFill>
                  <a:schemeClr val="bg1"/>
                </a:solidFill>
                <a:ln w="95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77" name="グループ化 1176"/>
              <p:cNvGrpSpPr/>
              <p:nvPr/>
            </p:nvGrpSpPr>
            <p:grpSpPr>
              <a:xfrm>
                <a:off x="2568271" y="1943964"/>
                <a:ext cx="148300" cy="230004"/>
                <a:chOff x="2514295" y="2565692"/>
                <a:chExt cx="475812" cy="737960"/>
              </a:xfrm>
            </p:grpSpPr>
            <p:sp>
              <p:nvSpPr>
                <p:cNvPr id="1178" name="爆発 2 1177"/>
                <p:cNvSpPr/>
                <p:nvPr/>
              </p:nvSpPr>
              <p:spPr>
                <a:xfrm rot="16200000">
                  <a:off x="2514294" y="2565693"/>
                  <a:ext cx="211797" cy="211796"/>
                </a:xfrm>
                <a:prstGeom prst="irregularSeal2">
                  <a:avLst/>
                </a:prstGeom>
                <a:solidFill>
                  <a:srgbClr val="00B050"/>
                </a:solidFill>
                <a:ln w="63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9" name="正方形/長方形 1178"/>
                <p:cNvSpPr/>
                <p:nvPr/>
              </p:nvSpPr>
              <p:spPr>
                <a:xfrm rot="2700000">
                  <a:off x="2551897" y="2865442"/>
                  <a:ext cx="683153" cy="193267"/>
                </a:xfrm>
                <a:prstGeom prst="rect">
                  <a:avLst/>
                </a:prstGeom>
                <a:solidFill>
                  <a:schemeClr val="bg1"/>
                </a:solidFill>
                <a:ln w="95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186" name="正方形/長方形 1185"/>
            <p:cNvSpPr/>
            <p:nvPr/>
          </p:nvSpPr>
          <p:spPr>
            <a:xfrm flipH="1">
              <a:off x="2528852" y="2130500"/>
              <a:ext cx="119987" cy="66987"/>
            </a:xfrm>
            <a:prstGeom prst="rect">
              <a:avLst/>
            </a:prstGeom>
            <a:solidFill>
              <a:sysClr val="window" lastClr="FFFFFF">
                <a:lumMod val="75000"/>
              </a:sys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1187" name="直線コネクタ 1186"/>
            <p:cNvCxnSpPr/>
            <p:nvPr/>
          </p:nvCxnSpPr>
          <p:spPr>
            <a:xfrm flipH="1">
              <a:off x="2461959" y="2198053"/>
              <a:ext cx="405623" cy="0"/>
            </a:xfrm>
            <a:prstGeom prst="line">
              <a:avLst/>
            </a:prstGeom>
            <a:noFill/>
            <a:ln w="28575" cap="flat" cmpd="sng" algn="ctr">
              <a:solidFill>
                <a:srgbClr val="E7E6E6">
                  <a:lumMod val="25000"/>
                </a:srgbClr>
              </a:solidFill>
              <a:prstDash val="solid"/>
              <a:miter lim="800000"/>
            </a:ln>
            <a:effectLst/>
          </p:spPr>
        </p:cxnSp>
        <p:sp>
          <p:nvSpPr>
            <p:cNvPr id="1188" name="円/楕円 1187"/>
            <p:cNvSpPr/>
            <p:nvPr/>
          </p:nvSpPr>
          <p:spPr>
            <a:xfrm flipH="1">
              <a:off x="2317943" y="2160952"/>
              <a:ext cx="144016" cy="144016"/>
            </a:xfrm>
            <a:prstGeom prst="ellipse">
              <a:avLst/>
            </a:prstGeom>
            <a:solidFill>
              <a:sysClr val="window" lastClr="FFFFFF"/>
            </a:solidFill>
            <a:ln w="38100" cap="flat" cmpd="sng" algn="ctr">
              <a:solidFill>
                <a:sysClr val="windowText" lastClr="000000"/>
              </a:solidFill>
              <a:prstDash val="solid"/>
            </a:ln>
            <a:effectLst/>
          </p:spPr>
          <p:txBody>
            <a:bodyPr rtlCol="0" anchor="ctr"/>
            <a:lstStyle/>
            <a:p>
              <a:pPr algn="ctr" defTabSz="957341">
                <a:defRPr/>
              </a:pPr>
              <a:endParaRPr kumimoji="0" lang="ja-JP" altLang="en-US" sz="1900" kern="0">
                <a:solidFill>
                  <a:prstClr val="black"/>
                </a:solidFill>
                <a:latin typeface="Arial"/>
                <a:ea typeface="ＭＳ Ｐゴシック"/>
              </a:endParaRPr>
            </a:p>
          </p:txBody>
        </p:sp>
        <p:sp>
          <p:nvSpPr>
            <p:cNvPr id="1189" name="フリーフォーム 1188"/>
            <p:cNvSpPr/>
            <p:nvPr/>
          </p:nvSpPr>
          <p:spPr>
            <a:xfrm flipH="1">
              <a:off x="2790088" y="1779486"/>
              <a:ext cx="369093" cy="414337"/>
            </a:xfrm>
            <a:custGeom>
              <a:avLst/>
              <a:gdLst>
                <a:gd name="connsiteX0" fmla="*/ 366712 w 369093"/>
                <a:gd name="connsiteY0" fmla="*/ 0 h 414337"/>
                <a:gd name="connsiteX1" fmla="*/ 173831 w 369093"/>
                <a:gd name="connsiteY1" fmla="*/ 0 h 414337"/>
                <a:gd name="connsiteX2" fmla="*/ 0 w 369093"/>
                <a:gd name="connsiteY2" fmla="*/ 240506 h 414337"/>
                <a:gd name="connsiteX3" fmla="*/ 0 w 369093"/>
                <a:gd name="connsiteY3" fmla="*/ 414337 h 414337"/>
                <a:gd name="connsiteX4" fmla="*/ 369093 w 369093"/>
                <a:gd name="connsiteY4" fmla="*/ 414337 h 414337"/>
                <a:gd name="connsiteX5" fmla="*/ 366712 w 369093"/>
                <a:gd name="connsiteY5" fmla="*/ 0 h 414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093" h="414337">
                  <a:moveTo>
                    <a:pt x="366712" y="0"/>
                  </a:moveTo>
                  <a:lnTo>
                    <a:pt x="173831" y="0"/>
                  </a:lnTo>
                  <a:lnTo>
                    <a:pt x="0" y="240506"/>
                  </a:lnTo>
                  <a:lnTo>
                    <a:pt x="0" y="414337"/>
                  </a:lnTo>
                  <a:lnTo>
                    <a:pt x="369093" y="414337"/>
                  </a:lnTo>
                  <a:cubicBezTo>
                    <a:pt x="368299" y="276225"/>
                    <a:pt x="367506" y="138112"/>
                    <a:pt x="366712" y="0"/>
                  </a:cubicBezTo>
                  <a:close/>
                </a:path>
              </a:pathLst>
            </a:custGeom>
            <a:solidFill>
              <a:schemeClr val="bg1"/>
            </a:solidFill>
            <a:ln w="12700" cap="flat" cmpd="sng" algn="ctr">
              <a:solidFill>
                <a:sysClr val="windowText" lastClr="000000"/>
              </a:solidFill>
              <a:prstDash val="solid"/>
            </a:ln>
            <a:effectLst/>
          </p:spPr>
          <p:txBody>
            <a:bodyPr rtlCol="0" anchor="ctr"/>
            <a:lstStyle/>
            <a:p>
              <a:pPr algn="ctr" defTabSz="957341">
                <a:defRPr/>
              </a:pPr>
              <a:endParaRPr kumimoji="0" lang="ja-JP" altLang="en-US" sz="1900" kern="0">
                <a:solidFill>
                  <a:prstClr val="white"/>
                </a:solidFill>
                <a:latin typeface="Arial"/>
                <a:ea typeface="ＭＳ Ｐゴシック"/>
              </a:endParaRPr>
            </a:p>
          </p:txBody>
        </p:sp>
        <p:sp>
          <p:nvSpPr>
            <p:cNvPr id="1190" name="フリーフォーム 1189"/>
            <p:cNvSpPr/>
            <p:nvPr/>
          </p:nvSpPr>
          <p:spPr>
            <a:xfrm flipH="1">
              <a:off x="2832950" y="1822348"/>
              <a:ext cx="264319" cy="161925"/>
            </a:xfrm>
            <a:custGeom>
              <a:avLst/>
              <a:gdLst>
                <a:gd name="connsiteX0" fmla="*/ 264319 w 264319"/>
                <a:gd name="connsiteY0" fmla="*/ 0 h 161925"/>
                <a:gd name="connsiteX1" fmla="*/ 114300 w 264319"/>
                <a:gd name="connsiteY1" fmla="*/ 0 h 161925"/>
                <a:gd name="connsiteX2" fmla="*/ 0 w 264319"/>
                <a:gd name="connsiteY2" fmla="*/ 161925 h 161925"/>
                <a:gd name="connsiteX3" fmla="*/ 157163 w 264319"/>
                <a:gd name="connsiteY3" fmla="*/ 133350 h 161925"/>
                <a:gd name="connsiteX4" fmla="*/ 264319 w 264319"/>
                <a:gd name="connsiteY4" fmla="*/ 133350 h 161925"/>
                <a:gd name="connsiteX5" fmla="*/ 264319 w 264319"/>
                <a:gd name="connsiteY5" fmla="*/ 0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319" h="161925">
                  <a:moveTo>
                    <a:pt x="264319" y="0"/>
                  </a:moveTo>
                  <a:lnTo>
                    <a:pt x="114300" y="0"/>
                  </a:lnTo>
                  <a:lnTo>
                    <a:pt x="0" y="161925"/>
                  </a:lnTo>
                  <a:lnTo>
                    <a:pt x="157163" y="133350"/>
                  </a:lnTo>
                  <a:lnTo>
                    <a:pt x="264319" y="133350"/>
                  </a:lnTo>
                  <a:lnTo>
                    <a:pt x="264319" y="0"/>
                  </a:lnTo>
                  <a:close/>
                </a:path>
              </a:pathLst>
            </a:custGeom>
            <a:solidFill>
              <a:srgbClr val="4BACC6">
                <a:lumMod val="40000"/>
                <a:lumOff val="60000"/>
              </a:srgbClr>
            </a:solidFill>
            <a:ln w="12700" cap="flat" cmpd="sng" algn="ctr">
              <a:solidFill>
                <a:sysClr val="windowText" lastClr="000000"/>
              </a:solidFill>
              <a:prstDash val="solid"/>
            </a:ln>
            <a:effectLst/>
          </p:spPr>
          <p:txBody>
            <a:bodyPr rtlCol="0" anchor="ctr"/>
            <a:lstStyle/>
            <a:p>
              <a:pPr algn="ctr" defTabSz="957341">
                <a:defRPr/>
              </a:pPr>
              <a:endParaRPr kumimoji="0" lang="ja-JP" altLang="en-US" sz="1900" kern="0">
                <a:solidFill>
                  <a:prstClr val="white"/>
                </a:solidFill>
                <a:latin typeface="Arial"/>
                <a:ea typeface="ＭＳ Ｐゴシック"/>
              </a:endParaRPr>
            </a:p>
          </p:txBody>
        </p:sp>
        <p:sp>
          <p:nvSpPr>
            <p:cNvPr id="1191" name="フリーフォーム 1190"/>
            <p:cNvSpPr/>
            <p:nvPr/>
          </p:nvSpPr>
          <p:spPr>
            <a:xfrm flipH="1">
              <a:off x="2216206" y="2060474"/>
              <a:ext cx="573882" cy="133350"/>
            </a:xfrm>
            <a:custGeom>
              <a:avLst/>
              <a:gdLst>
                <a:gd name="connsiteX0" fmla="*/ 0 w 573882"/>
                <a:gd name="connsiteY0" fmla="*/ 0 h 133350"/>
                <a:gd name="connsiteX1" fmla="*/ 573882 w 573882"/>
                <a:gd name="connsiteY1" fmla="*/ 0 h 133350"/>
                <a:gd name="connsiteX2" fmla="*/ 573882 w 573882"/>
                <a:gd name="connsiteY2" fmla="*/ 83343 h 133350"/>
                <a:gd name="connsiteX3" fmla="*/ 135732 w 573882"/>
                <a:gd name="connsiteY3" fmla="*/ 83343 h 133350"/>
                <a:gd name="connsiteX4" fmla="*/ 45244 w 573882"/>
                <a:gd name="connsiteY4" fmla="*/ 133350 h 133350"/>
                <a:gd name="connsiteX5" fmla="*/ 2382 w 573882"/>
                <a:gd name="connsiteY5" fmla="*/ 133350 h 133350"/>
                <a:gd name="connsiteX6" fmla="*/ 0 w 573882"/>
                <a:gd name="connsiteY6"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882" h="133350">
                  <a:moveTo>
                    <a:pt x="0" y="0"/>
                  </a:moveTo>
                  <a:lnTo>
                    <a:pt x="573882" y="0"/>
                  </a:lnTo>
                  <a:lnTo>
                    <a:pt x="573882" y="83343"/>
                  </a:lnTo>
                  <a:lnTo>
                    <a:pt x="135732" y="83343"/>
                  </a:lnTo>
                  <a:lnTo>
                    <a:pt x="45244" y="133350"/>
                  </a:lnTo>
                  <a:lnTo>
                    <a:pt x="2382" y="133350"/>
                  </a:lnTo>
                  <a:lnTo>
                    <a:pt x="0" y="0"/>
                  </a:lnTo>
                  <a:close/>
                </a:path>
              </a:pathLst>
            </a:custGeom>
            <a:solidFill>
              <a:schemeClr val="bg1"/>
            </a:solidFill>
            <a:ln w="12700" cap="flat" cmpd="sng" algn="ctr">
              <a:solidFill>
                <a:sysClr val="windowText" lastClr="000000"/>
              </a:solidFill>
              <a:prstDash val="solid"/>
            </a:ln>
            <a:effectLst/>
          </p:spPr>
          <p:txBody>
            <a:bodyPr rtlCol="0" anchor="ctr"/>
            <a:lstStyle/>
            <a:p>
              <a:pPr algn="ctr" defTabSz="957341">
                <a:defRPr/>
              </a:pPr>
              <a:endParaRPr kumimoji="0" lang="ja-JP" altLang="en-US" sz="1900" kern="0">
                <a:solidFill>
                  <a:prstClr val="white"/>
                </a:solidFill>
                <a:latin typeface="Arial"/>
                <a:ea typeface="ＭＳ Ｐゴシック"/>
              </a:endParaRPr>
            </a:p>
          </p:txBody>
        </p:sp>
        <p:sp>
          <p:nvSpPr>
            <p:cNvPr id="1192" name="L 字 1191"/>
            <p:cNvSpPr/>
            <p:nvPr/>
          </p:nvSpPr>
          <p:spPr>
            <a:xfrm flipH="1">
              <a:off x="2192558" y="1749745"/>
              <a:ext cx="597530" cy="307713"/>
            </a:xfrm>
            <a:prstGeom prst="corner">
              <a:avLst>
                <a:gd name="adj1" fmla="val 6664"/>
                <a:gd name="adj2" fmla="val 8212"/>
              </a:avLst>
            </a:prstGeom>
            <a:solidFill>
              <a:schemeClr val="bg1"/>
            </a:solidFill>
            <a:ln w="12700" cap="flat" cmpd="sng" algn="ctr">
              <a:solidFill>
                <a:sysClr val="windowText" lastClr="000000"/>
              </a:solidFill>
              <a:prstDash val="solid"/>
            </a:ln>
            <a:effectLst/>
          </p:spPr>
          <p:txBody>
            <a:bodyPr rtlCol="0" anchor="ctr"/>
            <a:lstStyle/>
            <a:p>
              <a:pPr algn="ctr" defTabSz="957341">
                <a:defRPr/>
              </a:pPr>
              <a:endParaRPr kumimoji="0" lang="ja-JP" altLang="en-US" sz="1900" kern="0">
                <a:solidFill>
                  <a:prstClr val="white"/>
                </a:solidFill>
                <a:latin typeface="Arial"/>
                <a:ea typeface="ＭＳ Ｐゴシック"/>
              </a:endParaRPr>
            </a:p>
          </p:txBody>
        </p:sp>
        <p:cxnSp>
          <p:nvCxnSpPr>
            <p:cNvPr id="1193" name="直線コネクタ 1192"/>
            <p:cNvCxnSpPr/>
            <p:nvPr/>
          </p:nvCxnSpPr>
          <p:spPr>
            <a:xfrm flipH="1">
              <a:off x="2851453" y="2007416"/>
              <a:ext cx="47252" cy="0"/>
            </a:xfrm>
            <a:prstGeom prst="line">
              <a:avLst/>
            </a:prstGeom>
            <a:noFill/>
            <a:ln w="19050" cap="flat" cmpd="sng" algn="ctr">
              <a:solidFill>
                <a:sysClr val="windowText" lastClr="000000"/>
              </a:solidFill>
              <a:prstDash val="solid"/>
            </a:ln>
            <a:effectLst/>
          </p:spPr>
        </p:cxnSp>
        <p:sp>
          <p:nvSpPr>
            <p:cNvPr id="1194" name="角丸四角形 1193"/>
            <p:cNvSpPr/>
            <p:nvPr/>
          </p:nvSpPr>
          <p:spPr>
            <a:xfrm flipH="1">
              <a:off x="3053901" y="2145984"/>
              <a:ext cx="128873" cy="45719"/>
            </a:xfrm>
            <a:prstGeom prst="roundRect">
              <a:avLst/>
            </a:prstGeom>
            <a:solidFill>
              <a:sysClr val="windowText" lastClr="000000"/>
            </a:solidFill>
            <a:ln w="19050" cap="flat" cmpd="sng" algn="ctr">
              <a:solidFill>
                <a:sysClr val="windowText" lastClr="000000">
                  <a:shade val="50000"/>
                </a:sysClr>
              </a:solidFill>
              <a:prstDash val="solid"/>
            </a:ln>
            <a:effectLst/>
          </p:spPr>
          <p:txBody>
            <a:bodyPr rtlCol="0" anchor="ctr"/>
            <a:lstStyle/>
            <a:p>
              <a:pPr algn="ctr" defTabSz="957341">
                <a:defRPr/>
              </a:pPr>
              <a:endParaRPr kumimoji="0" lang="ja-JP" altLang="en-US" sz="1900" kern="0">
                <a:solidFill>
                  <a:prstClr val="white"/>
                </a:solidFill>
                <a:latin typeface="Arial"/>
                <a:ea typeface="ＭＳ Ｐゴシック"/>
              </a:endParaRPr>
            </a:p>
          </p:txBody>
        </p:sp>
        <p:sp>
          <p:nvSpPr>
            <p:cNvPr id="1195" name="平行四辺形 1194"/>
            <p:cNvSpPr/>
            <p:nvPr/>
          </p:nvSpPr>
          <p:spPr>
            <a:xfrm flipH="1">
              <a:off x="2451062" y="214782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algn="ctr" defTabSz="957341">
                <a:defRPr/>
              </a:pPr>
              <a:endParaRPr kumimoji="0" lang="ja-JP" altLang="en-US" sz="1900" kern="0">
                <a:solidFill>
                  <a:prstClr val="white"/>
                </a:solidFill>
                <a:latin typeface="Arial"/>
                <a:ea typeface="ＭＳ Ｐゴシック"/>
              </a:endParaRPr>
            </a:p>
          </p:txBody>
        </p:sp>
        <p:sp>
          <p:nvSpPr>
            <p:cNvPr id="1196" name="平行四辺形 1195"/>
            <p:cNvSpPr/>
            <p:nvPr/>
          </p:nvSpPr>
          <p:spPr>
            <a:xfrm>
              <a:off x="2258226" y="214782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algn="ctr" defTabSz="957341">
                <a:defRPr/>
              </a:pPr>
              <a:endParaRPr kumimoji="0" lang="ja-JP" altLang="en-US" sz="1900" kern="0">
                <a:solidFill>
                  <a:prstClr val="white"/>
                </a:solidFill>
                <a:latin typeface="Arial"/>
                <a:ea typeface="ＭＳ Ｐゴシック"/>
              </a:endParaRPr>
            </a:p>
          </p:txBody>
        </p:sp>
        <p:sp>
          <p:nvSpPr>
            <p:cNvPr id="1197" name="円/楕円 1196"/>
            <p:cNvSpPr/>
            <p:nvPr/>
          </p:nvSpPr>
          <p:spPr>
            <a:xfrm flipH="1">
              <a:off x="2867582" y="2160952"/>
              <a:ext cx="144016" cy="144016"/>
            </a:xfrm>
            <a:prstGeom prst="ellipse">
              <a:avLst/>
            </a:prstGeom>
            <a:solidFill>
              <a:sysClr val="window" lastClr="FFFFFF"/>
            </a:solidFill>
            <a:ln w="38100" cap="flat" cmpd="sng" algn="ctr">
              <a:solidFill>
                <a:sysClr val="windowText" lastClr="000000"/>
              </a:solidFill>
              <a:prstDash val="solid"/>
            </a:ln>
            <a:effectLst/>
          </p:spPr>
          <p:txBody>
            <a:bodyPr rtlCol="0" anchor="ctr"/>
            <a:lstStyle/>
            <a:p>
              <a:pPr algn="ctr" defTabSz="957341">
                <a:defRPr/>
              </a:pPr>
              <a:endParaRPr kumimoji="0" lang="ja-JP" altLang="en-US" sz="1900" kern="0">
                <a:solidFill>
                  <a:prstClr val="black"/>
                </a:solidFill>
                <a:latin typeface="Arial"/>
                <a:ea typeface="ＭＳ Ｐゴシック"/>
              </a:endParaRPr>
            </a:p>
          </p:txBody>
        </p:sp>
        <p:cxnSp>
          <p:nvCxnSpPr>
            <p:cNvPr id="1198" name="直線コネクタ 1197"/>
            <p:cNvCxnSpPr/>
            <p:nvPr/>
          </p:nvCxnSpPr>
          <p:spPr>
            <a:xfrm flipH="1">
              <a:off x="3143083" y="2077142"/>
              <a:ext cx="0" cy="59531"/>
            </a:xfrm>
            <a:prstGeom prst="line">
              <a:avLst/>
            </a:prstGeom>
            <a:noFill/>
            <a:ln w="19050" cap="flat" cmpd="sng" algn="ctr">
              <a:solidFill>
                <a:srgbClr val="FFFF00"/>
              </a:solidFill>
              <a:prstDash val="solid"/>
            </a:ln>
            <a:effectLst/>
          </p:spPr>
        </p:cxnSp>
      </p:grpSp>
      <p:cxnSp>
        <p:nvCxnSpPr>
          <p:cNvPr id="32" name="直線矢印コネクタ 31"/>
          <p:cNvCxnSpPr/>
          <p:nvPr/>
        </p:nvCxnSpPr>
        <p:spPr>
          <a:xfrm flipV="1">
            <a:off x="5275023" y="4067995"/>
            <a:ext cx="0" cy="1953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99" name="直線矢印コネクタ 1198"/>
          <p:cNvCxnSpPr/>
          <p:nvPr/>
        </p:nvCxnSpPr>
        <p:spPr>
          <a:xfrm flipH="1" flipV="1">
            <a:off x="5340276" y="4067996"/>
            <a:ext cx="92774" cy="1898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0" name="直線矢印コネクタ 1199"/>
          <p:cNvCxnSpPr/>
          <p:nvPr/>
        </p:nvCxnSpPr>
        <p:spPr>
          <a:xfrm flipV="1">
            <a:off x="5114650" y="4067996"/>
            <a:ext cx="102923" cy="1695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0" name="正方形/長方形 439"/>
          <p:cNvSpPr/>
          <p:nvPr/>
        </p:nvSpPr>
        <p:spPr>
          <a:xfrm>
            <a:off x="52253" y="913052"/>
            <a:ext cx="4862443" cy="158361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2" name="正方形/長方形 441"/>
          <p:cNvSpPr/>
          <p:nvPr/>
        </p:nvSpPr>
        <p:spPr>
          <a:xfrm>
            <a:off x="56456" y="580169"/>
            <a:ext cx="4862443" cy="2825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400" dirty="0" smtClean="0">
                <a:solidFill>
                  <a:schemeClr val="tx1"/>
                </a:solidFill>
              </a:rPr>
              <a:t>A) </a:t>
            </a:r>
            <a:r>
              <a:rPr lang="ja-JP" altLang="en-US" sz="1400" dirty="0" smtClean="0">
                <a:solidFill>
                  <a:schemeClr val="tx1"/>
                </a:solidFill>
              </a:rPr>
              <a:t>荷主や輸送事業者等の連携・工夫</a:t>
            </a:r>
            <a:r>
              <a:rPr lang="ja-JP" altLang="en-US" sz="1400" dirty="0">
                <a:solidFill>
                  <a:schemeClr val="tx1"/>
                </a:solidFill>
              </a:rPr>
              <a:t>に</a:t>
            </a:r>
            <a:r>
              <a:rPr lang="ja-JP" altLang="en-US" sz="1400" dirty="0" smtClean="0">
                <a:solidFill>
                  <a:schemeClr val="tx1"/>
                </a:solidFill>
              </a:rPr>
              <a:t>よる</a:t>
            </a:r>
            <a:r>
              <a:rPr lang="ja-JP" altLang="en-US" sz="1400" b="1" u="sng" dirty="0" smtClean="0">
                <a:solidFill>
                  <a:srgbClr val="FF0000"/>
                </a:solidFill>
              </a:rPr>
              <a:t>輸送の効率化</a:t>
            </a:r>
            <a:endParaRPr kumimoji="1" lang="ja-JP" altLang="en-US" sz="1400" b="1" u="sng" dirty="0">
              <a:solidFill>
                <a:srgbClr val="FF0000"/>
              </a:solidFill>
            </a:endParaRPr>
          </a:p>
        </p:txBody>
      </p:sp>
      <p:sp>
        <p:nvSpPr>
          <p:cNvPr id="487" name="正方形/長方形 486"/>
          <p:cNvSpPr/>
          <p:nvPr/>
        </p:nvSpPr>
        <p:spPr>
          <a:xfrm>
            <a:off x="4990181" y="2864709"/>
            <a:ext cx="4862443" cy="158361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8" name="正方形/長方形 487"/>
          <p:cNvSpPr/>
          <p:nvPr/>
        </p:nvSpPr>
        <p:spPr>
          <a:xfrm>
            <a:off x="4991976" y="963742"/>
            <a:ext cx="4860648" cy="152188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3" name="正方形/長方形 532"/>
          <p:cNvSpPr/>
          <p:nvPr/>
        </p:nvSpPr>
        <p:spPr>
          <a:xfrm>
            <a:off x="4990181" y="4953590"/>
            <a:ext cx="4862443" cy="145995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4" name="図 33"/>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93933" y="1740956"/>
            <a:ext cx="3225464" cy="571003"/>
          </a:xfrm>
          <a:prstGeom prst="rect">
            <a:avLst/>
          </a:prstGeom>
        </p:spPr>
      </p:pic>
      <p:sp>
        <p:nvSpPr>
          <p:cNvPr id="630" name="テキスト ボックス 629"/>
          <p:cNvSpPr txBox="1"/>
          <p:nvPr/>
        </p:nvSpPr>
        <p:spPr>
          <a:xfrm>
            <a:off x="315730" y="2276219"/>
            <a:ext cx="3158237" cy="230832"/>
          </a:xfrm>
          <a:prstGeom prst="rect">
            <a:avLst/>
          </a:prstGeom>
          <a:noFill/>
        </p:spPr>
        <p:txBody>
          <a:bodyPr wrap="none" rtlCol="0">
            <a:spAutoFit/>
          </a:bodyPr>
          <a:lstStyle/>
          <a:p>
            <a:r>
              <a:rPr kumimoji="1" lang="ja-JP" altLang="en-US" sz="900" dirty="0" smtClean="0"/>
              <a:t>物量・配送回数の</a:t>
            </a:r>
            <a:r>
              <a:rPr kumimoji="1" lang="ja-JP" altLang="en-US" sz="900" b="1" u="sng" dirty="0" smtClean="0">
                <a:solidFill>
                  <a:srgbClr val="FF0000"/>
                </a:solidFill>
              </a:rPr>
              <a:t>平準化</a:t>
            </a:r>
            <a:r>
              <a:rPr kumimoji="1" lang="ja-JP" altLang="en-US" sz="900" dirty="0" smtClean="0"/>
              <a:t>で配送回数・必要車両台数を効率化</a:t>
            </a:r>
            <a:endParaRPr kumimoji="1" lang="ja-JP" altLang="en-US" sz="900" dirty="0"/>
          </a:p>
        </p:txBody>
      </p:sp>
      <p:cxnSp>
        <p:nvCxnSpPr>
          <p:cNvPr id="36" name="直線コネクタ 35"/>
          <p:cNvCxnSpPr/>
          <p:nvPr/>
        </p:nvCxnSpPr>
        <p:spPr>
          <a:xfrm>
            <a:off x="152400" y="1664662"/>
            <a:ext cx="3495675" cy="0"/>
          </a:xfrm>
          <a:prstGeom prst="line">
            <a:avLst/>
          </a:prstGeom>
          <a:ln>
            <a:solidFill>
              <a:schemeClr val="tx1">
                <a:lumMod val="50000"/>
                <a:lumOff val="50000"/>
              </a:schemeClr>
            </a:solidFill>
            <a:prstDash val="dashDot"/>
          </a:ln>
        </p:spPr>
        <p:style>
          <a:lnRef idx="1">
            <a:schemeClr val="dk1"/>
          </a:lnRef>
          <a:fillRef idx="0">
            <a:schemeClr val="dk1"/>
          </a:fillRef>
          <a:effectRef idx="0">
            <a:schemeClr val="dk1"/>
          </a:effectRef>
          <a:fontRef idx="minor">
            <a:schemeClr val="tx1"/>
          </a:fontRef>
        </p:style>
      </p:cxnSp>
      <p:sp>
        <p:nvSpPr>
          <p:cNvPr id="5" name="テキスト ボックス 4"/>
          <p:cNvSpPr txBox="1"/>
          <p:nvPr/>
        </p:nvSpPr>
        <p:spPr>
          <a:xfrm>
            <a:off x="80894" y="1448880"/>
            <a:ext cx="1723549" cy="230832"/>
          </a:xfrm>
          <a:prstGeom prst="rect">
            <a:avLst/>
          </a:prstGeom>
          <a:noFill/>
        </p:spPr>
        <p:txBody>
          <a:bodyPr wrap="none" rtlCol="0">
            <a:spAutoFit/>
          </a:bodyPr>
          <a:lstStyle/>
          <a:p>
            <a:r>
              <a:rPr kumimoji="1" lang="ja-JP" altLang="en-US" sz="900" dirty="0" smtClean="0"/>
              <a:t>外装・ロット・伝票等がバラバラ</a:t>
            </a:r>
            <a:endParaRPr kumimoji="1" lang="ja-JP" altLang="en-US" sz="900" dirty="0"/>
          </a:p>
        </p:txBody>
      </p:sp>
      <p:sp>
        <p:nvSpPr>
          <p:cNvPr id="593" name="テキスト ボックス 592"/>
          <p:cNvSpPr txBox="1"/>
          <p:nvPr/>
        </p:nvSpPr>
        <p:spPr>
          <a:xfrm>
            <a:off x="2215872" y="1448880"/>
            <a:ext cx="1207382" cy="230832"/>
          </a:xfrm>
          <a:prstGeom prst="rect">
            <a:avLst/>
          </a:prstGeom>
          <a:noFill/>
        </p:spPr>
        <p:txBody>
          <a:bodyPr wrap="none" rtlCol="0">
            <a:spAutoFit/>
          </a:bodyPr>
          <a:lstStyle/>
          <a:p>
            <a:r>
              <a:rPr kumimoji="1" lang="ja-JP" altLang="en-US" sz="900" dirty="0" smtClean="0"/>
              <a:t>仕様を統一（</a:t>
            </a:r>
            <a:r>
              <a:rPr kumimoji="1" lang="ja-JP" altLang="en-US" sz="900" b="1" u="sng" dirty="0" smtClean="0">
                <a:solidFill>
                  <a:srgbClr val="FF0000"/>
                </a:solidFill>
              </a:rPr>
              <a:t>標準化</a:t>
            </a:r>
            <a:r>
              <a:rPr kumimoji="1" lang="ja-JP" altLang="en-US" sz="900" dirty="0" smtClean="0"/>
              <a:t>）</a:t>
            </a:r>
            <a:endParaRPr kumimoji="1" lang="ja-JP" altLang="en-US" sz="900" dirty="0"/>
          </a:p>
        </p:txBody>
      </p:sp>
      <p:sp>
        <p:nvSpPr>
          <p:cNvPr id="7" name="正方形/長方形 6"/>
          <p:cNvSpPr/>
          <p:nvPr/>
        </p:nvSpPr>
        <p:spPr>
          <a:xfrm>
            <a:off x="147391" y="1421782"/>
            <a:ext cx="650372"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29" name="テキスト ボックス 628"/>
          <p:cNvSpPr txBox="1"/>
          <p:nvPr/>
        </p:nvSpPr>
        <p:spPr>
          <a:xfrm>
            <a:off x="290332" y="866190"/>
            <a:ext cx="377026" cy="230832"/>
          </a:xfrm>
          <a:prstGeom prst="rect">
            <a:avLst/>
          </a:prstGeom>
          <a:noFill/>
        </p:spPr>
        <p:txBody>
          <a:bodyPr wrap="none" rtlCol="0">
            <a:spAutoFit/>
          </a:bodyPr>
          <a:lstStyle/>
          <a:p>
            <a:r>
              <a:rPr kumimoji="1" lang="en-US" altLang="ja-JP" sz="900" dirty="0" smtClean="0"/>
              <a:t>A</a:t>
            </a:r>
            <a:r>
              <a:rPr kumimoji="1" lang="ja-JP" altLang="en-US" sz="900" dirty="0" smtClean="0"/>
              <a:t>社</a:t>
            </a:r>
            <a:endParaRPr kumimoji="1" lang="ja-JP" altLang="en-US" sz="900" dirty="0"/>
          </a:p>
        </p:txBody>
      </p:sp>
      <p:sp>
        <p:nvSpPr>
          <p:cNvPr id="631" name="テキスト ボックス 630"/>
          <p:cNvSpPr txBox="1"/>
          <p:nvPr/>
        </p:nvSpPr>
        <p:spPr>
          <a:xfrm>
            <a:off x="1191863" y="866190"/>
            <a:ext cx="377026" cy="230832"/>
          </a:xfrm>
          <a:prstGeom prst="rect">
            <a:avLst/>
          </a:prstGeom>
          <a:noFill/>
        </p:spPr>
        <p:txBody>
          <a:bodyPr wrap="none" rtlCol="0">
            <a:spAutoFit/>
          </a:bodyPr>
          <a:lstStyle/>
          <a:p>
            <a:r>
              <a:rPr kumimoji="1" lang="en-US" altLang="ja-JP" sz="900" dirty="0" smtClean="0"/>
              <a:t>B</a:t>
            </a:r>
            <a:r>
              <a:rPr kumimoji="1" lang="ja-JP" altLang="en-US" sz="900" dirty="0" smtClean="0"/>
              <a:t>社</a:t>
            </a:r>
            <a:endParaRPr kumimoji="1" lang="ja-JP" altLang="en-US" sz="900" dirty="0"/>
          </a:p>
        </p:txBody>
      </p:sp>
      <p:sp>
        <p:nvSpPr>
          <p:cNvPr id="633" name="正方形/長方形 632"/>
          <p:cNvSpPr/>
          <p:nvPr/>
        </p:nvSpPr>
        <p:spPr>
          <a:xfrm>
            <a:off x="1040408" y="1421782"/>
            <a:ext cx="650372"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 name="正方形/長方形 10"/>
          <p:cNvSpPr/>
          <p:nvPr/>
        </p:nvSpPr>
        <p:spPr>
          <a:xfrm>
            <a:off x="157828" y="1273839"/>
            <a:ext cx="166283" cy="113784"/>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4" name="正方形/長方形 633"/>
          <p:cNvSpPr/>
          <p:nvPr/>
        </p:nvSpPr>
        <p:spPr>
          <a:xfrm>
            <a:off x="377746" y="1273839"/>
            <a:ext cx="166283" cy="113784"/>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5" name="正方形/長方形 634"/>
          <p:cNvSpPr/>
          <p:nvPr/>
        </p:nvSpPr>
        <p:spPr>
          <a:xfrm>
            <a:off x="607236" y="1273839"/>
            <a:ext cx="166283" cy="113784"/>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6" name="正方形/長方形 635"/>
          <p:cNvSpPr/>
          <p:nvPr/>
        </p:nvSpPr>
        <p:spPr>
          <a:xfrm>
            <a:off x="157828" y="1125896"/>
            <a:ext cx="166283" cy="113784"/>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7" name="正方形/長方形 636"/>
          <p:cNvSpPr/>
          <p:nvPr/>
        </p:nvSpPr>
        <p:spPr>
          <a:xfrm>
            <a:off x="377746" y="1125896"/>
            <a:ext cx="166283" cy="113784"/>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8" name="正方形/長方形 637"/>
          <p:cNvSpPr/>
          <p:nvPr/>
        </p:nvSpPr>
        <p:spPr>
          <a:xfrm>
            <a:off x="606738" y="1125896"/>
            <a:ext cx="166283" cy="113784"/>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準備 12"/>
          <p:cNvSpPr/>
          <p:nvPr/>
        </p:nvSpPr>
        <p:spPr>
          <a:xfrm>
            <a:off x="1068041" y="1238280"/>
            <a:ext cx="276728" cy="149344"/>
          </a:xfrm>
          <a:prstGeom prst="flowChartPreparation">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39" name="フローチャート: 準備 638"/>
          <p:cNvSpPr/>
          <p:nvPr/>
        </p:nvSpPr>
        <p:spPr>
          <a:xfrm>
            <a:off x="1415312" y="1237475"/>
            <a:ext cx="251898" cy="150149"/>
          </a:xfrm>
          <a:prstGeom prst="flowChartPreparation">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41" name="フローチャート: 準備 640"/>
          <p:cNvSpPr/>
          <p:nvPr/>
        </p:nvSpPr>
        <p:spPr>
          <a:xfrm>
            <a:off x="1068041" y="1057273"/>
            <a:ext cx="276728" cy="149344"/>
          </a:xfrm>
          <a:prstGeom prst="flowChartPreparation">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42" name="フローチャート: 準備 641"/>
          <p:cNvSpPr/>
          <p:nvPr/>
        </p:nvSpPr>
        <p:spPr>
          <a:xfrm>
            <a:off x="1415312" y="1056468"/>
            <a:ext cx="251898" cy="150149"/>
          </a:xfrm>
          <a:prstGeom prst="flowChartPreparation">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43" name="正方形/長方形 642"/>
          <p:cNvSpPr/>
          <p:nvPr/>
        </p:nvSpPr>
        <p:spPr>
          <a:xfrm>
            <a:off x="2104952" y="1421782"/>
            <a:ext cx="650372"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44" name="正方形/長方形 643"/>
          <p:cNvSpPr/>
          <p:nvPr/>
        </p:nvSpPr>
        <p:spPr>
          <a:xfrm>
            <a:off x="2997969" y="1421782"/>
            <a:ext cx="650372"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45" name="正方形/長方形 644"/>
          <p:cNvSpPr/>
          <p:nvPr/>
        </p:nvSpPr>
        <p:spPr>
          <a:xfrm>
            <a:off x="2106001" y="1273839"/>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a:off x="1770657" y="1161647"/>
            <a:ext cx="285982" cy="22840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55" name="テキスト ボックス 654"/>
          <p:cNvSpPr txBox="1"/>
          <p:nvPr/>
        </p:nvSpPr>
        <p:spPr>
          <a:xfrm>
            <a:off x="2240840" y="866190"/>
            <a:ext cx="377026" cy="230832"/>
          </a:xfrm>
          <a:prstGeom prst="rect">
            <a:avLst/>
          </a:prstGeom>
          <a:noFill/>
        </p:spPr>
        <p:txBody>
          <a:bodyPr wrap="none" rtlCol="0">
            <a:spAutoFit/>
          </a:bodyPr>
          <a:lstStyle/>
          <a:p>
            <a:r>
              <a:rPr kumimoji="1" lang="en-US" altLang="ja-JP" sz="900" dirty="0" smtClean="0"/>
              <a:t>A</a:t>
            </a:r>
            <a:r>
              <a:rPr kumimoji="1" lang="ja-JP" altLang="en-US" sz="900" dirty="0" smtClean="0"/>
              <a:t>社</a:t>
            </a:r>
            <a:endParaRPr kumimoji="1" lang="ja-JP" altLang="en-US" sz="900" dirty="0"/>
          </a:p>
        </p:txBody>
      </p:sp>
      <p:sp>
        <p:nvSpPr>
          <p:cNvPr id="656" name="テキスト ボックス 655"/>
          <p:cNvSpPr txBox="1"/>
          <p:nvPr/>
        </p:nvSpPr>
        <p:spPr>
          <a:xfrm>
            <a:off x="3142371" y="866190"/>
            <a:ext cx="377026" cy="230832"/>
          </a:xfrm>
          <a:prstGeom prst="rect">
            <a:avLst/>
          </a:prstGeom>
          <a:noFill/>
        </p:spPr>
        <p:txBody>
          <a:bodyPr wrap="none" rtlCol="0">
            <a:spAutoFit/>
          </a:bodyPr>
          <a:lstStyle/>
          <a:p>
            <a:r>
              <a:rPr kumimoji="1" lang="en-US" altLang="ja-JP" sz="900" dirty="0" smtClean="0"/>
              <a:t>B</a:t>
            </a:r>
            <a:r>
              <a:rPr kumimoji="1" lang="ja-JP" altLang="en-US" sz="900" dirty="0" smtClean="0"/>
              <a:t>社</a:t>
            </a:r>
            <a:endParaRPr kumimoji="1" lang="ja-JP" altLang="en-US" sz="900" dirty="0"/>
          </a:p>
        </p:txBody>
      </p:sp>
      <p:sp>
        <p:nvSpPr>
          <p:cNvPr id="657" name="正方形/長方形 656"/>
          <p:cNvSpPr/>
          <p:nvPr/>
        </p:nvSpPr>
        <p:spPr>
          <a:xfrm>
            <a:off x="2276855" y="1273839"/>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8" name="正方形/長方形 657"/>
          <p:cNvSpPr/>
          <p:nvPr/>
        </p:nvSpPr>
        <p:spPr>
          <a:xfrm>
            <a:off x="2448887" y="1273839"/>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9" name="正方形/長方形 658"/>
          <p:cNvSpPr/>
          <p:nvPr/>
        </p:nvSpPr>
        <p:spPr>
          <a:xfrm>
            <a:off x="2616047" y="1273839"/>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0" name="正方形/長方形 659"/>
          <p:cNvSpPr/>
          <p:nvPr/>
        </p:nvSpPr>
        <p:spPr>
          <a:xfrm>
            <a:off x="2106001" y="1126551"/>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1" name="正方形/長方形 660"/>
          <p:cNvSpPr/>
          <p:nvPr/>
        </p:nvSpPr>
        <p:spPr>
          <a:xfrm>
            <a:off x="2276855" y="1126551"/>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2" name="正方形/長方形 661"/>
          <p:cNvSpPr/>
          <p:nvPr/>
        </p:nvSpPr>
        <p:spPr>
          <a:xfrm>
            <a:off x="2448887" y="1126551"/>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3" name="正方形/長方形 662"/>
          <p:cNvSpPr/>
          <p:nvPr/>
        </p:nvSpPr>
        <p:spPr>
          <a:xfrm>
            <a:off x="2616047" y="1126551"/>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4" name="正方形/長方形 663"/>
          <p:cNvSpPr/>
          <p:nvPr/>
        </p:nvSpPr>
        <p:spPr>
          <a:xfrm>
            <a:off x="2997977" y="1273839"/>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5" name="正方形/長方形 664"/>
          <p:cNvSpPr/>
          <p:nvPr/>
        </p:nvSpPr>
        <p:spPr>
          <a:xfrm>
            <a:off x="3168831" y="1273839"/>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6" name="正方形/長方形 665"/>
          <p:cNvSpPr/>
          <p:nvPr/>
        </p:nvSpPr>
        <p:spPr>
          <a:xfrm>
            <a:off x="3340863" y="1273839"/>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7" name="正方形/長方形 666"/>
          <p:cNvSpPr/>
          <p:nvPr/>
        </p:nvSpPr>
        <p:spPr>
          <a:xfrm>
            <a:off x="3508023" y="1273839"/>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8" name="正方形/長方形 667"/>
          <p:cNvSpPr/>
          <p:nvPr/>
        </p:nvSpPr>
        <p:spPr>
          <a:xfrm>
            <a:off x="2997977" y="1126551"/>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9" name="正方形/長方形 668"/>
          <p:cNvSpPr/>
          <p:nvPr/>
        </p:nvSpPr>
        <p:spPr>
          <a:xfrm>
            <a:off x="3168831" y="1126551"/>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0" name="正方形/長方形 669"/>
          <p:cNvSpPr/>
          <p:nvPr/>
        </p:nvSpPr>
        <p:spPr>
          <a:xfrm>
            <a:off x="3340863" y="1126551"/>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1" name="正方形/長方形 670"/>
          <p:cNvSpPr/>
          <p:nvPr/>
        </p:nvSpPr>
        <p:spPr>
          <a:xfrm>
            <a:off x="3508023" y="1126551"/>
            <a:ext cx="138055" cy="113784"/>
          </a:xfrm>
          <a:prstGeom prst="rect">
            <a:avLst/>
          </a:prstGeom>
          <a:solidFill>
            <a:srgbClr val="DCAD7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989796" y="579333"/>
            <a:ext cx="4858443" cy="353333"/>
          </a:xfrm>
          <a:prstGeom prst="rect">
            <a:avLst/>
          </a:prstGeom>
          <a:solidFill>
            <a:schemeClr val="bg1"/>
          </a:solidFill>
          <a:ln w="2159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850412" y="531784"/>
            <a:ext cx="4999132" cy="461665"/>
          </a:xfrm>
          <a:prstGeom prst="rect">
            <a:avLst/>
          </a:prstGeom>
          <a:noFill/>
        </p:spPr>
        <p:txBody>
          <a:bodyPr wrap="square" rtlCol="0">
            <a:spAutoFit/>
          </a:bodyPr>
          <a:lstStyle/>
          <a:p>
            <a:pPr lvl="0"/>
            <a:r>
              <a:rPr lang="ja-JP" altLang="en-US" sz="1200" dirty="0" smtClean="0">
                <a:solidFill>
                  <a:srgbClr val="000000"/>
                </a:solidFill>
                <a:latin typeface="Arial"/>
                <a:ea typeface="ＭＳ Ｐゴシック"/>
              </a:rPr>
              <a:t>　</a:t>
            </a:r>
            <a:r>
              <a:rPr lang="en-US" altLang="ja-JP" sz="1200" dirty="0" smtClean="0">
                <a:solidFill>
                  <a:srgbClr val="000000"/>
                </a:solidFill>
                <a:latin typeface="Arial"/>
                <a:ea typeface="ＭＳ Ｐゴシック"/>
              </a:rPr>
              <a:t>B</a:t>
            </a:r>
            <a:r>
              <a:rPr lang="en-US" altLang="ja-JP" sz="1200" dirty="0">
                <a:solidFill>
                  <a:srgbClr val="000000"/>
                </a:solidFill>
                <a:latin typeface="Arial"/>
                <a:ea typeface="ＭＳ Ｐゴシック"/>
              </a:rPr>
              <a:t>) </a:t>
            </a:r>
            <a:r>
              <a:rPr lang="ja-JP" altLang="en-US" sz="1200" dirty="0">
                <a:solidFill>
                  <a:srgbClr val="000000"/>
                </a:solidFill>
                <a:latin typeface="Arial"/>
                <a:ea typeface="ＭＳ Ｐゴシック"/>
              </a:rPr>
              <a:t>複数企業による</a:t>
            </a:r>
            <a:r>
              <a:rPr lang="ja-JP" altLang="en-US" sz="1200" b="1" u="sng" dirty="0">
                <a:solidFill>
                  <a:srgbClr val="FF0000"/>
                </a:solidFill>
                <a:latin typeface="Arial"/>
                <a:ea typeface="ＭＳ Ｐゴシック"/>
              </a:rPr>
              <a:t>混載または帰り荷を確保した</a:t>
            </a:r>
            <a:r>
              <a:rPr lang="ja-JP" altLang="en-US" sz="1200" b="1" u="sng" dirty="0" smtClean="0">
                <a:solidFill>
                  <a:srgbClr val="FF0000"/>
                </a:solidFill>
                <a:latin typeface="Arial"/>
                <a:ea typeface="ＭＳ Ｐゴシック"/>
              </a:rPr>
              <a:t>モーダルシフト</a:t>
            </a:r>
            <a:r>
              <a:rPr lang="ja-JP" altLang="en-US" sz="1200" dirty="0" smtClean="0">
                <a:latin typeface="Arial"/>
                <a:ea typeface="ＭＳ Ｐゴシック"/>
              </a:rPr>
              <a:t>や</a:t>
            </a:r>
            <a:r>
              <a:rPr lang="ja-JP" altLang="en-US" sz="1200" b="1" dirty="0" smtClean="0">
                <a:latin typeface="Arial"/>
                <a:ea typeface="ＭＳ Ｐゴシック"/>
              </a:rPr>
              <a:t>、</a:t>
            </a:r>
            <a:endParaRPr lang="en-US" altLang="ja-JP" sz="1200" b="1" dirty="0" smtClean="0">
              <a:latin typeface="Arial"/>
              <a:ea typeface="ＭＳ Ｐゴシック"/>
            </a:endParaRPr>
          </a:p>
          <a:p>
            <a:pPr lvl="0"/>
            <a:r>
              <a:rPr lang="ja-JP" altLang="en-US" sz="1200" b="1" dirty="0" smtClean="0">
                <a:solidFill>
                  <a:srgbClr val="FF0000"/>
                </a:solidFill>
                <a:latin typeface="Arial"/>
                <a:ea typeface="ＭＳ Ｐゴシック"/>
              </a:rPr>
              <a:t>　　　</a:t>
            </a:r>
            <a:r>
              <a:rPr lang="ja-JP" altLang="en-US" sz="1200" b="1" u="sng" dirty="0" smtClean="0">
                <a:solidFill>
                  <a:srgbClr val="FF0000"/>
                </a:solidFill>
                <a:latin typeface="Arial"/>
                <a:ea typeface="ＭＳ Ｐゴシック"/>
              </a:rPr>
              <a:t>過疎地域</a:t>
            </a:r>
            <a:r>
              <a:rPr lang="ja-JP" altLang="en-US" sz="1200" dirty="0" smtClean="0">
                <a:solidFill>
                  <a:srgbClr val="000000"/>
                </a:solidFill>
                <a:latin typeface="Arial"/>
                <a:ea typeface="ＭＳ Ｐゴシック"/>
              </a:rPr>
              <a:t>や館内物流における</a:t>
            </a:r>
            <a:r>
              <a:rPr lang="ja-JP" altLang="en-US" sz="1200" b="1" u="sng" dirty="0" smtClean="0">
                <a:solidFill>
                  <a:srgbClr val="FF0000"/>
                </a:solidFill>
                <a:latin typeface="Arial"/>
                <a:ea typeface="ＭＳ Ｐゴシック"/>
              </a:rPr>
              <a:t>共同配送</a:t>
            </a:r>
            <a:endParaRPr lang="ja-JP" altLang="en-US" sz="1200" b="1" u="sng" dirty="0">
              <a:solidFill>
                <a:srgbClr val="FF0000"/>
              </a:solidFill>
              <a:latin typeface="Arial"/>
              <a:ea typeface="ＭＳ Ｐゴシック"/>
            </a:endParaRPr>
          </a:p>
        </p:txBody>
      </p:sp>
      <p:sp>
        <p:nvSpPr>
          <p:cNvPr id="553" name="正方形/長方形 552"/>
          <p:cNvSpPr/>
          <p:nvPr/>
        </p:nvSpPr>
        <p:spPr>
          <a:xfrm>
            <a:off x="4983206" y="4511173"/>
            <a:ext cx="4858443" cy="406042"/>
          </a:xfrm>
          <a:prstGeom prst="rect">
            <a:avLst/>
          </a:prstGeom>
          <a:solidFill>
            <a:schemeClr val="bg1"/>
          </a:solidFill>
          <a:ln w="2159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2" name="テキスト ボックス 551"/>
          <p:cNvSpPr txBox="1"/>
          <p:nvPr/>
        </p:nvSpPr>
        <p:spPr>
          <a:xfrm>
            <a:off x="4891094" y="4466486"/>
            <a:ext cx="4855909" cy="502702"/>
          </a:xfrm>
          <a:prstGeom prst="rect">
            <a:avLst/>
          </a:prstGeom>
          <a:noFill/>
        </p:spPr>
        <p:txBody>
          <a:bodyPr wrap="square" rtlCol="0">
            <a:spAutoFit/>
          </a:bodyPr>
          <a:lstStyle/>
          <a:p>
            <a:pPr lvl="0" algn="just">
              <a:lnSpc>
                <a:spcPts val="1600"/>
              </a:lnSpc>
              <a:spcAft>
                <a:spcPts val="0"/>
              </a:spcAft>
            </a:pPr>
            <a:r>
              <a:rPr lang="ja-JP" altLang="en-US" sz="1200" b="1" kern="100" dirty="0" smtClean="0">
                <a:latin typeface="+mn-ea"/>
                <a:ea typeface="+mn-ea"/>
                <a:cs typeface="Times New Roman" panose="02020603050405020304" pitchFamily="18" charset="0"/>
              </a:rPr>
              <a:t>　</a:t>
            </a:r>
            <a:r>
              <a:rPr lang="en-US" altLang="ja-JP" sz="1400" b="1" kern="100" dirty="0" smtClean="0">
                <a:latin typeface="+mn-ea"/>
                <a:ea typeface="+mn-ea"/>
                <a:cs typeface="Times New Roman" panose="02020603050405020304" pitchFamily="18" charset="0"/>
              </a:rPr>
              <a:t>F)</a:t>
            </a:r>
            <a:r>
              <a:rPr lang="ja-JP" altLang="en-US" sz="1400" b="1" kern="100" dirty="0">
                <a:latin typeface="+mn-ea"/>
                <a:ea typeface="+mn-ea"/>
                <a:cs typeface="Times New Roman" panose="02020603050405020304" pitchFamily="18" charset="0"/>
              </a:rPr>
              <a:t> </a:t>
            </a:r>
            <a:r>
              <a:rPr lang="ja-JP" altLang="ja-JP" sz="1200" kern="100" dirty="0" smtClean="0">
                <a:latin typeface="+mn-ea"/>
                <a:ea typeface="+mn-ea"/>
                <a:cs typeface="Times New Roman" panose="02020603050405020304" pitchFamily="18" charset="0"/>
              </a:rPr>
              <a:t>物流</a:t>
            </a:r>
            <a:r>
              <a:rPr lang="ja-JP" altLang="ja-JP" sz="1200" kern="100" dirty="0">
                <a:latin typeface="+mn-ea"/>
                <a:ea typeface="+mn-ea"/>
                <a:cs typeface="Times New Roman" panose="02020603050405020304" pitchFamily="18" charset="0"/>
              </a:rPr>
              <a:t>企業内や企業間の</a:t>
            </a:r>
            <a:r>
              <a:rPr lang="ja-JP" altLang="ja-JP" sz="1200" b="1" u="sng" kern="100" dirty="0">
                <a:solidFill>
                  <a:srgbClr val="FF0000"/>
                </a:solidFill>
                <a:latin typeface="+mn-ea"/>
                <a:ea typeface="+mn-ea"/>
                <a:cs typeface="Times New Roman" panose="02020603050405020304" pitchFamily="18" charset="0"/>
              </a:rPr>
              <a:t>事業</a:t>
            </a:r>
            <a:r>
              <a:rPr lang="ja-JP" altLang="ja-JP" sz="1200" b="1" u="sng" kern="100" dirty="0" smtClean="0">
                <a:solidFill>
                  <a:srgbClr val="FF0000"/>
                </a:solidFill>
                <a:latin typeface="+mn-ea"/>
                <a:ea typeface="+mn-ea"/>
                <a:cs typeface="Times New Roman" panose="02020603050405020304" pitchFamily="18" charset="0"/>
              </a:rPr>
              <a:t>再編</a:t>
            </a:r>
            <a:r>
              <a:rPr lang="ja-JP" altLang="en-US" sz="1200" kern="100" dirty="0" smtClean="0">
                <a:latin typeface="+mn-ea"/>
                <a:ea typeface="+mn-ea"/>
                <a:cs typeface="Times New Roman" panose="02020603050405020304" pitchFamily="18" charset="0"/>
              </a:rPr>
              <a:t>、</a:t>
            </a:r>
            <a:r>
              <a:rPr lang="ja-JP" altLang="ja-JP" sz="1200" kern="100" dirty="0" smtClean="0">
                <a:latin typeface="+mn-ea"/>
                <a:ea typeface="+mn-ea"/>
                <a:cs typeface="Times New Roman" panose="02020603050405020304" pitchFamily="18" charset="0"/>
              </a:rPr>
              <a:t>企業間</a:t>
            </a:r>
            <a:r>
              <a:rPr lang="ja-JP" altLang="ja-JP" sz="1200" kern="100" dirty="0">
                <a:latin typeface="+mn-ea"/>
                <a:ea typeface="+mn-ea"/>
                <a:cs typeface="Times New Roman" panose="02020603050405020304" pitchFamily="18" charset="0"/>
              </a:rPr>
              <a:t>の</a:t>
            </a:r>
            <a:r>
              <a:rPr lang="ja-JP" altLang="ja-JP" sz="1200" b="1" u="sng" kern="100" dirty="0">
                <a:solidFill>
                  <a:srgbClr val="FF0000"/>
                </a:solidFill>
                <a:latin typeface="+mn-ea"/>
                <a:ea typeface="+mn-ea"/>
                <a:cs typeface="Times New Roman" panose="02020603050405020304" pitchFamily="18" charset="0"/>
              </a:rPr>
              <a:t>協調的</a:t>
            </a:r>
            <a:r>
              <a:rPr lang="ja-JP" altLang="ja-JP" sz="1200" b="1" u="sng" kern="100" dirty="0" smtClean="0">
                <a:solidFill>
                  <a:srgbClr val="FF0000"/>
                </a:solidFill>
                <a:latin typeface="+mn-ea"/>
                <a:ea typeface="+mn-ea"/>
                <a:cs typeface="Times New Roman" panose="02020603050405020304" pitchFamily="18" charset="0"/>
              </a:rPr>
              <a:t>投資</a:t>
            </a:r>
            <a:r>
              <a:rPr lang="ja-JP" altLang="ja-JP" sz="1200" kern="100" dirty="0" smtClean="0">
                <a:latin typeface="+mn-ea"/>
                <a:ea typeface="+mn-ea"/>
                <a:cs typeface="Times New Roman" panose="02020603050405020304" pitchFamily="18" charset="0"/>
              </a:rPr>
              <a:t>を</a:t>
            </a:r>
            <a:r>
              <a:rPr lang="ja-JP" altLang="en-US" sz="1200" kern="100" dirty="0" smtClean="0">
                <a:latin typeface="+mn-ea"/>
                <a:ea typeface="+mn-ea"/>
                <a:cs typeface="Times New Roman" panose="02020603050405020304" pitchFamily="18" charset="0"/>
              </a:rPr>
              <a:t>　</a:t>
            </a:r>
            <a:endParaRPr lang="en-US" altLang="ja-JP" sz="1200" kern="100" dirty="0" smtClean="0">
              <a:latin typeface="+mn-ea"/>
              <a:ea typeface="+mn-ea"/>
              <a:cs typeface="Times New Roman" panose="02020603050405020304" pitchFamily="18" charset="0"/>
            </a:endParaRPr>
          </a:p>
          <a:p>
            <a:pPr lvl="0" algn="just">
              <a:lnSpc>
                <a:spcPts val="1600"/>
              </a:lnSpc>
              <a:spcAft>
                <a:spcPts val="0"/>
              </a:spcAft>
            </a:pPr>
            <a:r>
              <a:rPr lang="ja-JP" altLang="en-US" sz="1200" kern="100" dirty="0">
                <a:latin typeface="+mn-ea"/>
                <a:ea typeface="+mn-ea"/>
                <a:cs typeface="Times New Roman" panose="02020603050405020304" pitchFamily="18" charset="0"/>
              </a:rPr>
              <a:t>　</a:t>
            </a:r>
            <a:r>
              <a:rPr lang="ja-JP" altLang="en-US" sz="1200" kern="100" dirty="0" smtClean="0">
                <a:latin typeface="+mn-ea"/>
                <a:ea typeface="+mn-ea"/>
                <a:cs typeface="Times New Roman" panose="02020603050405020304" pitchFamily="18" charset="0"/>
              </a:rPr>
              <a:t>　 </a:t>
            </a:r>
            <a:r>
              <a:rPr lang="ja-JP" altLang="ja-JP" sz="1200" kern="100" dirty="0" smtClean="0">
                <a:latin typeface="+mn-ea"/>
                <a:ea typeface="+mn-ea"/>
                <a:cs typeface="Times New Roman" panose="02020603050405020304" pitchFamily="18" charset="0"/>
              </a:rPr>
              <a:t>伴う輸送の</a:t>
            </a:r>
            <a:r>
              <a:rPr lang="ja-JP" altLang="ja-JP" sz="1200" kern="100" dirty="0">
                <a:latin typeface="+mn-ea"/>
                <a:ea typeface="+mn-ea"/>
                <a:cs typeface="Times New Roman" panose="02020603050405020304" pitchFamily="18" charset="0"/>
              </a:rPr>
              <a:t>効率化</a:t>
            </a:r>
            <a:endParaRPr lang="ja-JP" altLang="ja-JP" sz="1050" kern="100" dirty="0">
              <a:effectLst/>
              <a:latin typeface="+mn-ea"/>
              <a:ea typeface="+mn-ea"/>
              <a:cs typeface="Times New Roman" panose="02020603050405020304" pitchFamily="18" charset="0"/>
            </a:endParaRPr>
          </a:p>
        </p:txBody>
      </p:sp>
      <p:sp>
        <p:nvSpPr>
          <p:cNvPr id="28" name="正方形/長方形 27"/>
          <p:cNvSpPr/>
          <p:nvPr/>
        </p:nvSpPr>
        <p:spPr>
          <a:xfrm>
            <a:off x="5042960" y="5034187"/>
            <a:ext cx="536887" cy="42695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5" name="正方形/長方形 554"/>
          <p:cNvSpPr/>
          <p:nvPr/>
        </p:nvSpPr>
        <p:spPr>
          <a:xfrm>
            <a:off x="6049267" y="5041468"/>
            <a:ext cx="536887" cy="42695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6" name="正方形/長方形 555"/>
          <p:cNvSpPr/>
          <p:nvPr/>
        </p:nvSpPr>
        <p:spPr>
          <a:xfrm>
            <a:off x="5378372" y="5910455"/>
            <a:ext cx="889565" cy="426956"/>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7" name="正方形/長方形 556"/>
          <p:cNvSpPr/>
          <p:nvPr/>
        </p:nvSpPr>
        <p:spPr>
          <a:xfrm>
            <a:off x="7239121" y="5037426"/>
            <a:ext cx="536887" cy="426956"/>
          </a:xfrm>
          <a:prstGeom prst="rect">
            <a:avLst/>
          </a:prstGeom>
          <a:solidFill>
            <a:schemeClr val="accent3">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下矢印 28"/>
          <p:cNvSpPr/>
          <p:nvPr/>
        </p:nvSpPr>
        <p:spPr>
          <a:xfrm rot="20190339">
            <a:off x="5474206" y="5366996"/>
            <a:ext cx="147806" cy="554879"/>
          </a:xfrm>
          <a:prstGeom prst="down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5084625" y="5113603"/>
            <a:ext cx="431744" cy="261610"/>
          </a:xfrm>
          <a:prstGeom prst="rect">
            <a:avLst/>
          </a:prstGeom>
          <a:noFill/>
        </p:spPr>
        <p:txBody>
          <a:bodyPr wrap="square" rtlCol="0">
            <a:spAutoFit/>
          </a:bodyPr>
          <a:lstStyle/>
          <a:p>
            <a:r>
              <a:rPr kumimoji="1" lang="en-US" altLang="ja-JP" sz="1100" dirty="0" smtClean="0"/>
              <a:t>A</a:t>
            </a:r>
            <a:r>
              <a:rPr kumimoji="1" lang="ja-JP" altLang="en-US" sz="1100" dirty="0" smtClean="0"/>
              <a:t>社</a:t>
            </a:r>
            <a:endParaRPr kumimoji="1" lang="ja-JP" altLang="en-US" sz="1100" dirty="0"/>
          </a:p>
        </p:txBody>
      </p:sp>
      <p:sp>
        <p:nvSpPr>
          <p:cNvPr id="589" name="テキスト ボックス 588"/>
          <p:cNvSpPr txBox="1"/>
          <p:nvPr/>
        </p:nvSpPr>
        <p:spPr>
          <a:xfrm>
            <a:off x="6106037" y="5114192"/>
            <a:ext cx="431744" cy="261610"/>
          </a:xfrm>
          <a:prstGeom prst="rect">
            <a:avLst/>
          </a:prstGeom>
          <a:noFill/>
        </p:spPr>
        <p:txBody>
          <a:bodyPr wrap="square" rtlCol="0">
            <a:spAutoFit/>
          </a:bodyPr>
          <a:lstStyle/>
          <a:p>
            <a:r>
              <a:rPr lang="en-US" altLang="ja-JP" sz="1100" dirty="0"/>
              <a:t>B</a:t>
            </a:r>
            <a:r>
              <a:rPr kumimoji="1" lang="ja-JP" altLang="en-US" sz="1100" dirty="0" smtClean="0"/>
              <a:t>社</a:t>
            </a:r>
            <a:endParaRPr kumimoji="1" lang="ja-JP" altLang="en-US" sz="1100" dirty="0"/>
          </a:p>
        </p:txBody>
      </p:sp>
      <p:sp>
        <p:nvSpPr>
          <p:cNvPr id="590" name="テキスト ボックス 589"/>
          <p:cNvSpPr txBox="1"/>
          <p:nvPr/>
        </p:nvSpPr>
        <p:spPr>
          <a:xfrm>
            <a:off x="5479975" y="5995582"/>
            <a:ext cx="714628" cy="261610"/>
          </a:xfrm>
          <a:prstGeom prst="rect">
            <a:avLst/>
          </a:prstGeom>
          <a:noFill/>
        </p:spPr>
        <p:txBody>
          <a:bodyPr wrap="square" rtlCol="0">
            <a:spAutoFit/>
          </a:bodyPr>
          <a:lstStyle/>
          <a:p>
            <a:r>
              <a:rPr kumimoji="1" lang="en-US" altLang="ja-JP" sz="1100" dirty="0" smtClean="0"/>
              <a:t>A</a:t>
            </a:r>
            <a:r>
              <a:rPr kumimoji="1" lang="ja-JP" altLang="en-US" sz="1100" dirty="0" smtClean="0"/>
              <a:t>＆</a:t>
            </a:r>
            <a:r>
              <a:rPr kumimoji="1" lang="en-US" altLang="ja-JP" sz="1100" dirty="0" smtClean="0"/>
              <a:t>B</a:t>
            </a:r>
            <a:r>
              <a:rPr kumimoji="1" lang="ja-JP" altLang="en-US" sz="1100" dirty="0" smtClean="0"/>
              <a:t>社</a:t>
            </a:r>
            <a:endParaRPr kumimoji="1" lang="ja-JP" altLang="en-US" sz="1100" dirty="0"/>
          </a:p>
        </p:txBody>
      </p:sp>
      <p:sp>
        <p:nvSpPr>
          <p:cNvPr id="592" name="下矢印 591"/>
          <p:cNvSpPr/>
          <p:nvPr/>
        </p:nvSpPr>
        <p:spPr>
          <a:xfrm rot="1384551">
            <a:off x="6009098" y="5371783"/>
            <a:ext cx="147806" cy="554879"/>
          </a:xfrm>
          <a:prstGeom prst="down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4" name="テキスト ボックス 593"/>
          <p:cNvSpPr txBox="1"/>
          <p:nvPr/>
        </p:nvSpPr>
        <p:spPr>
          <a:xfrm>
            <a:off x="7275584" y="5109318"/>
            <a:ext cx="492489" cy="261610"/>
          </a:xfrm>
          <a:prstGeom prst="rect">
            <a:avLst/>
          </a:prstGeom>
          <a:noFill/>
        </p:spPr>
        <p:txBody>
          <a:bodyPr wrap="square" rtlCol="0">
            <a:spAutoFit/>
          </a:bodyPr>
          <a:lstStyle/>
          <a:p>
            <a:r>
              <a:rPr lang="ja-JP" altLang="en-US" sz="1100" dirty="0"/>
              <a:t>〇</a:t>
            </a:r>
            <a:r>
              <a:rPr kumimoji="1" lang="ja-JP" altLang="en-US" sz="1100" dirty="0" smtClean="0"/>
              <a:t>社</a:t>
            </a:r>
            <a:endParaRPr kumimoji="1" lang="ja-JP" altLang="en-US" sz="1100" dirty="0"/>
          </a:p>
        </p:txBody>
      </p:sp>
      <p:cxnSp>
        <p:nvCxnSpPr>
          <p:cNvPr id="35" name="直線矢印コネクタ 34"/>
          <p:cNvCxnSpPr>
            <a:endCxn id="46" idx="2"/>
          </p:cNvCxnSpPr>
          <p:nvPr/>
        </p:nvCxnSpPr>
        <p:spPr>
          <a:xfrm>
            <a:off x="7448133" y="5459921"/>
            <a:ext cx="434298" cy="39231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7" name="直線矢印コネクタ 596"/>
          <p:cNvCxnSpPr/>
          <p:nvPr/>
        </p:nvCxnSpPr>
        <p:spPr>
          <a:xfrm flipH="1">
            <a:off x="8228531" y="5433283"/>
            <a:ext cx="1443" cy="31706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8" name="正方形/長方形 597"/>
          <p:cNvSpPr/>
          <p:nvPr/>
        </p:nvSpPr>
        <p:spPr>
          <a:xfrm>
            <a:off x="7960088" y="5026645"/>
            <a:ext cx="536887" cy="426956"/>
          </a:xfrm>
          <a:prstGeom prst="rect">
            <a:avLst/>
          </a:prstGeom>
          <a:solidFill>
            <a:schemeClr val="accent3">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5" name="テキスト ボックス 594"/>
          <p:cNvSpPr txBox="1"/>
          <p:nvPr/>
        </p:nvSpPr>
        <p:spPr>
          <a:xfrm>
            <a:off x="7960088" y="5115375"/>
            <a:ext cx="492489" cy="261610"/>
          </a:xfrm>
          <a:prstGeom prst="rect">
            <a:avLst/>
          </a:prstGeom>
          <a:noFill/>
        </p:spPr>
        <p:txBody>
          <a:bodyPr wrap="square" rtlCol="0">
            <a:spAutoFit/>
          </a:bodyPr>
          <a:lstStyle/>
          <a:p>
            <a:r>
              <a:rPr lang="en-US" altLang="ja-JP" sz="1100" dirty="0" smtClean="0"/>
              <a:t>×</a:t>
            </a:r>
            <a:r>
              <a:rPr kumimoji="1" lang="ja-JP" altLang="en-US" sz="1100" dirty="0" smtClean="0"/>
              <a:t>社</a:t>
            </a:r>
            <a:endParaRPr kumimoji="1" lang="ja-JP" altLang="en-US" sz="1100" dirty="0"/>
          </a:p>
        </p:txBody>
      </p:sp>
      <p:sp>
        <p:nvSpPr>
          <p:cNvPr id="599" name="正方形/長方形 598"/>
          <p:cNvSpPr/>
          <p:nvPr/>
        </p:nvSpPr>
        <p:spPr>
          <a:xfrm>
            <a:off x="8715542" y="5041468"/>
            <a:ext cx="536887" cy="426956"/>
          </a:xfrm>
          <a:prstGeom prst="rect">
            <a:avLst/>
          </a:prstGeom>
          <a:solidFill>
            <a:schemeClr val="accent3">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6" name="テキスト ボックス 595"/>
          <p:cNvSpPr txBox="1"/>
          <p:nvPr/>
        </p:nvSpPr>
        <p:spPr>
          <a:xfrm>
            <a:off x="8737740" y="5113603"/>
            <a:ext cx="492489" cy="261610"/>
          </a:xfrm>
          <a:prstGeom prst="rect">
            <a:avLst/>
          </a:prstGeom>
          <a:noFill/>
        </p:spPr>
        <p:txBody>
          <a:bodyPr wrap="square" rtlCol="0">
            <a:spAutoFit/>
          </a:bodyPr>
          <a:lstStyle/>
          <a:p>
            <a:r>
              <a:rPr lang="ja-JP" altLang="en-US" sz="1100" dirty="0"/>
              <a:t>▲</a:t>
            </a:r>
            <a:r>
              <a:rPr kumimoji="1" lang="ja-JP" altLang="en-US" sz="1100" dirty="0" smtClean="0"/>
              <a:t>社</a:t>
            </a:r>
            <a:endParaRPr kumimoji="1" lang="ja-JP" altLang="en-US" sz="1100" dirty="0"/>
          </a:p>
        </p:txBody>
      </p:sp>
      <p:cxnSp>
        <p:nvCxnSpPr>
          <p:cNvPr id="600" name="直線矢印コネクタ 599"/>
          <p:cNvCxnSpPr>
            <a:endCxn id="47" idx="3"/>
          </p:cNvCxnSpPr>
          <p:nvPr/>
        </p:nvCxnSpPr>
        <p:spPr>
          <a:xfrm flipH="1">
            <a:off x="8628703" y="5475763"/>
            <a:ext cx="446136" cy="37649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7" name="角丸四角形吹き出し 606"/>
          <p:cNvSpPr/>
          <p:nvPr/>
        </p:nvSpPr>
        <p:spPr>
          <a:xfrm>
            <a:off x="6302835" y="5656068"/>
            <a:ext cx="949751" cy="746251"/>
          </a:xfrm>
          <a:prstGeom prst="wedgeRoundRectCallout">
            <a:avLst>
              <a:gd name="adj1" fmla="val -66798"/>
              <a:gd name="adj2" fmla="val -58964"/>
              <a:gd name="adj3" fmla="val 16667"/>
            </a:avLst>
          </a:prstGeom>
          <a:solidFill>
            <a:schemeClr val="bg1"/>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ja-JP" altLang="en-US" sz="700" dirty="0" smtClean="0">
                <a:solidFill>
                  <a:schemeClr val="tx1"/>
                </a:solidFill>
              </a:rPr>
              <a:t>業界各社</a:t>
            </a:r>
            <a:r>
              <a:rPr kumimoji="1" lang="ja-JP" altLang="en-US" sz="700" dirty="0" smtClean="0">
                <a:solidFill>
                  <a:schemeClr val="tx1"/>
                </a:solidFill>
              </a:rPr>
              <a:t>の物流子会社を統合し、共同輸配送等を通じて、安定的・効率的な物流体制を構築</a:t>
            </a:r>
            <a:endParaRPr kumimoji="1" lang="ja-JP" altLang="en-US" sz="700" dirty="0">
              <a:solidFill>
                <a:schemeClr val="tx1"/>
              </a:solidFill>
            </a:endParaRPr>
          </a:p>
        </p:txBody>
      </p:sp>
      <p:sp>
        <p:nvSpPr>
          <p:cNvPr id="608" name="角丸四角形吹き出し 607"/>
          <p:cNvSpPr/>
          <p:nvPr/>
        </p:nvSpPr>
        <p:spPr>
          <a:xfrm>
            <a:off x="7362298" y="6007032"/>
            <a:ext cx="2241310" cy="361985"/>
          </a:xfrm>
          <a:prstGeom prst="wedgeRoundRectCallout">
            <a:avLst>
              <a:gd name="adj1" fmla="val -14166"/>
              <a:gd name="adj2" fmla="val -47015"/>
              <a:gd name="adj3" fmla="val 16667"/>
            </a:avLst>
          </a:prstGeom>
          <a:solidFill>
            <a:schemeClr val="bg1"/>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kumimoji="1" lang="ja-JP" altLang="en-US" sz="700" dirty="0" smtClean="0">
                <a:solidFill>
                  <a:schemeClr val="tx1"/>
                </a:solidFill>
              </a:rPr>
              <a:t>荷主・倉庫・運送事業者・卸・小売などのサプライチェーンを構成する関係事業者の間で、共通の貨物情報システムなどを導入し、投資効果を創出</a:t>
            </a:r>
            <a:endParaRPr kumimoji="1" lang="ja-JP" altLang="en-US" sz="700" dirty="0">
              <a:solidFill>
                <a:schemeClr val="tx1"/>
              </a:solidFill>
            </a:endParaRPr>
          </a:p>
        </p:txBody>
      </p:sp>
      <p:sp>
        <p:nvSpPr>
          <p:cNvPr id="46" name="楕円 45"/>
          <p:cNvSpPr/>
          <p:nvPr/>
        </p:nvSpPr>
        <p:spPr>
          <a:xfrm>
            <a:off x="7882431" y="5734821"/>
            <a:ext cx="742977" cy="23482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7911310" y="5752226"/>
            <a:ext cx="717393" cy="200055"/>
          </a:xfrm>
          <a:prstGeom prst="rect">
            <a:avLst/>
          </a:prstGeom>
          <a:noFill/>
        </p:spPr>
        <p:txBody>
          <a:bodyPr wrap="square" rtlCol="0">
            <a:spAutoFit/>
          </a:bodyPr>
          <a:lstStyle/>
          <a:p>
            <a:r>
              <a:rPr kumimoji="1" lang="ja-JP" altLang="en-US" sz="700" dirty="0" smtClean="0"/>
              <a:t>新システム等</a:t>
            </a:r>
            <a:endParaRPr kumimoji="1" lang="ja-JP" altLang="en-US" sz="700" dirty="0"/>
          </a:p>
        </p:txBody>
      </p:sp>
      <p:sp>
        <p:nvSpPr>
          <p:cNvPr id="8" name="テキスト ボックス 7"/>
          <p:cNvSpPr txBox="1"/>
          <p:nvPr/>
        </p:nvSpPr>
        <p:spPr>
          <a:xfrm>
            <a:off x="3617939" y="932530"/>
            <a:ext cx="1424782" cy="861774"/>
          </a:xfrm>
          <a:prstGeom prst="rect">
            <a:avLst/>
          </a:prstGeom>
          <a:noFill/>
        </p:spPr>
        <p:txBody>
          <a:bodyPr wrap="square" rtlCol="0">
            <a:spAutoFit/>
          </a:bodyPr>
          <a:lstStyle/>
          <a:p>
            <a:r>
              <a:rPr lang="ja-JP" altLang="en-US" sz="1000" dirty="0"/>
              <a:t>荷姿等の</a:t>
            </a:r>
            <a:r>
              <a:rPr lang="ja-JP" altLang="en-US" sz="1000" b="1" u="sng" dirty="0">
                <a:solidFill>
                  <a:srgbClr val="FF0000"/>
                </a:solidFill>
              </a:rPr>
              <a:t>標準化</a:t>
            </a:r>
            <a:r>
              <a:rPr lang="ja-JP" altLang="en-US" sz="1000" dirty="0"/>
              <a:t>、リードタイムの延長や荷量の</a:t>
            </a:r>
            <a:r>
              <a:rPr lang="ja-JP" altLang="en-US" sz="1000" b="1" u="sng" dirty="0">
                <a:solidFill>
                  <a:srgbClr val="FF0000"/>
                </a:solidFill>
              </a:rPr>
              <a:t>平準化</a:t>
            </a:r>
            <a:r>
              <a:rPr lang="ja-JP" altLang="en-US" sz="1000" dirty="0"/>
              <a:t>など、荷主等と連携した工夫による</a:t>
            </a:r>
            <a:r>
              <a:rPr lang="ja-JP" altLang="en-US" sz="1000" b="1" u="sng" dirty="0">
                <a:solidFill>
                  <a:srgbClr val="FF0000"/>
                </a:solidFill>
              </a:rPr>
              <a:t>輸送の効率化</a:t>
            </a:r>
          </a:p>
        </p:txBody>
      </p:sp>
      <p:sp>
        <p:nvSpPr>
          <p:cNvPr id="3" name="テキスト ボックス 2"/>
          <p:cNvSpPr txBox="1"/>
          <p:nvPr/>
        </p:nvSpPr>
        <p:spPr>
          <a:xfrm>
            <a:off x="3470724" y="1844661"/>
            <a:ext cx="1415156" cy="561692"/>
          </a:xfrm>
          <a:prstGeom prst="rect">
            <a:avLst/>
          </a:prstGeom>
          <a:solidFill>
            <a:srgbClr val="CCFFCC"/>
          </a:solidFill>
        </p:spPr>
        <p:txBody>
          <a:bodyPr wrap="square" rtlCol="0">
            <a:spAutoFit/>
          </a:bodyPr>
          <a:lstStyle/>
          <a:p>
            <a:pPr algn="ctr"/>
            <a:r>
              <a:rPr lang="ja-JP" altLang="en-US" sz="1000" b="1" u="sng" dirty="0" smtClean="0"/>
              <a:t>～</a:t>
            </a:r>
            <a:r>
              <a:rPr lang="ja-JP" altLang="ja-JP" sz="1050" b="1" u="sng" dirty="0" smtClean="0">
                <a:solidFill>
                  <a:srgbClr val="FF0000"/>
                </a:solidFill>
              </a:rPr>
              <a:t>業界</a:t>
            </a:r>
            <a:r>
              <a:rPr lang="ja-JP" altLang="ja-JP" sz="1050" b="1" u="sng" dirty="0">
                <a:solidFill>
                  <a:srgbClr val="FF0000"/>
                </a:solidFill>
              </a:rPr>
              <a:t>団体</a:t>
            </a:r>
            <a:r>
              <a:rPr lang="ja-JP" altLang="ja-JP" sz="1000" b="1" u="sng" dirty="0">
                <a:solidFill>
                  <a:srgbClr val="FF0000"/>
                </a:solidFill>
              </a:rPr>
              <a:t>等で定めた規格</a:t>
            </a:r>
            <a:r>
              <a:rPr lang="ja-JP" altLang="ja-JP" sz="1000" b="1" u="sng" dirty="0" smtClean="0">
                <a:solidFill>
                  <a:srgbClr val="FF0000"/>
                </a:solidFill>
              </a:rPr>
              <a:t>を用いた標準化</a:t>
            </a:r>
            <a:r>
              <a:rPr lang="ja-JP" altLang="ja-JP" sz="1000" b="1" u="sng" dirty="0">
                <a:solidFill>
                  <a:schemeClr val="tx2"/>
                </a:solidFill>
              </a:rPr>
              <a:t>は</a:t>
            </a:r>
            <a:r>
              <a:rPr lang="ja-JP" altLang="ja-JP" sz="1000" u="sng" dirty="0">
                <a:solidFill>
                  <a:schemeClr val="tx2"/>
                </a:solidFill>
              </a:rPr>
              <a:t>、</a:t>
            </a:r>
            <a:r>
              <a:rPr lang="ja-JP" altLang="ja-JP" sz="1000" b="1" u="sng" dirty="0">
                <a:solidFill>
                  <a:schemeClr val="tx2"/>
                </a:solidFill>
              </a:rPr>
              <a:t>さらに</a:t>
            </a:r>
            <a:r>
              <a:rPr lang="ja-JP" altLang="ja-JP" sz="1000" b="1" u="sng" dirty="0" smtClean="0">
                <a:solidFill>
                  <a:schemeClr val="tx2"/>
                </a:solidFill>
              </a:rPr>
              <a:t>評価</a:t>
            </a:r>
            <a:r>
              <a:rPr lang="ja-JP" altLang="en-US" sz="1000" u="sng" dirty="0" smtClean="0">
                <a:solidFill>
                  <a:schemeClr val="tx2"/>
                </a:solidFill>
              </a:rPr>
              <a:t>～</a:t>
            </a:r>
            <a:endParaRPr kumimoji="1" lang="ja-JP" altLang="en-US" sz="1000" dirty="0">
              <a:solidFill>
                <a:schemeClr val="tx2"/>
              </a:solidFill>
            </a:endParaRPr>
          </a:p>
        </p:txBody>
      </p:sp>
      <p:sp>
        <p:nvSpPr>
          <p:cNvPr id="448" name="テキスト ボックス 447"/>
          <p:cNvSpPr txBox="1"/>
          <p:nvPr/>
        </p:nvSpPr>
        <p:spPr>
          <a:xfrm>
            <a:off x="6452797" y="4015903"/>
            <a:ext cx="1853462" cy="415498"/>
          </a:xfrm>
          <a:prstGeom prst="rect">
            <a:avLst/>
          </a:prstGeom>
          <a:solidFill>
            <a:srgbClr val="CCFFCC"/>
          </a:solidFill>
        </p:spPr>
        <p:txBody>
          <a:bodyPr wrap="square" rtlCol="0">
            <a:spAutoFit/>
          </a:bodyPr>
          <a:lstStyle/>
          <a:p>
            <a:pPr algn="ctr"/>
            <a:r>
              <a:rPr lang="ja-JP" altLang="en-US" sz="950" b="1" u="sng" dirty="0" smtClean="0">
                <a:solidFill>
                  <a:schemeClr val="tx2"/>
                </a:solidFill>
              </a:rPr>
              <a:t>～</a:t>
            </a:r>
            <a:r>
              <a:rPr lang="ja-JP" altLang="en-US" sz="1100" b="1" u="sng" dirty="0" smtClean="0">
                <a:solidFill>
                  <a:srgbClr val="FF0000"/>
                </a:solidFill>
              </a:rPr>
              <a:t>輸出</a:t>
            </a:r>
            <a:r>
              <a:rPr lang="ja-JP" altLang="en-US" sz="1100" b="1" u="sng" dirty="0">
                <a:solidFill>
                  <a:srgbClr val="FF0000"/>
                </a:solidFill>
              </a:rPr>
              <a:t>に</a:t>
            </a:r>
            <a:r>
              <a:rPr lang="ja-JP" altLang="en-US" sz="1100" b="1" u="sng" dirty="0" smtClean="0">
                <a:solidFill>
                  <a:srgbClr val="FF0000"/>
                </a:solidFill>
              </a:rPr>
              <a:t>つながる</a:t>
            </a:r>
            <a:r>
              <a:rPr lang="ja-JP" altLang="en-US" sz="950" b="1" u="sng" dirty="0" smtClean="0">
                <a:solidFill>
                  <a:srgbClr val="FF0000"/>
                </a:solidFill>
              </a:rPr>
              <a:t>農産品輸送</a:t>
            </a:r>
            <a:endParaRPr lang="en-US" altLang="ja-JP" sz="950" b="1" u="sng" dirty="0" smtClean="0">
              <a:solidFill>
                <a:srgbClr val="FF0000"/>
              </a:solidFill>
            </a:endParaRPr>
          </a:p>
          <a:p>
            <a:pPr algn="ctr"/>
            <a:r>
              <a:rPr lang="ja-JP" altLang="en-US" sz="950" b="1" u="sng" dirty="0" smtClean="0">
                <a:solidFill>
                  <a:srgbClr val="FF0000"/>
                </a:solidFill>
              </a:rPr>
              <a:t>の効率化</a:t>
            </a:r>
            <a:r>
              <a:rPr lang="ja-JP" altLang="en-US" sz="950" b="1" u="sng" dirty="0" smtClean="0">
                <a:solidFill>
                  <a:schemeClr val="tx2"/>
                </a:solidFill>
              </a:rPr>
              <a:t>は、</a:t>
            </a:r>
            <a:r>
              <a:rPr lang="ja-JP" altLang="en-US" sz="1000" b="1" u="sng" dirty="0" smtClean="0">
                <a:solidFill>
                  <a:schemeClr val="tx2"/>
                </a:solidFill>
              </a:rPr>
              <a:t>さらに評価</a:t>
            </a:r>
            <a:r>
              <a:rPr lang="ja-JP" altLang="en-US" sz="950" b="1" u="sng" dirty="0" smtClean="0">
                <a:solidFill>
                  <a:schemeClr val="tx2"/>
                </a:solidFill>
              </a:rPr>
              <a:t>～</a:t>
            </a:r>
            <a:endParaRPr kumimoji="1" lang="ja-JP" altLang="en-US" sz="950" dirty="0">
              <a:solidFill>
                <a:schemeClr val="tx2"/>
              </a:solidFill>
            </a:endParaRPr>
          </a:p>
        </p:txBody>
      </p:sp>
      <p:pic>
        <p:nvPicPr>
          <p:cNvPr id="33" name="図 32"/>
          <p:cNvPicPr>
            <a:picLocks noChangeAspect="1"/>
          </p:cNvPicPr>
          <p:nvPr/>
        </p:nvPicPr>
        <p:blipFill rotWithShape="1">
          <a:blip r:embed="rId4"/>
          <a:srcRect l="22689" t="28595" r="5256" b="32487"/>
          <a:stretch/>
        </p:blipFill>
        <p:spPr>
          <a:xfrm>
            <a:off x="5064035" y="1092684"/>
            <a:ext cx="2078019" cy="1270378"/>
          </a:xfrm>
          <a:prstGeom prst="rect">
            <a:avLst/>
          </a:prstGeom>
        </p:spPr>
      </p:pic>
      <p:grpSp>
        <p:nvGrpSpPr>
          <p:cNvPr id="14" name="グループ化 13"/>
          <p:cNvGrpSpPr/>
          <p:nvPr/>
        </p:nvGrpSpPr>
        <p:grpSpPr>
          <a:xfrm>
            <a:off x="56456" y="4953156"/>
            <a:ext cx="4860648" cy="1459351"/>
            <a:chOff x="56456" y="4953156"/>
            <a:chExt cx="4860648" cy="1459351"/>
          </a:xfrm>
        </p:grpSpPr>
        <p:sp>
          <p:nvSpPr>
            <p:cNvPr id="441" name="正方形/長方形 440"/>
            <p:cNvSpPr/>
            <p:nvPr/>
          </p:nvSpPr>
          <p:spPr>
            <a:xfrm>
              <a:off x="56456" y="4953156"/>
              <a:ext cx="4860648" cy="145935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1" name="Rectangle 52"/>
            <p:cNvSpPr>
              <a:spLocks noChangeArrowheads="1"/>
            </p:cNvSpPr>
            <p:nvPr/>
          </p:nvSpPr>
          <p:spPr bwMode="auto">
            <a:xfrm>
              <a:off x="1063265" y="5701533"/>
              <a:ext cx="225401" cy="96184"/>
            </a:xfrm>
            <a:prstGeom prst="rect">
              <a:avLst/>
            </a:prstGeom>
            <a:solidFill>
              <a:schemeClr val="accent2">
                <a:lumMod val="60000"/>
                <a:lumOff val="40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HGPｺﾞｼｯｸM" panose="020B0600000000000000" pitchFamily="50" charset="-128"/>
              </a:endParaRPr>
            </a:p>
          </p:txBody>
        </p:sp>
      </p:grpSp>
      <p:grpSp>
        <p:nvGrpSpPr>
          <p:cNvPr id="458" name="グループ化 457"/>
          <p:cNvGrpSpPr/>
          <p:nvPr/>
        </p:nvGrpSpPr>
        <p:grpSpPr>
          <a:xfrm>
            <a:off x="2399386" y="4964538"/>
            <a:ext cx="2379060" cy="861663"/>
            <a:chOff x="91160" y="774214"/>
            <a:chExt cx="4355027" cy="1218008"/>
          </a:xfrm>
        </p:grpSpPr>
        <p:grpSp>
          <p:nvGrpSpPr>
            <p:cNvPr id="465" name="グループ化 464"/>
            <p:cNvGrpSpPr/>
            <p:nvPr/>
          </p:nvGrpSpPr>
          <p:grpSpPr>
            <a:xfrm>
              <a:off x="91160" y="774214"/>
              <a:ext cx="4355027" cy="1218008"/>
              <a:chOff x="91160" y="774214"/>
              <a:chExt cx="4355027" cy="1218008"/>
            </a:xfrm>
          </p:grpSpPr>
          <p:grpSp>
            <p:nvGrpSpPr>
              <p:cNvPr id="498" name="グループ化 497"/>
              <p:cNvGrpSpPr/>
              <p:nvPr/>
            </p:nvGrpSpPr>
            <p:grpSpPr>
              <a:xfrm>
                <a:off x="91160" y="806265"/>
                <a:ext cx="478894" cy="1185957"/>
                <a:chOff x="132813" y="2182157"/>
                <a:chExt cx="1201999" cy="1594667"/>
              </a:xfrm>
            </p:grpSpPr>
            <p:sp>
              <p:nvSpPr>
                <p:cNvPr id="766" name="正方形/長方形 765"/>
                <p:cNvSpPr/>
                <p:nvPr/>
              </p:nvSpPr>
              <p:spPr>
                <a:xfrm>
                  <a:off x="487600" y="2289689"/>
                  <a:ext cx="642526" cy="12818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eiryo UI" panose="020B0604030504040204" pitchFamily="50" charset="-128"/>
                    <a:ea typeface="Meiryo UI" panose="020B0604030504040204" pitchFamily="50" charset="-128"/>
                  </a:endParaRPr>
                </a:p>
              </p:txBody>
            </p:sp>
            <p:sp>
              <p:nvSpPr>
                <p:cNvPr id="767" name="テキスト ボックス 766"/>
                <p:cNvSpPr txBox="1"/>
                <p:nvPr/>
              </p:nvSpPr>
              <p:spPr>
                <a:xfrm>
                  <a:off x="132813" y="2182157"/>
                  <a:ext cx="1201999" cy="1594667"/>
                </a:xfrm>
                <a:prstGeom prst="rect">
                  <a:avLst/>
                </a:prstGeom>
                <a:noFill/>
              </p:spPr>
              <p:txBody>
                <a:bodyPr vert="eaVert" wrap="square" rtlCol="0">
                  <a:spAutoFit/>
                </a:bodyPr>
                <a:lstStyle/>
                <a:p>
                  <a:pPr algn="ctr"/>
                  <a:r>
                    <a:rPr lang="ja-JP" altLang="en-US" sz="500" dirty="0">
                      <a:latin typeface="Meiryo UI" panose="020B0604030504040204" pitchFamily="50" charset="-128"/>
                      <a:ea typeface="Meiryo UI" panose="020B0604030504040204" pitchFamily="50" charset="-128"/>
                    </a:rPr>
                    <a:t>発</a:t>
                  </a:r>
                  <a:r>
                    <a:rPr kumimoji="1" lang="ja-JP" altLang="en-US" sz="500" dirty="0" smtClean="0">
                      <a:latin typeface="Meiryo UI" panose="020B0604030504040204" pitchFamily="50" charset="-128"/>
                      <a:ea typeface="Meiryo UI" panose="020B0604030504040204" pitchFamily="50" charset="-128"/>
                    </a:rPr>
                    <a:t>荷主</a:t>
                  </a:r>
                  <a:endParaRPr kumimoji="1" lang="en-US" altLang="ja-JP" sz="500" dirty="0">
                    <a:latin typeface="Meiryo UI" panose="020B0604030504040204" pitchFamily="50" charset="-128"/>
                    <a:ea typeface="Meiryo UI" panose="020B0604030504040204" pitchFamily="50" charset="-128"/>
                  </a:endParaRPr>
                </a:p>
              </p:txBody>
            </p:sp>
          </p:grpSp>
          <p:cxnSp>
            <p:nvCxnSpPr>
              <p:cNvPr id="499" name="直線矢印コネクタ 498"/>
              <p:cNvCxnSpPr/>
              <p:nvPr/>
            </p:nvCxnSpPr>
            <p:spPr>
              <a:xfrm>
                <a:off x="500842" y="1121028"/>
                <a:ext cx="1134543" cy="6167"/>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0" name="直線矢印コネクタ 499"/>
              <p:cNvCxnSpPr/>
              <p:nvPr/>
            </p:nvCxnSpPr>
            <p:spPr>
              <a:xfrm>
                <a:off x="507498" y="1424018"/>
                <a:ext cx="1134543" cy="15604"/>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1" name="直線矢印コネクタ 500"/>
              <p:cNvCxnSpPr/>
              <p:nvPr/>
            </p:nvCxnSpPr>
            <p:spPr>
              <a:xfrm>
                <a:off x="499714" y="1683433"/>
                <a:ext cx="1134077" cy="9160"/>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502" name="グループ化 501"/>
              <p:cNvGrpSpPr/>
              <p:nvPr/>
            </p:nvGrpSpPr>
            <p:grpSpPr>
              <a:xfrm>
                <a:off x="560512" y="988190"/>
                <a:ext cx="519812" cy="220598"/>
                <a:chOff x="3322757" y="2036709"/>
                <a:chExt cx="1163661" cy="610230"/>
              </a:xfrm>
            </p:grpSpPr>
            <p:sp>
              <p:nvSpPr>
                <p:cNvPr id="738" name="正方形/長方形 737"/>
                <p:cNvSpPr/>
                <p:nvPr/>
              </p:nvSpPr>
              <p:spPr>
                <a:xfrm>
                  <a:off x="3519579" y="2493603"/>
                  <a:ext cx="579491" cy="107884"/>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739" name="円/楕円 120"/>
                <p:cNvSpPr/>
                <p:nvPr/>
              </p:nvSpPr>
              <p:spPr>
                <a:xfrm flipH="1">
                  <a:off x="3433424" y="2500262"/>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40" name="平行四辺形 739"/>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741" name="平行四辺形 740"/>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742" name="フリーフォーム 741"/>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743" name="1 つの角を丸めた四角形 742"/>
                <p:cNvSpPr/>
                <p:nvPr/>
              </p:nvSpPr>
              <p:spPr>
                <a:xfrm>
                  <a:off x="4108069" y="2455924"/>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744" name="円/楕円 125"/>
                <p:cNvSpPr/>
                <p:nvPr/>
              </p:nvSpPr>
              <p:spPr>
                <a:xfrm flipH="1">
                  <a:off x="4144243" y="2502923"/>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745" name="直線コネクタ 744"/>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746" name="フリーフォーム 745"/>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747" name="直線コネクタ 746"/>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748" name="直線コネクタ 747"/>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749" name="直線コネクタ 748"/>
                <p:cNvCxnSpPr/>
                <p:nvPr/>
              </p:nvCxnSpPr>
              <p:spPr>
                <a:xfrm>
                  <a:off x="3658795" y="2566895"/>
                  <a:ext cx="386618" cy="0"/>
                </a:xfrm>
                <a:prstGeom prst="line">
                  <a:avLst/>
                </a:prstGeom>
                <a:noFill/>
                <a:ln w="6350" cap="flat" cmpd="sng" algn="ctr">
                  <a:solidFill>
                    <a:sysClr val="window" lastClr="FFFFFF">
                      <a:lumMod val="85000"/>
                    </a:sysClr>
                  </a:solidFill>
                  <a:prstDash val="solid"/>
                  <a:miter lim="800000"/>
                </a:ln>
                <a:effectLst/>
              </p:spPr>
            </p:cxnSp>
            <p:cxnSp>
              <p:nvCxnSpPr>
                <p:cNvPr id="750" name="直線コネクタ 749"/>
                <p:cNvCxnSpPr/>
                <p:nvPr/>
              </p:nvCxnSpPr>
              <p:spPr>
                <a:xfrm>
                  <a:off x="3692408" y="2515662"/>
                  <a:ext cx="0" cy="66900"/>
                </a:xfrm>
                <a:prstGeom prst="line">
                  <a:avLst/>
                </a:prstGeom>
                <a:noFill/>
                <a:ln w="6350" cap="flat" cmpd="sng" algn="ctr">
                  <a:solidFill>
                    <a:srgbClr val="E7E6E6"/>
                  </a:solidFill>
                  <a:prstDash val="solid"/>
                  <a:miter lim="800000"/>
                </a:ln>
                <a:effectLst/>
              </p:spPr>
            </p:cxnSp>
            <p:cxnSp>
              <p:nvCxnSpPr>
                <p:cNvPr id="751" name="直線コネクタ 750"/>
                <p:cNvCxnSpPr/>
                <p:nvPr/>
              </p:nvCxnSpPr>
              <p:spPr>
                <a:xfrm>
                  <a:off x="4011464" y="2515662"/>
                  <a:ext cx="0" cy="66900"/>
                </a:xfrm>
                <a:prstGeom prst="line">
                  <a:avLst/>
                </a:prstGeom>
                <a:noFill/>
                <a:ln w="6350" cap="flat" cmpd="sng" algn="ctr">
                  <a:solidFill>
                    <a:srgbClr val="E7E6E6"/>
                  </a:solidFill>
                  <a:prstDash val="solid"/>
                  <a:miter lim="800000"/>
                </a:ln>
                <a:effectLst/>
              </p:spPr>
            </p:cxnSp>
            <p:cxnSp>
              <p:nvCxnSpPr>
                <p:cNvPr id="752" name="直線コネクタ 751"/>
                <p:cNvCxnSpPr/>
                <p:nvPr/>
              </p:nvCxnSpPr>
              <p:spPr>
                <a:xfrm>
                  <a:off x="3658795" y="2534425"/>
                  <a:ext cx="386618" cy="0"/>
                </a:xfrm>
                <a:prstGeom prst="line">
                  <a:avLst/>
                </a:prstGeom>
                <a:noFill/>
                <a:ln w="6350" cap="flat" cmpd="sng" algn="ctr">
                  <a:solidFill>
                    <a:sysClr val="window" lastClr="FFFFFF">
                      <a:lumMod val="85000"/>
                    </a:sysClr>
                  </a:solidFill>
                  <a:prstDash val="solid"/>
                  <a:miter lim="800000"/>
                </a:ln>
                <a:effectLst/>
              </p:spPr>
            </p:cxnSp>
            <p:grpSp>
              <p:nvGrpSpPr>
                <p:cNvPr id="753" name="グループ化 752"/>
                <p:cNvGrpSpPr/>
                <p:nvPr/>
              </p:nvGrpSpPr>
              <p:grpSpPr>
                <a:xfrm>
                  <a:off x="3322757" y="2036709"/>
                  <a:ext cx="766201" cy="463553"/>
                  <a:chOff x="3322757" y="2036709"/>
                  <a:chExt cx="766201" cy="463553"/>
                </a:xfrm>
              </p:grpSpPr>
              <p:sp>
                <p:nvSpPr>
                  <p:cNvPr id="754" name="Rectangle 52"/>
                  <p:cNvSpPr>
                    <a:spLocks noChangeArrowheads="1"/>
                  </p:cNvSpPr>
                  <p:nvPr/>
                </p:nvSpPr>
                <p:spPr bwMode="auto">
                  <a:xfrm flipH="1">
                    <a:off x="3322757" y="2036709"/>
                    <a:ext cx="766201" cy="463553"/>
                  </a:xfrm>
                  <a:prstGeom prst="rect">
                    <a:avLst/>
                  </a:prstGeom>
                  <a:solidFill>
                    <a:sysClr val="window" lastClr="FFFFFF">
                      <a:lumMod val="85000"/>
                    </a:sys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755" name="直線コネクタ 754"/>
                  <p:cNvCxnSpPr/>
                  <p:nvPr/>
                </p:nvCxnSpPr>
                <p:spPr>
                  <a:xfrm>
                    <a:off x="3327400" y="2074573"/>
                    <a:ext cx="754084" cy="0"/>
                  </a:xfrm>
                  <a:prstGeom prst="line">
                    <a:avLst/>
                  </a:prstGeom>
                  <a:noFill/>
                  <a:ln w="6350" cap="flat" cmpd="sng" algn="ctr">
                    <a:solidFill>
                      <a:sysClr val="window" lastClr="FFFFFF">
                        <a:lumMod val="65000"/>
                      </a:sysClr>
                    </a:solidFill>
                    <a:prstDash val="solid"/>
                    <a:miter lim="800000"/>
                  </a:ln>
                  <a:effectLst/>
                </p:spPr>
              </p:cxnSp>
              <p:cxnSp>
                <p:nvCxnSpPr>
                  <p:cNvPr id="756" name="直線コネクタ 755"/>
                  <p:cNvCxnSpPr/>
                  <p:nvPr/>
                </p:nvCxnSpPr>
                <p:spPr>
                  <a:xfrm>
                    <a:off x="3327400" y="2112195"/>
                    <a:ext cx="754084" cy="0"/>
                  </a:xfrm>
                  <a:prstGeom prst="line">
                    <a:avLst/>
                  </a:prstGeom>
                  <a:noFill/>
                  <a:ln w="6350" cap="flat" cmpd="sng" algn="ctr">
                    <a:solidFill>
                      <a:sysClr val="window" lastClr="FFFFFF">
                        <a:lumMod val="65000"/>
                      </a:sysClr>
                    </a:solidFill>
                    <a:prstDash val="solid"/>
                    <a:miter lim="800000"/>
                  </a:ln>
                  <a:effectLst/>
                </p:spPr>
              </p:cxnSp>
              <p:cxnSp>
                <p:nvCxnSpPr>
                  <p:cNvPr id="757" name="直線コネクタ 756"/>
                  <p:cNvCxnSpPr/>
                  <p:nvPr/>
                </p:nvCxnSpPr>
                <p:spPr>
                  <a:xfrm>
                    <a:off x="3327400" y="2149982"/>
                    <a:ext cx="754084" cy="0"/>
                  </a:xfrm>
                  <a:prstGeom prst="line">
                    <a:avLst/>
                  </a:prstGeom>
                  <a:noFill/>
                  <a:ln w="6350" cap="flat" cmpd="sng" algn="ctr">
                    <a:solidFill>
                      <a:sysClr val="window" lastClr="FFFFFF">
                        <a:lumMod val="65000"/>
                      </a:sysClr>
                    </a:solidFill>
                    <a:prstDash val="solid"/>
                    <a:miter lim="800000"/>
                  </a:ln>
                  <a:effectLst/>
                </p:spPr>
              </p:cxnSp>
              <p:cxnSp>
                <p:nvCxnSpPr>
                  <p:cNvPr id="758" name="直線コネクタ 757"/>
                  <p:cNvCxnSpPr/>
                  <p:nvPr/>
                </p:nvCxnSpPr>
                <p:spPr>
                  <a:xfrm>
                    <a:off x="3327400" y="2190463"/>
                    <a:ext cx="754084" cy="0"/>
                  </a:xfrm>
                  <a:prstGeom prst="line">
                    <a:avLst/>
                  </a:prstGeom>
                  <a:noFill/>
                  <a:ln w="6350" cap="flat" cmpd="sng" algn="ctr">
                    <a:solidFill>
                      <a:sysClr val="window" lastClr="FFFFFF">
                        <a:lumMod val="65000"/>
                      </a:sysClr>
                    </a:solidFill>
                    <a:prstDash val="solid"/>
                    <a:miter lim="800000"/>
                  </a:ln>
                  <a:effectLst/>
                </p:spPr>
              </p:cxnSp>
              <p:cxnSp>
                <p:nvCxnSpPr>
                  <p:cNvPr id="759" name="直線コネクタ 758"/>
                  <p:cNvCxnSpPr/>
                  <p:nvPr/>
                </p:nvCxnSpPr>
                <p:spPr>
                  <a:xfrm>
                    <a:off x="3327400" y="2229354"/>
                    <a:ext cx="754084" cy="0"/>
                  </a:xfrm>
                  <a:prstGeom prst="line">
                    <a:avLst/>
                  </a:prstGeom>
                  <a:noFill/>
                  <a:ln w="6350" cap="flat" cmpd="sng" algn="ctr">
                    <a:solidFill>
                      <a:sysClr val="window" lastClr="FFFFFF">
                        <a:lumMod val="65000"/>
                      </a:sysClr>
                    </a:solidFill>
                    <a:prstDash val="solid"/>
                    <a:miter lim="800000"/>
                  </a:ln>
                  <a:effectLst/>
                </p:spPr>
              </p:cxnSp>
              <p:cxnSp>
                <p:nvCxnSpPr>
                  <p:cNvPr id="760" name="直線コネクタ 759"/>
                  <p:cNvCxnSpPr/>
                  <p:nvPr/>
                </p:nvCxnSpPr>
                <p:spPr>
                  <a:xfrm>
                    <a:off x="3327400" y="2266976"/>
                    <a:ext cx="754084" cy="0"/>
                  </a:xfrm>
                  <a:prstGeom prst="line">
                    <a:avLst/>
                  </a:prstGeom>
                  <a:noFill/>
                  <a:ln w="6350" cap="flat" cmpd="sng" algn="ctr">
                    <a:solidFill>
                      <a:sysClr val="window" lastClr="FFFFFF">
                        <a:lumMod val="65000"/>
                      </a:sysClr>
                    </a:solidFill>
                    <a:prstDash val="solid"/>
                    <a:miter lim="800000"/>
                  </a:ln>
                  <a:effectLst/>
                </p:spPr>
              </p:cxnSp>
              <p:cxnSp>
                <p:nvCxnSpPr>
                  <p:cNvPr id="761" name="直線コネクタ 760"/>
                  <p:cNvCxnSpPr/>
                  <p:nvPr/>
                </p:nvCxnSpPr>
                <p:spPr>
                  <a:xfrm>
                    <a:off x="3327400" y="2304763"/>
                    <a:ext cx="754084" cy="0"/>
                  </a:xfrm>
                  <a:prstGeom prst="line">
                    <a:avLst/>
                  </a:prstGeom>
                  <a:noFill/>
                  <a:ln w="6350" cap="flat" cmpd="sng" algn="ctr">
                    <a:solidFill>
                      <a:sysClr val="window" lastClr="FFFFFF">
                        <a:lumMod val="65000"/>
                      </a:sysClr>
                    </a:solidFill>
                    <a:prstDash val="solid"/>
                    <a:miter lim="800000"/>
                  </a:ln>
                  <a:effectLst/>
                </p:spPr>
              </p:cxnSp>
              <p:cxnSp>
                <p:nvCxnSpPr>
                  <p:cNvPr id="762" name="直線コネクタ 761"/>
                  <p:cNvCxnSpPr/>
                  <p:nvPr/>
                </p:nvCxnSpPr>
                <p:spPr>
                  <a:xfrm>
                    <a:off x="3327400" y="2345244"/>
                    <a:ext cx="754084" cy="0"/>
                  </a:xfrm>
                  <a:prstGeom prst="line">
                    <a:avLst/>
                  </a:prstGeom>
                  <a:noFill/>
                  <a:ln w="6350" cap="flat" cmpd="sng" algn="ctr">
                    <a:solidFill>
                      <a:sysClr val="window" lastClr="FFFFFF">
                        <a:lumMod val="65000"/>
                      </a:sysClr>
                    </a:solidFill>
                    <a:prstDash val="solid"/>
                    <a:miter lim="800000"/>
                  </a:ln>
                  <a:effectLst/>
                </p:spPr>
              </p:cxnSp>
              <p:cxnSp>
                <p:nvCxnSpPr>
                  <p:cNvPr id="763" name="直線コネクタ 762"/>
                  <p:cNvCxnSpPr/>
                  <p:nvPr/>
                </p:nvCxnSpPr>
                <p:spPr>
                  <a:xfrm>
                    <a:off x="3327400" y="2381531"/>
                    <a:ext cx="754084" cy="0"/>
                  </a:xfrm>
                  <a:prstGeom prst="line">
                    <a:avLst/>
                  </a:prstGeom>
                  <a:noFill/>
                  <a:ln w="6350" cap="flat" cmpd="sng" algn="ctr">
                    <a:solidFill>
                      <a:sysClr val="window" lastClr="FFFFFF">
                        <a:lumMod val="65000"/>
                      </a:sysClr>
                    </a:solidFill>
                    <a:prstDash val="solid"/>
                    <a:miter lim="800000"/>
                  </a:ln>
                  <a:effectLst/>
                </p:spPr>
              </p:cxnSp>
              <p:cxnSp>
                <p:nvCxnSpPr>
                  <p:cNvPr id="764" name="直線コネクタ 763"/>
                  <p:cNvCxnSpPr/>
                  <p:nvPr/>
                </p:nvCxnSpPr>
                <p:spPr>
                  <a:xfrm>
                    <a:off x="3327400" y="2422012"/>
                    <a:ext cx="754084" cy="0"/>
                  </a:xfrm>
                  <a:prstGeom prst="line">
                    <a:avLst/>
                  </a:prstGeom>
                  <a:noFill/>
                  <a:ln w="6350" cap="flat" cmpd="sng" algn="ctr">
                    <a:solidFill>
                      <a:sysClr val="window" lastClr="FFFFFF">
                        <a:lumMod val="65000"/>
                      </a:sysClr>
                    </a:solidFill>
                    <a:prstDash val="solid"/>
                    <a:miter lim="800000"/>
                  </a:ln>
                  <a:effectLst/>
                </p:spPr>
              </p:cxnSp>
              <p:cxnSp>
                <p:nvCxnSpPr>
                  <p:cNvPr id="765" name="直線コネクタ 764"/>
                  <p:cNvCxnSpPr/>
                  <p:nvPr/>
                </p:nvCxnSpPr>
                <p:spPr>
                  <a:xfrm>
                    <a:off x="3327400" y="2462273"/>
                    <a:ext cx="754083" cy="0"/>
                  </a:xfrm>
                  <a:prstGeom prst="line">
                    <a:avLst/>
                  </a:prstGeom>
                  <a:noFill/>
                  <a:ln w="6350" cap="flat" cmpd="sng" algn="ctr">
                    <a:solidFill>
                      <a:sysClr val="window" lastClr="FFFFFF">
                        <a:lumMod val="65000"/>
                      </a:sysClr>
                    </a:solidFill>
                    <a:prstDash val="solid"/>
                    <a:miter lim="800000"/>
                  </a:ln>
                  <a:effectLst/>
                </p:spPr>
              </p:cxnSp>
            </p:grpSp>
          </p:grpSp>
          <p:grpSp>
            <p:nvGrpSpPr>
              <p:cNvPr id="503" name="グループ化 502"/>
              <p:cNvGrpSpPr/>
              <p:nvPr/>
            </p:nvGrpSpPr>
            <p:grpSpPr>
              <a:xfrm>
                <a:off x="920552" y="1614238"/>
                <a:ext cx="519812" cy="220598"/>
                <a:chOff x="3322757" y="2036709"/>
                <a:chExt cx="1163661" cy="610230"/>
              </a:xfrm>
            </p:grpSpPr>
            <p:sp>
              <p:nvSpPr>
                <p:cNvPr id="709" name="正方形/長方形 708"/>
                <p:cNvSpPr/>
                <p:nvPr/>
              </p:nvSpPr>
              <p:spPr>
                <a:xfrm>
                  <a:off x="3519579" y="2493603"/>
                  <a:ext cx="579491" cy="107884"/>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711" name="円/楕円 120"/>
                <p:cNvSpPr/>
                <p:nvPr/>
              </p:nvSpPr>
              <p:spPr>
                <a:xfrm flipH="1">
                  <a:off x="3433424" y="2500262"/>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12" name="平行四辺形 711"/>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713" name="平行四辺形 712"/>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714" name="フリーフォーム 713"/>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715" name="1 つの角を丸めた四角形 714"/>
                <p:cNvSpPr/>
                <p:nvPr/>
              </p:nvSpPr>
              <p:spPr>
                <a:xfrm>
                  <a:off x="4108069" y="2455924"/>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716" name="円/楕円 125"/>
                <p:cNvSpPr/>
                <p:nvPr/>
              </p:nvSpPr>
              <p:spPr>
                <a:xfrm flipH="1">
                  <a:off x="4144243" y="2502923"/>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717" name="直線コネクタ 716"/>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718" name="フリーフォーム 717"/>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719" name="直線コネクタ 718"/>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720" name="直線コネクタ 719"/>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721" name="直線コネクタ 720"/>
                <p:cNvCxnSpPr/>
                <p:nvPr/>
              </p:nvCxnSpPr>
              <p:spPr>
                <a:xfrm>
                  <a:off x="3658795" y="2566895"/>
                  <a:ext cx="386618" cy="0"/>
                </a:xfrm>
                <a:prstGeom prst="line">
                  <a:avLst/>
                </a:prstGeom>
                <a:noFill/>
                <a:ln w="6350" cap="flat" cmpd="sng" algn="ctr">
                  <a:solidFill>
                    <a:sysClr val="window" lastClr="FFFFFF">
                      <a:lumMod val="85000"/>
                    </a:sysClr>
                  </a:solidFill>
                  <a:prstDash val="solid"/>
                  <a:miter lim="800000"/>
                </a:ln>
                <a:effectLst/>
              </p:spPr>
            </p:cxnSp>
            <p:cxnSp>
              <p:nvCxnSpPr>
                <p:cNvPr id="722" name="直線コネクタ 721"/>
                <p:cNvCxnSpPr/>
                <p:nvPr/>
              </p:nvCxnSpPr>
              <p:spPr>
                <a:xfrm>
                  <a:off x="3692408" y="2515662"/>
                  <a:ext cx="0" cy="66900"/>
                </a:xfrm>
                <a:prstGeom prst="line">
                  <a:avLst/>
                </a:prstGeom>
                <a:noFill/>
                <a:ln w="6350" cap="flat" cmpd="sng" algn="ctr">
                  <a:solidFill>
                    <a:srgbClr val="E7E6E6"/>
                  </a:solidFill>
                  <a:prstDash val="solid"/>
                  <a:miter lim="800000"/>
                </a:ln>
                <a:effectLst/>
              </p:spPr>
            </p:cxnSp>
            <p:cxnSp>
              <p:nvCxnSpPr>
                <p:cNvPr id="723" name="直線コネクタ 722"/>
                <p:cNvCxnSpPr/>
                <p:nvPr/>
              </p:nvCxnSpPr>
              <p:spPr>
                <a:xfrm>
                  <a:off x="4011464" y="2515662"/>
                  <a:ext cx="0" cy="66900"/>
                </a:xfrm>
                <a:prstGeom prst="line">
                  <a:avLst/>
                </a:prstGeom>
                <a:noFill/>
                <a:ln w="6350" cap="flat" cmpd="sng" algn="ctr">
                  <a:solidFill>
                    <a:srgbClr val="E7E6E6"/>
                  </a:solidFill>
                  <a:prstDash val="solid"/>
                  <a:miter lim="800000"/>
                </a:ln>
                <a:effectLst/>
              </p:spPr>
            </p:cxnSp>
            <p:cxnSp>
              <p:nvCxnSpPr>
                <p:cNvPr id="724" name="直線コネクタ 723"/>
                <p:cNvCxnSpPr/>
                <p:nvPr/>
              </p:nvCxnSpPr>
              <p:spPr>
                <a:xfrm>
                  <a:off x="3658795" y="2534425"/>
                  <a:ext cx="386618" cy="0"/>
                </a:xfrm>
                <a:prstGeom prst="line">
                  <a:avLst/>
                </a:prstGeom>
                <a:noFill/>
                <a:ln w="6350" cap="flat" cmpd="sng" algn="ctr">
                  <a:solidFill>
                    <a:sysClr val="window" lastClr="FFFFFF">
                      <a:lumMod val="85000"/>
                    </a:sysClr>
                  </a:solidFill>
                  <a:prstDash val="solid"/>
                  <a:miter lim="800000"/>
                </a:ln>
                <a:effectLst/>
              </p:spPr>
            </p:cxnSp>
            <p:grpSp>
              <p:nvGrpSpPr>
                <p:cNvPr id="725" name="グループ化 724"/>
                <p:cNvGrpSpPr/>
                <p:nvPr/>
              </p:nvGrpSpPr>
              <p:grpSpPr>
                <a:xfrm>
                  <a:off x="3322757" y="2036709"/>
                  <a:ext cx="766201" cy="463553"/>
                  <a:chOff x="3322757" y="2036709"/>
                  <a:chExt cx="766201" cy="463553"/>
                </a:xfrm>
              </p:grpSpPr>
              <p:sp>
                <p:nvSpPr>
                  <p:cNvPr id="726" name="Rectangle 52"/>
                  <p:cNvSpPr>
                    <a:spLocks noChangeArrowheads="1"/>
                  </p:cNvSpPr>
                  <p:nvPr/>
                </p:nvSpPr>
                <p:spPr bwMode="auto">
                  <a:xfrm flipH="1">
                    <a:off x="3322757" y="2036709"/>
                    <a:ext cx="766201" cy="463553"/>
                  </a:xfrm>
                  <a:prstGeom prst="rect">
                    <a:avLst/>
                  </a:prstGeom>
                  <a:solidFill>
                    <a:sysClr val="window" lastClr="FFFFFF">
                      <a:lumMod val="85000"/>
                    </a:sys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727" name="直線コネクタ 726"/>
                  <p:cNvCxnSpPr/>
                  <p:nvPr/>
                </p:nvCxnSpPr>
                <p:spPr>
                  <a:xfrm>
                    <a:off x="3327400" y="2074573"/>
                    <a:ext cx="754084" cy="0"/>
                  </a:xfrm>
                  <a:prstGeom prst="line">
                    <a:avLst/>
                  </a:prstGeom>
                  <a:noFill/>
                  <a:ln w="6350" cap="flat" cmpd="sng" algn="ctr">
                    <a:solidFill>
                      <a:sysClr val="window" lastClr="FFFFFF">
                        <a:lumMod val="65000"/>
                      </a:sysClr>
                    </a:solidFill>
                    <a:prstDash val="solid"/>
                    <a:miter lim="800000"/>
                  </a:ln>
                  <a:effectLst/>
                </p:spPr>
              </p:cxnSp>
              <p:cxnSp>
                <p:nvCxnSpPr>
                  <p:cNvPr id="728" name="直線コネクタ 727"/>
                  <p:cNvCxnSpPr/>
                  <p:nvPr/>
                </p:nvCxnSpPr>
                <p:spPr>
                  <a:xfrm>
                    <a:off x="3327400" y="2112195"/>
                    <a:ext cx="754084" cy="0"/>
                  </a:xfrm>
                  <a:prstGeom prst="line">
                    <a:avLst/>
                  </a:prstGeom>
                  <a:noFill/>
                  <a:ln w="6350" cap="flat" cmpd="sng" algn="ctr">
                    <a:solidFill>
                      <a:sysClr val="window" lastClr="FFFFFF">
                        <a:lumMod val="65000"/>
                      </a:sysClr>
                    </a:solidFill>
                    <a:prstDash val="solid"/>
                    <a:miter lim="800000"/>
                  </a:ln>
                  <a:effectLst/>
                </p:spPr>
              </p:cxnSp>
              <p:cxnSp>
                <p:nvCxnSpPr>
                  <p:cNvPr id="729" name="直線コネクタ 728"/>
                  <p:cNvCxnSpPr/>
                  <p:nvPr/>
                </p:nvCxnSpPr>
                <p:spPr>
                  <a:xfrm>
                    <a:off x="3327400" y="2149982"/>
                    <a:ext cx="754084" cy="0"/>
                  </a:xfrm>
                  <a:prstGeom prst="line">
                    <a:avLst/>
                  </a:prstGeom>
                  <a:noFill/>
                  <a:ln w="6350" cap="flat" cmpd="sng" algn="ctr">
                    <a:solidFill>
                      <a:sysClr val="window" lastClr="FFFFFF">
                        <a:lumMod val="65000"/>
                      </a:sysClr>
                    </a:solidFill>
                    <a:prstDash val="solid"/>
                    <a:miter lim="800000"/>
                  </a:ln>
                  <a:effectLst/>
                </p:spPr>
              </p:cxnSp>
              <p:cxnSp>
                <p:nvCxnSpPr>
                  <p:cNvPr id="730" name="直線コネクタ 729"/>
                  <p:cNvCxnSpPr/>
                  <p:nvPr/>
                </p:nvCxnSpPr>
                <p:spPr>
                  <a:xfrm>
                    <a:off x="3327400" y="2190463"/>
                    <a:ext cx="754084" cy="0"/>
                  </a:xfrm>
                  <a:prstGeom prst="line">
                    <a:avLst/>
                  </a:prstGeom>
                  <a:noFill/>
                  <a:ln w="6350" cap="flat" cmpd="sng" algn="ctr">
                    <a:solidFill>
                      <a:sysClr val="window" lastClr="FFFFFF">
                        <a:lumMod val="65000"/>
                      </a:sysClr>
                    </a:solidFill>
                    <a:prstDash val="solid"/>
                    <a:miter lim="800000"/>
                  </a:ln>
                  <a:effectLst/>
                </p:spPr>
              </p:cxnSp>
              <p:cxnSp>
                <p:nvCxnSpPr>
                  <p:cNvPr id="731" name="直線コネクタ 730"/>
                  <p:cNvCxnSpPr/>
                  <p:nvPr/>
                </p:nvCxnSpPr>
                <p:spPr>
                  <a:xfrm>
                    <a:off x="3327400" y="2229354"/>
                    <a:ext cx="754084" cy="0"/>
                  </a:xfrm>
                  <a:prstGeom prst="line">
                    <a:avLst/>
                  </a:prstGeom>
                  <a:noFill/>
                  <a:ln w="6350" cap="flat" cmpd="sng" algn="ctr">
                    <a:solidFill>
                      <a:sysClr val="window" lastClr="FFFFFF">
                        <a:lumMod val="65000"/>
                      </a:sysClr>
                    </a:solidFill>
                    <a:prstDash val="solid"/>
                    <a:miter lim="800000"/>
                  </a:ln>
                  <a:effectLst/>
                </p:spPr>
              </p:cxnSp>
              <p:cxnSp>
                <p:nvCxnSpPr>
                  <p:cNvPr id="732" name="直線コネクタ 731"/>
                  <p:cNvCxnSpPr/>
                  <p:nvPr/>
                </p:nvCxnSpPr>
                <p:spPr>
                  <a:xfrm>
                    <a:off x="3327400" y="2266976"/>
                    <a:ext cx="754084" cy="0"/>
                  </a:xfrm>
                  <a:prstGeom prst="line">
                    <a:avLst/>
                  </a:prstGeom>
                  <a:noFill/>
                  <a:ln w="6350" cap="flat" cmpd="sng" algn="ctr">
                    <a:solidFill>
                      <a:sysClr val="window" lastClr="FFFFFF">
                        <a:lumMod val="65000"/>
                      </a:sysClr>
                    </a:solidFill>
                    <a:prstDash val="solid"/>
                    <a:miter lim="800000"/>
                  </a:ln>
                  <a:effectLst/>
                </p:spPr>
              </p:cxnSp>
              <p:cxnSp>
                <p:nvCxnSpPr>
                  <p:cNvPr id="733" name="直線コネクタ 732"/>
                  <p:cNvCxnSpPr/>
                  <p:nvPr/>
                </p:nvCxnSpPr>
                <p:spPr>
                  <a:xfrm>
                    <a:off x="3327400" y="2304763"/>
                    <a:ext cx="754084" cy="0"/>
                  </a:xfrm>
                  <a:prstGeom prst="line">
                    <a:avLst/>
                  </a:prstGeom>
                  <a:noFill/>
                  <a:ln w="6350" cap="flat" cmpd="sng" algn="ctr">
                    <a:solidFill>
                      <a:sysClr val="window" lastClr="FFFFFF">
                        <a:lumMod val="65000"/>
                      </a:sysClr>
                    </a:solidFill>
                    <a:prstDash val="solid"/>
                    <a:miter lim="800000"/>
                  </a:ln>
                  <a:effectLst/>
                </p:spPr>
              </p:cxnSp>
              <p:cxnSp>
                <p:nvCxnSpPr>
                  <p:cNvPr id="734" name="直線コネクタ 733"/>
                  <p:cNvCxnSpPr/>
                  <p:nvPr/>
                </p:nvCxnSpPr>
                <p:spPr>
                  <a:xfrm>
                    <a:off x="3327400" y="2345244"/>
                    <a:ext cx="754084" cy="0"/>
                  </a:xfrm>
                  <a:prstGeom prst="line">
                    <a:avLst/>
                  </a:prstGeom>
                  <a:noFill/>
                  <a:ln w="6350" cap="flat" cmpd="sng" algn="ctr">
                    <a:solidFill>
                      <a:sysClr val="window" lastClr="FFFFFF">
                        <a:lumMod val="65000"/>
                      </a:sysClr>
                    </a:solidFill>
                    <a:prstDash val="solid"/>
                    <a:miter lim="800000"/>
                  </a:ln>
                  <a:effectLst/>
                </p:spPr>
              </p:cxnSp>
              <p:cxnSp>
                <p:nvCxnSpPr>
                  <p:cNvPr id="735" name="直線コネクタ 734"/>
                  <p:cNvCxnSpPr/>
                  <p:nvPr/>
                </p:nvCxnSpPr>
                <p:spPr>
                  <a:xfrm>
                    <a:off x="3327400" y="2381531"/>
                    <a:ext cx="754084" cy="0"/>
                  </a:xfrm>
                  <a:prstGeom prst="line">
                    <a:avLst/>
                  </a:prstGeom>
                  <a:noFill/>
                  <a:ln w="6350" cap="flat" cmpd="sng" algn="ctr">
                    <a:solidFill>
                      <a:sysClr val="window" lastClr="FFFFFF">
                        <a:lumMod val="65000"/>
                      </a:sysClr>
                    </a:solidFill>
                    <a:prstDash val="solid"/>
                    <a:miter lim="800000"/>
                  </a:ln>
                  <a:effectLst/>
                </p:spPr>
              </p:cxnSp>
              <p:cxnSp>
                <p:nvCxnSpPr>
                  <p:cNvPr id="736" name="直線コネクタ 735"/>
                  <p:cNvCxnSpPr/>
                  <p:nvPr/>
                </p:nvCxnSpPr>
                <p:spPr>
                  <a:xfrm>
                    <a:off x="3327400" y="2422012"/>
                    <a:ext cx="754084" cy="0"/>
                  </a:xfrm>
                  <a:prstGeom prst="line">
                    <a:avLst/>
                  </a:prstGeom>
                  <a:noFill/>
                  <a:ln w="6350" cap="flat" cmpd="sng" algn="ctr">
                    <a:solidFill>
                      <a:sysClr val="window" lastClr="FFFFFF">
                        <a:lumMod val="65000"/>
                      </a:sysClr>
                    </a:solidFill>
                    <a:prstDash val="solid"/>
                    <a:miter lim="800000"/>
                  </a:ln>
                  <a:effectLst/>
                </p:spPr>
              </p:cxnSp>
              <p:cxnSp>
                <p:nvCxnSpPr>
                  <p:cNvPr id="737" name="直線コネクタ 736"/>
                  <p:cNvCxnSpPr/>
                  <p:nvPr/>
                </p:nvCxnSpPr>
                <p:spPr>
                  <a:xfrm>
                    <a:off x="3327400" y="2462274"/>
                    <a:ext cx="754084" cy="0"/>
                  </a:xfrm>
                  <a:prstGeom prst="line">
                    <a:avLst/>
                  </a:prstGeom>
                  <a:noFill/>
                  <a:ln w="6350" cap="flat" cmpd="sng" algn="ctr">
                    <a:solidFill>
                      <a:sysClr val="window" lastClr="FFFFFF">
                        <a:lumMod val="65000"/>
                      </a:sysClr>
                    </a:solidFill>
                    <a:prstDash val="solid"/>
                    <a:miter lim="800000"/>
                  </a:ln>
                  <a:effectLst/>
                </p:spPr>
              </p:cxnSp>
            </p:grpSp>
          </p:grpSp>
          <p:grpSp>
            <p:nvGrpSpPr>
              <p:cNvPr id="504" name="グループ化 503"/>
              <p:cNvGrpSpPr/>
              <p:nvPr/>
            </p:nvGrpSpPr>
            <p:grpSpPr>
              <a:xfrm>
                <a:off x="1501615" y="829902"/>
                <a:ext cx="478895" cy="1083616"/>
                <a:chOff x="-547919" y="2193959"/>
                <a:chExt cx="2652244" cy="1464112"/>
              </a:xfrm>
            </p:grpSpPr>
            <p:sp>
              <p:nvSpPr>
                <p:cNvPr id="703" name="正方形/長方形 702"/>
                <p:cNvSpPr/>
                <p:nvPr/>
              </p:nvSpPr>
              <p:spPr>
                <a:xfrm>
                  <a:off x="252997" y="2273412"/>
                  <a:ext cx="1401654" cy="12818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eiryo UI" panose="020B0604030504040204" pitchFamily="50" charset="-128"/>
                    <a:ea typeface="Meiryo UI" panose="020B0604030504040204" pitchFamily="50" charset="-128"/>
                  </a:endParaRPr>
                </a:p>
              </p:txBody>
            </p:sp>
            <p:sp>
              <p:nvSpPr>
                <p:cNvPr id="704" name="テキスト ボックス 703"/>
                <p:cNvSpPr txBox="1"/>
                <p:nvPr/>
              </p:nvSpPr>
              <p:spPr>
                <a:xfrm>
                  <a:off x="-547919" y="2193959"/>
                  <a:ext cx="2652244" cy="1464112"/>
                </a:xfrm>
                <a:prstGeom prst="rect">
                  <a:avLst/>
                </a:prstGeom>
                <a:noFill/>
              </p:spPr>
              <p:txBody>
                <a:bodyPr vert="eaVert" wrap="square" rtlCol="0">
                  <a:spAutoFit/>
                </a:bodyPr>
                <a:lstStyle/>
                <a:p>
                  <a:pPr algn="ctr"/>
                  <a:r>
                    <a:rPr kumimoji="1" lang="ja-JP" altLang="en-US" sz="500" dirty="0" smtClean="0">
                      <a:latin typeface="Meiryo UI" panose="020B0604030504040204" pitchFamily="50" charset="-128"/>
                      <a:ea typeface="Meiryo UI" panose="020B0604030504040204" pitchFamily="50" charset="-128"/>
                    </a:rPr>
                    <a:t>集約地</a:t>
                  </a:r>
                  <a:endParaRPr kumimoji="1" lang="en-US" altLang="ja-JP" sz="500" dirty="0">
                    <a:latin typeface="Meiryo UI" panose="020B0604030504040204" pitchFamily="50" charset="-128"/>
                    <a:ea typeface="Meiryo UI" panose="020B0604030504040204" pitchFamily="50" charset="-128"/>
                  </a:endParaRPr>
                </a:p>
              </p:txBody>
            </p:sp>
          </p:grpSp>
          <p:cxnSp>
            <p:nvCxnSpPr>
              <p:cNvPr id="505" name="直線矢印コネクタ 504"/>
              <p:cNvCxnSpPr/>
              <p:nvPr/>
            </p:nvCxnSpPr>
            <p:spPr>
              <a:xfrm flipV="1">
                <a:off x="1928664" y="1553494"/>
                <a:ext cx="721313" cy="3298"/>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506" name="グループ化 505"/>
              <p:cNvGrpSpPr/>
              <p:nvPr/>
            </p:nvGrpSpPr>
            <p:grpSpPr>
              <a:xfrm>
                <a:off x="2539235" y="834756"/>
                <a:ext cx="478895" cy="1070803"/>
                <a:chOff x="-571584" y="2200927"/>
                <a:chExt cx="2652241" cy="1464112"/>
              </a:xfrm>
            </p:grpSpPr>
            <p:sp>
              <p:nvSpPr>
                <p:cNvPr id="700" name="正方形/長方形 699"/>
                <p:cNvSpPr/>
                <p:nvPr/>
              </p:nvSpPr>
              <p:spPr>
                <a:xfrm>
                  <a:off x="252997" y="2273412"/>
                  <a:ext cx="1401654" cy="12818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eiryo UI" panose="020B0604030504040204" pitchFamily="50" charset="-128"/>
                    <a:ea typeface="Meiryo UI" panose="020B0604030504040204" pitchFamily="50" charset="-128"/>
                  </a:endParaRPr>
                </a:p>
              </p:txBody>
            </p:sp>
            <p:sp>
              <p:nvSpPr>
                <p:cNvPr id="701" name="テキスト ボックス 700"/>
                <p:cNvSpPr txBox="1"/>
                <p:nvPr/>
              </p:nvSpPr>
              <p:spPr>
                <a:xfrm>
                  <a:off x="-571584" y="2200927"/>
                  <a:ext cx="2652241" cy="1464112"/>
                </a:xfrm>
                <a:prstGeom prst="rect">
                  <a:avLst/>
                </a:prstGeom>
                <a:noFill/>
              </p:spPr>
              <p:txBody>
                <a:bodyPr vert="eaVert" wrap="square" rtlCol="0">
                  <a:spAutoFit/>
                </a:bodyPr>
                <a:lstStyle/>
                <a:p>
                  <a:pPr algn="ctr"/>
                  <a:r>
                    <a:rPr kumimoji="1" lang="ja-JP" altLang="en-US" sz="500" dirty="0" smtClean="0">
                      <a:latin typeface="Meiryo UI" panose="020B0604030504040204" pitchFamily="50" charset="-128"/>
                      <a:ea typeface="Meiryo UI" panose="020B0604030504040204" pitchFamily="50" charset="-128"/>
                    </a:rPr>
                    <a:t>集約地</a:t>
                  </a:r>
                  <a:endParaRPr kumimoji="1" lang="en-US" altLang="ja-JP" sz="500" dirty="0">
                    <a:latin typeface="Meiryo UI" panose="020B0604030504040204" pitchFamily="50" charset="-128"/>
                    <a:ea typeface="Meiryo UI" panose="020B0604030504040204" pitchFamily="50" charset="-128"/>
                  </a:endParaRPr>
                </a:p>
              </p:txBody>
            </p:sp>
          </p:grpSp>
          <p:cxnSp>
            <p:nvCxnSpPr>
              <p:cNvPr id="507" name="直線矢印コネクタ 506"/>
              <p:cNvCxnSpPr/>
              <p:nvPr/>
            </p:nvCxnSpPr>
            <p:spPr>
              <a:xfrm>
                <a:off x="2954361" y="1169904"/>
                <a:ext cx="1134543" cy="6167"/>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8" name="直線矢印コネクタ 507"/>
              <p:cNvCxnSpPr/>
              <p:nvPr/>
            </p:nvCxnSpPr>
            <p:spPr>
              <a:xfrm>
                <a:off x="2954361" y="1417018"/>
                <a:ext cx="1134543" cy="15604"/>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9" name="直線矢印コネクタ 508"/>
              <p:cNvCxnSpPr/>
              <p:nvPr/>
            </p:nvCxnSpPr>
            <p:spPr>
              <a:xfrm>
                <a:off x="2954827" y="1713890"/>
                <a:ext cx="1134077" cy="9160"/>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510" name="グループ化 509"/>
              <p:cNvGrpSpPr/>
              <p:nvPr/>
            </p:nvGrpSpPr>
            <p:grpSpPr>
              <a:xfrm>
                <a:off x="2993028" y="1018398"/>
                <a:ext cx="519812" cy="220598"/>
                <a:chOff x="3322757" y="2036709"/>
                <a:chExt cx="1163661" cy="610230"/>
              </a:xfrm>
            </p:grpSpPr>
            <p:sp>
              <p:nvSpPr>
                <p:cNvPr id="620" name="正方形/長方形 619"/>
                <p:cNvSpPr/>
                <p:nvPr/>
              </p:nvSpPr>
              <p:spPr>
                <a:xfrm>
                  <a:off x="3519579" y="2493603"/>
                  <a:ext cx="579491" cy="107884"/>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21" name="円/楕円 120"/>
                <p:cNvSpPr/>
                <p:nvPr/>
              </p:nvSpPr>
              <p:spPr>
                <a:xfrm flipH="1">
                  <a:off x="3433424" y="2500262"/>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22" name="平行四辺形 621"/>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23" name="平行四辺形 622"/>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24" name="フリーフォーム 623"/>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25" name="1 つの角を丸めた四角形 624"/>
                <p:cNvSpPr/>
                <p:nvPr/>
              </p:nvSpPr>
              <p:spPr>
                <a:xfrm>
                  <a:off x="4108069" y="2455924"/>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26" name="円/楕円 125"/>
                <p:cNvSpPr/>
                <p:nvPr/>
              </p:nvSpPr>
              <p:spPr>
                <a:xfrm flipH="1">
                  <a:off x="4144243" y="2502923"/>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627" name="直線コネクタ 626"/>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628" name="フリーフォーム 627"/>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632" name="直線コネクタ 631"/>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640" name="直線コネクタ 639"/>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646" name="直線コネクタ 645"/>
                <p:cNvCxnSpPr/>
                <p:nvPr/>
              </p:nvCxnSpPr>
              <p:spPr>
                <a:xfrm>
                  <a:off x="3658795" y="2566895"/>
                  <a:ext cx="386618" cy="0"/>
                </a:xfrm>
                <a:prstGeom prst="line">
                  <a:avLst/>
                </a:prstGeom>
                <a:noFill/>
                <a:ln w="6350" cap="flat" cmpd="sng" algn="ctr">
                  <a:solidFill>
                    <a:sysClr val="window" lastClr="FFFFFF">
                      <a:lumMod val="85000"/>
                    </a:sysClr>
                  </a:solidFill>
                  <a:prstDash val="solid"/>
                  <a:miter lim="800000"/>
                </a:ln>
                <a:effectLst/>
              </p:spPr>
            </p:cxnSp>
            <p:cxnSp>
              <p:nvCxnSpPr>
                <p:cNvPr id="647" name="直線コネクタ 646"/>
                <p:cNvCxnSpPr/>
                <p:nvPr/>
              </p:nvCxnSpPr>
              <p:spPr>
                <a:xfrm>
                  <a:off x="3692408" y="2515662"/>
                  <a:ext cx="0" cy="66900"/>
                </a:xfrm>
                <a:prstGeom prst="line">
                  <a:avLst/>
                </a:prstGeom>
                <a:noFill/>
                <a:ln w="6350" cap="flat" cmpd="sng" algn="ctr">
                  <a:solidFill>
                    <a:srgbClr val="E7E6E6"/>
                  </a:solidFill>
                  <a:prstDash val="solid"/>
                  <a:miter lim="800000"/>
                </a:ln>
                <a:effectLst/>
              </p:spPr>
            </p:cxnSp>
            <p:cxnSp>
              <p:nvCxnSpPr>
                <p:cNvPr id="648" name="直線コネクタ 647"/>
                <p:cNvCxnSpPr/>
                <p:nvPr/>
              </p:nvCxnSpPr>
              <p:spPr>
                <a:xfrm>
                  <a:off x="4011464" y="2515662"/>
                  <a:ext cx="0" cy="66900"/>
                </a:xfrm>
                <a:prstGeom prst="line">
                  <a:avLst/>
                </a:prstGeom>
                <a:noFill/>
                <a:ln w="6350" cap="flat" cmpd="sng" algn="ctr">
                  <a:solidFill>
                    <a:srgbClr val="E7E6E6"/>
                  </a:solidFill>
                  <a:prstDash val="solid"/>
                  <a:miter lim="800000"/>
                </a:ln>
                <a:effectLst/>
              </p:spPr>
            </p:cxnSp>
            <p:cxnSp>
              <p:nvCxnSpPr>
                <p:cNvPr id="649" name="直線コネクタ 648"/>
                <p:cNvCxnSpPr/>
                <p:nvPr/>
              </p:nvCxnSpPr>
              <p:spPr>
                <a:xfrm>
                  <a:off x="3658795" y="2534425"/>
                  <a:ext cx="386618" cy="0"/>
                </a:xfrm>
                <a:prstGeom prst="line">
                  <a:avLst/>
                </a:prstGeom>
                <a:noFill/>
                <a:ln w="6350" cap="flat" cmpd="sng" algn="ctr">
                  <a:solidFill>
                    <a:sysClr val="window" lastClr="FFFFFF">
                      <a:lumMod val="85000"/>
                    </a:sysClr>
                  </a:solidFill>
                  <a:prstDash val="solid"/>
                  <a:miter lim="800000"/>
                </a:ln>
                <a:effectLst/>
              </p:spPr>
            </p:cxnSp>
            <p:grpSp>
              <p:nvGrpSpPr>
                <p:cNvPr id="650" name="グループ化 649"/>
                <p:cNvGrpSpPr/>
                <p:nvPr/>
              </p:nvGrpSpPr>
              <p:grpSpPr>
                <a:xfrm>
                  <a:off x="3322757" y="2036709"/>
                  <a:ext cx="766201" cy="463553"/>
                  <a:chOff x="3322757" y="2036709"/>
                  <a:chExt cx="766201" cy="463553"/>
                </a:xfrm>
              </p:grpSpPr>
              <p:sp>
                <p:nvSpPr>
                  <p:cNvPr id="651" name="Rectangle 52"/>
                  <p:cNvSpPr>
                    <a:spLocks noChangeArrowheads="1"/>
                  </p:cNvSpPr>
                  <p:nvPr/>
                </p:nvSpPr>
                <p:spPr bwMode="auto">
                  <a:xfrm flipH="1">
                    <a:off x="3322757" y="2036709"/>
                    <a:ext cx="766201" cy="463553"/>
                  </a:xfrm>
                  <a:prstGeom prst="rect">
                    <a:avLst/>
                  </a:prstGeom>
                  <a:solidFill>
                    <a:sysClr val="window" lastClr="FFFFFF">
                      <a:lumMod val="85000"/>
                    </a:sys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652" name="直線コネクタ 651"/>
                  <p:cNvCxnSpPr/>
                  <p:nvPr/>
                </p:nvCxnSpPr>
                <p:spPr>
                  <a:xfrm>
                    <a:off x="3327400" y="2074573"/>
                    <a:ext cx="754084" cy="0"/>
                  </a:xfrm>
                  <a:prstGeom prst="line">
                    <a:avLst/>
                  </a:prstGeom>
                  <a:noFill/>
                  <a:ln w="6350" cap="flat" cmpd="sng" algn="ctr">
                    <a:solidFill>
                      <a:sysClr val="window" lastClr="FFFFFF">
                        <a:lumMod val="65000"/>
                      </a:sysClr>
                    </a:solidFill>
                    <a:prstDash val="solid"/>
                    <a:miter lim="800000"/>
                  </a:ln>
                  <a:effectLst/>
                </p:spPr>
              </p:cxnSp>
              <p:cxnSp>
                <p:nvCxnSpPr>
                  <p:cNvPr id="653" name="直線コネクタ 652"/>
                  <p:cNvCxnSpPr/>
                  <p:nvPr/>
                </p:nvCxnSpPr>
                <p:spPr>
                  <a:xfrm>
                    <a:off x="3327400" y="2112195"/>
                    <a:ext cx="754084" cy="0"/>
                  </a:xfrm>
                  <a:prstGeom prst="line">
                    <a:avLst/>
                  </a:prstGeom>
                  <a:noFill/>
                  <a:ln w="6350" cap="flat" cmpd="sng" algn="ctr">
                    <a:solidFill>
                      <a:sysClr val="window" lastClr="FFFFFF">
                        <a:lumMod val="65000"/>
                      </a:sysClr>
                    </a:solidFill>
                    <a:prstDash val="solid"/>
                    <a:miter lim="800000"/>
                  </a:ln>
                  <a:effectLst/>
                </p:spPr>
              </p:cxnSp>
              <p:cxnSp>
                <p:nvCxnSpPr>
                  <p:cNvPr id="654" name="直線コネクタ 653"/>
                  <p:cNvCxnSpPr/>
                  <p:nvPr/>
                </p:nvCxnSpPr>
                <p:spPr>
                  <a:xfrm>
                    <a:off x="3327400" y="2149982"/>
                    <a:ext cx="754084" cy="0"/>
                  </a:xfrm>
                  <a:prstGeom prst="line">
                    <a:avLst/>
                  </a:prstGeom>
                  <a:noFill/>
                  <a:ln w="6350" cap="flat" cmpd="sng" algn="ctr">
                    <a:solidFill>
                      <a:sysClr val="window" lastClr="FFFFFF">
                        <a:lumMod val="65000"/>
                      </a:sysClr>
                    </a:solidFill>
                    <a:prstDash val="solid"/>
                    <a:miter lim="800000"/>
                  </a:ln>
                  <a:effectLst/>
                </p:spPr>
              </p:cxnSp>
              <p:cxnSp>
                <p:nvCxnSpPr>
                  <p:cNvPr id="672" name="直線コネクタ 671"/>
                  <p:cNvCxnSpPr/>
                  <p:nvPr/>
                </p:nvCxnSpPr>
                <p:spPr>
                  <a:xfrm>
                    <a:off x="3327400" y="2190463"/>
                    <a:ext cx="754084" cy="0"/>
                  </a:xfrm>
                  <a:prstGeom prst="line">
                    <a:avLst/>
                  </a:prstGeom>
                  <a:noFill/>
                  <a:ln w="6350" cap="flat" cmpd="sng" algn="ctr">
                    <a:solidFill>
                      <a:sysClr val="window" lastClr="FFFFFF">
                        <a:lumMod val="65000"/>
                      </a:sysClr>
                    </a:solidFill>
                    <a:prstDash val="solid"/>
                    <a:miter lim="800000"/>
                  </a:ln>
                  <a:effectLst/>
                </p:spPr>
              </p:cxnSp>
              <p:cxnSp>
                <p:nvCxnSpPr>
                  <p:cNvPr id="673" name="直線コネクタ 672"/>
                  <p:cNvCxnSpPr/>
                  <p:nvPr/>
                </p:nvCxnSpPr>
                <p:spPr>
                  <a:xfrm>
                    <a:off x="3327400" y="2229354"/>
                    <a:ext cx="754084" cy="0"/>
                  </a:xfrm>
                  <a:prstGeom prst="line">
                    <a:avLst/>
                  </a:prstGeom>
                  <a:noFill/>
                  <a:ln w="6350" cap="flat" cmpd="sng" algn="ctr">
                    <a:solidFill>
                      <a:sysClr val="window" lastClr="FFFFFF">
                        <a:lumMod val="65000"/>
                      </a:sysClr>
                    </a:solidFill>
                    <a:prstDash val="solid"/>
                    <a:miter lim="800000"/>
                  </a:ln>
                  <a:effectLst/>
                </p:spPr>
              </p:cxnSp>
              <p:cxnSp>
                <p:nvCxnSpPr>
                  <p:cNvPr id="674" name="直線コネクタ 673"/>
                  <p:cNvCxnSpPr/>
                  <p:nvPr/>
                </p:nvCxnSpPr>
                <p:spPr>
                  <a:xfrm>
                    <a:off x="3327400" y="2266976"/>
                    <a:ext cx="754084" cy="0"/>
                  </a:xfrm>
                  <a:prstGeom prst="line">
                    <a:avLst/>
                  </a:prstGeom>
                  <a:noFill/>
                  <a:ln w="6350" cap="flat" cmpd="sng" algn="ctr">
                    <a:solidFill>
                      <a:sysClr val="window" lastClr="FFFFFF">
                        <a:lumMod val="65000"/>
                      </a:sysClr>
                    </a:solidFill>
                    <a:prstDash val="solid"/>
                    <a:miter lim="800000"/>
                  </a:ln>
                  <a:effectLst/>
                </p:spPr>
              </p:cxnSp>
              <p:cxnSp>
                <p:nvCxnSpPr>
                  <p:cNvPr id="688" name="直線コネクタ 687"/>
                  <p:cNvCxnSpPr/>
                  <p:nvPr/>
                </p:nvCxnSpPr>
                <p:spPr>
                  <a:xfrm>
                    <a:off x="3327400" y="2304763"/>
                    <a:ext cx="754084" cy="0"/>
                  </a:xfrm>
                  <a:prstGeom prst="line">
                    <a:avLst/>
                  </a:prstGeom>
                  <a:noFill/>
                  <a:ln w="6350" cap="flat" cmpd="sng" algn="ctr">
                    <a:solidFill>
                      <a:sysClr val="window" lastClr="FFFFFF">
                        <a:lumMod val="65000"/>
                      </a:sysClr>
                    </a:solidFill>
                    <a:prstDash val="solid"/>
                    <a:miter lim="800000"/>
                  </a:ln>
                  <a:effectLst/>
                </p:spPr>
              </p:cxnSp>
              <p:cxnSp>
                <p:nvCxnSpPr>
                  <p:cNvPr id="690" name="直線コネクタ 689"/>
                  <p:cNvCxnSpPr/>
                  <p:nvPr/>
                </p:nvCxnSpPr>
                <p:spPr>
                  <a:xfrm>
                    <a:off x="3327400" y="2345244"/>
                    <a:ext cx="754084" cy="0"/>
                  </a:xfrm>
                  <a:prstGeom prst="line">
                    <a:avLst/>
                  </a:prstGeom>
                  <a:noFill/>
                  <a:ln w="6350" cap="flat" cmpd="sng" algn="ctr">
                    <a:solidFill>
                      <a:sysClr val="window" lastClr="FFFFFF">
                        <a:lumMod val="65000"/>
                      </a:sysClr>
                    </a:solidFill>
                    <a:prstDash val="solid"/>
                    <a:miter lim="800000"/>
                  </a:ln>
                  <a:effectLst/>
                </p:spPr>
              </p:cxnSp>
              <p:cxnSp>
                <p:nvCxnSpPr>
                  <p:cNvPr id="691" name="直線コネクタ 690"/>
                  <p:cNvCxnSpPr/>
                  <p:nvPr/>
                </p:nvCxnSpPr>
                <p:spPr>
                  <a:xfrm>
                    <a:off x="3327400" y="2381531"/>
                    <a:ext cx="754084" cy="0"/>
                  </a:xfrm>
                  <a:prstGeom prst="line">
                    <a:avLst/>
                  </a:prstGeom>
                  <a:noFill/>
                  <a:ln w="6350" cap="flat" cmpd="sng" algn="ctr">
                    <a:solidFill>
                      <a:sysClr val="window" lastClr="FFFFFF">
                        <a:lumMod val="65000"/>
                      </a:sysClr>
                    </a:solidFill>
                    <a:prstDash val="solid"/>
                    <a:miter lim="800000"/>
                  </a:ln>
                  <a:effectLst/>
                </p:spPr>
              </p:cxnSp>
              <p:cxnSp>
                <p:nvCxnSpPr>
                  <p:cNvPr id="697" name="直線コネクタ 696"/>
                  <p:cNvCxnSpPr/>
                  <p:nvPr/>
                </p:nvCxnSpPr>
                <p:spPr>
                  <a:xfrm>
                    <a:off x="3327400" y="2422012"/>
                    <a:ext cx="754084" cy="0"/>
                  </a:xfrm>
                  <a:prstGeom prst="line">
                    <a:avLst/>
                  </a:prstGeom>
                  <a:noFill/>
                  <a:ln w="6350" cap="flat" cmpd="sng" algn="ctr">
                    <a:solidFill>
                      <a:sysClr val="window" lastClr="FFFFFF">
                        <a:lumMod val="65000"/>
                      </a:sysClr>
                    </a:solidFill>
                    <a:prstDash val="solid"/>
                    <a:miter lim="800000"/>
                  </a:ln>
                  <a:effectLst/>
                </p:spPr>
              </p:cxnSp>
              <p:cxnSp>
                <p:nvCxnSpPr>
                  <p:cNvPr id="699" name="直線コネクタ 698"/>
                  <p:cNvCxnSpPr/>
                  <p:nvPr/>
                </p:nvCxnSpPr>
                <p:spPr>
                  <a:xfrm>
                    <a:off x="3327400" y="2462274"/>
                    <a:ext cx="754084" cy="0"/>
                  </a:xfrm>
                  <a:prstGeom prst="line">
                    <a:avLst/>
                  </a:prstGeom>
                  <a:noFill/>
                  <a:ln w="6350" cap="flat" cmpd="sng" algn="ctr">
                    <a:solidFill>
                      <a:sysClr val="window" lastClr="FFFFFF">
                        <a:lumMod val="65000"/>
                      </a:sysClr>
                    </a:solidFill>
                    <a:prstDash val="solid"/>
                    <a:miter lim="800000"/>
                  </a:ln>
                  <a:effectLst/>
                </p:spPr>
              </p:cxnSp>
            </p:grpSp>
          </p:grpSp>
          <p:grpSp>
            <p:nvGrpSpPr>
              <p:cNvPr id="511" name="グループ化 510"/>
              <p:cNvGrpSpPr/>
              <p:nvPr/>
            </p:nvGrpSpPr>
            <p:grpSpPr>
              <a:xfrm>
                <a:off x="3209052" y="1323063"/>
                <a:ext cx="519812" cy="220598"/>
                <a:chOff x="3322757" y="2036709"/>
                <a:chExt cx="1163661" cy="610230"/>
              </a:xfrm>
            </p:grpSpPr>
            <p:sp>
              <p:nvSpPr>
                <p:cNvPr id="579" name="正方形/長方形 578"/>
                <p:cNvSpPr/>
                <p:nvPr/>
              </p:nvSpPr>
              <p:spPr>
                <a:xfrm>
                  <a:off x="3519579" y="2493603"/>
                  <a:ext cx="579491" cy="107884"/>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0" name="円/楕円 120"/>
                <p:cNvSpPr/>
                <p:nvPr/>
              </p:nvSpPr>
              <p:spPr>
                <a:xfrm flipH="1">
                  <a:off x="3433424" y="2500262"/>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81" name="平行四辺形 580"/>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2" name="平行四辺形 581"/>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3" name="フリーフォーム 582"/>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4" name="1 つの角を丸めた四角形 583"/>
                <p:cNvSpPr/>
                <p:nvPr/>
              </p:nvSpPr>
              <p:spPr>
                <a:xfrm>
                  <a:off x="4108069" y="2455924"/>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5" name="円/楕円 125"/>
                <p:cNvSpPr/>
                <p:nvPr/>
              </p:nvSpPr>
              <p:spPr>
                <a:xfrm flipH="1">
                  <a:off x="4144243" y="2502923"/>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586" name="直線コネクタ 585"/>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587" name="フリーフォーム 586"/>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588" name="直線コネクタ 587"/>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591" name="直線コネクタ 590"/>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601" name="直線コネクタ 600"/>
                <p:cNvCxnSpPr/>
                <p:nvPr/>
              </p:nvCxnSpPr>
              <p:spPr>
                <a:xfrm>
                  <a:off x="3658795" y="2566895"/>
                  <a:ext cx="386618" cy="0"/>
                </a:xfrm>
                <a:prstGeom prst="line">
                  <a:avLst/>
                </a:prstGeom>
                <a:noFill/>
                <a:ln w="6350" cap="flat" cmpd="sng" algn="ctr">
                  <a:solidFill>
                    <a:sysClr val="window" lastClr="FFFFFF">
                      <a:lumMod val="85000"/>
                    </a:sysClr>
                  </a:solidFill>
                  <a:prstDash val="solid"/>
                  <a:miter lim="800000"/>
                </a:ln>
                <a:effectLst/>
              </p:spPr>
            </p:cxnSp>
            <p:cxnSp>
              <p:nvCxnSpPr>
                <p:cNvPr id="602" name="直線コネクタ 601"/>
                <p:cNvCxnSpPr/>
                <p:nvPr/>
              </p:nvCxnSpPr>
              <p:spPr>
                <a:xfrm>
                  <a:off x="3692408" y="2515662"/>
                  <a:ext cx="0" cy="66900"/>
                </a:xfrm>
                <a:prstGeom prst="line">
                  <a:avLst/>
                </a:prstGeom>
                <a:noFill/>
                <a:ln w="6350" cap="flat" cmpd="sng" algn="ctr">
                  <a:solidFill>
                    <a:srgbClr val="E7E6E6"/>
                  </a:solidFill>
                  <a:prstDash val="solid"/>
                  <a:miter lim="800000"/>
                </a:ln>
                <a:effectLst/>
              </p:spPr>
            </p:cxnSp>
            <p:cxnSp>
              <p:nvCxnSpPr>
                <p:cNvPr id="603" name="直線コネクタ 602"/>
                <p:cNvCxnSpPr/>
                <p:nvPr/>
              </p:nvCxnSpPr>
              <p:spPr>
                <a:xfrm>
                  <a:off x="4011464" y="2515662"/>
                  <a:ext cx="0" cy="66900"/>
                </a:xfrm>
                <a:prstGeom prst="line">
                  <a:avLst/>
                </a:prstGeom>
                <a:noFill/>
                <a:ln w="6350" cap="flat" cmpd="sng" algn="ctr">
                  <a:solidFill>
                    <a:srgbClr val="E7E6E6"/>
                  </a:solidFill>
                  <a:prstDash val="solid"/>
                  <a:miter lim="800000"/>
                </a:ln>
                <a:effectLst/>
              </p:spPr>
            </p:cxnSp>
            <p:cxnSp>
              <p:nvCxnSpPr>
                <p:cNvPr id="604" name="直線コネクタ 603"/>
                <p:cNvCxnSpPr/>
                <p:nvPr/>
              </p:nvCxnSpPr>
              <p:spPr>
                <a:xfrm>
                  <a:off x="3658795" y="2534425"/>
                  <a:ext cx="386618" cy="0"/>
                </a:xfrm>
                <a:prstGeom prst="line">
                  <a:avLst/>
                </a:prstGeom>
                <a:noFill/>
                <a:ln w="6350" cap="flat" cmpd="sng" algn="ctr">
                  <a:solidFill>
                    <a:sysClr val="window" lastClr="FFFFFF">
                      <a:lumMod val="85000"/>
                    </a:sysClr>
                  </a:solidFill>
                  <a:prstDash val="solid"/>
                  <a:miter lim="800000"/>
                </a:ln>
                <a:effectLst/>
              </p:spPr>
            </p:cxnSp>
            <p:grpSp>
              <p:nvGrpSpPr>
                <p:cNvPr id="605" name="グループ化 604"/>
                <p:cNvGrpSpPr/>
                <p:nvPr/>
              </p:nvGrpSpPr>
              <p:grpSpPr>
                <a:xfrm>
                  <a:off x="3322757" y="2036709"/>
                  <a:ext cx="766201" cy="463553"/>
                  <a:chOff x="3322757" y="2036709"/>
                  <a:chExt cx="766201" cy="463553"/>
                </a:xfrm>
              </p:grpSpPr>
              <p:sp>
                <p:nvSpPr>
                  <p:cNvPr id="606" name="Rectangle 52"/>
                  <p:cNvSpPr>
                    <a:spLocks noChangeArrowheads="1"/>
                  </p:cNvSpPr>
                  <p:nvPr/>
                </p:nvSpPr>
                <p:spPr bwMode="auto">
                  <a:xfrm flipH="1">
                    <a:off x="3322757" y="2036709"/>
                    <a:ext cx="766201" cy="463553"/>
                  </a:xfrm>
                  <a:prstGeom prst="rect">
                    <a:avLst/>
                  </a:prstGeom>
                  <a:solidFill>
                    <a:sysClr val="window" lastClr="FFFFFF">
                      <a:lumMod val="85000"/>
                    </a:sys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609" name="直線コネクタ 608"/>
                  <p:cNvCxnSpPr/>
                  <p:nvPr/>
                </p:nvCxnSpPr>
                <p:spPr>
                  <a:xfrm>
                    <a:off x="3327400" y="2074573"/>
                    <a:ext cx="754084" cy="0"/>
                  </a:xfrm>
                  <a:prstGeom prst="line">
                    <a:avLst/>
                  </a:prstGeom>
                  <a:noFill/>
                  <a:ln w="6350" cap="flat" cmpd="sng" algn="ctr">
                    <a:solidFill>
                      <a:sysClr val="window" lastClr="FFFFFF">
                        <a:lumMod val="65000"/>
                      </a:sysClr>
                    </a:solidFill>
                    <a:prstDash val="solid"/>
                    <a:miter lim="800000"/>
                  </a:ln>
                  <a:effectLst/>
                </p:spPr>
              </p:cxnSp>
              <p:cxnSp>
                <p:nvCxnSpPr>
                  <p:cNvPr id="610" name="直線コネクタ 609"/>
                  <p:cNvCxnSpPr/>
                  <p:nvPr/>
                </p:nvCxnSpPr>
                <p:spPr>
                  <a:xfrm>
                    <a:off x="3327400" y="2112195"/>
                    <a:ext cx="754084" cy="0"/>
                  </a:xfrm>
                  <a:prstGeom prst="line">
                    <a:avLst/>
                  </a:prstGeom>
                  <a:noFill/>
                  <a:ln w="6350" cap="flat" cmpd="sng" algn="ctr">
                    <a:solidFill>
                      <a:sysClr val="window" lastClr="FFFFFF">
                        <a:lumMod val="65000"/>
                      </a:sysClr>
                    </a:solidFill>
                    <a:prstDash val="solid"/>
                    <a:miter lim="800000"/>
                  </a:ln>
                  <a:effectLst/>
                </p:spPr>
              </p:cxnSp>
              <p:cxnSp>
                <p:nvCxnSpPr>
                  <p:cNvPr id="611" name="直線コネクタ 610"/>
                  <p:cNvCxnSpPr/>
                  <p:nvPr/>
                </p:nvCxnSpPr>
                <p:spPr>
                  <a:xfrm>
                    <a:off x="3327400" y="2149982"/>
                    <a:ext cx="754084" cy="0"/>
                  </a:xfrm>
                  <a:prstGeom prst="line">
                    <a:avLst/>
                  </a:prstGeom>
                  <a:noFill/>
                  <a:ln w="6350" cap="flat" cmpd="sng" algn="ctr">
                    <a:solidFill>
                      <a:sysClr val="window" lastClr="FFFFFF">
                        <a:lumMod val="65000"/>
                      </a:sysClr>
                    </a:solidFill>
                    <a:prstDash val="solid"/>
                    <a:miter lim="800000"/>
                  </a:ln>
                  <a:effectLst/>
                </p:spPr>
              </p:cxnSp>
              <p:cxnSp>
                <p:nvCxnSpPr>
                  <p:cNvPr id="612" name="直線コネクタ 611"/>
                  <p:cNvCxnSpPr/>
                  <p:nvPr/>
                </p:nvCxnSpPr>
                <p:spPr>
                  <a:xfrm>
                    <a:off x="3327400" y="2190463"/>
                    <a:ext cx="754084" cy="0"/>
                  </a:xfrm>
                  <a:prstGeom prst="line">
                    <a:avLst/>
                  </a:prstGeom>
                  <a:noFill/>
                  <a:ln w="6350" cap="flat" cmpd="sng" algn="ctr">
                    <a:solidFill>
                      <a:sysClr val="window" lastClr="FFFFFF">
                        <a:lumMod val="65000"/>
                      </a:sysClr>
                    </a:solidFill>
                    <a:prstDash val="solid"/>
                    <a:miter lim="800000"/>
                  </a:ln>
                  <a:effectLst/>
                </p:spPr>
              </p:cxnSp>
              <p:cxnSp>
                <p:nvCxnSpPr>
                  <p:cNvPr id="613" name="直線コネクタ 612"/>
                  <p:cNvCxnSpPr/>
                  <p:nvPr/>
                </p:nvCxnSpPr>
                <p:spPr>
                  <a:xfrm>
                    <a:off x="3327400" y="2229354"/>
                    <a:ext cx="754084" cy="0"/>
                  </a:xfrm>
                  <a:prstGeom prst="line">
                    <a:avLst/>
                  </a:prstGeom>
                  <a:noFill/>
                  <a:ln w="6350" cap="flat" cmpd="sng" algn="ctr">
                    <a:solidFill>
                      <a:sysClr val="window" lastClr="FFFFFF">
                        <a:lumMod val="65000"/>
                      </a:sysClr>
                    </a:solidFill>
                    <a:prstDash val="solid"/>
                    <a:miter lim="800000"/>
                  </a:ln>
                  <a:effectLst/>
                </p:spPr>
              </p:cxnSp>
              <p:cxnSp>
                <p:nvCxnSpPr>
                  <p:cNvPr id="614" name="直線コネクタ 613"/>
                  <p:cNvCxnSpPr/>
                  <p:nvPr/>
                </p:nvCxnSpPr>
                <p:spPr>
                  <a:xfrm>
                    <a:off x="3327400" y="2266976"/>
                    <a:ext cx="754084" cy="0"/>
                  </a:xfrm>
                  <a:prstGeom prst="line">
                    <a:avLst/>
                  </a:prstGeom>
                  <a:noFill/>
                  <a:ln w="6350" cap="flat" cmpd="sng" algn="ctr">
                    <a:solidFill>
                      <a:sysClr val="window" lastClr="FFFFFF">
                        <a:lumMod val="65000"/>
                      </a:sysClr>
                    </a:solidFill>
                    <a:prstDash val="solid"/>
                    <a:miter lim="800000"/>
                  </a:ln>
                  <a:effectLst/>
                </p:spPr>
              </p:cxnSp>
              <p:cxnSp>
                <p:nvCxnSpPr>
                  <p:cNvPr id="615" name="直線コネクタ 614"/>
                  <p:cNvCxnSpPr/>
                  <p:nvPr/>
                </p:nvCxnSpPr>
                <p:spPr>
                  <a:xfrm>
                    <a:off x="3327400" y="2304763"/>
                    <a:ext cx="754084" cy="0"/>
                  </a:xfrm>
                  <a:prstGeom prst="line">
                    <a:avLst/>
                  </a:prstGeom>
                  <a:noFill/>
                  <a:ln w="6350" cap="flat" cmpd="sng" algn="ctr">
                    <a:solidFill>
                      <a:sysClr val="window" lastClr="FFFFFF">
                        <a:lumMod val="65000"/>
                      </a:sysClr>
                    </a:solidFill>
                    <a:prstDash val="solid"/>
                    <a:miter lim="800000"/>
                  </a:ln>
                  <a:effectLst/>
                </p:spPr>
              </p:cxnSp>
              <p:cxnSp>
                <p:nvCxnSpPr>
                  <p:cNvPr id="616" name="直線コネクタ 615"/>
                  <p:cNvCxnSpPr/>
                  <p:nvPr/>
                </p:nvCxnSpPr>
                <p:spPr>
                  <a:xfrm>
                    <a:off x="3327400" y="2345244"/>
                    <a:ext cx="754084" cy="0"/>
                  </a:xfrm>
                  <a:prstGeom prst="line">
                    <a:avLst/>
                  </a:prstGeom>
                  <a:noFill/>
                  <a:ln w="6350" cap="flat" cmpd="sng" algn="ctr">
                    <a:solidFill>
                      <a:sysClr val="window" lastClr="FFFFFF">
                        <a:lumMod val="65000"/>
                      </a:sysClr>
                    </a:solidFill>
                    <a:prstDash val="solid"/>
                    <a:miter lim="800000"/>
                  </a:ln>
                  <a:effectLst/>
                </p:spPr>
              </p:cxnSp>
              <p:cxnSp>
                <p:nvCxnSpPr>
                  <p:cNvPr id="617" name="直線コネクタ 616"/>
                  <p:cNvCxnSpPr/>
                  <p:nvPr/>
                </p:nvCxnSpPr>
                <p:spPr>
                  <a:xfrm>
                    <a:off x="3327400" y="2381531"/>
                    <a:ext cx="754084" cy="0"/>
                  </a:xfrm>
                  <a:prstGeom prst="line">
                    <a:avLst/>
                  </a:prstGeom>
                  <a:noFill/>
                  <a:ln w="6350" cap="flat" cmpd="sng" algn="ctr">
                    <a:solidFill>
                      <a:sysClr val="window" lastClr="FFFFFF">
                        <a:lumMod val="65000"/>
                      </a:sysClr>
                    </a:solidFill>
                    <a:prstDash val="solid"/>
                    <a:miter lim="800000"/>
                  </a:ln>
                  <a:effectLst/>
                </p:spPr>
              </p:cxnSp>
              <p:cxnSp>
                <p:nvCxnSpPr>
                  <p:cNvPr id="618" name="直線コネクタ 617"/>
                  <p:cNvCxnSpPr/>
                  <p:nvPr/>
                </p:nvCxnSpPr>
                <p:spPr>
                  <a:xfrm>
                    <a:off x="3327400" y="2422012"/>
                    <a:ext cx="754084" cy="0"/>
                  </a:xfrm>
                  <a:prstGeom prst="line">
                    <a:avLst/>
                  </a:prstGeom>
                  <a:noFill/>
                  <a:ln w="6350" cap="flat" cmpd="sng" algn="ctr">
                    <a:solidFill>
                      <a:sysClr val="window" lastClr="FFFFFF">
                        <a:lumMod val="65000"/>
                      </a:sysClr>
                    </a:solidFill>
                    <a:prstDash val="solid"/>
                    <a:miter lim="800000"/>
                  </a:ln>
                  <a:effectLst/>
                </p:spPr>
              </p:cxnSp>
              <p:cxnSp>
                <p:nvCxnSpPr>
                  <p:cNvPr id="619" name="直線コネクタ 618"/>
                  <p:cNvCxnSpPr/>
                  <p:nvPr/>
                </p:nvCxnSpPr>
                <p:spPr>
                  <a:xfrm>
                    <a:off x="3327400" y="2462274"/>
                    <a:ext cx="754084" cy="0"/>
                  </a:xfrm>
                  <a:prstGeom prst="line">
                    <a:avLst/>
                  </a:prstGeom>
                  <a:noFill/>
                  <a:ln w="6350" cap="flat" cmpd="sng" algn="ctr">
                    <a:solidFill>
                      <a:sysClr val="window" lastClr="FFFFFF">
                        <a:lumMod val="65000"/>
                      </a:sysClr>
                    </a:solidFill>
                    <a:prstDash val="solid"/>
                    <a:miter lim="800000"/>
                  </a:ln>
                  <a:effectLst/>
                </p:spPr>
              </p:cxnSp>
            </p:grpSp>
          </p:grpSp>
          <p:grpSp>
            <p:nvGrpSpPr>
              <p:cNvPr id="512" name="グループ化 511"/>
              <p:cNvGrpSpPr/>
              <p:nvPr/>
            </p:nvGrpSpPr>
            <p:grpSpPr>
              <a:xfrm>
                <a:off x="3353068" y="1644446"/>
                <a:ext cx="519812" cy="220598"/>
                <a:chOff x="3322757" y="2036709"/>
                <a:chExt cx="1163661" cy="610230"/>
              </a:xfrm>
            </p:grpSpPr>
            <p:sp>
              <p:nvSpPr>
                <p:cNvPr id="546" name="正方形/長方形 545"/>
                <p:cNvSpPr/>
                <p:nvPr/>
              </p:nvSpPr>
              <p:spPr>
                <a:xfrm>
                  <a:off x="3519579" y="2493603"/>
                  <a:ext cx="579491" cy="107884"/>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47" name="円/楕円 120"/>
                <p:cNvSpPr/>
                <p:nvPr/>
              </p:nvSpPr>
              <p:spPr>
                <a:xfrm flipH="1">
                  <a:off x="3433424" y="2500262"/>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48" name="平行四辺形 547"/>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49" name="平行四辺形 548"/>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50" name="フリーフォーム 549"/>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51" name="1 つの角を丸めた四角形 550"/>
                <p:cNvSpPr/>
                <p:nvPr/>
              </p:nvSpPr>
              <p:spPr>
                <a:xfrm>
                  <a:off x="4108069" y="2455924"/>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54" name="円/楕円 125"/>
                <p:cNvSpPr/>
                <p:nvPr/>
              </p:nvSpPr>
              <p:spPr>
                <a:xfrm flipH="1">
                  <a:off x="4144243" y="2502923"/>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558" name="直線コネクタ 557"/>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559" name="フリーフォーム 558"/>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560" name="直線コネクタ 559"/>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561" name="直線コネクタ 560"/>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562" name="直線コネクタ 561"/>
                <p:cNvCxnSpPr/>
                <p:nvPr/>
              </p:nvCxnSpPr>
              <p:spPr>
                <a:xfrm>
                  <a:off x="3658795" y="2566895"/>
                  <a:ext cx="386618" cy="0"/>
                </a:xfrm>
                <a:prstGeom prst="line">
                  <a:avLst/>
                </a:prstGeom>
                <a:noFill/>
                <a:ln w="6350" cap="flat" cmpd="sng" algn="ctr">
                  <a:solidFill>
                    <a:sysClr val="window" lastClr="FFFFFF">
                      <a:lumMod val="85000"/>
                    </a:sysClr>
                  </a:solidFill>
                  <a:prstDash val="solid"/>
                  <a:miter lim="800000"/>
                </a:ln>
                <a:effectLst/>
              </p:spPr>
            </p:cxnSp>
            <p:cxnSp>
              <p:nvCxnSpPr>
                <p:cNvPr id="563" name="直線コネクタ 562"/>
                <p:cNvCxnSpPr/>
                <p:nvPr/>
              </p:nvCxnSpPr>
              <p:spPr>
                <a:xfrm>
                  <a:off x="3692408" y="2515662"/>
                  <a:ext cx="0" cy="66900"/>
                </a:xfrm>
                <a:prstGeom prst="line">
                  <a:avLst/>
                </a:prstGeom>
                <a:noFill/>
                <a:ln w="6350" cap="flat" cmpd="sng" algn="ctr">
                  <a:solidFill>
                    <a:srgbClr val="E7E6E6"/>
                  </a:solidFill>
                  <a:prstDash val="solid"/>
                  <a:miter lim="800000"/>
                </a:ln>
                <a:effectLst/>
              </p:spPr>
            </p:cxnSp>
            <p:cxnSp>
              <p:nvCxnSpPr>
                <p:cNvPr id="564" name="直線コネクタ 563"/>
                <p:cNvCxnSpPr/>
                <p:nvPr/>
              </p:nvCxnSpPr>
              <p:spPr>
                <a:xfrm>
                  <a:off x="4011464" y="2515662"/>
                  <a:ext cx="0" cy="66900"/>
                </a:xfrm>
                <a:prstGeom prst="line">
                  <a:avLst/>
                </a:prstGeom>
                <a:noFill/>
                <a:ln w="6350" cap="flat" cmpd="sng" algn="ctr">
                  <a:solidFill>
                    <a:srgbClr val="E7E6E6"/>
                  </a:solidFill>
                  <a:prstDash val="solid"/>
                  <a:miter lim="800000"/>
                </a:ln>
                <a:effectLst/>
              </p:spPr>
            </p:cxnSp>
            <p:cxnSp>
              <p:nvCxnSpPr>
                <p:cNvPr id="565" name="直線コネクタ 564"/>
                <p:cNvCxnSpPr/>
                <p:nvPr/>
              </p:nvCxnSpPr>
              <p:spPr>
                <a:xfrm>
                  <a:off x="3658795" y="2534425"/>
                  <a:ext cx="386618" cy="0"/>
                </a:xfrm>
                <a:prstGeom prst="line">
                  <a:avLst/>
                </a:prstGeom>
                <a:noFill/>
                <a:ln w="6350" cap="flat" cmpd="sng" algn="ctr">
                  <a:solidFill>
                    <a:sysClr val="window" lastClr="FFFFFF">
                      <a:lumMod val="85000"/>
                    </a:sysClr>
                  </a:solidFill>
                  <a:prstDash val="solid"/>
                  <a:miter lim="800000"/>
                </a:ln>
                <a:effectLst/>
              </p:spPr>
            </p:cxnSp>
            <p:grpSp>
              <p:nvGrpSpPr>
                <p:cNvPr id="566" name="グループ化 565"/>
                <p:cNvGrpSpPr/>
                <p:nvPr/>
              </p:nvGrpSpPr>
              <p:grpSpPr>
                <a:xfrm>
                  <a:off x="3322757" y="2036709"/>
                  <a:ext cx="766201" cy="463553"/>
                  <a:chOff x="3322757" y="2036709"/>
                  <a:chExt cx="766201" cy="463553"/>
                </a:xfrm>
              </p:grpSpPr>
              <p:sp>
                <p:nvSpPr>
                  <p:cNvPr id="567" name="Rectangle 52"/>
                  <p:cNvSpPr>
                    <a:spLocks noChangeArrowheads="1"/>
                  </p:cNvSpPr>
                  <p:nvPr/>
                </p:nvSpPr>
                <p:spPr bwMode="auto">
                  <a:xfrm flipH="1">
                    <a:off x="3322757" y="2036709"/>
                    <a:ext cx="766201" cy="463553"/>
                  </a:xfrm>
                  <a:prstGeom prst="rect">
                    <a:avLst/>
                  </a:prstGeom>
                  <a:solidFill>
                    <a:sysClr val="window" lastClr="FFFFFF">
                      <a:lumMod val="85000"/>
                    </a:sys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568" name="直線コネクタ 567"/>
                  <p:cNvCxnSpPr/>
                  <p:nvPr/>
                </p:nvCxnSpPr>
                <p:spPr>
                  <a:xfrm>
                    <a:off x="3327400" y="2074573"/>
                    <a:ext cx="754084" cy="0"/>
                  </a:xfrm>
                  <a:prstGeom prst="line">
                    <a:avLst/>
                  </a:prstGeom>
                  <a:noFill/>
                  <a:ln w="6350" cap="flat" cmpd="sng" algn="ctr">
                    <a:solidFill>
                      <a:sysClr val="window" lastClr="FFFFFF">
                        <a:lumMod val="65000"/>
                      </a:sysClr>
                    </a:solidFill>
                    <a:prstDash val="solid"/>
                    <a:miter lim="800000"/>
                  </a:ln>
                  <a:effectLst/>
                </p:spPr>
              </p:cxnSp>
              <p:cxnSp>
                <p:nvCxnSpPr>
                  <p:cNvPr id="569" name="直線コネクタ 568"/>
                  <p:cNvCxnSpPr/>
                  <p:nvPr/>
                </p:nvCxnSpPr>
                <p:spPr>
                  <a:xfrm>
                    <a:off x="3327400" y="2112195"/>
                    <a:ext cx="754084" cy="0"/>
                  </a:xfrm>
                  <a:prstGeom prst="line">
                    <a:avLst/>
                  </a:prstGeom>
                  <a:noFill/>
                  <a:ln w="6350" cap="flat" cmpd="sng" algn="ctr">
                    <a:solidFill>
                      <a:sysClr val="window" lastClr="FFFFFF">
                        <a:lumMod val="65000"/>
                      </a:sysClr>
                    </a:solidFill>
                    <a:prstDash val="solid"/>
                    <a:miter lim="800000"/>
                  </a:ln>
                  <a:effectLst/>
                </p:spPr>
              </p:cxnSp>
              <p:cxnSp>
                <p:nvCxnSpPr>
                  <p:cNvPr id="570" name="直線コネクタ 569"/>
                  <p:cNvCxnSpPr/>
                  <p:nvPr/>
                </p:nvCxnSpPr>
                <p:spPr>
                  <a:xfrm>
                    <a:off x="3327400" y="2149982"/>
                    <a:ext cx="754084" cy="0"/>
                  </a:xfrm>
                  <a:prstGeom prst="line">
                    <a:avLst/>
                  </a:prstGeom>
                  <a:noFill/>
                  <a:ln w="6350" cap="flat" cmpd="sng" algn="ctr">
                    <a:solidFill>
                      <a:sysClr val="window" lastClr="FFFFFF">
                        <a:lumMod val="65000"/>
                      </a:sysClr>
                    </a:solidFill>
                    <a:prstDash val="solid"/>
                    <a:miter lim="800000"/>
                  </a:ln>
                  <a:effectLst/>
                </p:spPr>
              </p:cxnSp>
              <p:cxnSp>
                <p:nvCxnSpPr>
                  <p:cNvPr id="571" name="直線コネクタ 570"/>
                  <p:cNvCxnSpPr/>
                  <p:nvPr/>
                </p:nvCxnSpPr>
                <p:spPr>
                  <a:xfrm>
                    <a:off x="3327400" y="2190463"/>
                    <a:ext cx="754084" cy="0"/>
                  </a:xfrm>
                  <a:prstGeom prst="line">
                    <a:avLst/>
                  </a:prstGeom>
                  <a:noFill/>
                  <a:ln w="6350" cap="flat" cmpd="sng" algn="ctr">
                    <a:solidFill>
                      <a:sysClr val="window" lastClr="FFFFFF">
                        <a:lumMod val="65000"/>
                      </a:sysClr>
                    </a:solidFill>
                    <a:prstDash val="solid"/>
                    <a:miter lim="800000"/>
                  </a:ln>
                  <a:effectLst/>
                </p:spPr>
              </p:cxnSp>
              <p:cxnSp>
                <p:nvCxnSpPr>
                  <p:cNvPr id="572" name="直線コネクタ 571"/>
                  <p:cNvCxnSpPr/>
                  <p:nvPr/>
                </p:nvCxnSpPr>
                <p:spPr>
                  <a:xfrm>
                    <a:off x="3327400" y="2229354"/>
                    <a:ext cx="754084" cy="0"/>
                  </a:xfrm>
                  <a:prstGeom prst="line">
                    <a:avLst/>
                  </a:prstGeom>
                  <a:noFill/>
                  <a:ln w="6350" cap="flat" cmpd="sng" algn="ctr">
                    <a:solidFill>
                      <a:sysClr val="window" lastClr="FFFFFF">
                        <a:lumMod val="65000"/>
                      </a:sysClr>
                    </a:solidFill>
                    <a:prstDash val="solid"/>
                    <a:miter lim="800000"/>
                  </a:ln>
                  <a:effectLst/>
                </p:spPr>
              </p:cxnSp>
              <p:cxnSp>
                <p:nvCxnSpPr>
                  <p:cNvPr id="573" name="直線コネクタ 572"/>
                  <p:cNvCxnSpPr/>
                  <p:nvPr/>
                </p:nvCxnSpPr>
                <p:spPr>
                  <a:xfrm>
                    <a:off x="3327400" y="2266976"/>
                    <a:ext cx="754084" cy="0"/>
                  </a:xfrm>
                  <a:prstGeom prst="line">
                    <a:avLst/>
                  </a:prstGeom>
                  <a:noFill/>
                  <a:ln w="6350" cap="flat" cmpd="sng" algn="ctr">
                    <a:solidFill>
                      <a:sysClr val="window" lastClr="FFFFFF">
                        <a:lumMod val="65000"/>
                      </a:sysClr>
                    </a:solidFill>
                    <a:prstDash val="solid"/>
                    <a:miter lim="800000"/>
                  </a:ln>
                  <a:effectLst/>
                </p:spPr>
              </p:cxnSp>
              <p:cxnSp>
                <p:nvCxnSpPr>
                  <p:cNvPr id="574" name="直線コネクタ 573"/>
                  <p:cNvCxnSpPr/>
                  <p:nvPr/>
                </p:nvCxnSpPr>
                <p:spPr>
                  <a:xfrm>
                    <a:off x="3327400" y="2304763"/>
                    <a:ext cx="754084" cy="0"/>
                  </a:xfrm>
                  <a:prstGeom prst="line">
                    <a:avLst/>
                  </a:prstGeom>
                  <a:noFill/>
                  <a:ln w="6350" cap="flat" cmpd="sng" algn="ctr">
                    <a:solidFill>
                      <a:sysClr val="window" lastClr="FFFFFF">
                        <a:lumMod val="65000"/>
                      </a:sysClr>
                    </a:solidFill>
                    <a:prstDash val="solid"/>
                    <a:miter lim="800000"/>
                  </a:ln>
                  <a:effectLst/>
                </p:spPr>
              </p:cxnSp>
              <p:cxnSp>
                <p:nvCxnSpPr>
                  <p:cNvPr id="575" name="直線コネクタ 574"/>
                  <p:cNvCxnSpPr/>
                  <p:nvPr/>
                </p:nvCxnSpPr>
                <p:spPr>
                  <a:xfrm>
                    <a:off x="3327400" y="2345244"/>
                    <a:ext cx="754084" cy="0"/>
                  </a:xfrm>
                  <a:prstGeom prst="line">
                    <a:avLst/>
                  </a:prstGeom>
                  <a:noFill/>
                  <a:ln w="6350" cap="flat" cmpd="sng" algn="ctr">
                    <a:solidFill>
                      <a:sysClr val="window" lastClr="FFFFFF">
                        <a:lumMod val="65000"/>
                      </a:sysClr>
                    </a:solidFill>
                    <a:prstDash val="solid"/>
                    <a:miter lim="800000"/>
                  </a:ln>
                  <a:effectLst/>
                </p:spPr>
              </p:cxnSp>
              <p:cxnSp>
                <p:nvCxnSpPr>
                  <p:cNvPr id="576" name="直線コネクタ 575"/>
                  <p:cNvCxnSpPr/>
                  <p:nvPr/>
                </p:nvCxnSpPr>
                <p:spPr>
                  <a:xfrm>
                    <a:off x="3327400" y="2381531"/>
                    <a:ext cx="754084" cy="0"/>
                  </a:xfrm>
                  <a:prstGeom prst="line">
                    <a:avLst/>
                  </a:prstGeom>
                  <a:noFill/>
                  <a:ln w="6350" cap="flat" cmpd="sng" algn="ctr">
                    <a:solidFill>
                      <a:sysClr val="window" lastClr="FFFFFF">
                        <a:lumMod val="65000"/>
                      </a:sysClr>
                    </a:solidFill>
                    <a:prstDash val="solid"/>
                    <a:miter lim="800000"/>
                  </a:ln>
                  <a:effectLst/>
                </p:spPr>
              </p:cxnSp>
              <p:cxnSp>
                <p:nvCxnSpPr>
                  <p:cNvPr id="577" name="直線コネクタ 576"/>
                  <p:cNvCxnSpPr/>
                  <p:nvPr/>
                </p:nvCxnSpPr>
                <p:spPr>
                  <a:xfrm>
                    <a:off x="3327400" y="2422012"/>
                    <a:ext cx="754084" cy="0"/>
                  </a:xfrm>
                  <a:prstGeom prst="line">
                    <a:avLst/>
                  </a:prstGeom>
                  <a:noFill/>
                  <a:ln w="6350" cap="flat" cmpd="sng" algn="ctr">
                    <a:solidFill>
                      <a:sysClr val="window" lastClr="FFFFFF">
                        <a:lumMod val="65000"/>
                      </a:sysClr>
                    </a:solidFill>
                    <a:prstDash val="solid"/>
                    <a:miter lim="800000"/>
                  </a:ln>
                  <a:effectLst/>
                </p:spPr>
              </p:cxnSp>
              <p:cxnSp>
                <p:nvCxnSpPr>
                  <p:cNvPr id="578" name="直線コネクタ 577"/>
                  <p:cNvCxnSpPr/>
                  <p:nvPr/>
                </p:nvCxnSpPr>
                <p:spPr>
                  <a:xfrm>
                    <a:off x="3327400" y="2462274"/>
                    <a:ext cx="754084" cy="0"/>
                  </a:xfrm>
                  <a:prstGeom prst="line">
                    <a:avLst/>
                  </a:prstGeom>
                  <a:noFill/>
                  <a:ln w="6350" cap="flat" cmpd="sng" algn="ctr">
                    <a:solidFill>
                      <a:sysClr val="window" lastClr="FFFFFF">
                        <a:lumMod val="65000"/>
                      </a:sysClr>
                    </a:solidFill>
                    <a:prstDash val="solid"/>
                    <a:miter lim="800000"/>
                  </a:ln>
                  <a:effectLst/>
                </p:spPr>
              </p:cxnSp>
            </p:grpSp>
          </p:grpSp>
          <p:grpSp>
            <p:nvGrpSpPr>
              <p:cNvPr id="513" name="グループ化 512"/>
              <p:cNvGrpSpPr/>
              <p:nvPr/>
            </p:nvGrpSpPr>
            <p:grpSpPr>
              <a:xfrm>
                <a:off x="3961555" y="774214"/>
                <a:ext cx="484632" cy="1194025"/>
                <a:chOff x="33957" y="2143428"/>
                <a:chExt cx="1077566" cy="1128684"/>
              </a:xfrm>
            </p:grpSpPr>
            <p:sp>
              <p:nvSpPr>
                <p:cNvPr id="544" name="正方形/長方形 543"/>
                <p:cNvSpPr/>
                <p:nvPr/>
              </p:nvSpPr>
              <p:spPr>
                <a:xfrm>
                  <a:off x="282169" y="2260055"/>
                  <a:ext cx="829354" cy="894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eiryo UI" panose="020B0604030504040204" pitchFamily="50" charset="-128"/>
                    <a:ea typeface="Meiryo UI" panose="020B0604030504040204" pitchFamily="50" charset="-128"/>
                  </a:endParaRPr>
                </a:p>
              </p:txBody>
            </p:sp>
            <p:sp>
              <p:nvSpPr>
                <p:cNvPr id="545" name="テキスト ボックス 544"/>
                <p:cNvSpPr txBox="1"/>
                <p:nvPr/>
              </p:nvSpPr>
              <p:spPr>
                <a:xfrm>
                  <a:off x="33957" y="2143428"/>
                  <a:ext cx="1064809" cy="1128684"/>
                </a:xfrm>
                <a:prstGeom prst="rect">
                  <a:avLst/>
                </a:prstGeom>
                <a:noFill/>
              </p:spPr>
              <p:txBody>
                <a:bodyPr vert="eaVert" wrap="square" rtlCol="0">
                  <a:spAutoFit/>
                </a:bodyPr>
                <a:lstStyle/>
                <a:p>
                  <a:pPr algn="ctr"/>
                  <a:r>
                    <a:rPr lang="ja-JP" altLang="en-US" sz="500" dirty="0" smtClean="0">
                      <a:latin typeface="Meiryo UI" panose="020B0604030504040204" pitchFamily="50" charset="-128"/>
                      <a:ea typeface="Meiryo UI" panose="020B0604030504040204" pitchFamily="50" charset="-128"/>
                    </a:rPr>
                    <a:t>着荷主</a:t>
                  </a:r>
                  <a:endParaRPr kumimoji="1" lang="en-US" altLang="ja-JP" sz="500" dirty="0">
                    <a:latin typeface="Meiryo UI" panose="020B0604030504040204" pitchFamily="50" charset="-128"/>
                    <a:ea typeface="Meiryo UI" panose="020B0604030504040204" pitchFamily="50" charset="-128"/>
                  </a:endParaRPr>
                </a:p>
              </p:txBody>
            </p:sp>
          </p:grpSp>
          <p:grpSp>
            <p:nvGrpSpPr>
              <p:cNvPr id="514" name="グループ化 513"/>
              <p:cNvGrpSpPr/>
              <p:nvPr/>
            </p:nvGrpSpPr>
            <p:grpSpPr>
              <a:xfrm>
                <a:off x="1999991" y="1114136"/>
                <a:ext cx="519812" cy="220598"/>
                <a:chOff x="3322757" y="2036709"/>
                <a:chExt cx="1163661" cy="610230"/>
              </a:xfrm>
            </p:grpSpPr>
            <p:sp>
              <p:nvSpPr>
                <p:cNvPr id="515" name="正方形/長方形 514"/>
                <p:cNvSpPr/>
                <p:nvPr/>
              </p:nvSpPr>
              <p:spPr>
                <a:xfrm>
                  <a:off x="3519579" y="2493603"/>
                  <a:ext cx="579491" cy="107884"/>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16" name="円/楕円 120"/>
                <p:cNvSpPr/>
                <p:nvPr/>
              </p:nvSpPr>
              <p:spPr>
                <a:xfrm flipH="1">
                  <a:off x="3433424" y="2500262"/>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17" name="平行四辺形 516"/>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18" name="平行四辺形 517"/>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19" name="フリーフォーム 518"/>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20" name="1 つの角を丸めた四角形 519"/>
                <p:cNvSpPr/>
                <p:nvPr/>
              </p:nvSpPr>
              <p:spPr>
                <a:xfrm>
                  <a:off x="4108069" y="2455924"/>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21" name="円/楕円 125"/>
                <p:cNvSpPr/>
                <p:nvPr/>
              </p:nvSpPr>
              <p:spPr>
                <a:xfrm flipH="1">
                  <a:off x="4144243" y="2502923"/>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522" name="直線コネクタ 521"/>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523" name="フリーフォーム 522"/>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524" name="直線コネクタ 523"/>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525" name="直線コネクタ 524"/>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526" name="直線コネクタ 525"/>
                <p:cNvCxnSpPr/>
                <p:nvPr/>
              </p:nvCxnSpPr>
              <p:spPr>
                <a:xfrm>
                  <a:off x="3658795" y="2566895"/>
                  <a:ext cx="386618" cy="0"/>
                </a:xfrm>
                <a:prstGeom prst="line">
                  <a:avLst/>
                </a:prstGeom>
                <a:noFill/>
                <a:ln w="6350" cap="flat" cmpd="sng" algn="ctr">
                  <a:solidFill>
                    <a:sysClr val="window" lastClr="FFFFFF">
                      <a:lumMod val="85000"/>
                    </a:sysClr>
                  </a:solidFill>
                  <a:prstDash val="solid"/>
                  <a:miter lim="800000"/>
                </a:ln>
                <a:effectLst/>
              </p:spPr>
            </p:cxnSp>
            <p:cxnSp>
              <p:nvCxnSpPr>
                <p:cNvPr id="527" name="直線コネクタ 526"/>
                <p:cNvCxnSpPr/>
                <p:nvPr/>
              </p:nvCxnSpPr>
              <p:spPr>
                <a:xfrm>
                  <a:off x="3692408" y="2515662"/>
                  <a:ext cx="0" cy="66900"/>
                </a:xfrm>
                <a:prstGeom prst="line">
                  <a:avLst/>
                </a:prstGeom>
                <a:noFill/>
                <a:ln w="6350" cap="flat" cmpd="sng" algn="ctr">
                  <a:solidFill>
                    <a:srgbClr val="E7E6E6"/>
                  </a:solidFill>
                  <a:prstDash val="solid"/>
                  <a:miter lim="800000"/>
                </a:ln>
                <a:effectLst/>
              </p:spPr>
            </p:cxnSp>
            <p:cxnSp>
              <p:nvCxnSpPr>
                <p:cNvPr id="528" name="直線コネクタ 527"/>
                <p:cNvCxnSpPr/>
                <p:nvPr/>
              </p:nvCxnSpPr>
              <p:spPr>
                <a:xfrm>
                  <a:off x="4011464" y="2515662"/>
                  <a:ext cx="0" cy="66900"/>
                </a:xfrm>
                <a:prstGeom prst="line">
                  <a:avLst/>
                </a:prstGeom>
                <a:noFill/>
                <a:ln w="6350" cap="flat" cmpd="sng" algn="ctr">
                  <a:solidFill>
                    <a:srgbClr val="E7E6E6"/>
                  </a:solidFill>
                  <a:prstDash val="solid"/>
                  <a:miter lim="800000"/>
                </a:ln>
                <a:effectLst/>
              </p:spPr>
            </p:cxnSp>
            <p:cxnSp>
              <p:nvCxnSpPr>
                <p:cNvPr id="529" name="直線コネクタ 528"/>
                <p:cNvCxnSpPr/>
                <p:nvPr/>
              </p:nvCxnSpPr>
              <p:spPr>
                <a:xfrm>
                  <a:off x="3658795" y="2534425"/>
                  <a:ext cx="386618" cy="0"/>
                </a:xfrm>
                <a:prstGeom prst="line">
                  <a:avLst/>
                </a:prstGeom>
                <a:noFill/>
                <a:ln w="6350" cap="flat" cmpd="sng" algn="ctr">
                  <a:solidFill>
                    <a:sysClr val="window" lastClr="FFFFFF">
                      <a:lumMod val="85000"/>
                    </a:sysClr>
                  </a:solidFill>
                  <a:prstDash val="solid"/>
                  <a:miter lim="800000"/>
                </a:ln>
                <a:effectLst/>
              </p:spPr>
            </p:cxnSp>
            <p:grpSp>
              <p:nvGrpSpPr>
                <p:cNvPr id="530" name="グループ化 529"/>
                <p:cNvGrpSpPr/>
                <p:nvPr/>
              </p:nvGrpSpPr>
              <p:grpSpPr>
                <a:xfrm>
                  <a:off x="3322757" y="2036709"/>
                  <a:ext cx="766201" cy="463553"/>
                  <a:chOff x="3322757" y="2036709"/>
                  <a:chExt cx="766201" cy="463553"/>
                </a:xfrm>
              </p:grpSpPr>
              <p:sp>
                <p:nvSpPr>
                  <p:cNvPr id="531" name="Rectangle 52"/>
                  <p:cNvSpPr>
                    <a:spLocks noChangeArrowheads="1"/>
                  </p:cNvSpPr>
                  <p:nvPr/>
                </p:nvSpPr>
                <p:spPr bwMode="auto">
                  <a:xfrm flipH="1">
                    <a:off x="3322757" y="2036709"/>
                    <a:ext cx="766201" cy="463553"/>
                  </a:xfrm>
                  <a:prstGeom prst="rect">
                    <a:avLst/>
                  </a:prstGeom>
                  <a:solidFill>
                    <a:sysClr val="window" lastClr="FFFFFF">
                      <a:lumMod val="85000"/>
                    </a:sys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532" name="直線コネクタ 531"/>
                  <p:cNvCxnSpPr/>
                  <p:nvPr/>
                </p:nvCxnSpPr>
                <p:spPr>
                  <a:xfrm>
                    <a:off x="3327400" y="2074573"/>
                    <a:ext cx="754084" cy="0"/>
                  </a:xfrm>
                  <a:prstGeom prst="line">
                    <a:avLst/>
                  </a:prstGeom>
                  <a:noFill/>
                  <a:ln w="6350" cap="flat" cmpd="sng" algn="ctr">
                    <a:solidFill>
                      <a:sysClr val="window" lastClr="FFFFFF">
                        <a:lumMod val="65000"/>
                      </a:sysClr>
                    </a:solidFill>
                    <a:prstDash val="solid"/>
                    <a:miter lim="800000"/>
                  </a:ln>
                  <a:effectLst/>
                </p:spPr>
              </p:cxnSp>
              <p:cxnSp>
                <p:nvCxnSpPr>
                  <p:cNvPr id="534" name="直線コネクタ 533"/>
                  <p:cNvCxnSpPr/>
                  <p:nvPr/>
                </p:nvCxnSpPr>
                <p:spPr>
                  <a:xfrm>
                    <a:off x="3327400" y="2112195"/>
                    <a:ext cx="754084" cy="0"/>
                  </a:xfrm>
                  <a:prstGeom prst="line">
                    <a:avLst/>
                  </a:prstGeom>
                  <a:noFill/>
                  <a:ln w="6350" cap="flat" cmpd="sng" algn="ctr">
                    <a:solidFill>
                      <a:sysClr val="window" lastClr="FFFFFF">
                        <a:lumMod val="65000"/>
                      </a:sysClr>
                    </a:solidFill>
                    <a:prstDash val="solid"/>
                    <a:miter lim="800000"/>
                  </a:ln>
                  <a:effectLst/>
                </p:spPr>
              </p:cxnSp>
              <p:cxnSp>
                <p:nvCxnSpPr>
                  <p:cNvPr id="535" name="直線コネクタ 534"/>
                  <p:cNvCxnSpPr/>
                  <p:nvPr/>
                </p:nvCxnSpPr>
                <p:spPr>
                  <a:xfrm>
                    <a:off x="3327400" y="2149982"/>
                    <a:ext cx="754084" cy="0"/>
                  </a:xfrm>
                  <a:prstGeom prst="line">
                    <a:avLst/>
                  </a:prstGeom>
                  <a:noFill/>
                  <a:ln w="6350" cap="flat" cmpd="sng" algn="ctr">
                    <a:solidFill>
                      <a:sysClr val="window" lastClr="FFFFFF">
                        <a:lumMod val="65000"/>
                      </a:sysClr>
                    </a:solidFill>
                    <a:prstDash val="solid"/>
                    <a:miter lim="800000"/>
                  </a:ln>
                  <a:effectLst/>
                </p:spPr>
              </p:cxnSp>
              <p:cxnSp>
                <p:nvCxnSpPr>
                  <p:cNvPr id="536" name="直線コネクタ 535"/>
                  <p:cNvCxnSpPr/>
                  <p:nvPr/>
                </p:nvCxnSpPr>
                <p:spPr>
                  <a:xfrm>
                    <a:off x="3327400" y="2190463"/>
                    <a:ext cx="754084" cy="0"/>
                  </a:xfrm>
                  <a:prstGeom prst="line">
                    <a:avLst/>
                  </a:prstGeom>
                  <a:noFill/>
                  <a:ln w="6350" cap="flat" cmpd="sng" algn="ctr">
                    <a:solidFill>
                      <a:sysClr val="window" lastClr="FFFFFF">
                        <a:lumMod val="65000"/>
                      </a:sysClr>
                    </a:solidFill>
                    <a:prstDash val="solid"/>
                    <a:miter lim="800000"/>
                  </a:ln>
                  <a:effectLst/>
                </p:spPr>
              </p:cxnSp>
              <p:cxnSp>
                <p:nvCxnSpPr>
                  <p:cNvPr id="537" name="直線コネクタ 536"/>
                  <p:cNvCxnSpPr/>
                  <p:nvPr/>
                </p:nvCxnSpPr>
                <p:spPr>
                  <a:xfrm>
                    <a:off x="3327400" y="2229354"/>
                    <a:ext cx="754084" cy="0"/>
                  </a:xfrm>
                  <a:prstGeom prst="line">
                    <a:avLst/>
                  </a:prstGeom>
                  <a:noFill/>
                  <a:ln w="6350" cap="flat" cmpd="sng" algn="ctr">
                    <a:solidFill>
                      <a:sysClr val="window" lastClr="FFFFFF">
                        <a:lumMod val="65000"/>
                      </a:sysClr>
                    </a:solidFill>
                    <a:prstDash val="solid"/>
                    <a:miter lim="800000"/>
                  </a:ln>
                  <a:effectLst/>
                </p:spPr>
              </p:cxnSp>
              <p:cxnSp>
                <p:nvCxnSpPr>
                  <p:cNvPr id="538" name="直線コネクタ 537"/>
                  <p:cNvCxnSpPr/>
                  <p:nvPr/>
                </p:nvCxnSpPr>
                <p:spPr>
                  <a:xfrm>
                    <a:off x="3327400" y="2266976"/>
                    <a:ext cx="754084" cy="0"/>
                  </a:xfrm>
                  <a:prstGeom prst="line">
                    <a:avLst/>
                  </a:prstGeom>
                  <a:noFill/>
                  <a:ln w="6350" cap="flat" cmpd="sng" algn="ctr">
                    <a:solidFill>
                      <a:sysClr val="window" lastClr="FFFFFF">
                        <a:lumMod val="65000"/>
                      </a:sysClr>
                    </a:solidFill>
                    <a:prstDash val="solid"/>
                    <a:miter lim="800000"/>
                  </a:ln>
                  <a:effectLst/>
                </p:spPr>
              </p:cxnSp>
              <p:cxnSp>
                <p:nvCxnSpPr>
                  <p:cNvPr id="539" name="直線コネクタ 538"/>
                  <p:cNvCxnSpPr/>
                  <p:nvPr/>
                </p:nvCxnSpPr>
                <p:spPr>
                  <a:xfrm>
                    <a:off x="3327400" y="2304763"/>
                    <a:ext cx="754084" cy="0"/>
                  </a:xfrm>
                  <a:prstGeom prst="line">
                    <a:avLst/>
                  </a:prstGeom>
                  <a:noFill/>
                  <a:ln w="6350" cap="flat" cmpd="sng" algn="ctr">
                    <a:solidFill>
                      <a:sysClr val="window" lastClr="FFFFFF">
                        <a:lumMod val="65000"/>
                      </a:sysClr>
                    </a:solidFill>
                    <a:prstDash val="solid"/>
                    <a:miter lim="800000"/>
                  </a:ln>
                  <a:effectLst/>
                </p:spPr>
              </p:cxnSp>
              <p:cxnSp>
                <p:nvCxnSpPr>
                  <p:cNvPr id="540" name="直線コネクタ 539"/>
                  <p:cNvCxnSpPr/>
                  <p:nvPr/>
                </p:nvCxnSpPr>
                <p:spPr>
                  <a:xfrm>
                    <a:off x="3327400" y="2345244"/>
                    <a:ext cx="754084" cy="0"/>
                  </a:xfrm>
                  <a:prstGeom prst="line">
                    <a:avLst/>
                  </a:prstGeom>
                  <a:noFill/>
                  <a:ln w="6350" cap="flat" cmpd="sng" algn="ctr">
                    <a:solidFill>
                      <a:sysClr val="window" lastClr="FFFFFF">
                        <a:lumMod val="65000"/>
                      </a:sysClr>
                    </a:solidFill>
                    <a:prstDash val="solid"/>
                    <a:miter lim="800000"/>
                  </a:ln>
                  <a:effectLst/>
                </p:spPr>
              </p:cxnSp>
              <p:cxnSp>
                <p:nvCxnSpPr>
                  <p:cNvPr id="541" name="直線コネクタ 540"/>
                  <p:cNvCxnSpPr/>
                  <p:nvPr/>
                </p:nvCxnSpPr>
                <p:spPr>
                  <a:xfrm>
                    <a:off x="3327400" y="2381531"/>
                    <a:ext cx="754084" cy="0"/>
                  </a:xfrm>
                  <a:prstGeom prst="line">
                    <a:avLst/>
                  </a:prstGeom>
                  <a:noFill/>
                  <a:ln w="6350" cap="flat" cmpd="sng" algn="ctr">
                    <a:solidFill>
                      <a:sysClr val="window" lastClr="FFFFFF">
                        <a:lumMod val="65000"/>
                      </a:sysClr>
                    </a:solidFill>
                    <a:prstDash val="solid"/>
                    <a:miter lim="800000"/>
                  </a:ln>
                  <a:effectLst/>
                </p:spPr>
              </p:cxnSp>
              <p:cxnSp>
                <p:nvCxnSpPr>
                  <p:cNvPr id="542" name="直線コネクタ 541"/>
                  <p:cNvCxnSpPr/>
                  <p:nvPr/>
                </p:nvCxnSpPr>
                <p:spPr>
                  <a:xfrm>
                    <a:off x="3327400" y="2422012"/>
                    <a:ext cx="754084" cy="0"/>
                  </a:xfrm>
                  <a:prstGeom prst="line">
                    <a:avLst/>
                  </a:prstGeom>
                  <a:noFill/>
                  <a:ln w="6350" cap="flat" cmpd="sng" algn="ctr">
                    <a:solidFill>
                      <a:sysClr val="window" lastClr="FFFFFF">
                        <a:lumMod val="65000"/>
                      </a:sysClr>
                    </a:solidFill>
                    <a:prstDash val="solid"/>
                    <a:miter lim="800000"/>
                  </a:ln>
                  <a:effectLst/>
                </p:spPr>
              </p:cxnSp>
              <p:cxnSp>
                <p:nvCxnSpPr>
                  <p:cNvPr id="543" name="直線コネクタ 542"/>
                  <p:cNvCxnSpPr/>
                  <p:nvPr/>
                </p:nvCxnSpPr>
                <p:spPr>
                  <a:xfrm>
                    <a:off x="3327400" y="2462274"/>
                    <a:ext cx="754084" cy="0"/>
                  </a:xfrm>
                  <a:prstGeom prst="line">
                    <a:avLst/>
                  </a:prstGeom>
                  <a:noFill/>
                  <a:ln w="6350" cap="flat" cmpd="sng" algn="ctr">
                    <a:solidFill>
                      <a:sysClr val="window" lastClr="FFFFFF">
                        <a:lumMod val="65000"/>
                      </a:sysClr>
                    </a:solidFill>
                    <a:prstDash val="solid"/>
                    <a:miter lim="800000"/>
                  </a:ln>
                  <a:effectLst/>
                </p:spPr>
              </p:cxnSp>
            </p:grpSp>
          </p:grpSp>
        </p:grpSp>
        <p:grpSp>
          <p:nvGrpSpPr>
            <p:cNvPr id="467" name="グループ化 466"/>
            <p:cNvGrpSpPr/>
            <p:nvPr/>
          </p:nvGrpSpPr>
          <p:grpSpPr>
            <a:xfrm>
              <a:off x="776536" y="1292855"/>
              <a:ext cx="519812" cy="220598"/>
              <a:chOff x="3322757" y="2036709"/>
              <a:chExt cx="1163661" cy="610230"/>
            </a:xfrm>
          </p:grpSpPr>
          <p:sp>
            <p:nvSpPr>
              <p:cNvPr id="468" name="正方形/長方形 467"/>
              <p:cNvSpPr/>
              <p:nvPr/>
            </p:nvSpPr>
            <p:spPr>
              <a:xfrm>
                <a:off x="3519579" y="2493603"/>
                <a:ext cx="579491" cy="107884"/>
              </a:xfrm>
              <a:prstGeom prst="rect">
                <a:avLst/>
              </a:prstGeom>
              <a:solidFill>
                <a:srgbClr val="E7E6E6">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69" name="円/楕円 120"/>
              <p:cNvSpPr/>
              <p:nvPr/>
            </p:nvSpPr>
            <p:spPr>
              <a:xfrm flipH="1">
                <a:off x="3433424" y="2500262"/>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70" name="平行四辺形 469"/>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71" name="平行四辺形 470"/>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72" name="フリーフォーム 471"/>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73" name="1 つの角を丸めた四角形 472"/>
              <p:cNvSpPr/>
              <p:nvPr/>
            </p:nvSpPr>
            <p:spPr>
              <a:xfrm>
                <a:off x="4108069" y="2455924"/>
                <a:ext cx="231398" cy="137739"/>
              </a:xfrm>
              <a:prstGeom prst="round1Rect">
                <a:avLst>
                  <a:gd name="adj" fmla="val 50000"/>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74" name="円/楕円 125"/>
              <p:cNvSpPr/>
              <p:nvPr/>
            </p:nvSpPr>
            <p:spPr>
              <a:xfrm flipH="1">
                <a:off x="4144243" y="2502923"/>
                <a:ext cx="144016" cy="144016"/>
              </a:xfrm>
              <a:prstGeom prst="ellipse">
                <a:avLst/>
              </a:prstGeom>
              <a:solidFill>
                <a:sysClr val="window" lastClr="FFFFFF"/>
              </a:solidFill>
              <a:ln w="38100" cap="flat" cmpd="sng" algn="ctr">
                <a:solidFill>
                  <a:sysClr val="windowText" lastClr="000000">
                    <a:lumMod val="85000"/>
                    <a:lumOff val="15000"/>
                  </a:sysClr>
                </a:solidFill>
                <a:prstDash val="solid"/>
              </a:ln>
              <a:effectLst/>
            </p:spPr>
            <p:txBody>
              <a:bodyPr rtlCol="0" anchor="ctr"/>
              <a:lstStyle/>
              <a:p>
                <a:pPr marL="0" marR="0" lvl="0" indent="0" algn="ctr" defTabSz="957341"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475" name="直線コネクタ 474"/>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476" name="フリーフォーム 475"/>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477" name="直線コネクタ 476"/>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478" name="直線コネクタ 477"/>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479" name="直線コネクタ 478"/>
              <p:cNvCxnSpPr/>
              <p:nvPr/>
            </p:nvCxnSpPr>
            <p:spPr>
              <a:xfrm>
                <a:off x="3658795" y="2566895"/>
                <a:ext cx="386618" cy="0"/>
              </a:xfrm>
              <a:prstGeom prst="line">
                <a:avLst/>
              </a:prstGeom>
              <a:noFill/>
              <a:ln w="6350" cap="flat" cmpd="sng" algn="ctr">
                <a:solidFill>
                  <a:sysClr val="window" lastClr="FFFFFF">
                    <a:lumMod val="85000"/>
                  </a:sysClr>
                </a:solidFill>
                <a:prstDash val="solid"/>
                <a:miter lim="800000"/>
              </a:ln>
              <a:effectLst/>
            </p:spPr>
          </p:cxnSp>
          <p:cxnSp>
            <p:nvCxnSpPr>
              <p:cNvPr id="480" name="直線コネクタ 479"/>
              <p:cNvCxnSpPr/>
              <p:nvPr/>
            </p:nvCxnSpPr>
            <p:spPr>
              <a:xfrm>
                <a:off x="3692408" y="2515662"/>
                <a:ext cx="0" cy="66900"/>
              </a:xfrm>
              <a:prstGeom prst="line">
                <a:avLst/>
              </a:prstGeom>
              <a:noFill/>
              <a:ln w="6350" cap="flat" cmpd="sng" algn="ctr">
                <a:solidFill>
                  <a:srgbClr val="E7E6E6"/>
                </a:solidFill>
                <a:prstDash val="solid"/>
                <a:miter lim="800000"/>
              </a:ln>
              <a:effectLst/>
            </p:spPr>
          </p:cxnSp>
          <p:cxnSp>
            <p:nvCxnSpPr>
              <p:cNvPr id="481" name="直線コネクタ 480"/>
              <p:cNvCxnSpPr/>
              <p:nvPr/>
            </p:nvCxnSpPr>
            <p:spPr>
              <a:xfrm>
                <a:off x="4011464" y="2515662"/>
                <a:ext cx="0" cy="66900"/>
              </a:xfrm>
              <a:prstGeom prst="line">
                <a:avLst/>
              </a:prstGeom>
              <a:noFill/>
              <a:ln w="6350" cap="flat" cmpd="sng" algn="ctr">
                <a:solidFill>
                  <a:srgbClr val="E7E6E6"/>
                </a:solidFill>
                <a:prstDash val="solid"/>
                <a:miter lim="800000"/>
              </a:ln>
              <a:effectLst/>
            </p:spPr>
          </p:cxnSp>
          <p:cxnSp>
            <p:nvCxnSpPr>
              <p:cNvPr id="482" name="直線コネクタ 481"/>
              <p:cNvCxnSpPr/>
              <p:nvPr/>
            </p:nvCxnSpPr>
            <p:spPr>
              <a:xfrm>
                <a:off x="3658795" y="2534425"/>
                <a:ext cx="386618" cy="0"/>
              </a:xfrm>
              <a:prstGeom prst="line">
                <a:avLst/>
              </a:prstGeom>
              <a:noFill/>
              <a:ln w="6350" cap="flat" cmpd="sng" algn="ctr">
                <a:solidFill>
                  <a:sysClr val="window" lastClr="FFFFFF">
                    <a:lumMod val="85000"/>
                  </a:sysClr>
                </a:solidFill>
                <a:prstDash val="solid"/>
                <a:miter lim="800000"/>
              </a:ln>
              <a:effectLst/>
            </p:spPr>
          </p:cxnSp>
          <p:grpSp>
            <p:nvGrpSpPr>
              <p:cNvPr id="483" name="グループ化 482"/>
              <p:cNvGrpSpPr/>
              <p:nvPr/>
            </p:nvGrpSpPr>
            <p:grpSpPr>
              <a:xfrm>
                <a:off x="3322757" y="2036709"/>
                <a:ext cx="766201" cy="463553"/>
                <a:chOff x="3322757" y="2036709"/>
                <a:chExt cx="766201" cy="463553"/>
              </a:xfrm>
            </p:grpSpPr>
            <p:sp>
              <p:nvSpPr>
                <p:cNvPr id="484" name="Rectangle 52"/>
                <p:cNvSpPr>
                  <a:spLocks noChangeArrowheads="1"/>
                </p:cNvSpPr>
                <p:nvPr/>
              </p:nvSpPr>
              <p:spPr bwMode="auto">
                <a:xfrm flipH="1">
                  <a:off x="3322757" y="2036709"/>
                  <a:ext cx="766201" cy="463553"/>
                </a:xfrm>
                <a:prstGeom prst="rect">
                  <a:avLst/>
                </a:prstGeom>
                <a:solidFill>
                  <a:sysClr val="window" lastClr="FFFFFF">
                    <a:lumMod val="85000"/>
                  </a:sys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7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485" name="直線コネクタ 484"/>
                <p:cNvCxnSpPr/>
                <p:nvPr/>
              </p:nvCxnSpPr>
              <p:spPr>
                <a:xfrm>
                  <a:off x="3327400" y="2074573"/>
                  <a:ext cx="754084" cy="0"/>
                </a:xfrm>
                <a:prstGeom prst="line">
                  <a:avLst/>
                </a:prstGeom>
                <a:noFill/>
                <a:ln w="6350" cap="flat" cmpd="sng" algn="ctr">
                  <a:solidFill>
                    <a:sysClr val="window" lastClr="FFFFFF">
                      <a:lumMod val="65000"/>
                    </a:sysClr>
                  </a:solidFill>
                  <a:prstDash val="solid"/>
                  <a:miter lim="800000"/>
                </a:ln>
                <a:effectLst/>
              </p:spPr>
            </p:cxnSp>
            <p:cxnSp>
              <p:nvCxnSpPr>
                <p:cNvPr id="486" name="直線コネクタ 485"/>
                <p:cNvCxnSpPr/>
                <p:nvPr/>
              </p:nvCxnSpPr>
              <p:spPr>
                <a:xfrm>
                  <a:off x="3327400" y="2112195"/>
                  <a:ext cx="754084" cy="0"/>
                </a:xfrm>
                <a:prstGeom prst="line">
                  <a:avLst/>
                </a:prstGeom>
                <a:noFill/>
                <a:ln w="6350" cap="flat" cmpd="sng" algn="ctr">
                  <a:solidFill>
                    <a:sysClr val="window" lastClr="FFFFFF">
                      <a:lumMod val="65000"/>
                    </a:sysClr>
                  </a:solidFill>
                  <a:prstDash val="solid"/>
                  <a:miter lim="800000"/>
                </a:ln>
                <a:effectLst/>
              </p:spPr>
            </p:cxnSp>
            <p:cxnSp>
              <p:nvCxnSpPr>
                <p:cNvPr id="489" name="直線コネクタ 488"/>
                <p:cNvCxnSpPr/>
                <p:nvPr/>
              </p:nvCxnSpPr>
              <p:spPr>
                <a:xfrm>
                  <a:off x="3327400" y="2149982"/>
                  <a:ext cx="754084" cy="0"/>
                </a:xfrm>
                <a:prstGeom prst="line">
                  <a:avLst/>
                </a:prstGeom>
                <a:noFill/>
                <a:ln w="6350" cap="flat" cmpd="sng" algn="ctr">
                  <a:solidFill>
                    <a:sysClr val="window" lastClr="FFFFFF">
                      <a:lumMod val="65000"/>
                    </a:sysClr>
                  </a:solidFill>
                  <a:prstDash val="solid"/>
                  <a:miter lim="800000"/>
                </a:ln>
                <a:effectLst/>
              </p:spPr>
            </p:cxnSp>
            <p:cxnSp>
              <p:nvCxnSpPr>
                <p:cNvPr id="490" name="直線コネクタ 489"/>
                <p:cNvCxnSpPr/>
                <p:nvPr/>
              </p:nvCxnSpPr>
              <p:spPr>
                <a:xfrm>
                  <a:off x="3327400" y="2190463"/>
                  <a:ext cx="754084" cy="0"/>
                </a:xfrm>
                <a:prstGeom prst="line">
                  <a:avLst/>
                </a:prstGeom>
                <a:noFill/>
                <a:ln w="6350" cap="flat" cmpd="sng" algn="ctr">
                  <a:solidFill>
                    <a:sysClr val="window" lastClr="FFFFFF">
                      <a:lumMod val="65000"/>
                    </a:sysClr>
                  </a:solidFill>
                  <a:prstDash val="solid"/>
                  <a:miter lim="800000"/>
                </a:ln>
                <a:effectLst/>
              </p:spPr>
            </p:cxnSp>
            <p:cxnSp>
              <p:nvCxnSpPr>
                <p:cNvPr id="491" name="直線コネクタ 490"/>
                <p:cNvCxnSpPr/>
                <p:nvPr/>
              </p:nvCxnSpPr>
              <p:spPr>
                <a:xfrm>
                  <a:off x="3327400" y="2229354"/>
                  <a:ext cx="754084" cy="0"/>
                </a:xfrm>
                <a:prstGeom prst="line">
                  <a:avLst/>
                </a:prstGeom>
                <a:noFill/>
                <a:ln w="6350" cap="flat" cmpd="sng" algn="ctr">
                  <a:solidFill>
                    <a:sysClr val="window" lastClr="FFFFFF">
                      <a:lumMod val="65000"/>
                    </a:sysClr>
                  </a:solidFill>
                  <a:prstDash val="solid"/>
                  <a:miter lim="800000"/>
                </a:ln>
                <a:effectLst/>
              </p:spPr>
            </p:cxnSp>
            <p:cxnSp>
              <p:nvCxnSpPr>
                <p:cNvPr id="492" name="直線コネクタ 491"/>
                <p:cNvCxnSpPr/>
                <p:nvPr/>
              </p:nvCxnSpPr>
              <p:spPr>
                <a:xfrm>
                  <a:off x="3327400" y="2266976"/>
                  <a:ext cx="754084" cy="0"/>
                </a:xfrm>
                <a:prstGeom prst="line">
                  <a:avLst/>
                </a:prstGeom>
                <a:noFill/>
                <a:ln w="6350" cap="flat" cmpd="sng" algn="ctr">
                  <a:solidFill>
                    <a:sysClr val="window" lastClr="FFFFFF">
                      <a:lumMod val="65000"/>
                    </a:sysClr>
                  </a:solidFill>
                  <a:prstDash val="solid"/>
                  <a:miter lim="800000"/>
                </a:ln>
                <a:effectLst/>
              </p:spPr>
            </p:cxnSp>
            <p:cxnSp>
              <p:nvCxnSpPr>
                <p:cNvPr id="493" name="直線コネクタ 492"/>
                <p:cNvCxnSpPr/>
                <p:nvPr/>
              </p:nvCxnSpPr>
              <p:spPr>
                <a:xfrm>
                  <a:off x="3327400" y="2304763"/>
                  <a:ext cx="754084" cy="0"/>
                </a:xfrm>
                <a:prstGeom prst="line">
                  <a:avLst/>
                </a:prstGeom>
                <a:noFill/>
                <a:ln w="6350" cap="flat" cmpd="sng" algn="ctr">
                  <a:solidFill>
                    <a:sysClr val="window" lastClr="FFFFFF">
                      <a:lumMod val="65000"/>
                    </a:sysClr>
                  </a:solidFill>
                  <a:prstDash val="solid"/>
                  <a:miter lim="800000"/>
                </a:ln>
                <a:effectLst/>
              </p:spPr>
            </p:cxnSp>
            <p:cxnSp>
              <p:nvCxnSpPr>
                <p:cNvPr id="494" name="直線コネクタ 493"/>
                <p:cNvCxnSpPr/>
                <p:nvPr/>
              </p:nvCxnSpPr>
              <p:spPr>
                <a:xfrm>
                  <a:off x="3327400" y="2345244"/>
                  <a:ext cx="754084" cy="0"/>
                </a:xfrm>
                <a:prstGeom prst="line">
                  <a:avLst/>
                </a:prstGeom>
                <a:noFill/>
                <a:ln w="6350" cap="flat" cmpd="sng" algn="ctr">
                  <a:solidFill>
                    <a:sysClr val="window" lastClr="FFFFFF">
                      <a:lumMod val="65000"/>
                    </a:sysClr>
                  </a:solidFill>
                  <a:prstDash val="solid"/>
                  <a:miter lim="800000"/>
                </a:ln>
                <a:effectLst/>
              </p:spPr>
            </p:cxnSp>
            <p:cxnSp>
              <p:nvCxnSpPr>
                <p:cNvPr id="495" name="直線コネクタ 494"/>
                <p:cNvCxnSpPr/>
                <p:nvPr/>
              </p:nvCxnSpPr>
              <p:spPr>
                <a:xfrm>
                  <a:off x="3327400" y="2381531"/>
                  <a:ext cx="754084" cy="0"/>
                </a:xfrm>
                <a:prstGeom prst="line">
                  <a:avLst/>
                </a:prstGeom>
                <a:noFill/>
                <a:ln w="6350" cap="flat" cmpd="sng" algn="ctr">
                  <a:solidFill>
                    <a:sysClr val="window" lastClr="FFFFFF">
                      <a:lumMod val="65000"/>
                    </a:sysClr>
                  </a:solidFill>
                  <a:prstDash val="solid"/>
                  <a:miter lim="800000"/>
                </a:ln>
                <a:effectLst/>
              </p:spPr>
            </p:cxnSp>
            <p:cxnSp>
              <p:nvCxnSpPr>
                <p:cNvPr id="496" name="直線コネクタ 495"/>
                <p:cNvCxnSpPr/>
                <p:nvPr/>
              </p:nvCxnSpPr>
              <p:spPr>
                <a:xfrm>
                  <a:off x="3327400" y="2422012"/>
                  <a:ext cx="754084" cy="0"/>
                </a:xfrm>
                <a:prstGeom prst="line">
                  <a:avLst/>
                </a:prstGeom>
                <a:noFill/>
                <a:ln w="6350" cap="flat" cmpd="sng" algn="ctr">
                  <a:solidFill>
                    <a:sysClr val="window" lastClr="FFFFFF">
                      <a:lumMod val="65000"/>
                    </a:sysClr>
                  </a:solidFill>
                  <a:prstDash val="solid"/>
                  <a:miter lim="800000"/>
                </a:ln>
                <a:effectLst/>
              </p:spPr>
            </p:cxnSp>
            <p:cxnSp>
              <p:nvCxnSpPr>
                <p:cNvPr id="497" name="直線コネクタ 496"/>
                <p:cNvCxnSpPr/>
                <p:nvPr/>
              </p:nvCxnSpPr>
              <p:spPr>
                <a:xfrm>
                  <a:off x="3327400" y="2462274"/>
                  <a:ext cx="754084" cy="0"/>
                </a:xfrm>
                <a:prstGeom prst="line">
                  <a:avLst/>
                </a:prstGeom>
                <a:noFill/>
                <a:ln w="6350" cap="flat" cmpd="sng" algn="ctr">
                  <a:solidFill>
                    <a:sysClr val="window" lastClr="FFFFFF">
                      <a:lumMod val="65000"/>
                    </a:sysClr>
                  </a:solidFill>
                  <a:prstDash val="solid"/>
                  <a:miter lim="800000"/>
                </a:ln>
                <a:effectLst/>
              </p:spPr>
            </p:cxnSp>
          </p:grpSp>
        </p:grpSp>
      </p:grpSp>
      <p:pic>
        <p:nvPicPr>
          <p:cNvPr id="769" name="図 2"/>
          <p:cNvPicPr>
            <a:picLocks noChangeAspect="1"/>
          </p:cNvPicPr>
          <p:nvPr/>
        </p:nvPicPr>
        <p:blipFill>
          <a:blip r:embed="rId5"/>
          <a:stretch>
            <a:fillRect/>
          </a:stretch>
        </p:blipFill>
        <p:spPr>
          <a:xfrm>
            <a:off x="2570565" y="5754402"/>
            <a:ext cx="844871" cy="388397"/>
          </a:xfrm>
          <a:prstGeom prst="rect">
            <a:avLst/>
          </a:prstGeom>
        </p:spPr>
      </p:pic>
      <p:pic>
        <p:nvPicPr>
          <p:cNvPr id="770" name="図 769" descr="屋内, 建物, 座る, 荷物 が含まれている画像&#10;&#10;自動的に生成された説明">
            <a:extLst>
              <a:ext uri="{FF2B5EF4-FFF2-40B4-BE49-F238E27FC236}">
                <a16:creationId xmlns:a16="http://schemas.microsoft.com/office/drawing/2014/main" xmlns="" id="{DBCCAC22-95EF-4395-B4F7-E610BEDD89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78302" y="5836446"/>
            <a:ext cx="593583" cy="451132"/>
          </a:xfrm>
          <a:prstGeom prst="rect">
            <a:avLst/>
          </a:prstGeom>
        </p:spPr>
      </p:pic>
      <p:cxnSp>
        <p:nvCxnSpPr>
          <p:cNvPr id="771" name="直線矢印コネクタ 770"/>
          <p:cNvCxnSpPr/>
          <p:nvPr/>
        </p:nvCxnSpPr>
        <p:spPr>
          <a:xfrm flipV="1">
            <a:off x="3244289" y="5734035"/>
            <a:ext cx="102923" cy="1695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72" name="直線矢印コネクタ 771"/>
          <p:cNvCxnSpPr>
            <a:endCxn id="701" idx="2"/>
          </p:cNvCxnSpPr>
          <p:nvPr/>
        </p:nvCxnSpPr>
        <p:spPr>
          <a:xfrm flipH="1" flipV="1">
            <a:off x="3867523" y="5764893"/>
            <a:ext cx="191218" cy="1108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74" name="角丸四角形吹き出し 773"/>
          <p:cNvSpPr/>
          <p:nvPr/>
        </p:nvSpPr>
        <p:spPr>
          <a:xfrm>
            <a:off x="2262150" y="6095942"/>
            <a:ext cx="1830522" cy="261062"/>
          </a:xfrm>
          <a:prstGeom prst="wedgeRoundRectCallout">
            <a:avLst>
              <a:gd name="adj1" fmla="val -14166"/>
              <a:gd name="adj2" fmla="val -47015"/>
              <a:gd name="adj3" fmla="val 16667"/>
            </a:avLst>
          </a:prstGeom>
          <a:solidFill>
            <a:schemeClr val="bg1"/>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ja-JP" altLang="en-US" sz="700" dirty="0">
                <a:solidFill>
                  <a:schemeClr val="tx1"/>
                </a:solidFill>
              </a:rPr>
              <a:t>集約施設に無人</a:t>
            </a:r>
            <a:r>
              <a:rPr lang="ja-JP" altLang="en-US" sz="700" dirty="0" smtClean="0">
                <a:solidFill>
                  <a:schemeClr val="tx1"/>
                </a:solidFill>
              </a:rPr>
              <a:t>搬送車や無人フォークリフト、ピッキングロボットなどを導入</a:t>
            </a:r>
            <a:endParaRPr kumimoji="1" lang="ja-JP" altLang="en-US" sz="700" dirty="0">
              <a:solidFill>
                <a:schemeClr val="tx1"/>
              </a:solidFill>
            </a:endParaRPr>
          </a:p>
        </p:txBody>
      </p:sp>
      <p:sp>
        <p:nvSpPr>
          <p:cNvPr id="768" name="正方形/長方形 4"/>
          <p:cNvSpPr/>
          <p:nvPr/>
        </p:nvSpPr>
        <p:spPr>
          <a:xfrm>
            <a:off x="8315956" y="1126485"/>
            <a:ext cx="275601" cy="646331"/>
          </a:xfrm>
          <a:prstGeom prst="rect">
            <a:avLst/>
          </a:prstGeom>
          <a:ln w="19050">
            <a:solidFill>
              <a:schemeClr val="tx1"/>
            </a:solidFill>
            <a:prstDash val="solid"/>
          </a:ln>
        </p:spPr>
        <p:txBody>
          <a:bodyPr wrap="square">
            <a:spAutoFit/>
          </a:bodyPr>
          <a:lstStyle/>
          <a:p>
            <a:pPr algn="ctr" fontAlgn="base">
              <a:spcBef>
                <a:spcPct val="0"/>
              </a:spcBef>
              <a:spcAft>
                <a:spcPct val="0"/>
              </a:spcAft>
              <a:defRPr/>
            </a:pPr>
            <a:r>
              <a:rPr lang="ja-JP" altLang="en-US" sz="900" dirty="0" smtClean="0">
                <a:solidFill>
                  <a:srgbClr val="000000"/>
                </a:solidFill>
              </a:rPr>
              <a:t>集約拠点</a:t>
            </a:r>
            <a:endParaRPr lang="ja-JP" altLang="en-US" sz="1200" dirty="0">
              <a:solidFill>
                <a:srgbClr val="000000"/>
              </a:solidFill>
            </a:endParaRPr>
          </a:p>
        </p:txBody>
      </p:sp>
      <p:sp>
        <p:nvSpPr>
          <p:cNvPr id="773" name="左右矢印 421"/>
          <p:cNvSpPr/>
          <p:nvPr/>
        </p:nvSpPr>
        <p:spPr>
          <a:xfrm rot="748545">
            <a:off x="7829895" y="1226052"/>
            <a:ext cx="423793" cy="154456"/>
          </a:xfrm>
          <a:prstGeom prst="rightArrow">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775" name="左右矢印 421"/>
          <p:cNvSpPr/>
          <p:nvPr/>
        </p:nvSpPr>
        <p:spPr>
          <a:xfrm rot="20720846">
            <a:off x="7822258" y="1456541"/>
            <a:ext cx="423793" cy="154456"/>
          </a:xfrm>
          <a:prstGeom prst="rightArrow">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Ｐゴシック"/>
              <a:cs typeface="+mn-cs"/>
            </a:endParaRPr>
          </a:p>
        </p:txBody>
      </p:sp>
      <p:grpSp>
        <p:nvGrpSpPr>
          <p:cNvPr id="777" name="グループ化 776"/>
          <p:cNvGrpSpPr/>
          <p:nvPr/>
        </p:nvGrpSpPr>
        <p:grpSpPr>
          <a:xfrm>
            <a:off x="7110090" y="1115604"/>
            <a:ext cx="677365" cy="262580"/>
            <a:chOff x="5816307" y="3578889"/>
            <a:chExt cx="677365" cy="262580"/>
          </a:xfrm>
        </p:grpSpPr>
        <p:grpSp>
          <p:nvGrpSpPr>
            <p:cNvPr id="778" name="グループ化 777"/>
            <p:cNvGrpSpPr/>
            <p:nvPr/>
          </p:nvGrpSpPr>
          <p:grpSpPr>
            <a:xfrm>
              <a:off x="5992630" y="3618655"/>
              <a:ext cx="473999" cy="222814"/>
              <a:chOff x="3322757" y="2036709"/>
              <a:chExt cx="1163661" cy="610230"/>
            </a:xfrm>
          </p:grpSpPr>
          <p:sp>
            <p:nvSpPr>
              <p:cNvPr id="780" name="正方形/長方形 779"/>
              <p:cNvSpPr/>
              <p:nvPr/>
            </p:nvSpPr>
            <p:spPr>
              <a:xfrm>
                <a:off x="3519579" y="2493603"/>
                <a:ext cx="579491" cy="10788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1" name="円/楕円 822"/>
              <p:cNvSpPr/>
              <p:nvPr/>
            </p:nvSpPr>
            <p:spPr>
              <a:xfrm flipH="1">
                <a:off x="3433424" y="2500262"/>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782" name="平行四辺形 781"/>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783" name="平行四辺形 782"/>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784" name="フリーフォーム 783"/>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5" name="1 つの角を丸めた四角形 784"/>
              <p:cNvSpPr/>
              <p:nvPr/>
            </p:nvSpPr>
            <p:spPr>
              <a:xfrm>
                <a:off x="4108069" y="2455924"/>
                <a:ext cx="231398" cy="137739"/>
              </a:xfrm>
              <a:prstGeom prst="round1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6" name="円/楕円 828"/>
              <p:cNvSpPr/>
              <p:nvPr/>
            </p:nvSpPr>
            <p:spPr>
              <a:xfrm flipH="1">
                <a:off x="4144243" y="2502923"/>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cxnSp>
            <p:nvCxnSpPr>
              <p:cNvPr id="787" name="直線コネクタ 786"/>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788" name="フリーフォーム 787"/>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9" name="直線コネクタ 788"/>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790" name="直線コネクタ 789"/>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791" name="直線コネクタ 790"/>
              <p:cNvCxnSpPr/>
              <p:nvPr/>
            </p:nvCxnSpPr>
            <p:spPr>
              <a:xfrm>
                <a:off x="3658795" y="256689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92" name="直線コネクタ 791"/>
              <p:cNvCxnSpPr/>
              <p:nvPr/>
            </p:nvCxnSpPr>
            <p:spPr>
              <a:xfrm>
                <a:off x="3692408"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94" name="直線コネクタ 793"/>
              <p:cNvCxnSpPr/>
              <p:nvPr/>
            </p:nvCxnSpPr>
            <p:spPr>
              <a:xfrm>
                <a:off x="4011464"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97" name="直線コネクタ 796"/>
              <p:cNvCxnSpPr/>
              <p:nvPr/>
            </p:nvCxnSpPr>
            <p:spPr>
              <a:xfrm>
                <a:off x="3658795" y="253442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866" name="グループ化 865"/>
              <p:cNvGrpSpPr/>
              <p:nvPr/>
            </p:nvGrpSpPr>
            <p:grpSpPr>
              <a:xfrm>
                <a:off x="3322757" y="2036709"/>
                <a:ext cx="766201" cy="463553"/>
                <a:chOff x="3322757" y="2036709"/>
                <a:chExt cx="766201" cy="463553"/>
              </a:xfrm>
            </p:grpSpPr>
            <p:sp>
              <p:nvSpPr>
                <p:cNvPr id="877" name="Rectangle 52"/>
                <p:cNvSpPr>
                  <a:spLocks noChangeArrowheads="1"/>
                </p:cNvSpPr>
                <p:nvPr/>
              </p:nvSpPr>
              <p:spPr bwMode="auto">
                <a:xfrm flipH="1">
                  <a:off x="3322757" y="2036709"/>
                  <a:ext cx="766201" cy="463553"/>
                </a:xfrm>
                <a:prstGeom prst="rect">
                  <a:avLst/>
                </a:prstGeom>
                <a:solidFill>
                  <a:schemeClr val="bg1">
                    <a:lumMod val="85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endParaRPr lang="ja-JP" altLang="en-US">
                    <a:latin typeface="+mn-lt"/>
                    <a:ea typeface="HGPｺﾞｼｯｸM" panose="020B0600000000000000" pitchFamily="50" charset="-128"/>
                  </a:endParaRPr>
                </a:p>
              </p:txBody>
            </p:sp>
            <p:cxnSp>
              <p:nvCxnSpPr>
                <p:cNvPr id="881" name="直線コネクタ 880"/>
                <p:cNvCxnSpPr/>
                <p:nvPr/>
              </p:nvCxnSpPr>
              <p:spPr>
                <a:xfrm>
                  <a:off x="3327400" y="207457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82" name="直線コネクタ 881"/>
                <p:cNvCxnSpPr/>
                <p:nvPr/>
              </p:nvCxnSpPr>
              <p:spPr>
                <a:xfrm>
                  <a:off x="3327400" y="2112195"/>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83" name="直線コネクタ 882"/>
                <p:cNvCxnSpPr/>
                <p:nvPr/>
              </p:nvCxnSpPr>
              <p:spPr>
                <a:xfrm>
                  <a:off x="3327400" y="214998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84" name="直線コネクタ 883"/>
                <p:cNvCxnSpPr/>
                <p:nvPr/>
              </p:nvCxnSpPr>
              <p:spPr>
                <a:xfrm>
                  <a:off x="3327400" y="21904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30" name="直線コネクタ 929"/>
                <p:cNvCxnSpPr/>
                <p:nvPr/>
              </p:nvCxnSpPr>
              <p:spPr>
                <a:xfrm>
                  <a:off x="3327400" y="222935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31" name="直線コネクタ 930"/>
                <p:cNvCxnSpPr/>
                <p:nvPr/>
              </p:nvCxnSpPr>
              <p:spPr>
                <a:xfrm>
                  <a:off x="3327400" y="2266976"/>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32" name="直線コネクタ 931"/>
                <p:cNvCxnSpPr/>
                <p:nvPr/>
              </p:nvCxnSpPr>
              <p:spPr>
                <a:xfrm>
                  <a:off x="3327400" y="23047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33" name="直線コネクタ 932"/>
                <p:cNvCxnSpPr/>
                <p:nvPr/>
              </p:nvCxnSpPr>
              <p:spPr>
                <a:xfrm>
                  <a:off x="3327400" y="234524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34" name="直線コネクタ 933"/>
                <p:cNvCxnSpPr/>
                <p:nvPr/>
              </p:nvCxnSpPr>
              <p:spPr>
                <a:xfrm>
                  <a:off x="3327400" y="2381531"/>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35" name="直線コネクタ 934"/>
                <p:cNvCxnSpPr/>
                <p:nvPr/>
              </p:nvCxnSpPr>
              <p:spPr>
                <a:xfrm>
                  <a:off x="3327400" y="242201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36" name="直線コネクタ 935"/>
                <p:cNvCxnSpPr/>
                <p:nvPr/>
              </p:nvCxnSpPr>
              <p:spPr>
                <a:xfrm>
                  <a:off x="3327400" y="246227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779" name="正方形/長方形 4"/>
            <p:cNvSpPr/>
            <p:nvPr/>
          </p:nvSpPr>
          <p:spPr>
            <a:xfrm>
              <a:off x="5816307" y="3578889"/>
              <a:ext cx="677365" cy="246221"/>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srgbClr val="000000"/>
                  </a:solidFill>
                  <a:effectLst/>
                  <a:uLnTx/>
                  <a:uFillTx/>
                  <a:latin typeface="Arial" charset="0"/>
                  <a:ea typeface="ＭＳ Ｐゴシック" charset="-128"/>
                  <a:cs typeface="+mn-cs"/>
                </a:rPr>
                <a:t>Ａ社</a:t>
              </a:r>
              <a:endParaRPr kumimoji="1" lang="ja-JP" altLang="en-US" sz="10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937" name="グループ化 936"/>
          <p:cNvGrpSpPr/>
          <p:nvPr/>
        </p:nvGrpSpPr>
        <p:grpSpPr>
          <a:xfrm>
            <a:off x="7107945" y="1410530"/>
            <a:ext cx="677365" cy="263009"/>
            <a:chOff x="5824874" y="3902727"/>
            <a:chExt cx="677365" cy="263009"/>
          </a:xfrm>
        </p:grpSpPr>
        <p:grpSp>
          <p:nvGrpSpPr>
            <p:cNvPr id="938" name="グループ化 937"/>
            <p:cNvGrpSpPr/>
            <p:nvPr/>
          </p:nvGrpSpPr>
          <p:grpSpPr>
            <a:xfrm>
              <a:off x="5999319" y="3942922"/>
              <a:ext cx="473999" cy="222814"/>
              <a:chOff x="3322757" y="2036709"/>
              <a:chExt cx="1163661" cy="610230"/>
            </a:xfrm>
          </p:grpSpPr>
          <p:sp>
            <p:nvSpPr>
              <p:cNvPr id="940" name="正方形/長方形 939"/>
              <p:cNvSpPr/>
              <p:nvPr/>
            </p:nvSpPr>
            <p:spPr>
              <a:xfrm>
                <a:off x="3519579" y="2493603"/>
                <a:ext cx="579491" cy="10788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1" name="円/楕円 822"/>
              <p:cNvSpPr/>
              <p:nvPr/>
            </p:nvSpPr>
            <p:spPr>
              <a:xfrm flipH="1">
                <a:off x="3433424" y="2500262"/>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942" name="平行四辺形 941"/>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943" name="平行四辺形 942"/>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944" name="フリーフォーム 943"/>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5" name="1 つの角を丸めた四角形 944"/>
              <p:cNvSpPr/>
              <p:nvPr/>
            </p:nvSpPr>
            <p:spPr>
              <a:xfrm>
                <a:off x="4108069" y="2455924"/>
                <a:ext cx="231398" cy="137739"/>
              </a:xfrm>
              <a:prstGeom prst="round1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6" name="円/楕円 828"/>
              <p:cNvSpPr/>
              <p:nvPr/>
            </p:nvSpPr>
            <p:spPr>
              <a:xfrm flipH="1">
                <a:off x="4144243" y="2502923"/>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cxnSp>
            <p:nvCxnSpPr>
              <p:cNvPr id="948" name="直線コネクタ 947"/>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949" name="フリーフォーム 948"/>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0" name="直線コネクタ 949"/>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951" name="直線コネクタ 950"/>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952" name="直線コネクタ 951"/>
              <p:cNvCxnSpPr/>
              <p:nvPr/>
            </p:nvCxnSpPr>
            <p:spPr>
              <a:xfrm>
                <a:off x="3658795" y="256689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53" name="直線コネクタ 952"/>
              <p:cNvCxnSpPr/>
              <p:nvPr/>
            </p:nvCxnSpPr>
            <p:spPr>
              <a:xfrm>
                <a:off x="3692408"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54" name="直線コネクタ 953"/>
              <p:cNvCxnSpPr/>
              <p:nvPr/>
            </p:nvCxnSpPr>
            <p:spPr>
              <a:xfrm>
                <a:off x="4011464"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55" name="直線コネクタ 954"/>
              <p:cNvCxnSpPr/>
              <p:nvPr/>
            </p:nvCxnSpPr>
            <p:spPr>
              <a:xfrm>
                <a:off x="3658795" y="253442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956" name="グループ化 955"/>
              <p:cNvGrpSpPr/>
              <p:nvPr/>
            </p:nvGrpSpPr>
            <p:grpSpPr>
              <a:xfrm>
                <a:off x="3322757" y="2036709"/>
                <a:ext cx="766201" cy="463553"/>
                <a:chOff x="3322757" y="2036709"/>
                <a:chExt cx="766201" cy="463553"/>
              </a:xfrm>
            </p:grpSpPr>
            <p:sp>
              <p:nvSpPr>
                <p:cNvPr id="957" name="Rectangle 52"/>
                <p:cNvSpPr>
                  <a:spLocks noChangeArrowheads="1"/>
                </p:cNvSpPr>
                <p:nvPr/>
              </p:nvSpPr>
              <p:spPr bwMode="auto">
                <a:xfrm flipH="1">
                  <a:off x="3322757" y="2036709"/>
                  <a:ext cx="766201" cy="463553"/>
                </a:xfrm>
                <a:prstGeom prst="rect">
                  <a:avLst/>
                </a:prstGeom>
                <a:solidFill>
                  <a:schemeClr val="bg1">
                    <a:lumMod val="85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endParaRPr lang="ja-JP" altLang="en-US">
                    <a:latin typeface="+mn-lt"/>
                    <a:ea typeface="HGPｺﾞｼｯｸM" panose="020B0600000000000000" pitchFamily="50" charset="-128"/>
                  </a:endParaRPr>
                </a:p>
              </p:txBody>
            </p:sp>
            <p:cxnSp>
              <p:nvCxnSpPr>
                <p:cNvPr id="958" name="直線コネクタ 957"/>
                <p:cNvCxnSpPr/>
                <p:nvPr/>
              </p:nvCxnSpPr>
              <p:spPr>
                <a:xfrm>
                  <a:off x="3327400" y="207457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59" name="直線コネクタ 958"/>
                <p:cNvCxnSpPr/>
                <p:nvPr/>
              </p:nvCxnSpPr>
              <p:spPr>
                <a:xfrm>
                  <a:off x="3327400" y="2112195"/>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0" name="直線コネクタ 959"/>
                <p:cNvCxnSpPr/>
                <p:nvPr/>
              </p:nvCxnSpPr>
              <p:spPr>
                <a:xfrm>
                  <a:off x="3327400" y="214998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1" name="直線コネクタ 960"/>
                <p:cNvCxnSpPr/>
                <p:nvPr/>
              </p:nvCxnSpPr>
              <p:spPr>
                <a:xfrm>
                  <a:off x="3327400" y="21904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2" name="直線コネクタ 961"/>
                <p:cNvCxnSpPr/>
                <p:nvPr/>
              </p:nvCxnSpPr>
              <p:spPr>
                <a:xfrm>
                  <a:off x="3327400" y="222935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3" name="直線コネクタ 962"/>
                <p:cNvCxnSpPr/>
                <p:nvPr/>
              </p:nvCxnSpPr>
              <p:spPr>
                <a:xfrm>
                  <a:off x="3327400" y="2266976"/>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4" name="直線コネクタ 963"/>
                <p:cNvCxnSpPr/>
                <p:nvPr/>
              </p:nvCxnSpPr>
              <p:spPr>
                <a:xfrm>
                  <a:off x="3327400" y="23047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5" name="直線コネクタ 964"/>
                <p:cNvCxnSpPr/>
                <p:nvPr/>
              </p:nvCxnSpPr>
              <p:spPr>
                <a:xfrm>
                  <a:off x="3327400" y="234524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6" name="直線コネクタ 965"/>
                <p:cNvCxnSpPr/>
                <p:nvPr/>
              </p:nvCxnSpPr>
              <p:spPr>
                <a:xfrm>
                  <a:off x="3327400" y="2381531"/>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7" name="直線コネクタ 966"/>
                <p:cNvCxnSpPr/>
                <p:nvPr/>
              </p:nvCxnSpPr>
              <p:spPr>
                <a:xfrm>
                  <a:off x="3327400" y="242201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8" name="直線コネクタ 967"/>
                <p:cNvCxnSpPr/>
                <p:nvPr/>
              </p:nvCxnSpPr>
              <p:spPr>
                <a:xfrm>
                  <a:off x="3327400" y="246227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939" name="正方形/長方形 4"/>
            <p:cNvSpPr/>
            <p:nvPr/>
          </p:nvSpPr>
          <p:spPr>
            <a:xfrm>
              <a:off x="5824874" y="3902727"/>
              <a:ext cx="677365" cy="246221"/>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b="1" dirty="0" smtClean="0">
                  <a:solidFill>
                    <a:srgbClr val="000000"/>
                  </a:solidFill>
                  <a:latin typeface="Arial" charset="0"/>
                  <a:ea typeface="ＭＳ Ｐゴシック" charset="-128"/>
                </a:rPr>
                <a:t>Ｂ社</a:t>
              </a:r>
              <a:endParaRPr kumimoji="1" lang="ja-JP" altLang="en-US" sz="10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969" name="グループ化 968"/>
          <p:cNvGrpSpPr/>
          <p:nvPr/>
        </p:nvGrpSpPr>
        <p:grpSpPr>
          <a:xfrm>
            <a:off x="8704529" y="1166218"/>
            <a:ext cx="473999" cy="258242"/>
            <a:chOff x="3322757" y="2036709"/>
            <a:chExt cx="1163661" cy="610230"/>
          </a:xfrm>
        </p:grpSpPr>
        <p:sp>
          <p:nvSpPr>
            <p:cNvPr id="970" name="正方形/長方形 969"/>
            <p:cNvSpPr/>
            <p:nvPr/>
          </p:nvSpPr>
          <p:spPr>
            <a:xfrm>
              <a:off x="3519579" y="2493603"/>
              <a:ext cx="579491" cy="10788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1" name="円/楕円 822"/>
            <p:cNvSpPr/>
            <p:nvPr/>
          </p:nvSpPr>
          <p:spPr>
            <a:xfrm flipH="1">
              <a:off x="3433424" y="2500262"/>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972" name="平行四辺形 971"/>
            <p:cNvSpPr/>
            <p:nvPr/>
          </p:nvSpPr>
          <p:spPr>
            <a:xfrm flipH="1">
              <a:off x="3566543"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973" name="平行四辺形 972"/>
            <p:cNvSpPr/>
            <p:nvPr/>
          </p:nvSpPr>
          <p:spPr>
            <a:xfrm>
              <a:off x="3373707" y="2487133"/>
              <a:ext cx="70615" cy="63167"/>
            </a:xfrm>
            <a:prstGeom prst="parallelogram">
              <a:avLst>
                <a:gd name="adj" fmla="val 80958"/>
              </a:avLst>
            </a:prstGeom>
            <a:solidFill>
              <a:sysClr val="window" lastClr="FFFFFF">
                <a:lumMod val="50000"/>
              </a:sysClr>
            </a:solidFill>
            <a:ln w="6350" cap="flat" cmpd="sng" algn="ctr">
              <a:solidFill>
                <a:sysClr val="windowText" lastClr="000000"/>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974" name="フリーフォーム 973"/>
            <p:cNvSpPr/>
            <p:nvPr/>
          </p:nvSpPr>
          <p:spPr>
            <a:xfrm>
              <a:off x="4105341" y="2118795"/>
              <a:ext cx="381077" cy="474123"/>
            </a:xfrm>
            <a:custGeom>
              <a:avLst/>
              <a:gdLst>
                <a:gd name="connsiteX0" fmla="*/ 0 w 442912"/>
                <a:gd name="connsiteY0" fmla="*/ 0 h 421482"/>
                <a:gd name="connsiteX1" fmla="*/ 383381 w 442912"/>
                <a:gd name="connsiteY1" fmla="*/ 0 h 421482"/>
                <a:gd name="connsiteX2" fmla="*/ 442912 w 442912"/>
                <a:gd name="connsiteY2" fmla="*/ 185738 h 421482"/>
                <a:gd name="connsiteX3" fmla="*/ 442912 w 442912"/>
                <a:gd name="connsiteY3" fmla="*/ 421482 h 421482"/>
                <a:gd name="connsiteX4" fmla="*/ 0 w 442912"/>
                <a:gd name="connsiteY4" fmla="*/ 421482 h 421482"/>
                <a:gd name="connsiteX5" fmla="*/ 0 w 442912"/>
                <a:gd name="connsiteY5" fmla="*/ 0 h 42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912" h="421482">
                  <a:moveTo>
                    <a:pt x="0" y="0"/>
                  </a:moveTo>
                  <a:lnTo>
                    <a:pt x="383381" y="0"/>
                  </a:lnTo>
                  <a:lnTo>
                    <a:pt x="442912" y="185738"/>
                  </a:lnTo>
                  <a:lnTo>
                    <a:pt x="442912" y="421482"/>
                  </a:lnTo>
                  <a:lnTo>
                    <a:pt x="0" y="421482"/>
                  </a:lnTo>
                  <a:lnTo>
                    <a:pt x="0" y="0"/>
                  </a:lnTo>
                  <a:close/>
                </a:path>
              </a:pathLst>
            </a:custGeom>
            <a:solidFill>
              <a:srgbClr val="00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5" name="1 つの角を丸めた四角形 974"/>
            <p:cNvSpPr/>
            <p:nvPr/>
          </p:nvSpPr>
          <p:spPr>
            <a:xfrm>
              <a:off x="4108069" y="2455924"/>
              <a:ext cx="231398" cy="137739"/>
            </a:xfrm>
            <a:prstGeom prst="round1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6" name="円/楕円 828"/>
            <p:cNvSpPr/>
            <p:nvPr/>
          </p:nvSpPr>
          <p:spPr>
            <a:xfrm flipH="1">
              <a:off x="4144243" y="2502923"/>
              <a:ext cx="144016" cy="144016"/>
            </a:xfrm>
            <a:prstGeom prst="ellipse">
              <a:avLst/>
            </a:prstGeom>
            <a:solidFill>
              <a:sysClr val="window" lastClr="FFFFFF"/>
            </a:solidFill>
            <a:ln w="38100" cap="flat" cmpd="sng" algn="ctr">
              <a:solidFill>
                <a:schemeClr val="tx1">
                  <a:lumMod val="85000"/>
                  <a:lumOff val="15000"/>
                </a:schemeClr>
              </a:solidFill>
              <a:prstDash val="solid"/>
            </a:ln>
            <a:effectLst/>
          </p:spPr>
          <p:txBody>
            <a:bodyPr rtlCol="0" anchor="ctr"/>
            <a:lstStyle/>
            <a:p>
              <a:pPr marL="0" marR="0" lvl="0" indent="0" algn="ctr" defTabSz="957341" eaLnBrk="1" fontAlgn="base" latinLnBrk="0" hangingPunct="1">
                <a:lnSpc>
                  <a:spcPct val="100000"/>
                </a:lnSpc>
                <a:spcBef>
                  <a:spcPct val="0"/>
                </a:spcBef>
                <a:spcAft>
                  <a:spcPct val="0"/>
                </a:spcAft>
                <a:buClrTx/>
                <a:buSzTx/>
                <a:buFontTx/>
                <a:buNone/>
                <a:tabLst/>
                <a:defRPr/>
              </a:pPr>
              <a:endParaRPr kumimoji="0" lang="ja-JP" altLang="en-US" sz="1900" b="0" i="0" u="none" strike="noStrike" kern="0" cap="none" spc="0" normalizeH="0" baseline="0" noProof="0">
                <a:ln>
                  <a:noFill/>
                </a:ln>
                <a:solidFill>
                  <a:prstClr val="black"/>
                </a:solidFill>
                <a:effectLst/>
                <a:uLnTx/>
                <a:uFillTx/>
                <a:latin typeface="Arial"/>
                <a:ea typeface="ＭＳ Ｐゴシック"/>
                <a:cs typeface="+mn-cs"/>
              </a:endParaRPr>
            </a:p>
          </p:txBody>
        </p:sp>
        <p:cxnSp>
          <p:nvCxnSpPr>
            <p:cNvPr id="977" name="直線コネクタ 976"/>
            <p:cNvCxnSpPr/>
            <p:nvPr/>
          </p:nvCxnSpPr>
          <p:spPr>
            <a:xfrm flipH="1">
              <a:off x="4471357" y="2373954"/>
              <a:ext cx="0" cy="59531"/>
            </a:xfrm>
            <a:prstGeom prst="line">
              <a:avLst/>
            </a:prstGeom>
            <a:noFill/>
            <a:ln w="19050" cap="flat" cmpd="sng" algn="ctr">
              <a:solidFill>
                <a:srgbClr val="FFC000"/>
              </a:solidFill>
              <a:prstDash val="solid"/>
            </a:ln>
            <a:effectLst/>
          </p:spPr>
        </p:cxnSp>
        <p:sp>
          <p:nvSpPr>
            <p:cNvPr id="978" name="フリーフォーム 977"/>
            <p:cNvSpPr/>
            <p:nvPr/>
          </p:nvSpPr>
          <p:spPr>
            <a:xfrm>
              <a:off x="4202065" y="2150036"/>
              <a:ext cx="241557" cy="180975"/>
            </a:xfrm>
            <a:custGeom>
              <a:avLst/>
              <a:gdLst>
                <a:gd name="connsiteX0" fmla="*/ 0 w 250031"/>
                <a:gd name="connsiteY0" fmla="*/ 0 h 180975"/>
                <a:gd name="connsiteX1" fmla="*/ 202406 w 250031"/>
                <a:gd name="connsiteY1" fmla="*/ 0 h 180975"/>
                <a:gd name="connsiteX2" fmla="*/ 250031 w 250031"/>
                <a:gd name="connsiteY2" fmla="*/ 180975 h 180975"/>
                <a:gd name="connsiteX3" fmla="*/ 4762 w 250031"/>
                <a:gd name="connsiteY3" fmla="*/ 180975 h 180975"/>
                <a:gd name="connsiteX4" fmla="*/ 0 w 250031"/>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1" h="180975">
                  <a:moveTo>
                    <a:pt x="0" y="0"/>
                  </a:moveTo>
                  <a:lnTo>
                    <a:pt x="202406" y="0"/>
                  </a:lnTo>
                  <a:lnTo>
                    <a:pt x="250031" y="180975"/>
                  </a:lnTo>
                  <a:lnTo>
                    <a:pt x="4762" y="180975"/>
                  </a:lnTo>
                  <a:lnTo>
                    <a:pt x="0" y="0"/>
                  </a:lnTo>
                  <a:close/>
                </a:path>
              </a:pathLst>
            </a:custGeom>
            <a:solidFill>
              <a:srgbClr val="B7DE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9" name="直線コネクタ 978"/>
            <p:cNvCxnSpPr/>
            <p:nvPr/>
          </p:nvCxnSpPr>
          <p:spPr>
            <a:xfrm flipH="1">
              <a:off x="4212819" y="2386541"/>
              <a:ext cx="47252" cy="0"/>
            </a:xfrm>
            <a:prstGeom prst="line">
              <a:avLst/>
            </a:prstGeom>
            <a:noFill/>
            <a:ln w="19050" cap="flat" cmpd="sng" algn="ctr">
              <a:solidFill>
                <a:sysClr val="windowText" lastClr="000000"/>
              </a:solidFill>
              <a:prstDash val="solid"/>
            </a:ln>
            <a:effectLst/>
          </p:spPr>
        </p:cxnSp>
        <p:cxnSp>
          <p:nvCxnSpPr>
            <p:cNvPr id="980" name="直線コネクタ 979"/>
            <p:cNvCxnSpPr/>
            <p:nvPr/>
          </p:nvCxnSpPr>
          <p:spPr>
            <a:xfrm>
              <a:off x="4471357" y="2557252"/>
              <a:ext cx="0" cy="30963"/>
            </a:xfrm>
            <a:prstGeom prst="line">
              <a:avLst/>
            </a:prstGeom>
            <a:noFill/>
            <a:ln w="19050" cap="flat" cmpd="sng" algn="ctr">
              <a:solidFill>
                <a:srgbClr val="FFFF00"/>
              </a:solidFill>
              <a:prstDash val="solid"/>
            </a:ln>
            <a:effectLst/>
          </p:spPr>
        </p:cxnSp>
        <p:cxnSp>
          <p:nvCxnSpPr>
            <p:cNvPr id="981" name="直線コネクタ 980"/>
            <p:cNvCxnSpPr/>
            <p:nvPr/>
          </p:nvCxnSpPr>
          <p:spPr>
            <a:xfrm>
              <a:off x="3658795" y="256689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82" name="直線コネクタ 981"/>
            <p:cNvCxnSpPr/>
            <p:nvPr/>
          </p:nvCxnSpPr>
          <p:spPr>
            <a:xfrm>
              <a:off x="3692408"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83" name="直線コネクタ 982"/>
            <p:cNvCxnSpPr/>
            <p:nvPr/>
          </p:nvCxnSpPr>
          <p:spPr>
            <a:xfrm>
              <a:off x="4011464" y="2515662"/>
              <a:ext cx="0" cy="669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84" name="直線コネクタ 983"/>
            <p:cNvCxnSpPr/>
            <p:nvPr/>
          </p:nvCxnSpPr>
          <p:spPr>
            <a:xfrm>
              <a:off x="3658795" y="2534425"/>
              <a:ext cx="38661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985" name="グループ化 984"/>
            <p:cNvGrpSpPr/>
            <p:nvPr/>
          </p:nvGrpSpPr>
          <p:grpSpPr>
            <a:xfrm>
              <a:off x="3322757" y="2036709"/>
              <a:ext cx="766201" cy="463553"/>
              <a:chOff x="3322757" y="2036709"/>
              <a:chExt cx="766201" cy="463553"/>
            </a:xfrm>
          </p:grpSpPr>
          <p:sp>
            <p:nvSpPr>
              <p:cNvPr id="986" name="Rectangle 52"/>
              <p:cNvSpPr>
                <a:spLocks noChangeArrowheads="1"/>
              </p:cNvSpPr>
              <p:nvPr/>
            </p:nvSpPr>
            <p:spPr bwMode="auto">
              <a:xfrm flipH="1">
                <a:off x="3322757" y="2036709"/>
                <a:ext cx="766201" cy="463553"/>
              </a:xfrm>
              <a:prstGeom prst="rect">
                <a:avLst/>
              </a:prstGeom>
              <a:solidFill>
                <a:schemeClr val="bg1">
                  <a:lumMod val="85000"/>
                </a:schemeClr>
              </a:solidFill>
              <a:ln w="12700">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endParaRPr lang="ja-JP" altLang="en-US">
                  <a:latin typeface="+mn-lt"/>
                  <a:ea typeface="HGPｺﾞｼｯｸM" panose="020B0600000000000000" pitchFamily="50" charset="-128"/>
                </a:endParaRPr>
              </a:p>
            </p:txBody>
          </p:sp>
          <p:cxnSp>
            <p:nvCxnSpPr>
              <p:cNvPr id="987" name="直線コネクタ 986"/>
              <p:cNvCxnSpPr/>
              <p:nvPr/>
            </p:nvCxnSpPr>
            <p:spPr>
              <a:xfrm>
                <a:off x="3327400" y="207457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88" name="直線コネクタ 987"/>
              <p:cNvCxnSpPr/>
              <p:nvPr/>
            </p:nvCxnSpPr>
            <p:spPr>
              <a:xfrm>
                <a:off x="3327400" y="2112195"/>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89" name="直線コネクタ 988"/>
              <p:cNvCxnSpPr/>
              <p:nvPr/>
            </p:nvCxnSpPr>
            <p:spPr>
              <a:xfrm>
                <a:off x="3327400" y="214998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90" name="直線コネクタ 989"/>
              <p:cNvCxnSpPr/>
              <p:nvPr/>
            </p:nvCxnSpPr>
            <p:spPr>
              <a:xfrm>
                <a:off x="3327400" y="21904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91" name="直線コネクタ 990"/>
              <p:cNvCxnSpPr/>
              <p:nvPr/>
            </p:nvCxnSpPr>
            <p:spPr>
              <a:xfrm>
                <a:off x="3327400" y="222935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92" name="直線コネクタ 991"/>
              <p:cNvCxnSpPr/>
              <p:nvPr/>
            </p:nvCxnSpPr>
            <p:spPr>
              <a:xfrm>
                <a:off x="3327400" y="2266976"/>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93" name="直線コネクタ 992"/>
              <p:cNvCxnSpPr/>
              <p:nvPr/>
            </p:nvCxnSpPr>
            <p:spPr>
              <a:xfrm>
                <a:off x="3327400" y="2304763"/>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94" name="直線コネクタ 993"/>
              <p:cNvCxnSpPr/>
              <p:nvPr/>
            </p:nvCxnSpPr>
            <p:spPr>
              <a:xfrm>
                <a:off x="3327400" y="234524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95" name="直線コネクタ 994"/>
              <p:cNvCxnSpPr/>
              <p:nvPr/>
            </p:nvCxnSpPr>
            <p:spPr>
              <a:xfrm>
                <a:off x="3327400" y="2381531"/>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96" name="直線コネクタ 995"/>
              <p:cNvCxnSpPr/>
              <p:nvPr/>
            </p:nvCxnSpPr>
            <p:spPr>
              <a:xfrm>
                <a:off x="3327400" y="2422012"/>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97" name="直線コネクタ 996"/>
              <p:cNvCxnSpPr/>
              <p:nvPr/>
            </p:nvCxnSpPr>
            <p:spPr>
              <a:xfrm>
                <a:off x="3327400" y="2462274"/>
                <a:ext cx="754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998" name="左右矢印 414"/>
          <p:cNvSpPr/>
          <p:nvPr/>
        </p:nvSpPr>
        <p:spPr>
          <a:xfrm>
            <a:off x="8676580" y="1471042"/>
            <a:ext cx="435318" cy="148481"/>
          </a:xfrm>
          <a:prstGeom prst="rightArrow">
            <a:avLst/>
          </a:prstGeom>
          <a:solidFill>
            <a:srgbClr val="FF000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999" name="正方形/長方形 4"/>
          <p:cNvSpPr/>
          <p:nvPr/>
        </p:nvSpPr>
        <p:spPr>
          <a:xfrm>
            <a:off x="8598820" y="1619188"/>
            <a:ext cx="699592" cy="246221"/>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共同集配</a:t>
            </a:r>
            <a:endParaRPr kumimoji="1" lang="ja-JP" altLang="en-US" sz="10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pic>
        <p:nvPicPr>
          <p:cNvPr id="1000" name="図 99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165329" y="1214639"/>
            <a:ext cx="652944" cy="556635"/>
          </a:xfrm>
          <a:prstGeom prst="rect">
            <a:avLst/>
          </a:prstGeom>
        </p:spPr>
      </p:pic>
      <p:sp>
        <p:nvSpPr>
          <p:cNvPr id="1001" name="四角形吹き出し 1000"/>
          <p:cNvSpPr/>
          <p:nvPr/>
        </p:nvSpPr>
        <p:spPr>
          <a:xfrm>
            <a:off x="7460998" y="1946732"/>
            <a:ext cx="1834395" cy="452764"/>
          </a:xfrm>
          <a:prstGeom prst="wedgeRectCallout">
            <a:avLst>
              <a:gd name="adj1" fmla="val -24157"/>
              <a:gd name="adj2" fmla="val -87254"/>
            </a:avLst>
          </a:prstGeom>
          <a:no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700" dirty="0" smtClean="0">
                <a:solidFill>
                  <a:schemeClr val="tx1"/>
                </a:solidFill>
                <a:latin typeface="+mn-ea"/>
              </a:rPr>
              <a:t>複数事業者がそれぞれ過疎地域向けの運んでいた貨物について集約拠点に集約し共同配送しラストワンマイル配送の確保</a:t>
            </a:r>
            <a:endParaRPr kumimoji="1" lang="en-US" altLang="ja-JP" sz="700" dirty="0" smtClean="0">
              <a:solidFill>
                <a:schemeClr val="tx1"/>
              </a:solidFill>
              <a:latin typeface="+mn-ea"/>
            </a:endParaRPr>
          </a:p>
        </p:txBody>
      </p:sp>
    </p:spTree>
    <p:extLst>
      <p:ext uri="{BB962C8B-B14F-4D97-AF65-F5344CB8AC3E}">
        <p14:creationId xmlns:p14="http://schemas.microsoft.com/office/powerpoint/2010/main" val="4186065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2135</TotalTime>
  <Words>664</Words>
  <Application>Microsoft Office PowerPoint</Application>
  <PresentationFormat>A4 210 x 297 mm</PresentationFormat>
  <Paragraphs>152</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HGPｺﾞｼｯｸM</vt:lpstr>
      <vt:lpstr>HGP創英角ｺﾞｼｯｸUB</vt:lpstr>
      <vt:lpstr>Meiryo UI</vt:lpstr>
      <vt:lpstr>ＭＳ Ｐゴシック</vt:lpstr>
      <vt:lpstr>Arial</vt:lpstr>
      <vt:lpstr>Calibri</vt:lpstr>
      <vt:lpstr>Times New Roman</vt:lpstr>
      <vt:lpstr>標準デザイン</vt:lpstr>
      <vt:lpstr>モーダルシフト等推進事業</vt:lpstr>
      <vt:lpstr>令和４年度　モーダルシフト等推進事業において優先的に採択する案件の例（重点施策）</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モーダルシフト等推進事業</dc:title>
  <dc:creator>なし</dc:creator>
  <cp:lastModifiedBy>なし</cp:lastModifiedBy>
  <cp:revision>318</cp:revision>
  <cp:lastPrinted>2020-09-25T04:15:55Z</cp:lastPrinted>
  <dcterms:created xsi:type="dcterms:W3CDTF">2018-02-18T06:55:36Z</dcterms:created>
  <dcterms:modified xsi:type="dcterms:W3CDTF">2022-05-06T05:58:19Z</dcterms:modified>
</cp:coreProperties>
</file>