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13B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4" autoAdjust="0"/>
    <p:restoredTop sz="94660"/>
  </p:normalViewPr>
  <p:slideViewPr>
    <p:cSldViewPr>
      <p:cViewPr varScale="1">
        <p:scale>
          <a:sx n="72" d="100"/>
          <a:sy n="72" d="100"/>
        </p:scale>
        <p:origin x="3462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5EFBE-CC02-4ECB-A8BA-BAF8B2C7BF14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C0F8D72-F9EF-410B-A6B8-D13FAE691397}">
      <dgm:prSet phldrT="[テキスト]"/>
      <dgm:spPr/>
      <dgm:t>
        <a:bodyPr/>
        <a:lstStyle/>
        <a:p>
          <a:r>
            <a:rPr kumimoji="1" lang="ja-JP" altLang="en-US" dirty="0"/>
            <a:t>職員数</a:t>
          </a:r>
        </a:p>
      </dgm:t>
    </dgm:pt>
    <dgm:pt modelId="{D7A98DE0-2F9B-454D-9C8D-5C354D1CF61A}" type="parTrans" cxnId="{39F3EF02-4715-4D43-B92F-B00C7E90B6D4}">
      <dgm:prSet/>
      <dgm:spPr/>
      <dgm:t>
        <a:bodyPr/>
        <a:lstStyle/>
        <a:p>
          <a:endParaRPr kumimoji="1" lang="ja-JP" altLang="en-US"/>
        </a:p>
      </dgm:t>
    </dgm:pt>
    <dgm:pt modelId="{E5C32871-3D5D-4676-BA21-8FC50693BF2B}" type="sibTrans" cxnId="{39F3EF02-4715-4D43-B92F-B00C7E90B6D4}">
      <dgm:prSet/>
      <dgm:spPr/>
      <dgm:t>
        <a:bodyPr/>
        <a:lstStyle/>
        <a:p>
          <a:endParaRPr kumimoji="1" lang="ja-JP" altLang="en-US"/>
        </a:p>
      </dgm:t>
    </dgm:pt>
    <dgm:pt modelId="{D3033A03-089D-48B7-A5A1-E48E5AF94F95}">
      <dgm:prSet phldrT="[テキスト]"/>
      <dgm:spPr/>
      <dgm:t>
        <a:bodyPr/>
        <a:lstStyle/>
        <a:p>
          <a:r>
            <a:rPr kumimoji="1" lang="ja-JP" altLang="en-US" dirty="0"/>
            <a:t>本局</a:t>
          </a:r>
        </a:p>
      </dgm:t>
    </dgm:pt>
    <dgm:pt modelId="{61CE97C8-2341-4298-A672-665D62312290}" type="parTrans" cxnId="{6EE22A59-FC9E-4F08-BB88-523CDBB93201}">
      <dgm:prSet/>
      <dgm:spPr/>
      <dgm:t>
        <a:bodyPr/>
        <a:lstStyle/>
        <a:p>
          <a:endParaRPr kumimoji="1" lang="ja-JP" altLang="en-US"/>
        </a:p>
      </dgm:t>
    </dgm:pt>
    <dgm:pt modelId="{1E846347-4A0A-4F4C-9225-0451185A1E31}" type="sibTrans" cxnId="{6EE22A59-FC9E-4F08-BB88-523CDBB93201}">
      <dgm:prSet/>
      <dgm:spPr/>
      <dgm:t>
        <a:bodyPr/>
        <a:lstStyle/>
        <a:p>
          <a:endParaRPr kumimoji="1" lang="ja-JP" altLang="en-US"/>
        </a:p>
      </dgm:t>
    </dgm:pt>
    <dgm:pt modelId="{B9600D01-D664-4254-9C4C-6C2831F20386}">
      <dgm:prSet phldrT="[テキスト]"/>
      <dgm:spPr/>
      <dgm:t>
        <a:bodyPr/>
        <a:lstStyle/>
        <a:p>
          <a:r>
            <a:rPr kumimoji="1" lang="ja-JP" altLang="en-US" dirty="0"/>
            <a:t>出先機関</a:t>
          </a:r>
        </a:p>
      </dgm:t>
    </dgm:pt>
    <dgm:pt modelId="{1C4CFE16-5214-439B-B564-ADF51AAC9218}" type="parTrans" cxnId="{739A616E-F596-4EC4-8C57-F73D25D70143}">
      <dgm:prSet/>
      <dgm:spPr/>
      <dgm:t>
        <a:bodyPr/>
        <a:lstStyle/>
        <a:p>
          <a:endParaRPr kumimoji="1" lang="ja-JP" altLang="en-US"/>
        </a:p>
      </dgm:t>
    </dgm:pt>
    <dgm:pt modelId="{DE6119B2-D52D-4061-AFC4-0809E4D558FC}" type="sibTrans" cxnId="{739A616E-F596-4EC4-8C57-F73D25D70143}">
      <dgm:prSet/>
      <dgm:spPr/>
      <dgm:t>
        <a:bodyPr/>
        <a:lstStyle/>
        <a:p>
          <a:endParaRPr kumimoji="1" lang="ja-JP" altLang="en-US"/>
        </a:p>
      </dgm:t>
    </dgm:pt>
    <dgm:pt modelId="{68A846F2-B333-465B-907A-66761C8E9E0C}">
      <dgm:prSet/>
      <dgm:spPr/>
      <dgm:t>
        <a:bodyPr/>
        <a:lstStyle/>
        <a:p>
          <a:r>
            <a:rPr kumimoji="1" lang="ja-JP" altLang="en-US" dirty="0"/>
            <a:t>勤務時間</a:t>
          </a:r>
        </a:p>
      </dgm:t>
    </dgm:pt>
    <dgm:pt modelId="{AA870FF9-4DDE-4B75-8E37-BE588F21D127}" type="parTrans" cxnId="{E496A9AB-AA97-4F46-92E9-02C57B9F35B4}">
      <dgm:prSet/>
      <dgm:spPr/>
      <dgm:t>
        <a:bodyPr/>
        <a:lstStyle/>
        <a:p>
          <a:endParaRPr kumimoji="1" lang="ja-JP" altLang="en-US"/>
        </a:p>
      </dgm:t>
    </dgm:pt>
    <dgm:pt modelId="{CDAEC532-03F3-49EF-A35B-7B9B3F96A690}" type="sibTrans" cxnId="{E496A9AB-AA97-4F46-92E9-02C57B9F35B4}">
      <dgm:prSet/>
      <dgm:spPr/>
      <dgm:t>
        <a:bodyPr/>
        <a:lstStyle/>
        <a:p>
          <a:endParaRPr kumimoji="1" lang="ja-JP" altLang="en-US"/>
        </a:p>
      </dgm:t>
    </dgm:pt>
    <dgm:pt modelId="{1DE2D0BA-128B-4DB0-A895-CAAB9AC4CFCF}">
      <dgm:prSet/>
      <dgm:spPr/>
      <dgm:t>
        <a:bodyPr/>
        <a:lstStyle/>
        <a:p>
          <a:r>
            <a:rPr kumimoji="1" lang="ja-JP" altLang="en-US" dirty="0"/>
            <a:t>勤務地</a:t>
          </a:r>
        </a:p>
      </dgm:t>
    </dgm:pt>
    <dgm:pt modelId="{8F21A254-38BF-4417-8026-502F6097A251}" type="parTrans" cxnId="{B49B4328-9BA1-4035-B043-9648153AFC5D}">
      <dgm:prSet/>
      <dgm:spPr/>
      <dgm:t>
        <a:bodyPr/>
        <a:lstStyle/>
        <a:p>
          <a:endParaRPr kumimoji="1" lang="ja-JP" altLang="en-US"/>
        </a:p>
      </dgm:t>
    </dgm:pt>
    <dgm:pt modelId="{EA4B3C5F-B073-4EB7-98F6-A029BDA20A02}" type="sibTrans" cxnId="{B49B4328-9BA1-4035-B043-9648153AFC5D}">
      <dgm:prSet/>
      <dgm:spPr/>
      <dgm:t>
        <a:bodyPr/>
        <a:lstStyle/>
        <a:p>
          <a:endParaRPr kumimoji="1" lang="ja-JP" altLang="en-US"/>
        </a:p>
      </dgm:t>
    </dgm:pt>
    <dgm:pt modelId="{E6F1097D-B5D4-459E-88BF-74C2555BF622}">
      <dgm:prSet custT="1"/>
      <dgm:spPr/>
      <dgm:t>
        <a:bodyPr/>
        <a:lstStyle/>
        <a:p>
          <a:r>
            <a:rPr kumimoji="1" lang="ja-JP" altLang="en-US" sz="2100" dirty="0">
              <a:latin typeface="Kalinga" pitchFamily="34" charset="0"/>
              <a:cs typeface="Kalinga" pitchFamily="34" charset="0"/>
            </a:rPr>
            <a:t>１４５名（うち女性３３名）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　</a:t>
          </a:r>
          <a:r>
            <a:rPr kumimoji="1" lang="en-US" altLang="ja-JP" sz="1400" dirty="0">
              <a:latin typeface="Kalinga" pitchFamily="34" charset="0"/>
              <a:cs typeface="Kalinga" pitchFamily="34" charset="0"/>
            </a:rPr>
            <a:t>※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Ｒ５</a:t>
          </a:r>
          <a:r>
            <a:rPr kumimoji="1" lang="en-US" altLang="ja-JP" sz="1400" dirty="0">
              <a:latin typeface="Kalinga" pitchFamily="34" charset="0"/>
              <a:cs typeface="Kalinga" pitchFamily="34" charset="0"/>
            </a:rPr>
            <a:t>.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６</a:t>
          </a:r>
          <a:r>
            <a:rPr kumimoji="1" lang="en-US" altLang="ja-JP" sz="1400" dirty="0">
              <a:latin typeface="Kalinga" pitchFamily="34" charset="0"/>
              <a:cs typeface="Kalinga" pitchFamily="34" charset="0"/>
            </a:rPr>
            <a:t>.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１現在</a:t>
          </a:r>
        </a:p>
      </dgm:t>
    </dgm:pt>
    <dgm:pt modelId="{B1C22793-57BF-44AF-9C67-37423D9243FD}" type="parTrans" cxnId="{F62C921C-3911-4632-BF7F-E057115182F4}">
      <dgm:prSet/>
      <dgm:spPr/>
      <dgm:t>
        <a:bodyPr/>
        <a:lstStyle/>
        <a:p>
          <a:endParaRPr kumimoji="1" lang="ja-JP" altLang="en-US"/>
        </a:p>
      </dgm:t>
    </dgm:pt>
    <dgm:pt modelId="{50482FBF-6C39-4142-96E0-9F842F5BAEC9}" type="sibTrans" cxnId="{F62C921C-3911-4632-BF7F-E057115182F4}">
      <dgm:prSet/>
      <dgm:spPr/>
      <dgm:t>
        <a:bodyPr/>
        <a:lstStyle/>
        <a:p>
          <a:endParaRPr kumimoji="1" lang="ja-JP" altLang="en-US"/>
        </a:p>
      </dgm:t>
    </dgm:pt>
    <dgm:pt modelId="{56AE4FF7-D6EA-471E-9506-49FE4D57282E}">
      <dgm:prSet custT="1"/>
      <dgm:spPr/>
      <dgm:t>
        <a:bodyPr/>
        <a:lstStyle/>
        <a:p>
          <a:r>
            <a:rPr kumimoji="1" lang="ja-JP" altLang="en-US" sz="2100" dirty="0">
              <a:latin typeface="Kalinga" pitchFamily="34" charset="0"/>
              <a:cs typeface="Kalinga" pitchFamily="34" charset="0"/>
            </a:rPr>
            <a:t>本庁舎　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（神戸市中央区波止場町）</a:t>
          </a:r>
        </a:p>
      </dgm:t>
    </dgm:pt>
    <dgm:pt modelId="{1A72BDDB-4BF1-4888-9991-39184890EDBE}" type="parTrans" cxnId="{9B479C79-28E8-4BCB-B40D-2D308FFB1038}">
      <dgm:prSet/>
      <dgm:spPr/>
      <dgm:t>
        <a:bodyPr/>
        <a:lstStyle/>
        <a:p>
          <a:endParaRPr kumimoji="1" lang="ja-JP" altLang="en-US"/>
        </a:p>
      </dgm:t>
    </dgm:pt>
    <dgm:pt modelId="{83624238-7B95-44A7-81C0-2C54E1F01299}" type="sibTrans" cxnId="{9B479C79-28E8-4BCB-B40D-2D308FFB1038}">
      <dgm:prSet/>
      <dgm:spPr/>
      <dgm:t>
        <a:bodyPr/>
        <a:lstStyle/>
        <a:p>
          <a:endParaRPr kumimoji="1" lang="ja-JP" altLang="en-US"/>
        </a:p>
      </dgm:t>
    </dgm:pt>
    <dgm:pt modelId="{982B444E-3F27-4186-A908-BB2E23F8689B}">
      <dgm:prSet custT="1"/>
      <dgm:spPr/>
      <dgm:t>
        <a:bodyPr/>
        <a:lstStyle/>
        <a:p>
          <a:r>
            <a:rPr kumimoji="1" lang="ja-JP" altLang="en-US" sz="2100" dirty="0">
              <a:latin typeface="Kalinga" pitchFamily="34" charset="0"/>
              <a:cs typeface="Kalinga" pitchFamily="34" charset="0"/>
            </a:rPr>
            <a:t>魚崎庁舎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（神戸市東灘区魚崎浜町）</a:t>
          </a:r>
        </a:p>
      </dgm:t>
    </dgm:pt>
    <dgm:pt modelId="{E92B5C5F-6EC2-4C1B-B884-16B29FAFDDE3}" type="parTrans" cxnId="{2E114518-5FA1-46CE-A8FA-E6FFE286B979}">
      <dgm:prSet/>
      <dgm:spPr/>
      <dgm:t>
        <a:bodyPr/>
        <a:lstStyle/>
        <a:p>
          <a:endParaRPr kumimoji="1" lang="ja-JP" altLang="en-US"/>
        </a:p>
      </dgm:t>
    </dgm:pt>
    <dgm:pt modelId="{D72AF11D-C2A1-48BB-87A2-4D827C77FCC0}" type="sibTrans" cxnId="{2E114518-5FA1-46CE-A8FA-E6FFE286B979}">
      <dgm:prSet/>
      <dgm:spPr/>
      <dgm:t>
        <a:bodyPr/>
        <a:lstStyle/>
        <a:p>
          <a:endParaRPr kumimoji="1" lang="ja-JP" altLang="en-US"/>
        </a:p>
      </dgm:t>
    </dgm:pt>
    <dgm:pt modelId="{1CF9F23A-CEE7-43C3-9E8C-134561FF9D16}">
      <dgm:prSet custT="1"/>
      <dgm:spPr/>
      <dgm:t>
        <a:bodyPr/>
        <a:lstStyle/>
        <a:p>
          <a:r>
            <a:rPr kumimoji="1" lang="ja-JP" altLang="en-US" sz="2000" dirty="0">
              <a:latin typeface="Kalinga" pitchFamily="34" charset="0"/>
              <a:cs typeface="Kalinga" pitchFamily="34" charset="0"/>
            </a:rPr>
            <a:t>姫路自動車検査登録事務所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（姫路市飾磨区）</a:t>
          </a:r>
        </a:p>
      </dgm:t>
    </dgm:pt>
    <dgm:pt modelId="{9CA88F83-8F1D-42CE-83CF-9CD0918217F7}" type="parTrans" cxnId="{0B58F77F-02AF-477D-A90B-022F4DA01956}">
      <dgm:prSet/>
      <dgm:spPr/>
      <dgm:t>
        <a:bodyPr/>
        <a:lstStyle/>
        <a:p>
          <a:endParaRPr kumimoji="1" lang="ja-JP" altLang="en-US"/>
        </a:p>
      </dgm:t>
    </dgm:pt>
    <dgm:pt modelId="{66E8F059-8793-4361-BE9F-0DA5FD25A91B}" type="sibTrans" cxnId="{0B58F77F-02AF-477D-A90B-022F4DA01956}">
      <dgm:prSet/>
      <dgm:spPr/>
      <dgm:t>
        <a:bodyPr/>
        <a:lstStyle/>
        <a:p>
          <a:endParaRPr kumimoji="1" lang="ja-JP" altLang="en-US"/>
        </a:p>
      </dgm:t>
    </dgm:pt>
    <dgm:pt modelId="{8CE31602-D6E9-42DF-B215-354F829CAEEA}">
      <dgm:prSet custT="1"/>
      <dgm:spPr/>
      <dgm:t>
        <a:bodyPr/>
        <a:lstStyle/>
        <a:p>
          <a:r>
            <a:rPr kumimoji="1" lang="ja-JP" altLang="en-US" sz="2000" dirty="0">
              <a:latin typeface="Kalinga" pitchFamily="34" charset="0"/>
              <a:cs typeface="Kalinga" pitchFamily="34" charset="0"/>
            </a:rPr>
            <a:t>姫路海事事務所</a:t>
          </a:r>
          <a:r>
            <a:rPr kumimoji="1" lang="ja-JP" altLang="en-US" sz="1400" dirty="0">
              <a:latin typeface="Kalinga" pitchFamily="34" charset="0"/>
              <a:cs typeface="Kalinga" pitchFamily="34" charset="0"/>
            </a:rPr>
            <a:t>（姫路市飾磨区）</a:t>
          </a:r>
        </a:p>
      </dgm:t>
    </dgm:pt>
    <dgm:pt modelId="{F0801AAF-47C0-4E84-BB72-8147619C293A}" type="parTrans" cxnId="{010E2DA3-C028-4EBE-9619-ED79D95F11CB}">
      <dgm:prSet/>
      <dgm:spPr/>
      <dgm:t>
        <a:bodyPr/>
        <a:lstStyle/>
        <a:p>
          <a:endParaRPr kumimoji="1" lang="ja-JP" altLang="en-US"/>
        </a:p>
      </dgm:t>
    </dgm:pt>
    <dgm:pt modelId="{2B4492BC-9E47-4DBF-A015-C8073D3A6FB8}" type="sibTrans" cxnId="{010E2DA3-C028-4EBE-9619-ED79D95F11CB}">
      <dgm:prSet/>
      <dgm:spPr/>
      <dgm:t>
        <a:bodyPr/>
        <a:lstStyle/>
        <a:p>
          <a:endParaRPr kumimoji="1" lang="ja-JP" altLang="en-US"/>
        </a:p>
      </dgm:t>
    </dgm:pt>
    <dgm:pt modelId="{2368F0DB-E055-4982-917E-BAB344094554}">
      <dgm:prSet/>
      <dgm:spPr/>
      <dgm:t>
        <a:bodyPr/>
        <a:lstStyle/>
        <a:p>
          <a:r>
            <a:rPr kumimoji="1" lang="en-US" altLang="ja-JP" dirty="0">
              <a:latin typeface="Kalinga" pitchFamily="34" charset="0"/>
              <a:cs typeface="Kalinga" pitchFamily="34" charset="0"/>
            </a:rPr>
            <a:t>8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30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～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17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15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（昼休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12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00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～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13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dirty="0">
              <a:latin typeface="Kalinga" pitchFamily="34" charset="0"/>
              <a:cs typeface="Kalinga" pitchFamily="34" charset="0"/>
            </a:rPr>
            <a:t>00</a:t>
          </a:r>
          <a:r>
            <a:rPr kumimoji="1" lang="ja-JP" altLang="en-US" dirty="0">
              <a:latin typeface="Kalinga" pitchFamily="34" charset="0"/>
              <a:cs typeface="Kalinga" pitchFamily="34" charset="0"/>
            </a:rPr>
            <a:t>）</a:t>
          </a:r>
        </a:p>
      </dgm:t>
    </dgm:pt>
    <dgm:pt modelId="{3C1010D8-C8F9-46CE-A615-C5411E1AA0EB}" type="parTrans" cxnId="{6E6A3BE4-B2C7-43C7-9643-0CCD7E198A41}">
      <dgm:prSet/>
      <dgm:spPr/>
      <dgm:t>
        <a:bodyPr/>
        <a:lstStyle/>
        <a:p>
          <a:endParaRPr kumimoji="1" lang="ja-JP" altLang="en-US"/>
        </a:p>
      </dgm:t>
    </dgm:pt>
    <dgm:pt modelId="{7CE0A130-5518-4DEC-95E0-F12AF5E31214}" type="sibTrans" cxnId="{6E6A3BE4-B2C7-43C7-9643-0CCD7E198A41}">
      <dgm:prSet/>
      <dgm:spPr/>
      <dgm:t>
        <a:bodyPr/>
        <a:lstStyle/>
        <a:p>
          <a:endParaRPr kumimoji="1" lang="ja-JP" altLang="en-US"/>
        </a:p>
      </dgm:t>
    </dgm:pt>
    <dgm:pt modelId="{CA6FA098-67D9-41A1-A8A2-9A0591B117A3}">
      <dgm:prSet/>
      <dgm:spPr/>
      <dgm:t>
        <a:bodyPr/>
        <a:lstStyle/>
        <a:p>
          <a:r>
            <a:rPr kumimoji="1" lang="ja-JP" altLang="en-US" dirty="0">
              <a:latin typeface="Kalinga" pitchFamily="34" charset="0"/>
              <a:cs typeface="Kalinga" pitchFamily="34" charset="0"/>
            </a:rPr>
            <a:t>採用後、原則として本局（本庁舎）に勤務します。</a:t>
          </a:r>
        </a:p>
      </dgm:t>
    </dgm:pt>
    <dgm:pt modelId="{A3BD67D2-85E0-4EB2-8C11-B0848AA36DA4}" type="parTrans" cxnId="{C945D4D8-4728-4FDC-B74B-76AC329AC3BB}">
      <dgm:prSet/>
      <dgm:spPr/>
      <dgm:t>
        <a:bodyPr/>
        <a:lstStyle/>
        <a:p>
          <a:endParaRPr kumimoji="1" lang="ja-JP" altLang="en-US"/>
        </a:p>
      </dgm:t>
    </dgm:pt>
    <dgm:pt modelId="{E6B1FF98-9E92-46F8-99BA-46710AAB92E2}" type="sibTrans" cxnId="{C945D4D8-4728-4FDC-B74B-76AC329AC3BB}">
      <dgm:prSet/>
      <dgm:spPr/>
      <dgm:t>
        <a:bodyPr/>
        <a:lstStyle/>
        <a:p>
          <a:endParaRPr kumimoji="1" lang="ja-JP" altLang="en-US"/>
        </a:p>
      </dgm:t>
    </dgm:pt>
    <dgm:pt modelId="{187AA475-8798-4BDF-9138-9ACBD05964ED}">
      <dgm:prSet/>
      <dgm:spPr/>
      <dgm:t>
        <a:bodyPr/>
        <a:lstStyle/>
        <a:p>
          <a:r>
            <a:rPr kumimoji="1" lang="ja-JP" altLang="en-US" dirty="0">
              <a:latin typeface="Kalinga" pitchFamily="34" charset="0"/>
              <a:cs typeface="Kalinga" pitchFamily="34" charset="0"/>
            </a:rPr>
            <a:t>夜間勤務等の交代制勤務はありません。</a:t>
          </a:r>
        </a:p>
      </dgm:t>
    </dgm:pt>
    <dgm:pt modelId="{D93659CC-7BCD-454C-8A99-6A4940FD668A}" type="parTrans" cxnId="{1825B73D-92FA-4E0D-929C-1C6DEC618E95}">
      <dgm:prSet/>
      <dgm:spPr/>
      <dgm:t>
        <a:bodyPr/>
        <a:lstStyle/>
        <a:p>
          <a:endParaRPr kumimoji="1" lang="ja-JP" altLang="en-US"/>
        </a:p>
      </dgm:t>
    </dgm:pt>
    <dgm:pt modelId="{C16B747B-15BE-47B9-A8B0-7C02330FC99F}" type="sibTrans" cxnId="{1825B73D-92FA-4E0D-929C-1C6DEC618E95}">
      <dgm:prSet/>
      <dgm:spPr/>
      <dgm:t>
        <a:bodyPr/>
        <a:lstStyle/>
        <a:p>
          <a:endParaRPr kumimoji="1" lang="ja-JP" altLang="en-US"/>
        </a:p>
      </dgm:t>
    </dgm:pt>
    <dgm:pt modelId="{B5863FAC-E8AA-424D-AB38-DD85B4E9F14D}" type="pres">
      <dgm:prSet presAssocID="{21E5EFBE-CC02-4ECB-A8BA-BAF8B2C7BF14}" presName="linear" presStyleCnt="0">
        <dgm:presLayoutVars>
          <dgm:dir/>
          <dgm:animLvl val="lvl"/>
          <dgm:resizeHandles val="exact"/>
        </dgm:presLayoutVars>
      </dgm:prSet>
      <dgm:spPr/>
    </dgm:pt>
    <dgm:pt modelId="{5FFB180F-968E-4A77-95C1-D1E22BCD816C}" type="pres">
      <dgm:prSet presAssocID="{7C0F8D72-F9EF-410B-A6B8-D13FAE691397}" presName="parentLin" presStyleCnt="0"/>
      <dgm:spPr/>
    </dgm:pt>
    <dgm:pt modelId="{EB5D8AA2-2F29-43C0-8642-27E6C623417E}" type="pres">
      <dgm:prSet presAssocID="{7C0F8D72-F9EF-410B-A6B8-D13FAE691397}" presName="parentLeftMargin" presStyleLbl="node1" presStyleIdx="0" presStyleCnt="5"/>
      <dgm:spPr/>
    </dgm:pt>
    <dgm:pt modelId="{B2518586-ED68-4726-BDE3-5CFDA8BBCA5F}" type="pres">
      <dgm:prSet presAssocID="{7C0F8D72-F9EF-410B-A6B8-D13FAE69139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2F680A-101E-4E2F-B35C-A3A860FF5ED5}" type="pres">
      <dgm:prSet presAssocID="{7C0F8D72-F9EF-410B-A6B8-D13FAE691397}" presName="negativeSpace" presStyleCnt="0"/>
      <dgm:spPr/>
    </dgm:pt>
    <dgm:pt modelId="{21CFB5DC-AF95-41D9-98D1-E09BE013DA6A}" type="pres">
      <dgm:prSet presAssocID="{7C0F8D72-F9EF-410B-A6B8-D13FAE691397}" presName="childText" presStyleLbl="conFgAcc1" presStyleIdx="0" presStyleCnt="5">
        <dgm:presLayoutVars>
          <dgm:bulletEnabled val="1"/>
        </dgm:presLayoutVars>
      </dgm:prSet>
      <dgm:spPr/>
    </dgm:pt>
    <dgm:pt modelId="{E916725C-600F-4781-A22E-C4F8FEE64897}" type="pres">
      <dgm:prSet presAssocID="{E5C32871-3D5D-4676-BA21-8FC50693BF2B}" presName="spaceBetweenRectangles" presStyleCnt="0"/>
      <dgm:spPr/>
    </dgm:pt>
    <dgm:pt modelId="{798114E5-A77C-4DC5-A144-45484D3B7453}" type="pres">
      <dgm:prSet presAssocID="{D3033A03-089D-48B7-A5A1-E48E5AF94F95}" presName="parentLin" presStyleCnt="0"/>
      <dgm:spPr/>
    </dgm:pt>
    <dgm:pt modelId="{55C0E817-5AE0-4318-93E8-1FB617975C76}" type="pres">
      <dgm:prSet presAssocID="{D3033A03-089D-48B7-A5A1-E48E5AF94F95}" presName="parentLeftMargin" presStyleLbl="node1" presStyleIdx="0" presStyleCnt="5"/>
      <dgm:spPr/>
    </dgm:pt>
    <dgm:pt modelId="{32AEF4F6-F4B0-4321-98FB-EB6ED6ABEA55}" type="pres">
      <dgm:prSet presAssocID="{D3033A03-089D-48B7-A5A1-E48E5AF94F9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82CAFB5-BDD8-4B03-91B5-837BDFE1A8C7}" type="pres">
      <dgm:prSet presAssocID="{D3033A03-089D-48B7-A5A1-E48E5AF94F95}" presName="negativeSpace" presStyleCnt="0"/>
      <dgm:spPr/>
    </dgm:pt>
    <dgm:pt modelId="{FA74AD4E-4DAF-481A-AFDE-60274202DAF0}" type="pres">
      <dgm:prSet presAssocID="{D3033A03-089D-48B7-A5A1-E48E5AF94F95}" presName="childText" presStyleLbl="conFgAcc1" presStyleIdx="1" presStyleCnt="5">
        <dgm:presLayoutVars>
          <dgm:bulletEnabled val="1"/>
        </dgm:presLayoutVars>
      </dgm:prSet>
      <dgm:spPr/>
    </dgm:pt>
    <dgm:pt modelId="{7598DD95-E800-47BD-9D64-B3497ED19185}" type="pres">
      <dgm:prSet presAssocID="{1E846347-4A0A-4F4C-9225-0451185A1E31}" presName="spaceBetweenRectangles" presStyleCnt="0"/>
      <dgm:spPr/>
    </dgm:pt>
    <dgm:pt modelId="{C3FBC69C-B6AD-4F9D-971C-B63C67800BAC}" type="pres">
      <dgm:prSet presAssocID="{B9600D01-D664-4254-9C4C-6C2831F20386}" presName="parentLin" presStyleCnt="0"/>
      <dgm:spPr/>
    </dgm:pt>
    <dgm:pt modelId="{560CE2A9-0592-456C-A2EB-AACA09D31367}" type="pres">
      <dgm:prSet presAssocID="{B9600D01-D664-4254-9C4C-6C2831F20386}" presName="parentLeftMargin" presStyleLbl="node1" presStyleIdx="1" presStyleCnt="5"/>
      <dgm:spPr/>
    </dgm:pt>
    <dgm:pt modelId="{7EE77943-08B9-4B3B-8CEA-EEAE91D26D68}" type="pres">
      <dgm:prSet presAssocID="{B9600D01-D664-4254-9C4C-6C2831F2038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B984632-EB89-44F0-8676-12E02C465075}" type="pres">
      <dgm:prSet presAssocID="{B9600D01-D664-4254-9C4C-6C2831F20386}" presName="negativeSpace" presStyleCnt="0"/>
      <dgm:spPr/>
    </dgm:pt>
    <dgm:pt modelId="{EB83CE1C-9B6D-42A4-B01F-C1F352EDF3F5}" type="pres">
      <dgm:prSet presAssocID="{B9600D01-D664-4254-9C4C-6C2831F20386}" presName="childText" presStyleLbl="conFgAcc1" presStyleIdx="2" presStyleCnt="5" custLinFactNeighborY="-21530">
        <dgm:presLayoutVars>
          <dgm:bulletEnabled val="1"/>
        </dgm:presLayoutVars>
      </dgm:prSet>
      <dgm:spPr/>
    </dgm:pt>
    <dgm:pt modelId="{A92F53EE-90CD-4DCD-B1A5-DAD11CF1E6F8}" type="pres">
      <dgm:prSet presAssocID="{DE6119B2-D52D-4061-AFC4-0809E4D558FC}" presName="spaceBetweenRectangles" presStyleCnt="0"/>
      <dgm:spPr/>
    </dgm:pt>
    <dgm:pt modelId="{0C099F01-3040-49C7-9F6B-72C2504B0C3C}" type="pres">
      <dgm:prSet presAssocID="{68A846F2-B333-465B-907A-66761C8E9E0C}" presName="parentLin" presStyleCnt="0"/>
      <dgm:spPr/>
    </dgm:pt>
    <dgm:pt modelId="{522AA0CC-71BF-4CD6-9B1D-BE5CD7A295B9}" type="pres">
      <dgm:prSet presAssocID="{68A846F2-B333-465B-907A-66761C8E9E0C}" presName="parentLeftMargin" presStyleLbl="node1" presStyleIdx="2" presStyleCnt="5"/>
      <dgm:spPr/>
    </dgm:pt>
    <dgm:pt modelId="{311337DC-C79D-403C-8615-E46405CE77A6}" type="pres">
      <dgm:prSet presAssocID="{68A846F2-B333-465B-907A-66761C8E9E0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7B1FB56-E939-40A1-845D-42B60D84A87C}" type="pres">
      <dgm:prSet presAssocID="{68A846F2-B333-465B-907A-66761C8E9E0C}" presName="negativeSpace" presStyleCnt="0"/>
      <dgm:spPr/>
    </dgm:pt>
    <dgm:pt modelId="{8A4426B2-5B55-4B9C-808F-E66276769D35}" type="pres">
      <dgm:prSet presAssocID="{68A846F2-B333-465B-907A-66761C8E9E0C}" presName="childText" presStyleLbl="conFgAcc1" presStyleIdx="3" presStyleCnt="5">
        <dgm:presLayoutVars>
          <dgm:bulletEnabled val="1"/>
        </dgm:presLayoutVars>
      </dgm:prSet>
      <dgm:spPr/>
    </dgm:pt>
    <dgm:pt modelId="{8EE1E861-A3A1-4603-B2F1-D637C14D5A7B}" type="pres">
      <dgm:prSet presAssocID="{CDAEC532-03F3-49EF-A35B-7B9B3F96A690}" presName="spaceBetweenRectangles" presStyleCnt="0"/>
      <dgm:spPr/>
    </dgm:pt>
    <dgm:pt modelId="{3B88D6FC-5C4E-4A96-9F6F-298C1386602E}" type="pres">
      <dgm:prSet presAssocID="{1DE2D0BA-128B-4DB0-A895-CAAB9AC4CFCF}" presName="parentLin" presStyleCnt="0"/>
      <dgm:spPr/>
    </dgm:pt>
    <dgm:pt modelId="{C2BD46A2-1999-4F92-9413-815F29903A4A}" type="pres">
      <dgm:prSet presAssocID="{1DE2D0BA-128B-4DB0-A895-CAAB9AC4CFCF}" presName="parentLeftMargin" presStyleLbl="node1" presStyleIdx="3" presStyleCnt="5"/>
      <dgm:spPr/>
    </dgm:pt>
    <dgm:pt modelId="{CDC16F95-0734-4313-AA22-9B2A9707CFBD}" type="pres">
      <dgm:prSet presAssocID="{1DE2D0BA-128B-4DB0-A895-CAAB9AC4CFC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B2E439F-0F34-4268-A42D-94CC418AE7FA}" type="pres">
      <dgm:prSet presAssocID="{1DE2D0BA-128B-4DB0-A895-CAAB9AC4CFCF}" presName="negativeSpace" presStyleCnt="0"/>
      <dgm:spPr/>
    </dgm:pt>
    <dgm:pt modelId="{434424CB-3B5C-4D99-AFD5-1BA94BCE1BA9}" type="pres">
      <dgm:prSet presAssocID="{1DE2D0BA-128B-4DB0-A895-CAAB9AC4CFC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9F3EF02-4715-4D43-B92F-B00C7E90B6D4}" srcId="{21E5EFBE-CC02-4ECB-A8BA-BAF8B2C7BF14}" destId="{7C0F8D72-F9EF-410B-A6B8-D13FAE691397}" srcOrd="0" destOrd="0" parTransId="{D7A98DE0-2F9B-454D-9C8D-5C354D1CF61A}" sibTransId="{E5C32871-3D5D-4676-BA21-8FC50693BF2B}"/>
    <dgm:cxn modelId="{76E0420B-34D2-4EDA-A62E-A7B89083EB8C}" type="presOf" srcId="{B9600D01-D664-4254-9C4C-6C2831F20386}" destId="{560CE2A9-0592-456C-A2EB-AACA09D31367}" srcOrd="0" destOrd="0" presId="urn:microsoft.com/office/officeart/2005/8/layout/list1"/>
    <dgm:cxn modelId="{7B4B6516-8B05-48FB-8C4D-E59E7CBA061C}" type="presOf" srcId="{56AE4FF7-D6EA-471E-9506-49FE4D57282E}" destId="{FA74AD4E-4DAF-481A-AFDE-60274202DAF0}" srcOrd="0" destOrd="0" presId="urn:microsoft.com/office/officeart/2005/8/layout/list1"/>
    <dgm:cxn modelId="{2E114518-5FA1-46CE-A8FA-E6FFE286B979}" srcId="{D3033A03-089D-48B7-A5A1-E48E5AF94F95}" destId="{982B444E-3F27-4186-A908-BB2E23F8689B}" srcOrd="1" destOrd="0" parTransId="{E92B5C5F-6EC2-4C1B-B884-16B29FAFDDE3}" sibTransId="{D72AF11D-C2A1-48BB-87A2-4D827C77FCC0}"/>
    <dgm:cxn modelId="{5248BD19-745B-4093-8B09-B9C76FA241A1}" type="presOf" srcId="{7C0F8D72-F9EF-410B-A6B8-D13FAE691397}" destId="{EB5D8AA2-2F29-43C0-8642-27E6C623417E}" srcOrd="0" destOrd="0" presId="urn:microsoft.com/office/officeart/2005/8/layout/list1"/>
    <dgm:cxn modelId="{476AB31B-BD3C-46F7-A8FC-B078428DE3E4}" type="presOf" srcId="{D3033A03-089D-48B7-A5A1-E48E5AF94F95}" destId="{32AEF4F6-F4B0-4321-98FB-EB6ED6ABEA55}" srcOrd="1" destOrd="0" presId="urn:microsoft.com/office/officeart/2005/8/layout/list1"/>
    <dgm:cxn modelId="{F62C921C-3911-4632-BF7F-E057115182F4}" srcId="{7C0F8D72-F9EF-410B-A6B8-D13FAE691397}" destId="{E6F1097D-B5D4-459E-88BF-74C2555BF622}" srcOrd="0" destOrd="0" parTransId="{B1C22793-57BF-44AF-9C67-37423D9243FD}" sibTransId="{50482FBF-6C39-4142-96E0-9F842F5BAEC9}"/>
    <dgm:cxn modelId="{B49B4328-9BA1-4035-B043-9648153AFC5D}" srcId="{21E5EFBE-CC02-4ECB-A8BA-BAF8B2C7BF14}" destId="{1DE2D0BA-128B-4DB0-A895-CAAB9AC4CFCF}" srcOrd="4" destOrd="0" parTransId="{8F21A254-38BF-4417-8026-502F6097A251}" sibTransId="{EA4B3C5F-B073-4EB7-98F6-A029BDA20A02}"/>
    <dgm:cxn modelId="{1825B73D-92FA-4E0D-929C-1C6DEC618E95}" srcId="{68A846F2-B333-465B-907A-66761C8E9E0C}" destId="{187AA475-8798-4BDF-9138-9ACBD05964ED}" srcOrd="1" destOrd="0" parTransId="{D93659CC-7BCD-454C-8A99-6A4940FD668A}" sibTransId="{C16B747B-15BE-47B9-A8B0-7C02330FC99F}"/>
    <dgm:cxn modelId="{8D5C6241-5A2D-48CE-BF68-19A6425E5826}" type="presOf" srcId="{D3033A03-089D-48B7-A5A1-E48E5AF94F95}" destId="{55C0E817-5AE0-4318-93E8-1FB617975C76}" srcOrd="0" destOrd="0" presId="urn:microsoft.com/office/officeart/2005/8/layout/list1"/>
    <dgm:cxn modelId="{072B4264-3757-4431-82B0-A710482E52FA}" type="presOf" srcId="{2368F0DB-E055-4982-917E-BAB344094554}" destId="{8A4426B2-5B55-4B9C-808F-E66276769D35}" srcOrd="0" destOrd="0" presId="urn:microsoft.com/office/officeart/2005/8/layout/list1"/>
    <dgm:cxn modelId="{6D0A7F46-FBD5-4B4B-A687-38D4EC89E67E}" type="presOf" srcId="{982B444E-3F27-4186-A908-BB2E23F8689B}" destId="{FA74AD4E-4DAF-481A-AFDE-60274202DAF0}" srcOrd="0" destOrd="1" presId="urn:microsoft.com/office/officeart/2005/8/layout/list1"/>
    <dgm:cxn modelId="{2B36E548-F056-4AD1-991F-FBE06F40F263}" type="presOf" srcId="{1DE2D0BA-128B-4DB0-A895-CAAB9AC4CFCF}" destId="{CDC16F95-0734-4313-AA22-9B2A9707CFBD}" srcOrd="1" destOrd="0" presId="urn:microsoft.com/office/officeart/2005/8/layout/list1"/>
    <dgm:cxn modelId="{739A616E-F596-4EC4-8C57-F73D25D70143}" srcId="{21E5EFBE-CC02-4ECB-A8BA-BAF8B2C7BF14}" destId="{B9600D01-D664-4254-9C4C-6C2831F20386}" srcOrd="2" destOrd="0" parTransId="{1C4CFE16-5214-439B-B564-ADF51AAC9218}" sibTransId="{DE6119B2-D52D-4061-AFC4-0809E4D558FC}"/>
    <dgm:cxn modelId="{F0B5B750-54A7-4A28-ABC1-F8549DFB710E}" type="presOf" srcId="{68A846F2-B333-465B-907A-66761C8E9E0C}" destId="{311337DC-C79D-403C-8615-E46405CE77A6}" srcOrd="1" destOrd="0" presId="urn:microsoft.com/office/officeart/2005/8/layout/list1"/>
    <dgm:cxn modelId="{6EE22A59-FC9E-4F08-BB88-523CDBB93201}" srcId="{21E5EFBE-CC02-4ECB-A8BA-BAF8B2C7BF14}" destId="{D3033A03-089D-48B7-A5A1-E48E5AF94F95}" srcOrd="1" destOrd="0" parTransId="{61CE97C8-2341-4298-A672-665D62312290}" sibTransId="{1E846347-4A0A-4F4C-9225-0451185A1E31}"/>
    <dgm:cxn modelId="{9B479C79-28E8-4BCB-B40D-2D308FFB1038}" srcId="{D3033A03-089D-48B7-A5A1-E48E5AF94F95}" destId="{56AE4FF7-D6EA-471E-9506-49FE4D57282E}" srcOrd="0" destOrd="0" parTransId="{1A72BDDB-4BF1-4888-9991-39184890EDBE}" sibTransId="{83624238-7B95-44A7-81C0-2C54E1F01299}"/>
    <dgm:cxn modelId="{0B58F77F-02AF-477D-A90B-022F4DA01956}" srcId="{B9600D01-D664-4254-9C4C-6C2831F20386}" destId="{1CF9F23A-CEE7-43C3-9E8C-134561FF9D16}" srcOrd="0" destOrd="0" parTransId="{9CA88F83-8F1D-42CE-83CF-9CD0918217F7}" sibTransId="{66E8F059-8793-4361-BE9F-0DA5FD25A91B}"/>
    <dgm:cxn modelId="{7C4D578B-90CF-4CAE-B566-2F1AB59771F2}" type="presOf" srcId="{1DE2D0BA-128B-4DB0-A895-CAAB9AC4CFCF}" destId="{C2BD46A2-1999-4F92-9413-815F29903A4A}" srcOrd="0" destOrd="0" presId="urn:microsoft.com/office/officeart/2005/8/layout/list1"/>
    <dgm:cxn modelId="{89EF808D-81D9-452F-A14A-03A8AFD8B150}" type="presOf" srcId="{8CE31602-D6E9-42DF-B215-354F829CAEEA}" destId="{EB83CE1C-9B6D-42A4-B01F-C1F352EDF3F5}" srcOrd="0" destOrd="1" presId="urn:microsoft.com/office/officeart/2005/8/layout/list1"/>
    <dgm:cxn modelId="{6A408699-6CA4-45B7-8EB1-8E5F7DECC9A4}" type="presOf" srcId="{21E5EFBE-CC02-4ECB-A8BA-BAF8B2C7BF14}" destId="{B5863FAC-E8AA-424D-AB38-DD85B4E9F14D}" srcOrd="0" destOrd="0" presId="urn:microsoft.com/office/officeart/2005/8/layout/list1"/>
    <dgm:cxn modelId="{D87C8A9A-CBC5-4D95-8B96-E30F73578DB4}" type="presOf" srcId="{1CF9F23A-CEE7-43C3-9E8C-134561FF9D16}" destId="{EB83CE1C-9B6D-42A4-B01F-C1F352EDF3F5}" srcOrd="0" destOrd="0" presId="urn:microsoft.com/office/officeart/2005/8/layout/list1"/>
    <dgm:cxn modelId="{0ADBC49D-EC63-472B-9F32-2FF18996E799}" type="presOf" srcId="{E6F1097D-B5D4-459E-88BF-74C2555BF622}" destId="{21CFB5DC-AF95-41D9-98D1-E09BE013DA6A}" srcOrd="0" destOrd="0" presId="urn:microsoft.com/office/officeart/2005/8/layout/list1"/>
    <dgm:cxn modelId="{010E2DA3-C028-4EBE-9619-ED79D95F11CB}" srcId="{B9600D01-D664-4254-9C4C-6C2831F20386}" destId="{8CE31602-D6E9-42DF-B215-354F829CAEEA}" srcOrd="1" destOrd="0" parTransId="{F0801AAF-47C0-4E84-BB72-8147619C293A}" sibTransId="{2B4492BC-9E47-4DBF-A015-C8073D3A6FB8}"/>
    <dgm:cxn modelId="{C11FC8A8-C072-425C-9701-03F29FB8A244}" type="presOf" srcId="{7C0F8D72-F9EF-410B-A6B8-D13FAE691397}" destId="{B2518586-ED68-4726-BDE3-5CFDA8BBCA5F}" srcOrd="1" destOrd="0" presId="urn:microsoft.com/office/officeart/2005/8/layout/list1"/>
    <dgm:cxn modelId="{E496A9AB-AA97-4F46-92E9-02C57B9F35B4}" srcId="{21E5EFBE-CC02-4ECB-A8BA-BAF8B2C7BF14}" destId="{68A846F2-B333-465B-907A-66761C8E9E0C}" srcOrd="3" destOrd="0" parTransId="{AA870FF9-4DDE-4B75-8E37-BE588F21D127}" sibTransId="{CDAEC532-03F3-49EF-A35B-7B9B3F96A690}"/>
    <dgm:cxn modelId="{A9E4B6C1-AA7E-423D-AE72-3B8ECAE948B0}" type="presOf" srcId="{CA6FA098-67D9-41A1-A8A2-9A0591B117A3}" destId="{434424CB-3B5C-4D99-AFD5-1BA94BCE1BA9}" srcOrd="0" destOrd="0" presId="urn:microsoft.com/office/officeart/2005/8/layout/list1"/>
    <dgm:cxn modelId="{FB142FCB-ABC4-49DD-84BB-5DD700693D3E}" type="presOf" srcId="{68A846F2-B333-465B-907A-66761C8E9E0C}" destId="{522AA0CC-71BF-4CD6-9B1D-BE5CD7A295B9}" srcOrd="0" destOrd="0" presId="urn:microsoft.com/office/officeart/2005/8/layout/list1"/>
    <dgm:cxn modelId="{7D5E62CC-793F-447E-AD30-B4C3105525EE}" type="presOf" srcId="{187AA475-8798-4BDF-9138-9ACBD05964ED}" destId="{8A4426B2-5B55-4B9C-808F-E66276769D35}" srcOrd="0" destOrd="1" presId="urn:microsoft.com/office/officeart/2005/8/layout/list1"/>
    <dgm:cxn modelId="{C945D4D8-4728-4FDC-B74B-76AC329AC3BB}" srcId="{1DE2D0BA-128B-4DB0-A895-CAAB9AC4CFCF}" destId="{CA6FA098-67D9-41A1-A8A2-9A0591B117A3}" srcOrd="0" destOrd="0" parTransId="{A3BD67D2-85E0-4EB2-8C11-B0848AA36DA4}" sibTransId="{E6B1FF98-9E92-46F8-99BA-46710AAB92E2}"/>
    <dgm:cxn modelId="{6E6A3BE4-B2C7-43C7-9643-0CCD7E198A41}" srcId="{68A846F2-B333-465B-907A-66761C8E9E0C}" destId="{2368F0DB-E055-4982-917E-BAB344094554}" srcOrd="0" destOrd="0" parTransId="{3C1010D8-C8F9-46CE-A615-C5411E1AA0EB}" sibTransId="{7CE0A130-5518-4DEC-95E0-F12AF5E31214}"/>
    <dgm:cxn modelId="{854B8FE7-7EC5-4967-91ED-C8649773E3A4}" type="presOf" srcId="{B9600D01-D664-4254-9C4C-6C2831F20386}" destId="{7EE77943-08B9-4B3B-8CEA-EEAE91D26D68}" srcOrd="1" destOrd="0" presId="urn:microsoft.com/office/officeart/2005/8/layout/list1"/>
    <dgm:cxn modelId="{DF8DD7D2-4EBA-418D-933D-922D6E5F2D32}" type="presParOf" srcId="{B5863FAC-E8AA-424D-AB38-DD85B4E9F14D}" destId="{5FFB180F-968E-4A77-95C1-D1E22BCD816C}" srcOrd="0" destOrd="0" presId="urn:microsoft.com/office/officeart/2005/8/layout/list1"/>
    <dgm:cxn modelId="{2B4946CB-22CA-47CE-82DB-156B19C0E8CE}" type="presParOf" srcId="{5FFB180F-968E-4A77-95C1-D1E22BCD816C}" destId="{EB5D8AA2-2F29-43C0-8642-27E6C623417E}" srcOrd="0" destOrd="0" presId="urn:microsoft.com/office/officeart/2005/8/layout/list1"/>
    <dgm:cxn modelId="{2FA39305-30B3-4029-84D1-1D33AA0A2BC0}" type="presParOf" srcId="{5FFB180F-968E-4A77-95C1-D1E22BCD816C}" destId="{B2518586-ED68-4726-BDE3-5CFDA8BBCA5F}" srcOrd="1" destOrd="0" presId="urn:microsoft.com/office/officeart/2005/8/layout/list1"/>
    <dgm:cxn modelId="{04DCD954-3040-4B93-86FE-D6F282224172}" type="presParOf" srcId="{B5863FAC-E8AA-424D-AB38-DD85B4E9F14D}" destId="{EE2F680A-101E-4E2F-B35C-A3A860FF5ED5}" srcOrd="1" destOrd="0" presId="urn:microsoft.com/office/officeart/2005/8/layout/list1"/>
    <dgm:cxn modelId="{657DEFCF-A5F9-4BE8-BF83-E69183C85C2B}" type="presParOf" srcId="{B5863FAC-E8AA-424D-AB38-DD85B4E9F14D}" destId="{21CFB5DC-AF95-41D9-98D1-E09BE013DA6A}" srcOrd="2" destOrd="0" presId="urn:microsoft.com/office/officeart/2005/8/layout/list1"/>
    <dgm:cxn modelId="{21503245-9669-4CED-B65B-DA244F0DEA5A}" type="presParOf" srcId="{B5863FAC-E8AA-424D-AB38-DD85B4E9F14D}" destId="{E916725C-600F-4781-A22E-C4F8FEE64897}" srcOrd="3" destOrd="0" presId="urn:microsoft.com/office/officeart/2005/8/layout/list1"/>
    <dgm:cxn modelId="{A631A77B-ECC8-4766-8F35-4702EFE2CEED}" type="presParOf" srcId="{B5863FAC-E8AA-424D-AB38-DD85B4E9F14D}" destId="{798114E5-A77C-4DC5-A144-45484D3B7453}" srcOrd="4" destOrd="0" presId="urn:microsoft.com/office/officeart/2005/8/layout/list1"/>
    <dgm:cxn modelId="{32381E50-AB1E-44AC-9926-7635C25AC332}" type="presParOf" srcId="{798114E5-A77C-4DC5-A144-45484D3B7453}" destId="{55C0E817-5AE0-4318-93E8-1FB617975C76}" srcOrd="0" destOrd="0" presId="urn:microsoft.com/office/officeart/2005/8/layout/list1"/>
    <dgm:cxn modelId="{AD2A5EF6-FF31-4CC8-B3FB-448C4B4EC8F6}" type="presParOf" srcId="{798114E5-A77C-4DC5-A144-45484D3B7453}" destId="{32AEF4F6-F4B0-4321-98FB-EB6ED6ABEA55}" srcOrd="1" destOrd="0" presId="urn:microsoft.com/office/officeart/2005/8/layout/list1"/>
    <dgm:cxn modelId="{D6B43DCD-022A-42A7-96F0-E63A30D5EDD9}" type="presParOf" srcId="{B5863FAC-E8AA-424D-AB38-DD85B4E9F14D}" destId="{C82CAFB5-BDD8-4B03-91B5-837BDFE1A8C7}" srcOrd="5" destOrd="0" presId="urn:microsoft.com/office/officeart/2005/8/layout/list1"/>
    <dgm:cxn modelId="{A47FD980-BA56-4680-8BD7-D60D7B3932EB}" type="presParOf" srcId="{B5863FAC-E8AA-424D-AB38-DD85B4E9F14D}" destId="{FA74AD4E-4DAF-481A-AFDE-60274202DAF0}" srcOrd="6" destOrd="0" presId="urn:microsoft.com/office/officeart/2005/8/layout/list1"/>
    <dgm:cxn modelId="{961085CE-8E2A-48FA-B975-E8F7EB029311}" type="presParOf" srcId="{B5863FAC-E8AA-424D-AB38-DD85B4E9F14D}" destId="{7598DD95-E800-47BD-9D64-B3497ED19185}" srcOrd="7" destOrd="0" presId="urn:microsoft.com/office/officeart/2005/8/layout/list1"/>
    <dgm:cxn modelId="{488EC7DA-50A4-498C-9176-2F9AD18FF724}" type="presParOf" srcId="{B5863FAC-E8AA-424D-AB38-DD85B4E9F14D}" destId="{C3FBC69C-B6AD-4F9D-971C-B63C67800BAC}" srcOrd="8" destOrd="0" presId="urn:microsoft.com/office/officeart/2005/8/layout/list1"/>
    <dgm:cxn modelId="{ADEF681F-E814-4442-9165-898F5D703D1B}" type="presParOf" srcId="{C3FBC69C-B6AD-4F9D-971C-B63C67800BAC}" destId="{560CE2A9-0592-456C-A2EB-AACA09D31367}" srcOrd="0" destOrd="0" presId="urn:microsoft.com/office/officeart/2005/8/layout/list1"/>
    <dgm:cxn modelId="{83574DC5-1478-4F9B-A78E-44E678EDF53A}" type="presParOf" srcId="{C3FBC69C-B6AD-4F9D-971C-B63C67800BAC}" destId="{7EE77943-08B9-4B3B-8CEA-EEAE91D26D68}" srcOrd="1" destOrd="0" presId="urn:microsoft.com/office/officeart/2005/8/layout/list1"/>
    <dgm:cxn modelId="{0972E4B1-01C4-4AA4-AD09-3B1F617BA6B4}" type="presParOf" srcId="{B5863FAC-E8AA-424D-AB38-DD85B4E9F14D}" destId="{4B984632-EB89-44F0-8676-12E02C465075}" srcOrd="9" destOrd="0" presId="urn:microsoft.com/office/officeart/2005/8/layout/list1"/>
    <dgm:cxn modelId="{D7CE8675-6ED8-4400-8E5F-AA16B9FF1F98}" type="presParOf" srcId="{B5863FAC-E8AA-424D-AB38-DD85B4E9F14D}" destId="{EB83CE1C-9B6D-42A4-B01F-C1F352EDF3F5}" srcOrd="10" destOrd="0" presId="urn:microsoft.com/office/officeart/2005/8/layout/list1"/>
    <dgm:cxn modelId="{CE8EE786-7F92-4A83-9DE1-D8C4D5713010}" type="presParOf" srcId="{B5863FAC-E8AA-424D-AB38-DD85B4E9F14D}" destId="{A92F53EE-90CD-4DCD-B1A5-DAD11CF1E6F8}" srcOrd="11" destOrd="0" presId="urn:microsoft.com/office/officeart/2005/8/layout/list1"/>
    <dgm:cxn modelId="{212627DD-DF94-415C-9B0E-F870C74B7A61}" type="presParOf" srcId="{B5863FAC-E8AA-424D-AB38-DD85B4E9F14D}" destId="{0C099F01-3040-49C7-9F6B-72C2504B0C3C}" srcOrd="12" destOrd="0" presId="urn:microsoft.com/office/officeart/2005/8/layout/list1"/>
    <dgm:cxn modelId="{E1815D5E-8F35-4A1E-BEFF-3059B1290A41}" type="presParOf" srcId="{0C099F01-3040-49C7-9F6B-72C2504B0C3C}" destId="{522AA0CC-71BF-4CD6-9B1D-BE5CD7A295B9}" srcOrd="0" destOrd="0" presId="urn:microsoft.com/office/officeart/2005/8/layout/list1"/>
    <dgm:cxn modelId="{1B9E551B-8E74-4C43-ADD7-285284BBF7BB}" type="presParOf" srcId="{0C099F01-3040-49C7-9F6B-72C2504B0C3C}" destId="{311337DC-C79D-403C-8615-E46405CE77A6}" srcOrd="1" destOrd="0" presId="urn:microsoft.com/office/officeart/2005/8/layout/list1"/>
    <dgm:cxn modelId="{E43FF8EA-C104-4956-A019-B5673A8B716C}" type="presParOf" srcId="{B5863FAC-E8AA-424D-AB38-DD85B4E9F14D}" destId="{B7B1FB56-E939-40A1-845D-42B60D84A87C}" srcOrd="13" destOrd="0" presId="urn:microsoft.com/office/officeart/2005/8/layout/list1"/>
    <dgm:cxn modelId="{7FBE2190-1B40-4E6E-BDB6-BCE3C2A644AF}" type="presParOf" srcId="{B5863FAC-E8AA-424D-AB38-DD85B4E9F14D}" destId="{8A4426B2-5B55-4B9C-808F-E66276769D35}" srcOrd="14" destOrd="0" presId="urn:microsoft.com/office/officeart/2005/8/layout/list1"/>
    <dgm:cxn modelId="{1D0FE326-818D-4276-90C3-DEDB54C131CF}" type="presParOf" srcId="{B5863FAC-E8AA-424D-AB38-DD85B4E9F14D}" destId="{8EE1E861-A3A1-4603-B2F1-D637C14D5A7B}" srcOrd="15" destOrd="0" presId="urn:microsoft.com/office/officeart/2005/8/layout/list1"/>
    <dgm:cxn modelId="{FB5E6A37-5D4D-4F0C-97E5-E4BA8EC73A86}" type="presParOf" srcId="{B5863FAC-E8AA-424D-AB38-DD85B4E9F14D}" destId="{3B88D6FC-5C4E-4A96-9F6F-298C1386602E}" srcOrd="16" destOrd="0" presId="urn:microsoft.com/office/officeart/2005/8/layout/list1"/>
    <dgm:cxn modelId="{273F58F8-C930-45AC-93D0-65D64CE98C24}" type="presParOf" srcId="{3B88D6FC-5C4E-4A96-9F6F-298C1386602E}" destId="{C2BD46A2-1999-4F92-9413-815F29903A4A}" srcOrd="0" destOrd="0" presId="urn:microsoft.com/office/officeart/2005/8/layout/list1"/>
    <dgm:cxn modelId="{8C806460-794B-418A-8E34-2808D0545A6E}" type="presParOf" srcId="{3B88D6FC-5C4E-4A96-9F6F-298C1386602E}" destId="{CDC16F95-0734-4313-AA22-9B2A9707CFBD}" srcOrd="1" destOrd="0" presId="urn:microsoft.com/office/officeart/2005/8/layout/list1"/>
    <dgm:cxn modelId="{B3C0FA68-D3B1-4F02-A5F7-FBB7749A46B8}" type="presParOf" srcId="{B5863FAC-E8AA-424D-AB38-DD85B4E9F14D}" destId="{FB2E439F-0F34-4268-A42D-94CC418AE7FA}" srcOrd="17" destOrd="0" presId="urn:microsoft.com/office/officeart/2005/8/layout/list1"/>
    <dgm:cxn modelId="{BE5D7A7F-20DE-46C3-AC17-1B087F648E9C}" type="presParOf" srcId="{B5863FAC-E8AA-424D-AB38-DD85B4E9F14D}" destId="{434424CB-3B5C-4D99-AFD5-1BA94BCE1BA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FB5DC-AF95-41D9-98D1-E09BE013DA6A}">
      <dsp:nvSpPr>
        <dsp:cNvPr id="0" name=""/>
        <dsp:cNvSpPr/>
      </dsp:nvSpPr>
      <dsp:spPr>
        <a:xfrm>
          <a:off x="0" y="392288"/>
          <a:ext cx="5544616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0324" tIns="479044" rIns="43032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>
              <a:latin typeface="Kalinga" pitchFamily="34" charset="0"/>
              <a:cs typeface="Kalinga" pitchFamily="34" charset="0"/>
            </a:rPr>
            <a:t>１４５名（うち女性３３名）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　</a:t>
          </a:r>
          <a:r>
            <a:rPr kumimoji="1" lang="en-US" altLang="ja-JP" sz="1400" kern="1200" dirty="0">
              <a:latin typeface="Kalinga" pitchFamily="34" charset="0"/>
              <a:cs typeface="Kalinga" pitchFamily="34" charset="0"/>
            </a:rPr>
            <a:t>※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Ｒ５</a:t>
          </a:r>
          <a:r>
            <a:rPr kumimoji="1" lang="en-US" altLang="ja-JP" sz="1400" kern="1200" dirty="0">
              <a:latin typeface="Kalinga" pitchFamily="34" charset="0"/>
              <a:cs typeface="Kalinga" pitchFamily="34" charset="0"/>
            </a:rPr>
            <a:t>.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６</a:t>
          </a:r>
          <a:r>
            <a:rPr kumimoji="1" lang="en-US" altLang="ja-JP" sz="1400" kern="1200" dirty="0">
              <a:latin typeface="Kalinga" pitchFamily="34" charset="0"/>
              <a:cs typeface="Kalinga" pitchFamily="34" charset="0"/>
            </a:rPr>
            <a:t>.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１現在</a:t>
          </a:r>
        </a:p>
      </dsp:txBody>
      <dsp:txXfrm>
        <a:off x="0" y="392288"/>
        <a:ext cx="5544616" cy="941850"/>
      </dsp:txXfrm>
    </dsp:sp>
    <dsp:sp modelId="{B2518586-ED68-4726-BDE3-5CFDA8BBCA5F}">
      <dsp:nvSpPr>
        <dsp:cNvPr id="0" name=""/>
        <dsp:cNvSpPr/>
      </dsp:nvSpPr>
      <dsp:spPr>
        <a:xfrm>
          <a:off x="277230" y="52808"/>
          <a:ext cx="388123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職員数</a:t>
          </a:r>
        </a:p>
      </dsp:txBody>
      <dsp:txXfrm>
        <a:off x="310374" y="85952"/>
        <a:ext cx="3814943" cy="612672"/>
      </dsp:txXfrm>
    </dsp:sp>
    <dsp:sp modelId="{FA74AD4E-4DAF-481A-AFDE-60274202DAF0}">
      <dsp:nvSpPr>
        <dsp:cNvPr id="0" name=""/>
        <dsp:cNvSpPr/>
      </dsp:nvSpPr>
      <dsp:spPr>
        <a:xfrm>
          <a:off x="0" y="1797818"/>
          <a:ext cx="5544616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0324" tIns="479044" rIns="43032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>
              <a:latin typeface="Kalinga" pitchFamily="34" charset="0"/>
              <a:cs typeface="Kalinga" pitchFamily="34" charset="0"/>
            </a:rPr>
            <a:t>本庁舎　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（神戸市中央区波止場町）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kern="1200" dirty="0">
              <a:latin typeface="Kalinga" pitchFamily="34" charset="0"/>
              <a:cs typeface="Kalinga" pitchFamily="34" charset="0"/>
            </a:rPr>
            <a:t>魚崎庁舎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（神戸市東灘区魚崎浜町）</a:t>
          </a:r>
        </a:p>
      </dsp:txBody>
      <dsp:txXfrm>
        <a:off x="0" y="1797818"/>
        <a:ext cx="5544616" cy="1340325"/>
      </dsp:txXfrm>
    </dsp:sp>
    <dsp:sp modelId="{32AEF4F6-F4B0-4321-98FB-EB6ED6ABEA55}">
      <dsp:nvSpPr>
        <dsp:cNvPr id="0" name=""/>
        <dsp:cNvSpPr/>
      </dsp:nvSpPr>
      <dsp:spPr>
        <a:xfrm>
          <a:off x="277230" y="1458338"/>
          <a:ext cx="388123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本局</a:t>
          </a:r>
        </a:p>
      </dsp:txBody>
      <dsp:txXfrm>
        <a:off x="310374" y="1491482"/>
        <a:ext cx="3814943" cy="612672"/>
      </dsp:txXfrm>
    </dsp:sp>
    <dsp:sp modelId="{EB83CE1C-9B6D-42A4-B01F-C1F352EDF3F5}">
      <dsp:nvSpPr>
        <dsp:cNvPr id="0" name=""/>
        <dsp:cNvSpPr/>
      </dsp:nvSpPr>
      <dsp:spPr>
        <a:xfrm>
          <a:off x="0" y="3575083"/>
          <a:ext cx="5544616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0324" tIns="479044" rIns="43032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000" kern="1200" dirty="0">
              <a:latin typeface="Kalinga" pitchFamily="34" charset="0"/>
              <a:cs typeface="Kalinga" pitchFamily="34" charset="0"/>
            </a:rPr>
            <a:t>姫路自動車検査登録事務所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（姫路市飾磨区）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000" kern="1200" dirty="0">
              <a:latin typeface="Kalinga" pitchFamily="34" charset="0"/>
              <a:cs typeface="Kalinga" pitchFamily="34" charset="0"/>
            </a:rPr>
            <a:t>姫路海事事務所</a:t>
          </a:r>
          <a:r>
            <a:rPr kumimoji="1" lang="ja-JP" altLang="en-US" sz="1400" kern="1200" dirty="0">
              <a:latin typeface="Kalinga" pitchFamily="34" charset="0"/>
              <a:cs typeface="Kalinga" pitchFamily="34" charset="0"/>
            </a:rPr>
            <a:t>（姫路市飾磨区）</a:t>
          </a:r>
        </a:p>
      </dsp:txBody>
      <dsp:txXfrm>
        <a:off x="0" y="3575083"/>
        <a:ext cx="5544616" cy="1267875"/>
      </dsp:txXfrm>
    </dsp:sp>
    <dsp:sp modelId="{7EE77943-08B9-4B3B-8CEA-EEAE91D26D68}">
      <dsp:nvSpPr>
        <dsp:cNvPr id="0" name=""/>
        <dsp:cNvSpPr/>
      </dsp:nvSpPr>
      <dsp:spPr>
        <a:xfrm>
          <a:off x="277230" y="3262343"/>
          <a:ext cx="388123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出先機関</a:t>
          </a:r>
        </a:p>
      </dsp:txBody>
      <dsp:txXfrm>
        <a:off x="310374" y="3295487"/>
        <a:ext cx="3814943" cy="612672"/>
      </dsp:txXfrm>
    </dsp:sp>
    <dsp:sp modelId="{8A4426B2-5B55-4B9C-808F-E66276769D35}">
      <dsp:nvSpPr>
        <dsp:cNvPr id="0" name=""/>
        <dsp:cNvSpPr/>
      </dsp:nvSpPr>
      <dsp:spPr>
        <a:xfrm>
          <a:off x="0" y="5333378"/>
          <a:ext cx="5544616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0324" tIns="479044" rIns="43032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8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30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～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17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15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（昼休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12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00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～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13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：</a:t>
          </a:r>
          <a:r>
            <a:rPr kumimoji="1" lang="en-US" altLang="ja-JP" sz="2300" kern="1200" dirty="0">
              <a:latin typeface="Kalinga" pitchFamily="34" charset="0"/>
              <a:cs typeface="Kalinga" pitchFamily="34" charset="0"/>
            </a:rPr>
            <a:t>00</a:t>
          </a: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）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夜間勤務等の交代制勤務はありません。</a:t>
          </a:r>
        </a:p>
      </dsp:txBody>
      <dsp:txXfrm>
        <a:off x="0" y="5333378"/>
        <a:ext cx="5544616" cy="1738800"/>
      </dsp:txXfrm>
    </dsp:sp>
    <dsp:sp modelId="{311337DC-C79D-403C-8615-E46405CE77A6}">
      <dsp:nvSpPr>
        <dsp:cNvPr id="0" name=""/>
        <dsp:cNvSpPr/>
      </dsp:nvSpPr>
      <dsp:spPr>
        <a:xfrm>
          <a:off x="277230" y="4993898"/>
          <a:ext cx="388123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勤務時間</a:t>
          </a:r>
        </a:p>
      </dsp:txBody>
      <dsp:txXfrm>
        <a:off x="310374" y="5027042"/>
        <a:ext cx="3814943" cy="612672"/>
      </dsp:txXfrm>
    </dsp:sp>
    <dsp:sp modelId="{434424CB-3B5C-4D99-AFD5-1BA94BCE1BA9}">
      <dsp:nvSpPr>
        <dsp:cNvPr id="0" name=""/>
        <dsp:cNvSpPr/>
      </dsp:nvSpPr>
      <dsp:spPr>
        <a:xfrm>
          <a:off x="0" y="7535858"/>
          <a:ext cx="5544616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0324" tIns="479044" rIns="43032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300" kern="1200" dirty="0">
              <a:latin typeface="Kalinga" pitchFamily="34" charset="0"/>
              <a:cs typeface="Kalinga" pitchFamily="34" charset="0"/>
            </a:rPr>
            <a:t>採用後、原則として本局（本庁舎）に勤務します。</a:t>
          </a:r>
        </a:p>
      </dsp:txBody>
      <dsp:txXfrm>
        <a:off x="0" y="7535858"/>
        <a:ext cx="5544616" cy="1340325"/>
      </dsp:txXfrm>
    </dsp:sp>
    <dsp:sp modelId="{CDC16F95-0734-4313-AA22-9B2A9707CFBD}">
      <dsp:nvSpPr>
        <dsp:cNvPr id="0" name=""/>
        <dsp:cNvSpPr/>
      </dsp:nvSpPr>
      <dsp:spPr>
        <a:xfrm>
          <a:off x="277230" y="7196378"/>
          <a:ext cx="3881231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701" tIns="0" rIns="14670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勤務地</a:t>
          </a:r>
        </a:p>
      </dsp:txBody>
      <dsp:txXfrm>
        <a:off x="310374" y="7229522"/>
        <a:ext cx="3814943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CA7C-0AE5-4BB4-8A1A-E7F90108227D}" type="datetimeFigureOut">
              <a:rPr kumimoji="1" lang="ja-JP" altLang="en-US" smtClean="0"/>
              <a:pPr/>
              <a:t>2023/6/23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E1F1-8237-47C5-91E9-E54090FD2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2" y="272482"/>
            <a:ext cx="1015663" cy="8184908"/>
          </a:xfrm>
          <a:prstGeom prst="rect">
            <a:avLst/>
          </a:prstGeom>
          <a:noFill/>
          <a:effectLst>
            <a:softEdge rad="127000"/>
          </a:effectLst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神戸運輸監理部 　</a:t>
            </a:r>
            <a:r>
              <a:rPr lang="ja-JP" altLang="en-US" sz="5400" dirty="0">
                <a:solidFill>
                  <a:srgbClr val="00589A"/>
                </a:solidFill>
              </a:rPr>
              <a:t>の強み</a:t>
            </a:r>
            <a:r>
              <a:rPr kumimoji="1" lang="ja-JP" altLang="en-US" sz="5400" dirty="0"/>
              <a:t>　　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149080" y="1496616"/>
            <a:ext cx="2448272" cy="792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9646"/>
              </a:gs>
              <a:gs pos="100000">
                <a:srgbClr val="FFC000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ＤＦ特太ゴシック体" pitchFamily="1" charset="-128"/>
                <a:ea typeface="ＤＦ特太ゴシック体" pitchFamily="1" charset="-128"/>
                <a:cs typeface="ＭＳ Ｐゴシック" pitchFamily="50" charset="-128"/>
              </a:rPr>
              <a:t>公共交通の活性化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" name="図 9" descr="C:\Users\tsuchiya-y58tn\Desktop\業務概要用画像\DSCN0551.JPG"/>
          <p:cNvPicPr/>
          <p:nvPr/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3861048" y="1"/>
            <a:ext cx="2996952" cy="250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RIMG0993-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05672" y="7601744"/>
            <a:ext cx="2952328" cy="2304256"/>
          </a:xfrm>
          <a:prstGeom prst="rect">
            <a:avLst/>
          </a:prstGeom>
          <a:solidFill>
            <a:schemeClr val="bg1">
              <a:alpha val="57000"/>
            </a:schemeClr>
          </a:solidFill>
        </p:spPr>
      </p:pic>
      <p:pic>
        <p:nvPicPr>
          <p:cNvPr id="13" name="図 12" descr="\\KBMKOBDT003\課box\業務概要・添付用写真\労働条件・雇入止\DSC0332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056" y="2504728"/>
            <a:ext cx="292494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IMGP0035"/>
          <p:cNvPicPr/>
          <p:nvPr/>
        </p:nvPicPr>
        <p:blipFill>
          <a:blip r:embed="rId5" cstate="print"/>
          <a:srcRect l="6425" t="11145" b="16655"/>
          <a:stretch>
            <a:fillRect/>
          </a:stretch>
        </p:blipFill>
        <p:spPr bwMode="auto">
          <a:xfrm>
            <a:off x="3933056" y="5169024"/>
            <a:ext cx="29249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3933056" y="2360712"/>
            <a:ext cx="2924944" cy="280831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833664" y="5169024"/>
            <a:ext cx="3024336" cy="25202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833664" y="0"/>
            <a:ext cx="3024336" cy="25202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833664" y="7385720"/>
            <a:ext cx="3024336" cy="252028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908721" y="488504"/>
            <a:ext cx="5688630" cy="3960440"/>
            <a:chOff x="908721" y="992560"/>
            <a:chExt cx="5688630" cy="396044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636912" y="992560"/>
              <a:ext cx="2160240" cy="7920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2060"/>
                </a:gs>
                <a:gs pos="100000">
                  <a:srgbClr val="0070C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ＤＦ特太ゴシック体" pitchFamily="1" charset="-128"/>
                  <a:ea typeface="ＤＦ特太ゴシック体" pitchFamily="1" charset="-128"/>
                  <a:cs typeface="ＭＳ Ｐゴシック" pitchFamily="50" charset="-128"/>
                </a:rPr>
                <a:t>安全・安心な輸送の確保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2708920" y="4160912"/>
              <a:ext cx="2160240" cy="7920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66"/>
                </a:gs>
                <a:gs pos="100000">
                  <a:srgbClr val="FF66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ＤＦ特太ゴシック体" pitchFamily="1" charset="-128"/>
                  <a:ea typeface="ＤＦ特太ゴシック体" pitchFamily="1" charset="-128"/>
                  <a:cs typeface="ＭＳ Ｐゴシック" pitchFamily="50" charset="-128"/>
                </a:rPr>
                <a:t>海事・物流</a:t>
              </a:r>
              <a:endParaRPr kumimoji="1" lang="en-US" altLang="ja-JP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ＤＦ特太ゴシック体" pitchFamily="1" charset="-128"/>
                <a:ea typeface="ＤＦ特太ゴシック体" pitchFamily="1" charset="-128"/>
                <a:cs typeface="ＭＳ Ｐゴシック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ＤＦ特太ゴシック体" pitchFamily="1" charset="-128"/>
                  <a:ea typeface="ＤＦ特太ゴシック体" pitchFamily="1" charset="-128"/>
                  <a:cs typeface="ＭＳ Ｐゴシック" pitchFamily="50" charset="-128"/>
                </a:rPr>
                <a:t>観光振興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908721" y="2576736"/>
              <a:ext cx="1512167" cy="11521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B050"/>
                </a:gs>
                <a:gs pos="100000">
                  <a:srgbClr val="92D05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ＤＦ特太ゴシック体" pitchFamily="1" charset="-128"/>
                  <a:ea typeface="ＤＦ特太ゴシック体" pitchFamily="1" charset="-128"/>
                  <a:cs typeface="ＭＳ Ｐゴシック" pitchFamily="50" charset="-128"/>
                </a:rPr>
                <a:t>環境に</a:t>
              </a:r>
              <a:endParaRPr kumimoji="1" lang="en-US" altLang="ja-JP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ＤＦ特太ゴシック体" pitchFamily="1" charset="-128"/>
                <a:ea typeface="ＤＦ特太ゴシック体" pitchFamily="1" charset="-128"/>
                <a:cs typeface="ＭＳ Ｐゴシック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ＤＦ特太ゴシック体" pitchFamily="1" charset="-128"/>
                  <a:ea typeface="ＤＦ特太ゴシック体" pitchFamily="1" charset="-128"/>
                  <a:cs typeface="ＭＳ Ｐゴシック" pitchFamily="50" charset="-128"/>
                </a:rPr>
                <a:t>やさしい交通運輸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5013176" y="2576736"/>
              <a:ext cx="1584175" cy="9361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0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ＤＦ特太ゴシック体" pitchFamily="1" charset="-128"/>
                  <a:cs typeface="ＭＳ Ｐゴシック" pitchFamily="50" charset="-128"/>
                </a:rPr>
                <a:t>公共交通の</a:t>
              </a:r>
              <a:endParaRPr kumimoji="1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ＤＦ特太ゴシック体" pitchFamily="1" charset="-128"/>
                <a:cs typeface="ＭＳ Ｐゴシック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ＤＦ特太ゴシック体" pitchFamily="1" charset="-128"/>
                  <a:cs typeface="ＭＳ Ｐゴシック" pitchFamily="50" charset="-128"/>
                </a:rPr>
                <a:t>活性化</a:t>
              </a:r>
              <a:endParaRPr kumimoji="1" 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ＤＦ特太ゴシック体" pitchFamily="1" charset="-128"/>
                <a:cs typeface="ＭＳ Ｐゴシック" pitchFamily="50" charset="-128"/>
              </a:endParaRPr>
            </a:p>
          </p:txBody>
        </p:sp>
        <p:sp>
          <p:nvSpPr>
            <p:cNvPr id="18" name="曲折矢印 17"/>
            <p:cNvSpPr/>
            <p:nvPr/>
          </p:nvSpPr>
          <p:spPr>
            <a:xfrm>
              <a:off x="1628800" y="1496616"/>
              <a:ext cx="648072" cy="936104"/>
            </a:xfrm>
            <a:prstGeom prst="bentArrow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曲折矢印 18"/>
            <p:cNvSpPr/>
            <p:nvPr/>
          </p:nvSpPr>
          <p:spPr>
            <a:xfrm rot="16200000">
              <a:off x="1700808" y="3656856"/>
              <a:ext cx="648072" cy="936104"/>
            </a:xfrm>
            <a:prstGeom prst="bentArrow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曲折矢印 19"/>
            <p:cNvSpPr/>
            <p:nvPr/>
          </p:nvSpPr>
          <p:spPr>
            <a:xfrm rot="10800000">
              <a:off x="5229200" y="3584848"/>
              <a:ext cx="648072" cy="936104"/>
            </a:xfrm>
            <a:prstGeom prst="bentArrow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曲折矢印 20"/>
            <p:cNvSpPr/>
            <p:nvPr/>
          </p:nvSpPr>
          <p:spPr>
            <a:xfrm rot="5400000">
              <a:off x="5177143" y="1382154"/>
              <a:ext cx="648072" cy="936104"/>
            </a:xfrm>
            <a:prstGeom prst="bentArrow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196752" y="4617438"/>
            <a:ext cx="3888432" cy="936104"/>
            <a:chOff x="1988840" y="5169024"/>
            <a:chExt cx="4320480" cy="1368152"/>
          </a:xfrm>
        </p:grpSpPr>
        <p:sp>
          <p:nvSpPr>
            <p:cNvPr id="27" name="正方形/長方形 26"/>
            <p:cNvSpPr/>
            <p:nvPr/>
          </p:nvSpPr>
          <p:spPr>
            <a:xfrm>
              <a:off x="2204864" y="5169024"/>
              <a:ext cx="4104456" cy="1368152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管轄が兵庫県のみであり、</a:t>
              </a:r>
              <a:r>
                <a:rPr lang="ja-JP" altLang="en-US" b="1" u="sng" dirty="0">
                  <a:solidFill>
                    <a:srgbClr val="FF0000"/>
                  </a:solidFill>
                  <a:latin typeface="Kalinga" pitchFamily="34" charset="0"/>
                  <a:cs typeface="Kalinga" pitchFamily="34" charset="0"/>
                </a:rPr>
                <a:t>転勤も少なく、</a:t>
              </a:r>
              <a:r>
                <a:rPr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地域に根ざしたきめ細かい行政が可能</a:t>
              </a:r>
              <a:endParaRPr kumimoji="1" lang="ja-JP" alt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988840" y="5169024"/>
              <a:ext cx="216024" cy="13681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196752" y="6753201"/>
            <a:ext cx="3888432" cy="936104"/>
            <a:chOff x="1988840" y="5169024"/>
            <a:chExt cx="4320480" cy="1368152"/>
          </a:xfrm>
        </p:grpSpPr>
        <p:sp>
          <p:nvSpPr>
            <p:cNvPr id="31" name="正方形/長方形 30"/>
            <p:cNvSpPr/>
            <p:nvPr/>
          </p:nvSpPr>
          <p:spPr>
            <a:xfrm>
              <a:off x="2204864" y="5169024"/>
              <a:ext cx="4104456" cy="1368152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海事行政の経験豊富な職員からのフォローがしっかりしており、安心してスキルを高めることができる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988840" y="5169024"/>
              <a:ext cx="216024" cy="13681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1196752" y="5678141"/>
            <a:ext cx="3888432" cy="936104"/>
            <a:chOff x="1988840" y="5169024"/>
            <a:chExt cx="4320480" cy="1368152"/>
          </a:xfrm>
        </p:grpSpPr>
        <p:sp>
          <p:nvSpPr>
            <p:cNvPr id="35" name="正方形/長方形 34"/>
            <p:cNvSpPr/>
            <p:nvPr/>
          </p:nvSpPr>
          <p:spPr>
            <a:xfrm>
              <a:off x="2204864" y="5169024"/>
              <a:ext cx="4104456" cy="1368152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神戸地区は古くから海事産業が集積し、産学官の連携が強い。このため、海事関係の施策が展開しやすい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988840" y="5169024"/>
              <a:ext cx="216024" cy="13681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円/楕円 39"/>
          <p:cNvSpPr/>
          <p:nvPr/>
        </p:nvSpPr>
        <p:spPr>
          <a:xfrm>
            <a:off x="2636912" y="1640632"/>
            <a:ext cx="2304256" cy="1800200"/>
          </a:xfrm>
          <a:prstGeom prst="ellipse">
            <a:avLst/>
          </a:prstGeom>
          <a:solidFill>
            <a:srgbClr val="00589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MS UI Gothic" pitchFamily="50" charset="-128"/>
                <a:ea typeface="MS UI Gothic" pitchFamily="50" charset="-128"/>
              </a:rPr>
              <a:t>地域密着型行政の推進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1196753" y="7817768"/>
            <a:ext cx="3836374" cy="1224135"/>
            <a:chOff x="1988840" y="5169023"/>
            <a:chExt cx="4262638" cy="1789120"/>
          </a:xfrm>
        </p:grpSpPr>
        <p:sp>
          <p:nvSpPr>
            <p:cNvPr id="43" name="正方形/長方形 42"/>
            <p:cNvSpPr/>
            <p:nvPr/>
          </p:nvSpPr>
          <p:spPr>
            <a:xfrm>
              <a:off x="2204863" y="5169023"/>
              <a:ext cx="4046615" cy="17891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女性の比率が高く、女性が働きや</a:t>
              </a:r>
              <a:r>
                <a:rPr kumimoji="1" lang="ja-JP" altLang="en-US" dirty="0" err="1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す</a:t>
              </a:r>
              <a:endParaRPr kumimoji="1" lang="en-US" altLang="ja-JP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い職場づくりへの意識が高い。また</a:t>
              </a:r>
              <a:r>
                <a:rPr kumimoji="1" lang="ja-JP" altLang="en-US" b="1" u="sng" dirty="0">
                  <a:solidFill>
                    <a:srgbClr val="FF0000"/>
                  </a:solidFill>
                  <a:latin typeface="Kalinga" pitchFamily="34" charset="0"/>
                  <a:cs typeface="Kalinga" pitchFamily="34" charset="0"/>
                </a:rPr>
                <a:t>男女問わず、育児休業等への理解が深く、実績も</a:t>
              </a:r>
              <a:r>
                <a:rPr lang="ja-JP" altLang="en-US" b="1" u="sng" dirty="0">
                  <a:solidFill>
                    <a:srgbClr val="FF0000"/>
                  </a:solidFill>
                  <a:latin typeface="Kalinga" pitchFamily="34" charset="0"/>
                  <a:cs typeface="Kalinga" pitchFamily="34" charset="0"/>
                </a:rPr>
                <a:t>豊富</a:t>
              </a:r>
              <a:endParaRPr kumimoji="1" lang="ja-JP" altLang="en-US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988840" y="5169024"/>
              <a:ext cx="216024" cy="17891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196752" y="9188874"/>
            <a:ext cx="3836374" cy="645118"/>
            <a:chOff x="1819506" y="6867697"/>
            <a:chExt cx="4262636" cy="942865"/>
          </a:xfrm>
        </p:grpSpPr>
        <p:sp>
          <p:nvSpPr>
            <p:cNvPr id="45" name="正方形/長方形 44"/>
            <p:cNvSpPr/>
            <p:nvPr/>
          </p:nvSpPr>
          <p:spPr>
            <a:xfrm>
              <a:off x="2047198" y="6867697"/>
              <a:ext cx="4034944" cy="94286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chemeClr val="tx1"/>
                  </a:solidFill>
                  <a:latin typeface="Kalinga" pitchFamily="34" charset="0"/>
                  <a:cs typeface="Kalinga" pitchFamily="34" charset="0"/>
                </a:rPr>
                <a:t>コロナ禍を通じ、テレワーク環境も整備済み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819506" y="6867697"/>
              <a:ext cx="216024" cy="9428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780928" y="1136576"/>
            <a:ext cx="2016224" cy="743290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係員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149080" y="2360712"/>
            <a:ext cx="1944216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事務所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運輸企画専門官（係長級）</a:t>
            </a:r>
            <a:endParaRPr kumimoji="1" lang="ja-JP" altLang="en-US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412776" y="2400169"/>
            <a:ext cx="2016224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本局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係長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780928" y="3728864"/>
            <a:ext cx="2016224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本局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専門官・課長補佐</a:t>
            </a:r>
            <a:endParaRPr kumimoji="1" lang="ja-JP" altLang="en-US" sz="1600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412776" y="5097016"/>
            <a:ext cx="2016224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本局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課長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80928" y="6393160"/>
            <a:ext cx="2016224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本局 部長・次長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事務所長　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149080" y="5097016"/>
            <a:ext cx="2016224" cy="891948"/>
          </a:xfrm>
          <a:prstGeom prst="roundRect">
            <a:avLst/>
          </a:prstGeom>
          <a:solidFill>
            <a:srgbClr val="0070C0"/>
          </a:solidFill>
          <a:ln w="285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事務所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首席運輸企画</a:t>
            </a:r>
            <a:endParaRPr lang="en-US" altLang="ja-JP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Kalinga" pitchFamily="34" charset="0"/>
                <a:cs typeface="Kalinga" pitchFamily="34" charset="0"/>
              </a:rPr>
              <a:t>専門官</a:t>
            </a:r>
            <a:endParaRPr kumimoji="1" lang="ja-JP" altLang="en-US" b="1" dirty="0">
              <a:solidFill>
                <a:schemeClr val="bg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34935" y="3800872"/>
            <a:ext cx="1015663" cy="4800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5400" dirty="0">
                <a:solidFill>
                  <a:schemeClr val="bg1"/>
                </a:solidFill>
              </a:rPr>
              <a:t>Career</a:t>
            </a:r>
            <a:r>
              <a:rPr kumimoji="1" lang="ja-JP" altLang="en-US" sz="5400" dirty="0"/>
              <a:t>　</a:t>
            </a:r>
            <a:r>
              <a:rPr kumimoji="1" lang="en-US" altLang="ja-JP" sz="5400" dirty="0">
                <a:solidFill>
                  <a:srgbClr val="00589A"/>
                </a:solidFill>
              </a:rPr>
              <a:t>Pass</a:t>
            </a:r>
            <a:r>
              <a:rPr kumimoji="1" lang="ja-JP" altLang="en-US" sz="5400" dirty="0"/>
              <a:t>　　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48880" y="3444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Kalinga" pitchFamily="34" charset="0"/>
                <a:cs typeface="Kalinga" pitchFamily="34" charset="0"/>
              </a:rPr>
              <a:t>行政職　（一般例）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196752" y="7833320"/>
            <a:ext cx="5328592" cy="1584176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○管理業務・企画業務・許認可業務・窓口業務・安全審査業務などを経験し、バランス良くキャリアを積みます。</a:t>
            </a:r>
            <a:endParaRPr lang="en-US" altLang="ja-JP" b="1" dirty="0">
              <a:solidFill>
                <a:schemeClr val="tx1"/>
              </a:solidFill>
              <a:latin typeface="Kalinga" pitchFamily="34" charset="0"/>
              <a:cs typeface="Kalinga" pitchFamily="34" charset="0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Kalinga" pitchFamily="34" charset="0"/>
                <a:cs typeface="Kalinga" pitchFamily="34" charset="0"/>
              </a:rPr>
              <a:t>○国土交通本省・近畿運輸局へ転勤する場合もあります。</a:t>
            </a:r>
            <a:endParaRPr lang="en-US" altLang="ja-JP" dirty="0">
              <a:solidFill>
                <a:schemeClr val="tx1"/>
              </a:solidFill>
              <a:latin typeface="Kalinga" pitchFamily="34" charset="0"/>
              <a:cs typeface="Kalinga" pitchFamily="34" charset="0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196752" y="2216696"/>
            <a:ext cx="5184576" cy="1224136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1196752" y="4953000"/>
            <a:ext cx="5184576" cy="1152128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矢印コネクタ 58"/>
          <p:cNvCxnSpPr>
            <a:stCxn id="9" idx="2"/>
            <a:endCxn id="56" idx="0"/>
          </p:cNvCxnSpPr>
          <p:nvPr/>
        </p:nvCxnSpPr>
        <p:spPr>
          <a:xfrm>
            <a:off x="3789040" y="1879866"/>
            <a:ext cx="0" cy="336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56" idx="2"/>
            <a:endCxn id="12" idx="0"/>
          </p:cNvCxnSpPr>
          <p:nvPr/>
        </p:nvCxnSpPr>
        <p:spPr>
          <a:xfrm>
            <a:off x="3789040" y="344083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12" idx="2"/>
            <a:endCxn id="57" idx="0"/>
          </p:cNvCxnSpPr>
          <p:nvPr/>
        </p:nvCxnSpPr>
        <p:spPr>
          <a:xfrm>
            <a:off x="3789040" y="4620812"/>
            <a:ext cx="0" cy="332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57" idx="2"/>
            <a:endCxn id="14" idx="0"/>
          </p:cNvCxnSpPr>
          <p:nvPr/>
        </p:nvCxnSpPr>
        <p:spPr>
          <a:xfrm>
            <a:off x="3789040" y="610512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3" y="3872880"/>
            <a:ext cx="1015663" cy="4320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勤務 　</a:t>
            </a:r>
            <a:r>
              <a:rPr kumimoji="1" lang="ja-JP" altLang="en-US" sz="5400" dirty="0">
                <a:solidFill>
                  <a:srgbClr val="00589A"/>
                </a:solidFill>
              </a:rPr>
              <a:t>環境</a:t>
            </a:r>
            <a:r>
              <a:rPr kumimoji="1" lang="ja-JP" altLang="en-US" sz="5400" dirty="0"/>
              <a:t>　　</a:t>
            </a:r>
          </a:p>
        </p:txBody>
      </p:sp>
      <p:graphicFrame>
        <p:nvGraphicFramePr>
          <p:cNvPr id="60" name="図表 59"/>
          <p:cNvGraphicFramePr/>
          <p:nvPr>
            <p:extLst>
              <p:ext uri="{D42A27DB-BD31-4B8C-83A1-F6EECF244321}">
                <p14:modId xmlns:p14="http://schemas.microsoft.com/office/powerpoint/2010/main" val="1920389433"/>
              </p:ext>
            </p:extLst>
          </p:nvPr>
        </p:nvGraphicFramePr>
        <p:xfrm>
          <a:off x="1124744" y="344488"/>
          <a:ext cx="5544616" cy="892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2" y="3656859"/>
            <a:ext cx="1015663" cy="3888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採用 　</a:t>
            </a:r>
            <a:r>
              <a:rPr kumimoji="1" lang="ja-JP" altLang="en-US" sz="5400" dirty="0">
                <a:solidFill>
                  <a:srgbClr val="00589A"/>
                </a:solidFill>
              </a:rPr>
              <a:t>まで</a:t>
            </a:r>
            <a:r>
              <a:rPr kumimoji="1" lang="ja-JP" altLang="en-US" sz="5400" dirty="0"/>
              <a:t>　　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1125557" y="1170072"/>
            <a:ext cx="3208240" cy="5931499"/>
            <a:chOff x="1124744" y="1109733"/>
            <a:chExt cx="3208240" cy="5931499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124744" y="1109733"/>
              <a:ext cx="3207661" cy="576649"/>
              <a:chOff x="1340768" y="1469773"/>
              <a:chExt cx="3207661" cy="576649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1340768" y="1469773"/>
                <a:ext cx="504056" cy="576064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>
                    <a:solidFill>
                      <a:schemeClr val="bg1"/>
                    </a:solidFill>
                  </a:rPr>
                  <a:t>１</a:t>
                </a: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812125" y="1470358"/>
                <a:ext cx="2736304" cy="5760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latin typeface="+mn-ea"/>
                    <a:cs typeface="Kalinga" pitchFamily="34" charset="0"/>
                  </a:rPr>
                  <a:t>国家公務員採用１次試験（人事院）</a:t>
                </a:r>
              </a:p>
            </p:txBody>
          </p:sp>
        </p:grpSp>
        <p:sp>
          <p:nvSpPr>
            <p:cNvPr id="37" name="角丸四角形 36"/>
            <p:cNvSpPr/>
            <p:nvPr/>
          </p:nvSpPr>
          <p:spPr>
            <a:xfrm>
              <a:off x="1124744" y="1992190"/>
              <a:ext cx="504056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/>
                <a:t>２</a:t>
              </a:r>
              <a:endParaRPr kumimoji="1" lang="ja-JP" altLang="en-US" sz="2000" dirty="0"/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1124744" y="1986083"/>
              <a:ext cx="3206166" cy="2368637"/>
              <a:chOff x="1340768" y="-246165"/>
              <a:chExt cx="3206166" cy="2368637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1340768" y="1546408"/>
                <a:ext cx="504056" cy="576064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/>
                  <a:t>４</a:t>
                </a: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810630" y="-246165"/>
                <a:ext cx="2736304" cy="5760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latin typeface="+mn-ea"/>
                  </a:rPr>
                  <a:t>官庁訪問</a:t>
                </a:r>
                <a:endParaRPr lang="en-US" altLang="ja-JP" dirty="0">
                  <a:latin typeface="+mn-ea"/>
                </a:endParaRPr>
              </a:p>
              <a:p>
                <a:pPr algn="ctr"/>
                <a:r>
                  <a:rPr lang="ja-JP" altLang="en-US" dirty="0">
                    <a:latin typeface="+mn-ea"/>
                  </a:rPr>
                  <a:t>（神戸運輸監理部）</a:t>
                </a:r>
              </a:p>
            </p:txBody>
          </p:sp>
        </p:grpSp>
        <p:grpSp>
          <p:nvGrpSpPr>
            <p:cNvPr id="43" name="グループ化 42"/>
            <p:cNvGrpSpPr/>
            <p:nvPr/>
          </p:nvGrpSpPr>
          <p:grpSpPr>
            <a:xfrm>
              <a:off x="1124744" y="2867604"/>
              <a:ext cx="3206166" cy="2423972"/>
              <a:chOff x="1340768" y="-133044"/>
              <a:chExt cx="3206166" cy="2154642"/>
            </a:xfrm>
          </p:grpSpPr>
          <p:sp>
            <p:nvSpPr>
              <p:cNvPr id="44" name="角丸四角形 43"/>
              <p:cNvSpPr/>
              <p:nvPr/>
            </p:nvSpPr>
            <p:spPr>
              <a:xfrm>
                <a:off x="1340768" y="1489293"/>
                <a:ext cx="504056" cy="532305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/>
                  <a:t>５</a:t>
                </a: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1810630" y="-133044"/>
                <a:ext cx="2736304" cy="56575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latin typeface="+mn-ea"/>
                  </a:rPr>
                  <a:t>国家公務員採用２次試験（人事院）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1124744" y="3770280"/>
              <a:ext cx="3189108" cy="2416781"/>
              <a:chOff x="1340768" y="-162758"/>
              <a:chExt cx="3189108" cy="2148250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1340768" y="1467259"/>
                <a:ext cx="504056" cy="518233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/>
                  <a:t>６</a:t>
                </a: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1831836" y="-162758"/>
                <a:ext cx="2698040" cy="51950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latin typeface="ＭＳ Ｐゴシック" pitchFamily="50" charset="-128"/>
                    <a:ea typeface="ＭＳ Ｐゴシック" pitchFamily="50" charset="-128"/>
                  </a:rPr>
                  <a:t>最終合格発表</a:t>
                </a:r>
                <a:endParaRPr lang="en-US" altLang="ja-JP" dirty="0">
                  <a:latin typeface="ＭＳ Ｐゴシック" pitchFamily="50" charset="-128"/>
                  <a:ea typeface="ＭＳ Ｐゴシック" pitchFamily="50" charset="-128"/>
                </a:endParaRPr>
              </a:p>
              <a:p>
                <a:pPr algn="ctr"/>
                <a:r>
                  <a:rPr kumimoji="1" lang="ja-JP" altLang="en-US" dirty="0">
                    <a:latin typeface="ＭＳ Ｐゴシック" pitchFamily="50" charset="-128"/>
                    <a:ea typeface="ＭＳ Ｐゴシック" pitchFamily="50" charset="-128"/>
                  </a:rPr>
                  <a:t>（人事院）</a:t>
                </a:r>
              </a:p>
            </p:txBody>
          </p:sp>
        </p:grpSp>
        <p:grpSp>
          <p:nvGrpSpPr>
            <p:cNvPr id="50" name="グループ化 49"/>
            <p:cNvGrpSpPr/>
            <p:nvPr/>
          </p:nvGrpSpPr>
          <p:grpSpPr>
            <a:xfrm>
              <a:off x="1145500" y="4692832"/>
              <a:ext cx="3185410" cy="2347815"/>
              <a:chOff x="1361524" y="-275720"/>
              <a:chExt cx="3185410" cy="2347815"/>
            </a:xfrm>
          </p:grpSpPr>
          <p:sp>
            <p:nvSpPr>
              <p:cNvPr id="51" name="角丸四角形 50"/>
              <p:cNvSpPr/>
              <p:nvPr/>
            </p:nvSpPr>
            <p:spPr>
              <a:xfrm>
                <a:off x="1361524" y="1496031"/>
                <a:ext cx="504056" cy="576064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dirty="0"/>
                  <a:t>７</a:t>
                </a: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828635" y="-275720"/>
                <a:ext cx="2718299" cy="5987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latin typeface="ＭＳ Ｐゴシック" pitchFamily="50" charset="-128"/>
                  </a:rPr>
                  <a:t>面接、内々定</a:t>
                </a:r>
                <a:endParaRPr lang="en-US" altLang="ja-JP" dirty="0">
                  <a:latin typeface="ＭＳ Ｐゴシック" pitchFamily="50" charset="-128"/>
                </a:endParaRPr>
              </a:p>
              <a:p>
                <a:pPr algn="ctr"/>
                <a:r>
                  <a:rPr lang="ja-JP" altLang="en-US" dirty="0">
                    <a:latin typeface="ＭＳ Ｐゴシック" pitchFamily="50" charset="-128"/>
                  </a:rPr>
                  <a:t>（神戸運輸監理部）</a:t>
                </a:r>
              </a:p>
            </p:txBody>
          </p:sp>
        </p:grpSp>
        <p:sp>
          <p:nvSpPr>
            <p:cNvPr id="56" name="正方形/長方形 55"/>
            <p:cNvSpPr/>
            <p:nvPr/>
          </p:nvSpPr>
          <p:spPr>
            <a:xfrm>
              <a:off x="1594606" y="5610799"/>
              <a:ext cx="2736304" cy="576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ＭＳ Ｐゴシック" pitchFamily="50" charset="-128"/>
                </a:rPr>
                <a:t>内定</a:t>
              </a:r>
              <a:endParaRPr lang="en-US" altLang="ja-JP" dirty="0">
                <a:latin typeface="ＭＳ Ｐゴシック" pitchFamily="50" charset="-128"/>
              </a:endParaRPr>
            </a:p>
            <a:p>
              <a:pPr algn="ctr"/>
              <a:r>
                <a:rPr lang="ja-JP" altLang="en-US" dirty="0">
                  <a:latin typeface="ＭＳ Ｐゴシック" pitchFamily="50" charset="-128"/>
                </a:rPr>
                <a:t>（神戸運輸監理部）</a:t>
              </a: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596680" y="6465168"/>
              <a:ext cx="2736304" cy="5760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+mn-ea"/>
                </a:rPr>
                <a:t>採用</a:t>
              </a:r>
              <a:endParaRPr lang="en-US" altLang="ja-JP" dirty="0">
                <a:latin typeface="+mn-ea"/>
              </a:endParaRPr>
            </a:p>
            <a:p>
              <a:pPr algn="ctr"/>
              <a:r>
                <a:rPr lang="ja-JP" altLang="en-US" dirty="0">
                  <a:latin typeface="+mn-ea"/>
                </a:rPr>
                <a:t>（神戸運輸監理部）</a:t>
              </a:r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1145499" y="2867018"/>
              <a:ext cx="467111" cy="654391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/>
                <a:t>３</a:t>
              </a:r>
            </a:p>
          </p:txBody>
        </p:sp>
        <p:cxnSp>
          <p:nvCxnSpPr>
            <p:cNvPr id="78" name="直線矢印コネクタ 77"/>
            <p:cNvCxnSpPr/>
            <p:nvPr/>
          </p:nvCxnSpPr>
          <p:spPr>
            <a:xfrm>
              <a:off x="2924944" y="1712640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>
              <a:stCxn id="45" idx="2"/>
              <a:endCxn id="48" idx="0"/>
            </p:cNvCxnSpPr>
            <p:nvPr/>
          </p:nvCxnSpPr>
          <p:spPr>
            <a:xfrm>
              <a:off x="2962758" y="3504073"/>
              <a:ext cx="2074" cy="26620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>
              <a:stCxn id="48" idx="2"/>
              <a:endCxn id="52" idx="0"/>
            </p:cNvCxnSpPr>
            <p:nvPr/>
          </p:nvCxnSpPr>
          <p:spPr>
            <a:xfrm>
              <a:off x="2964832" y="4354720"/>
              <a:ext cx="6929" cy="3381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>
              <a:stCxn id="52" idx="2"/>
              <a:endCxn id="56" idx="0"/>
            </p:cNvCxnSpPr>
            <p:nvPr/>
          </p:nvCxnSpPr>
          <p:spPr>
            <a:xfrm flipH="1">
              <a:off x="2962758" y="5291576"/>
              <a:ext cx="9003" cy="3192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矢印コネクタ 89"/>
            <p:cNvCxnSpPr>
              <a:stCxn id="56" idx="2"/>
            </p:cNvCxnSpPr>
            <p:nvPr/>
          </p:nvCxnSpPr>
          <p:spPr>
            <a:xfrm>
              <a:off x="2962758" y="6186863"/>
              <a:ext cx="0" cy="3074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右中かっこ 94"/>
          <p:cNvSpPr/>
          <p:nvPr/>
        </p:nvSpPr>
        <p:spPr>
          <a:xfrm>
            <a:off x="4425486" y="1222770"/>
            <a:ext cx="387858" cy="225065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4761149" y="472167"/>
            <a:ext cx="1800200" cy="38845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神戸運輸監理部の職員になるには、</a:t>
            </a: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人事院の採用試験（１次、２次）に合格する必要があります。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/>
            <a:endParaRPr kumimoji="1"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官庁訪問は２次試験以外の日程で設定し、業務説明及び職場案内を実施します。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28333" y="754528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lang="ja-JP" altLang="en-US" dirty="0"/>
              <a:t>年度によって順序・方法が異なる場合があります</a:t>
            </a:r>
            <a:endParaRPr kumimoji="1" lang="ja-JP" altLang="en-US" dirty="0"/>
          </a:p>
        </p:txBody>
      </p:sp>
      <p:cxnSp>
        <p:nvCxnSpPr>
          <p:cNvPr id="93" name="直線矢印コネクタ 92"/>
          <p:cNvCxnSpPr/>
          <p:nvPr/>
        </p:nvCxnSpPr>
        <p:spPr>
          <a:xfrm>
            <a:off x="2925757" y="262248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2" y="3800872"/>
            <a:ext cx="1015663" cy="3888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Q</a:t>
            </a:r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&amp;</a:t>
            </a:r>
            <a:r>
              <a:rPr lang="ja-JP" altLang="en-US" sz="5400" dirty="0">
                <a:solidFill>
                  <a:srgbClr val="00589A"/>
                </a:solidFill>
              </a:rPr>
              <a:t>　</a:t>
            </a:r>
            <a:r>
              <a:rPr kumimoji="1" lang="en-US" altLang="ja-JP" sz="5400" dirty="0">
                <a:solidFill>
                  <a:srgbClr val="00589A"/>
                </a:solidFill>
              </a:rPr>
              <a:t>A</a:t>
            </a:r>
            <a:r>
              <a:rPr kumimoji="1" lang="ja-JP" altLang="en-US" sz="5400" dirty="0"/>
              <a:t>　　</a:t>
            </a:r>
          </a:p>
        </p:txBody>
      </p:sp>
      <p:grpSp>
        <p:nvGrpSpPr>
          <p:cNvPr id="85" name="グループ化 84"/>
          <p:cNvGrpSpPr/>
          <p:nvPr/>
        </p:nvGrpSpPr>
        <p:grpSpPr>
          <a:xfrm>
            <a:off x="1052736" y="3728864"/>
            <a:ext cx="5544616" cy="1944216"/>
            <a:chOff x="1052736" y="344488"/>
            <a:chExt cx="5544616" cy="1872208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1052736" y="344488"/>
              <a:ext cx="5544616" cy="720080"/>
              <a:chOff x="1556792" y="416496"/>
              <a:chExt cx="5230770" cy="720080"/>
            </a:xfrm>
          </p:grpSpPr>
          <p:grpSp>
            <p:nvGrpSpPr>
              <p:cNvPr id="69" name="グループ化 68"/>
              <p:cNvGrpSpPr/>
              <p:nvPr/>
            </p:nvGrpSpPr>
            <p:grpSpPr>
              <a:xfrm>
                <a:off x="1556792" y="416496"/>
                <a:ext cx="5230770" cy="720080"/>
                <a:chOff x="1556792" y="416496"/>
                <a:chExt cx="5230770" cy="864096"/>
              </a:xfrm>
            </p:grpSpPr>
            <p:grpSp>
              <p:nvGrpSpPr>
                <p:cNvPr id="67" name="グループ化 66"/>
                <p:cNvGrpSpPr/>
                <p:nvPr/>
              </p:nvGrpSpPr>
              <p:grpSpPr>
                <a:xfrm>
                  <a:off x="1556792" y="416496"/>
                  <a:ext cx="5230770" cy="864096"/>
                  <a:chOff x="1556792" y="416496"/>
                  <a:chExt cx="5230770" cy="1152128"/>
                </a:xfrm>
              </p:grpSpPr>
              <p:cxnSp>
                <p:nvCxnSpPr>
                  <p:cNvPr id="57" name="直線コネクタ 56"/>
                  <p:cNvCxnSpPr>
                    <a:endCxn id="60" idx="1"/>
                  </p:cNvCxnSpPr>
                  <p:nvPr/>
                </p:nvCxnSpPr>
                <p:spPr>
                  <a:xfrm>
                    <a:off x="1556792" y="416496"/>
                    <a:ext cx="0" cy="108012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正方形/長方形 59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65" name="角丸四角形 64"/>
                <p:cNvSpPr/>
                <p:nvPr/>
              </p:nvSpPr>
              <p:spPr>
                <a:xfrm>
                  <a:off x="1628800" y="416496"/>
                  <a:ext cx="360040" cy="36004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/>
                    <a:t>２</a:t>
                  </a:r>
                </a:p>
              </p:txBody>
            </p:sp>
          </p:grpSp>
          <p:sp>
            <p:nvSpPr>
              <p:cNvPr id="70" name="テキスト ボックス 69"/>
              <p:cNvSpPr txBox="1"/>
              <p:nvPr/>
            </p:nvSpPr>
            <p:spPr>
              <a:xfrm>
                <a:off x="2060848" y="560512"/>
                <a:ext cx="3096344" cy="355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>
                    <a:latin typeface="Kalinga" pitchFamily="34" charset="0"/>
                    <a:cs typeface="Kalinga" pitchFamily="34" charset="0"/>
                  </a:rPr>
                  <a:t>希望する部署へ配属されますか</a:t>
                </a:r>
                <a:endParaRPr kumimoji="1" lang="ja-JP" altLang="en-US" dirty="0">
                  <a:latin typeface="Kalinga" pitchFamily="34" charset="0"/>
                  <a:cs typeface="Kalinga" pitchFamily="34" charset="0"/>
                </a:endParaRPr>
              </a:p>
            </p:txBody>
          </p:sp>
        </p:grpSp>
        <p:sp>
          <p:nvSpPr>
            <p:cNvPr id="72" name="正方形/長方形 71"/>
            <p:cNvSpPr/>
            <p:nvPr/>
          </p:nvSpPr>
          <p:spPr>
            <a:xfrm>
              <a:off x="1052736" y="1136576"/>
              <a:ext cx="5544616" cy="1080120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毎年１回、職員から勤務地・職務等の希望を聞いて人事配置を行っており、可能な限り尊重するようにしています。</a:t>
              </a:r>
              <a:endParaRPr kumimoji="1" lang="ja-JP" altLang="en-US" dirty="0">
                <a:latin typeface="Kalinga" pitchFamily="34" charset="0"/>
                <a:cs typeface="Kalinga" pitchFamily="34" charset="0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1052736" y="6537176"/>
            <a:ext cx="5544616" cy="2520280"/>
            <a:chOff x="1052736" y="605726"/>
            <a:chExt cx="5544616" cy="1654509"/>
          </a:xfrm>
        </p:grpSpPr>
        <p:grpSp>
          <p:nvGrpSpPr>
            <p:cNvPr id="89" name="グループ化 70"/>
            <p:cNvGrpSpPr/>
            <p:nvPr/>
          </p:nvGrpSpPr>
          <p:grpSpPr>
            <a:xfrm>
              <a:off x="1052736" y="605726"/>
              <a:ext cx="5544616" cy="458840"/>
              <a:chOff x="1556792" y="677734"/>
              <a:chExt cx="5230770" cy="458840"/>
            </a:xfrm>
          </p:grpSpPr>
          <p:grpSp>
            <p:nvGrpSpPr>
              <p:cNvPr id="93" name="グループ化 68"/>
              <p:cNvGrpSpPr/>
              <p:nvPr/>
            </p:nvGrpSpPr>
            <p:grpSpPr>
              <a:xfrm>
                <a:off x="1556792" y="677734"/>
                <a:ext cx="5230770" cy="458840"/>
                <a:chOff x="1556792" y="729982"/>
                <a:chExt cx="5230770" cy="550608"/>
              </a:xfrm>
            </p:grpSpPr>
            <p:grpSp>
              <p:nvGrpSpPr>
                <p:cNvPr id="97" name="グループ化 66"/>
                <p:cNvGrpSpPr/>
                <p:nvPr/>
              </p:nvGrpSpPr>
              <p:grpSpPr>
                <a:xfrm>
                  <a:off x="1556792" y="729982"/>
                  <a:ext cx="5230770" cy="550608"/>
                  <a:chOff x="1556792" y="834479"/>
                  <a:chExt cx="5230770" cy="734145"/>
                </a:xfrm>
              </p:grpSpPr>
              <p:cxnSp>
                <p:nvCxnSpPr>
                  <p:cNvPr id="99" name="直線コネクタ 98"/>
                  <p:cNvCxnSpPr>
                    <a:endCxn id="103" idx="1"/>
                  </p:cNvCxnSpPr>
                  <p:nvPr/>
                </p:nvCxnSpPr>
                <p:spPr>
                  <a:xfrm>
                    <a:off x="1556792" y="834479"/>
                    <a:ext cx="0" cy="6621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正方形/長方形 102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98" name="角丸四角形 97"/>
                <p:cNvSpPr/>
                <p:nvPr/>
              </p:nvSpPr>
              <p:spPr>
                <a:xfrm>
                  <a:off x="1624724" y="729982"/>
                  <a:ext cx="360040" cy="25554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３</a:t>
                  </a:r>
                  <a:endParaRPr kumimoji="1" lang="ja-JP" altLang="en-US" dirty="0"/>
                </a:p>
              </p:txBody>
            </p:sp>
          </p:grpSp>
          <p:sp>
            <p:nvSpPr>
              <p:cNvPr id="94" name="テキスト ボックス 93"/>
              <p:cNvSpPr txBox="1"/>
              <p:nvPr/>
            </p:nvSpPr>
            <p:spPr>
              <a:xfrm>
                <a:off x="2032317" y="764813"/>
                <a:ext cx="4047394" cy="24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Kalinga" pitchFamily="34" charset="0"/>
                    <a:cs typeface="Kalinga" pitchFamily="34" charset="0"/>
                  </a:rPr>
                  <a:t>採用後の異動はどうなるのでしょうか</a:t>
                </a:r>
              </a:p>
            </p:txBody>
          </p:sp>
        </p:grpSp>
        <p:sp>
          <p:nvSpPr>
            <p:cNvPr id="91" name="正方形/長方形 90"/>
            <p:cNvSpPr/>
            <p:nvPr/>
          </p:nvSpPr>
          <p:spPr>
            <a:xfrm>
              <a:off x="1052736" y="1136576"/>
              <a:ext cx="5544616" cy="1123659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原則として、本局（本庁舎）へ配属されます。</a:t>
              </a:r>
              <a:endParaRPr lang="en-US" altLang="ja-JP" dirty="0">
                <a:latin typeface="Kalinga" pitchFamily="34" charset="0"/>
                <a:cs typeface="Kalinga" pitchFamily="34" charset="0"/>
              </a:endParaRPr>
            </a:p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その後、</a:t>
              </a:r>
              <a:r>
                <a:rPr lang="en-US" altLang="ja-JP" dirty="0">
                  <a:latin typeface="Kalinga" pitchFamily="34" charset="0"/>
                  <a:cs typeface="Kalinga" pitchFamily="34" charset="0"/>
                </a:rPr>
                <a:t>2</a:t>
              </a:r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～</a:t>
              </a:r>
              <a:r>
                <a:rPr lang="en-US" altLang="ja-JP" dirty="0">
                  <a:latin typeface="Kalinga" pitchFamily="34" charset="0"/>
                  <a:cs typeface="Kalinga" pitchFamily="34" charset="0"/>
                </a:rPr>
                <a:t>3</a:t>
              </a:r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年毎に本局各部または姫路海事事務所への異動を経験し、運輸や観光のキャリアを積んでいきます。</a:t>
              </a:r>
              <a:endParaRPr lang="en-US" altLang="ja-JP" dirty="0">
                <a:latin typeface="Kalinga" pitchFamily="34" charset="0"/>
                <a:cs typeface="Kalinga" pitchFamily="34" charset="0"/>
              </a:endParaRPr>
            </a:p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なお、国土交通本省等へ出向する場合もあります。</a:t>
              </a:r>
              <a:endParaRPr kumimoji="1" lang="ja-JP" altLang="en-US" dirty="0">
                <a:latin typeface="Kalinga" pitchFamily="34" charset="0"/>
                <a:cs typeface="Kalinga" pitchFamily="34" charset="0"/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052736" y="776536"/>
            <a:ext cx="5544616" cy="2088232"/>
            <a:chOff x="1052736" y="344488"/>
            <a:chExt cx="5544616" cy="2171761"/>
          </a:xfrm>
        </p:grpSpPr>
        <p:grpSp>
          <p:nvGrpSpPr>
            <p:cNvPr id="124" name="グループ化 70"/>
            <p:cNvGrpSpPr/>
            <p:nvPr/>
          </p:nvGrpSpPr>
          <p:grpSpPr>
            <a:xfrm>
              <a:off x="1052736" y="344488"/>
              <a:ext cx="5544616" cy="720080"/>
              <a:chOff x="1556792" y="416496"/>
              <a:chExt cx="5230770" cy="720080"/>
            </a:xfrm>
          </p:grpSpPr>
          <p:grpSp>
            <p:nvGrpSpPr>
              <p:cNvPr id="126" name="グループ化 68"/>
              <p:cNvGrpSpPr/>
              <p:nvPr/>
            </p:nvGrpSpPr>
            <p:grpSpPr>
              <a:xfrm>
                <a:off x="1556792" y="416496"/>
                <a:ext cx="5230770" cy="720080"/>
                <a:chOff x="1556792" y="416496"/>
                <a:chExt cx="5230770" cy="864096"/>
              </a:xfrm>
            </p:grpSpPr>
            <p:grpSp>
              <p:nvGrpSpPr>
                <p:cNvPr id="128" name="グループ化 66"/>
                <p:cNvGrpSpPr/>
                <p:nvPr/>
              </p:nvGrpSpPr>
              <p:grpSpPr>
                <a:xfrm>
                  <a:off x="1556792" y="416496"/>
                  <a:ext cx="5230770" cy="864096"/>
                  <a:chOff x="1556792" y="416496"/>
                  <a:chExt cx="5230770" cy="1152128"/>
                </a:xfrm>
              </p:grpSpPr>
              <p:cxnSp>
                <p:nvCxnSpPr>
                  <p:cNvPr id="130" name="直線コネクタ 129"/>
                  <p:cNvCxnSpPr>
                    <a:endCxn id="131" idx="1"/>
                  </p:cNvCxnSpPr>
                  <p:nvPr/>
                </p:nvCxnSpPr>
                <p:spPr>
                  <a:xfrm>
                    <a:off x="1556792" y="416496"/>
                    <a:ext cx="0" cy="108012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1" name="正方形/長方形 130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9" name="角丸四角形 128"/>
                <p:cNvSpPr/>
                <p:nvPr/>
              </p:nvSpPr>
              <p:spPr>
                <a:xfrm>
                  <a:off x="1628800" y="416496"/>
                  <a:ext cx="360040" cy="36004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/>
                    <a:t>１</a:t>
                  </a:r>
                </a:p>
              </p:txBody>
            </p:sp>
          </p:grpSp>
          <p:sp>
            <p:nvSpPr>
              <p:cNvPr id="127" name="テキスト ボックス 126"/>
              <p:cNvSpPr txBox="1"/>
              <p:nvPr/>
            </p:nvSpPr>
            <p:spPr>
              <a:xfrm>
                <a:off x="2060848" y="560512"/>
                <a:ext cx="4115326" cy="384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Kalinga" pitchFamily="34" charset="0"/>
                    <a:cs typeface="Kalinga" pitchFamily="34" charset="0"/>
                  </a:rPr>
                  <a:t>女性職員の人数と割合を教えてください</a:t>
                </a:r>
              </a:p>
            </p:txBody>
          </p:sp>
        </p:grpSp>
        <p:sp>
          <p:nvSpPr>
            <p:cNvPr id="125" name="正方形/長方形 124"/>
            <p:cNvSpPr/>
            <p:nvPr/>
          </p:nvSpPr>
          <p:spPr>
            <a:xfrm>
              <a:off x="1052736" y="1136576"/>
              <a:ext cx="5544616" cy="1379673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令和５年６</a:t>
              </a:r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月１日現在、１４５名のうち３３名が女性職員です。その割合は約２０％で、年々増加傾向にあります</a:t>
              </a:r>
              <a:r>
                <a:rPr lang="ja-JP" altLang="en-US" dirty="0"/>
                <a:t>。</a:t>
              </a:r>
              <a:endParaRPr lang="en-US" altLang="ja-JP" dirty="0"/>
            </a:p>
            <a:p>
              <a:r>
                <a:rPr kumimoji="1" lang="ja-JP" altLang="en-US" dirty="0"/>
                <a:t>また、監理部採用の海系部署に限れば７５名のうち２４名が女性職員で、その割合は約３０％になります。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2" y="3800872"/>
            <a:ext cx="1015663" cy="3888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Q</a:t>
            </a:r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&amp;</a:t>
            </a:r>
            <a:r>
              <a:rPr lang="ja-JP" altLang="en-US" sz="5400" dirty="0">
                <a:solidFill>
                  <a:srgbClr val="00589A"/>
                </a:solidFill>
              </a:rPr>
              <a:t>　</a:t>
            </a:r>
            <a:r>
              <a:rPr kumimoji="1" lang="en-US" altLang="ja-JP" sz="5400" dirty="0">
                <a:solidFill>
                  <a:srgbClr val="00589A"/>
                </a:solidFill>
              </a:rPr>
              <a:t>A</a:t>
            </a:r>
            <a:r>
              <a:rPr kumimoji="1" lang="ja-JP" altLang="en-US" sz="5400" dirty="0"/>
              <a:t>　　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1052736" y="6465168"/>
            <a:ext cx="5544616" cy="2952328"/>
            <a:chOff x="1052736" y="605726"/>
            <a:chExt cx="5544616" cy="2194403"/>
          </a:xfrm>
        </p:grpSpPr>
        <p:grpSp>
          <p:nvGrpSpPr>
            <p:cNvPr id="41" name="グループ化 70"/>
            <p:cNvGrpSpPr/>
            <p:nvPr/>
          </p:nvGrpSpPr>
          <p:grpSpPr>
            <a:xfrm>
              <a:off x="1052736" y="605726"/>
              <a:ext cx="5544616" cy="458840"/>
              <a:chOff x="1556792" y="677734"/>
              <a:chExt cx="5230770" cy="458840"/>
            </a:xfrm>
          </p:grpSpPr>
          <p:grpSp>
            <p:nvGrpSpPr>
              <p:cNvPr id="43" name="グループ化 68"/>
              <p:cNvGrpSpPr/>
              <p:nvPr/>
            </p:nvGrpSpPr>
            <p:grpSpPr>
              <a:xfrm>
                <a:off x="1556792" y="677734"/>
                <a:ext cx="5230770" cy="458840"/>
                <a:chOff x="1556792" y="729982"/>
                <a:chExt cx="5230770" cy="550608"/>
              </a:xfrm>
            </p:grpSpPr>
            <p:grpSp>
              <p:nvGrpSpPr>
                <p:cNvPr id="45" name="グループ化 66"/>
                <p:cNvGrpSpPr/>
                <p:nvPr/>
              </p:nvGrpSpPr>
              <p:grpSpPr>
                <a:xfrm>
                  <a:off x="1556792" y="729982"/>
                  <a:ext cx="5230770" cy="550608"/>
                  <a:chOff x="1556792" y="834479"/>
                  <a:chExt cx="5230770" cy="734145"/>
                </a:xfrm>
              </p:grpSpPr>
              <p:cxnSp>
                <p:nvCxnSpPr>
                  <p:cNvPr id="47" name="直線コネクタ 46"/>
                  <p:cNvCxnSpPr>
                    <a:endCxn id="48" idx="1"/>
                  </p:cNvCxnSpPr>
                  <p:nvPr/>
                </p:nvCxnSpPr>
                <p:spPr>
                  <a:xfrm>
                    <a:off x="1556792" y="834479"/>
                    <a:ext cx="0" cy="6621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正方形/長方形 47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6" name="角丸四角形 45"/>
                <p:cNvSpPr/>
                <p:nvPr/>
              </p:nvSpPr>
              <p:spPr>
                <a:xfrm>
                  <a:off x="1624724" y="729982"/>
                  <a:ext cx="360040" cy="25554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６</a:t>
                  </a:r>
                  <a:endParaRPr kumimoji="1" lang="ja-JP" altLang="en-US" dirty="0"/>
                </a:p>
              </p:txBody>
            </p:sp>
          </p:grpSp>
          <p:sp>
            <p:nvSpPr>
              <p:cNvPr id="44" name="テキスト ボックス 43"/>
              <p:cNvSpPr txBox="1"/>
              <p:nvPr/>
            </p:nvSpPr>
            <p:spPr>
              <a:xfrm>
                <a:off x="2032317" y="764813"/>
                <a:ext cx="4047394" cy="267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Kalinga" pitchFamily="34" charset="0"/>
                    <a:cs typeface="Kalinga" pitchFamily="34" charset="0"/>
                  </a:rPr>
                  <a:t>研修制度はどのようになっていますか</a:t>
                </a:r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1052736" y="1136575"/>
              <a:ext cx="5544616" cy="1663554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ja-JP" dirty="0">
                  <a:latin typeface="Kalinga" pitchFamily="34" charset="0"/>
                  <a:cs typeface="Kalinga" pitchFamily="34" charset="0"/>
                </a:rPr>
                <a:t>4</a:t>
              </a:r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月に新採用職員研修を受講し、国家公務員及び国土交通省職員としての倫理や見識を習得します。</a:t>
              </a:r>
              <a:endParaRPr kumimoji="1" lang="en-US" altLang="ja-JP" dirty="0">
                <a:latin typeface="Kalinga" pitchFamily="34" charset="0"/>
                <a:cs typeface="Kalinga" pitchFamily="34" charset="0"/>
              </a:endParaRPr>
            </a:p>
            <a:p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その後は、経歴・職種に応じた研修が用意されています。</a:t>
              </a:r>
              <a:endParaRPr kumimoji="1" lang="en-US" altLang="ja-JP" dirty="0">
                <a:latin typeface="Kalinga" pitchFamily="34" charset="0"/>
                <a:cs typeface="Kalinga" pitchFamily="34" charset="0"/>
              </a:endParaRPr>
            </a:p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また、日常業務を行ううえでのスキル向上のため、広報実務・接客対応等の神戸運輸監理部独自の内部研修があります。</a:t>
              </a:r>
              <a:endParaRPr kumimoji="1" lang="ja-JP" altLang="en-US" dirty="0">
                <a:latin typeface="Kalinga" pitchFamily="34" charset="0"/>
                <a:cs typeface="Kalinga" pitchFamily="34" charset="0"/>
              </a:endParaRPr>
            </a:p>
          </p:txBody>
        </p:sp>
      </p:grpSp>
      <p:grpSp>
        <p:nvGrpSpPr>
          <p:cNvPr id="49" name="グループ化 122"/>
          <p:cNvGrpSpPr/>
          <p:nvPr/>
        </p:nvGrpSpPr>
        <p:grpSpPr>
          <a:xfrm>
            <a:off x="1052736" y="272480"/>
            <a:ext cx="5544616" cy="2592289"/>
            <a:chOff x="1052736" y="146570"/>
            <a:chExt cx="5544616" cy="3457764"/>
          </a:xfrm>
        </p:grpSpPr>
        <p:grpSp>
          <p:nvGrpSpPr>
            <p:cNvPr id="50" name="グループ化 70"/>
            <p:cNvGrpSpPr/>
            <p:nvPr/>
          </p:nvGrpSpPr>
          <p:grpSpPr>
            <a:xfrm>
              <a:off x="1052736" y="146570"/>
              <a:ext cx="5544616" cy="918000"/>
              <a:chOff x="1556792" y="218578"/>
              <a:chExt cx="5230770" cy="918000"/>
            </a:xfrm>
          </p:grpSpPr>
          <p:grpSp>
            <p:nvGrpSpPr>
              <p:cNvPr id="52" name="グループ化 68"/>
              <p:cNvGrpSpPr/>
              <p:nvPr/>
            </p:nvGrpSpPr>
            <p:grpSpPr>
              <a:xfrm>
                <a:off x="1556792" y="218578"/>
                <a:ext cx="5230770" cy="918000"/>
                <a:chOff x="1556792" y="178994"/>
                <a:chExt cx="5230770" cy="1101599"/>
              </a:xfrm>
            </p:grpSpPr>
            <p:grpSp>
              <p:nvGrpSpPr>
                <p:cNvPr id="54" name="グループ化 66"/>
                <p:cNvGrpSpPr/>
                <p:nvPr/>
              </p:nvGrpSpPr>
              <p:grpSpPr>
                <a:xfrm>
                  <a:off x="1556792" y="178994"/>
                  <a:ext cx="5230770" cy="1101599"/>
                  <a:chOff x="1556792" y="99826"/>
                  <a:chExt cx="5230770" cy="1468798"/>
                </a:xfrm>
              </p:grpSpPr>
              <p:cxnSp>
                <p:nvCxnSpPr>
                  <p:cNvPr id="56" name="直線コネクタ 55"/>
                  <p:cNvCxnSpPr>
                    <a:endCxn id="58" idx="1"/>
                  </p:cNvCxnSpPr>
                  <p:nvPr/>
                </p:nvCxnSpPr>
                <p:spPr>
                  <a:xfrm>
                    <a:off x="1556792" y="99826"/>
                    <a:ext cx="0" cy="139678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正方形/長方形 57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5" name="角丸四角形 54"/>
                <p:cNvSpPr/>
                <p:nvPr/>
              </p:nvSpPr>
              <p:spPr>
                <a:xfrm>
                  <a:off x="1628800" y="294255"/>
                  <a:ext cx="403517" cy="48228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４</a:t>
                  </a:r>
                  <a:endParaRPr kumimoji="1" lang="ja-JP" altLang="en-US" dirty="0"/>
                </a:p>
              </p:txBody>
            </p:sp>
          </p:grpSp>
          <p:sp>
            <p:nvSpPr>
              <p:cNvPr id="53" name="テキスト ボックス 52"/>
              <p:cNvSpPr txBox="1"/>
              <p:nvPr/>
            </p:nvSpPr>
            <p:spPr>
              <a:xfrm>
                <a:off x="2060848" y="218578"/>
                <a:ext cx="4522918" cy="888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Kalinga" pitchFamily="34" charset="0"/>
                    <a:cs typeface="Kalinga" pitchFamily="34" charset="0"/>
                  </a:rPr>
                  <a:t>運航労務監理官や外国船舶監督官になるには、資格が必要ですか</a:t>
                </a:r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>
              <a:off x="1052736" y="1136576"/>
              <a:ext cx="5544616" cy="2467758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/>
                <a:t>事前に取得しなければならない資格はありません。</a:t>
              </a:r>
              <a:endParaRPr kumimoji="1" lang="en-US" altLang="ja-JP" dirty="0"/>
            </a:p>
            <a:p>
              <a:r>
                <a:rPr kumimoji="1" lang="ja-JP" altLang="en-US" dirty="0"/>
                <a:t>一定の業務経験年数や研修の受講を考慮して、運航労務監理官として任命されます。</a:t>
              </a:r>
              <a:endParaRPr lang="en-US" altLang="ja-JP" dirty="0"/>
            </a:p>
            <a:p>
              <a:r>
                <a:rPr kumimoji="1" lang="ja-JP" altLang="en-US" dirty="0"/>
                <a:t>また、外国船舶監督官は、運航労務監理官の業務経験を経た者から任命されます。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052735" y="3152800"/>
            <a:ext cx="5805265" cy="2952328"/>
            <a:chOff x="1052736" y="605726"/>
            <a:chExt cx="5805265" cy="2194403"/>
          </a:xfrm>
        </p:grpSpPr>
        <p:grpSp>
          <p:nvGrpSpPr>
            <p:cNvPr id="24" name="グループ化 70"/>
            <p:cNvGrpSpPr/>
            <p:nvPr/>
          </p:nvGrpSpPr>
          <p:grpSpPr>
            <a:xfrm>
              <a:off x="1052736" y="605726"/>
              <a:ext cx="5805265" cy="458840"/>
              <a:chOff x="1556792" y="677734"/>
              <a:chExt cx="5476665" cy="458840"/>
            </a:xfrm>
          </p:grpSpPr>
          <p:grpSp>
            <p:nvGrpSpPr>
              <p:cNvPr id="28" name="グループ化 68"/>
              <p:cNvGrpSpPr/>
              <p:nvPr/>
            </p:nvGrpSpPr>
            <p:grpSpPr>
              <a:xfrm>
                <a:off x="1556792" y="677734"/>
                <a:ext cx="5230770" cy="458840"/>
                <a:chOff x="1556792" y="729982"/>
                <a:chExt cx="5230770" cy="550608"/>
              </a:xfrm>
            </p:grpSpPr>
            <p:grpSp>
              <p:nvGrpSpPr>
                <p:cNvPr id="30" name="グループ化 66"/>
                <p:cNvGrpSpPr/>
                <p:nvPr/>
              </p:nvGrpSpPr>
              <p:grpSpPr>
                <a:xfrm>
                  <a:off x="1556792" y="729982"/>
                  <a:ext cx="5230770" cy="550608"/>
                  <a:chOff x="1556792" y="834479"/>
                  <a:chExt cx="5230770" cy="734145"/>
                </a:xfrm>
              </p:grpSpPr>
              <p:cxnSp>
                <p:nvCxnSpPr>
                  <p:cNvPr id="32" name="直線コネクタ 31"/>
                  <p:cNvCxnSpPr>
                    <a:endCxn id="34" idx="1"/>
                  </p:cNvCxnSpPr>
                  <p:nvPr/>
                </p:nvCxnSpPr>
                <p:spPr>
                  <a:xfrm>
                    <a:off x="1556792" y="834479"/>
                    <a:ext cx="0" cy="6621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正方形/長方形 33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" name="角丸四角形 30"/>
                <p:cNvSpPr/>
                <p:nvPr/>
              </p:nvSpPr>
              <p:spPr>
                <a:xfrm>
                  <a:off x="1624724" y="729982"/>
                  <a:ext cx="360040" cy="25554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５</a:t>
                  </a:r>
                  <a:endParaRPr kumimoji="1" lang="ja-JP" altLang="en-US" dirty="0"/>
                </a:p>
              </p:txBody>
            </p:sp>
          </p:grpSp>
          <p:sp>
            <p:nvSpPr>
              <p:cNvPr id="29" name="テキスト ボックス 28"/>
              <p:cNvSpPr txBox="1"/>
              <p:nvPr/>
            </p:nvSpPr>
            <p:spPr>
              <a:xfrm>
                <a:off x="2032317" y="764813"/>
                <a:ext cx="5001140" cy="274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>
                    <a:latin typeface="Kalinga" pitchFamily="34" charset="0"/>
                    <a:cs typeface="Kalinga" pitchFamily="34" charset="0"/>
                  </a:rPr>
                  <a:t>採用されるにあたり、必要な知識・経験はありますか</a:t>
                </a:r>
                <a:endParaRPr kumimoji="1" lang="ja-JP" altLang="en-US" dirty="0">
                  <a:latin typeface="Kalinga" pitchFamily="34" charset="0"/>
                  <a:cs typeface="Kalinga" pitchFamily="34" charset="0"/>
                </a:endParaRPr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1052736" y="1136575"/>
              <a:ext cx="5544616" cy="1663554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学部・学科による有利・不利は</a:t>
              </a:r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ありません。採用後、</a:t>
              </a:r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職員による説明や各種研修がありますので、やる気のある方であれば、特に採用前に必要な知識・経験はありません。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0"/>
            <a:ext cx="908720" cy="5967113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06942" y="3800872"/>
            <a:ext cx="1015663" cy="6105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Q</a:t>
            </a:r>
            <a:r>
              <a:rPr kumimoji="1" lang="ja-JP" altLang="en-US" sz="5400" dirty="0">
                <a:solidFill>
                  <a:schemeClr val="bg1"/>
                </a:solidFill>
              </a:rPr>
              <a:t>　</a:t>
            </a:r>
            <a:r>
              <a:rPr kumimoji="1" lang="en-US" altLang="ja-JP" sz="5400" dirty="0">
                <a:solidFill>
                  <a:schemeClr val="bg1"/>
                </a:solidFill>
              </a:rPr>
              <a:t>&amp;</a:t>
            </a:r>
            <a:r>
              <a:rPr lang="ja-JP" altLang="en-US" sz="5400" dirty="0">
                <a:solidFill>
                  <a:srgbClr val="00589A"/>
                </a:solidFill>
              </a:rPr>
              <a:t>　</a:t>
            </a:r>
            <a:r>
              <a:rPr kumimoji="1" lang="en-US" altLang="ja-JP" sz="5400" dirty="0">
                <a:solidFill>
                  <a:srgbClr val="00589A"/>
                </a:solidFill>
              </a:rPr>
              <a:t>A</a:t>
            </a:r>
            <a:r>
              <a:rPr kumimoji="1" lang="ja-JP" altLang="en-US" sz="5400" dirty="0"/>
              <a:t>　　</a:t>
            </a:r>
          </a:p>
        </p:txBody>
      </p:sp>
      <p:grpSp>
        <p:nvGrpSpPr>
          <p:cNvPr id="6" name="グループ化 122"/>
          <p:cNvGrpSpPr/>
          <p:nvPr/>
        </p:nvGrpSpPr>
        <p:grpSpPr>
          <a:xfrm>
            <a:off x="1052735" y="3489612"/>
            <a:ext cx="5544616" cy="2642169"/>
            <a:chOff x="1052736" y="146570"/>
            <a:chExt cx="5544616" cy="3524296"/>
          </a:xfrm>
        </p:grpSpPr>
        <p:grpSp>
          <p:nvGrpSpPr>
            <p:cNvPr id="7" name="グループ化 70"/>
            <p:cNvGrpSpPr/>
            <p:nvPr/>
          </p:nvGrpSpPr>
          <p:grpSpPr>
            <a:xfrm>
              <a:off x="1052736" y="146570"/>
              <a:ext cx="5544616" cy="918000"/>
              <a:chOff x="1556792" y="218578"/>
              <a:chExt cx="5230770" cy="918000"/>
            </a:xfrm>
          </p:grpSpPr>
          <p:grpSp>
            <p:nvGrpSpPr>
              <p:cNvPr id="8" name="グループ化 68"/>
              <p:cNvGrpSpPr/>
              <p:nvPr/>
            </p:nvGrpSpPr>
            <p:grpSpPr>
              <a:xfrm>
                <a:off x="1556792" y="218578"/>
                <a:ext cx="5230770" cy="918000"/>
                <a:chOff x="1556792" y="178994"/>
                <a:chExt cx="5230770" cy="1101599"/>
              </a:xfrm>
            </p:grpSpPr>
            <p:grpSp>
              <p:nvGrpSpPr>
                <p:cNvPr id="9" name="グループ化 66"/>
                <p:cNvGrpSpPr/>
                <p:nvPr/>
              </p:nvGrpSpPr>
              <p:grpSpPr>
                <a:xfrm>
                  <a:off x="1556792" y="178994"/>
                  <a:ext cx="5230770" cy="1101599"/>
                  <a:chOff x="1556792" y="99826"/>
                  <a:chExt cx="5230770" cy="1468798"/>
                </a:xfrm>
              </p:grpSpPr>
              <p:cxnSp>
                <p:nvCxnSpPr>
                  <p:cNvPr id="56" name="直線コネクタ 55"/>
                  <p:cNvCxnSpPr>
                    <a:endCxn id="58" idx="1"/>
                  </p:cNvCxnSpPr>
                  <p:nvPr/>
                </p:nvCxnSpPr>
                <p:spPr>
                  <a:xfrm>
                    <a:off x="1556792" y="99826"/>
                    <a:ext cx="0" cy="139678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正方形/長方形 57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5" name="角丸四角形 54"/>
                <p:cNvSpPr/>
                <p:nvPr/>
              </p:nvSpPr>
              <p:spPr>
                <a:xfrm>
                  <a:off x="1628800" y="294255"/>
                  <a:ext cx="403517" cy="48228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８</a:t>
                  </a:r>
                  <a:endParaRPr kumimoji="1" lang="ja-JP" altLang="en-US" dirty="0"/>
                </a:p>
              </p:txBody>
            </p:sp>
          </p:grpSp>
          <p:sp>
            <p:nvSpPr>
              <p:cNvPr id="53" name="テキスト ボックス 52"/>
              <p:cNvSpPr txBox="1"/>
              <p:nvPr/>
            </p:nvSpPr>
            <p:spPr>
              <a:xfrm>
                <a:off x="2032317" y="506725"/>
                <a:ext cx="4522918" cy="492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>
                    <a:latin typeface="Kalinga" pitchFamily="34" charset="0"/>
                    <a:cs typeface="Kalinga" pitchFamily="34" charset="0"/>
                  </a:rPr>
                  <a:t>育児休業等は取得できますか</a:t>
                </a:r>
                <a:endParaRPr kumimoji="1" lang="ja-JP" altLang="en-US" dirty="0">
                  <a:latin typeface="Kalinga" pitchFamily="34" charset="0"/>
                  <a:cs typeface="Kalinga" pitchFamily="34" charset="0"/>
                </a:endParaRPr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>
              <a:off x="1052736" y="1203108"/>
              <a:ext cx="5544616" cy="2467758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/>
                <a:t>できます。</a:t>
              </a:r>
              <a:endParaRPr kumimoji="1" lang="en-US" altLang="ja-JP" dirty="0"/>
            </a:p>
            <a:p>
              <a:r>
                <a:rPr lang="ja-JP" altLang="en-US" dirty="0"/>
                <a:t>性別を問わずに利用可能な育児休業、育児短時間勤務、育児時間等の支援制度があります。育児休業中は代替職員を採用しており、家庭を持つ職員は男女問わず、積極的に制度を利用しています。</a:t>
              </a:r>
              <a:endParaRPr kumimoji="1" lang="ja-JP" altLang="en-US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052735" y="272480"/>
            <a:ext cx="5805265" cy="2952328"/>
            <a:chOff x="1052736" y="605726"/>
            <a:chExt cx="5805265" cy="2194403"/>
          </a:xfrm>
        </p:grpSpPr>
        <p:grpSp>
          <p:nvGrpSpPr>
            <p:cNvPr id="24" name="グループ化 70"/>
            <p:cNvGrpSpPr/>
            <p:nvPr/>
          </p:nvGrpSpPr>
          <p:grpSpPr>
            <a:xfrm>
              <a:off x="1052736" y="605726"/>
              <a:ext cx="5805265" cy="458840"/>
              <a:chOff x="1556792" y="677734"/>
              <a:chExt cx="5476665" cy="458840"/>
            </a:xfrm>
          </p:grpSpPr>
          <p:grpSp>
            <p:nvGrpSpPr>
              <p:cNvPr id="28" name="グループ化 68"/>
              <p:cNvGrpSpPr/>
              <p:nvPr/>
            </p:nvGrpSpPr>
            <p:grpSpPr>
              <a:xfrm>
                <a:off x="1556792" y="677734"/>
                <a:ext cx="5230770" cy="458840"/>
                <a:chOff x="1556792" y="729982"/>
                <a:chExt cx="5230770" cy="550608"/>
              </a:xfrm>
            </p:grpSpPr>
            <p:grpSp>
              <p:nvGrpSpPr>
                <p:cNvPr id="30" name="グループ化 66"/>
                <p:cNvGrpSpPr/>
                <p:nvPr/>
              </p:nvGrpSpPr>
              <p:grpSpPr>
                <a:xfrm>
                  <a:off x="1556792" y="729982"/>
                  <a:ext cx="5230770" cy="550608"/>
                  <a:chOff x="1556792" y="834479"/>
                  <a:chExt cx="5230770" cy="734145"/>
                </a:xfrm>
              </p:grpSpPr>
              <p:cxnSp>
                <p:nvCxnSpPr>
                  <p:cNvPr id="32" name="直線コネクタ 31"/>
                  <p:cNvCxnSpPr>
                    <a:endCxn id="33" idx="1"/>
                  </p:cNvCxnSpPr>
                  <p:nvPr/>
                </p:nvCxnSpPr>
                <p:spPr>
                  <a:xfrm>
                    <a:off x="1556792" y="834479"/>
                    <a:ext cx="0" cy="6621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正方形/長方形 32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1" name="角丸四角形 30"/>
                <p:cNvSpPr/>
                <p:nvPr/>
              </p:nvSpPr>
              <p:spPr>
                <a:xfrm>
                  <a:off x="1624724" y="729982"/>
                  <a:ext cx="360040" cy="25554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/>
                    <a:t>７</a:t>
                  </a:r>
                </a:p>
              </p:txBody>
            </p:sp>
          </p:grpSp>
          <p:sp>
            <p:nvSpPr>
              <p:cNvPr id="29" name="テキスト ボックス 28"/>
              <p:cNvSpPr txBox="1"/>
              <p:nvPr/>
            </p:nvSpPr>
            <p:spPr>
              <a:xfrm>
                <a:off x="2032317" y="764813"/>
                <a:ext cx="5001140" cy="274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Kalinga" pitchFamily="34" charset="0"/>
                    <a:cs typeface="Kalinga" pitchFamily="34" charset="0"/>
                  </a:rPr>
                  <a:t>仕事と家庭・自己啓発・趣味の両立は難しいですか</a:t>
                </a:r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1052736" y="1136575"/>
              <a:ext cx="5544616" cy="1663554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職業生活と家庭生活等との両立は、豊かな人生の確保及び良質な公務の提供のため、重要視されています。</a:t>
              </a:r>
              <a:endParaRPr lang="en-US" altLang="ja-JP" dirty="0">
                <a:latin typeface="Kalinga" pitchFamily="34" charset="0"/>
                <a:cs typeface="Kalinga" pitchFamily="34" charset="0"/>
              </a:endParaRPr>
            </a:p>
            <a:p>
              <a:r>
                <a:rPr lang="ja-JP" altLang="en-US" dirty="0">
                  <a:latin typeface="Kalinga" pitchFamily="34" charset="0"/>
                  <a:cs typeface="Kalinga" pitchFamily="34" charset="0"/>
                </a:rPr>
                <a:t>年次休暇・特別休暇のほか、妊娠・出産・育児・介護に関する多様な支援制度があり、</a:t>
              </a:r>
              <a:r>
                <a:rPr kumimoji="1" lang="ja-JP" altLang="en-US" dirty="0">
                  <a:latin typeface="Kalinga" pitchFamily="34" charset="0"/>
                  <a:cs typeface="Kalinga" pitchFamily="34" charset="0"/>
                </a:rPr>
                <a:t>両立できる職場環境です。なお、現在は働き方改革の一環として、テレワークの推進にも力を入れています。</a:t>
              </a:r>
            </a:p>
          </p:txBody>
        </p:sp>
      </p:grpSp>
      <p:grpSp>
        <p:nvGrpSpPr>
          <p:cNvPr id="36" name="グループ化 122"/>
          <p:cNvGrpSpPr/>
          <p:nvPr/>
        </p:nvGrpSpPr>
        <p:grpSpPr>
          <a:xfrm>
            <a:off x="1052735" y="6396586"/>
            <a:ext cx="5544616" cy="2660870"/>
            <a:chOff x="1052736" y="146570"/>
            <a:chExt cx="5544616" cy="3549240"/>
          </a:xfrm>
        </p:grpSpPr>
        <p:grpSp>
          <p:nvGrpSpPr>
            <p:cNvPr id="37" name="グループ化 70"/>
            <p:cNvGrpSpPr/>
            <p:nvPr/>
          </p:nvGrpSpPr>
          <p:grpSpPr>
            <a:xfrm>
              <a:off x="1052736" y="146570"/>
              <a:ext cx="5544616" cy="918000"/>
              <a:chOff x="1556792" y="218578"/>
              <a:chExt cx="5230770" cy="918000"/>
            </a:xfrm>
          </p:grpSpPr>
          <p:grpSp>
            <p:nvGrpSpPr>
              <p:cNvPr id="39" name="グループ化 68"/>
              <p:cNvGrpSpPr/>
              <p:nvPr/>
            </p:nvGrpSpPr>
            <p:grpSpPr>
              <a:xfrm>
                <a:off x="1556792" y="218578"/>
                <a:ext cx="5230770" cy="918000"/>
                <a:chOff x="1556792" y="178994"/>
                <a:chExt cx="5230770" cy="1101599"/>
              </a:xfrm>
            </p:grpSpPr>
            <p:grpSp>
              <p:nvGrpSpPr>
                <p:cNvPr id="41" name="グループ化 66"/>
                <p:cNvGrpSpPr/>
                <p:nvPr/>
              </p:nvGrpSpPr>
              <p:grpSpPr>
                <a:xfrm>
                  <a:off x="1556792" y="178994"/>
                  <a:ext cx="5230770" cy="1101599"/>
                  <a:chOff x="1556792" y="99826"/>
                  <a:chExt cx="5230770" cy="1468798"/>
                </a:xfrm>
              </p:grpSpPr>
              <p:cxnSp>
                <p:nvCxnSpPr>
                  <p:cNvPr id="43" name="直線コネクタ 42"/>
                  <p:cNvCxnSpPr>
                    <a:endCxn id="44" idx="1"/>
                  </p:cNvCxnSpPr>
                  <p:nvPr/>
                </p:nvCxnSpPr>
                <p:spPr>
                  <a:xfrm>
                    <a:off x="1556792" y="99826"/>
                    <a:ext cx="0" cy="139678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正方形/長方形 43"/>
                  <p:cNvSpPr/>
                  <p:nvPr/>
                </p:nvSpPr>
                <p:spPr>
                  <a:xfrm>
                    <a:off x="1556792" y="1424608"/>
                    <a:ext cx="5230770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" name="角丸四角形 41"/>
                <p:cNvSpPr/>
                <p:nvPr/>
              </p:nvSpPr>
              <p:spPr>
                <a:xfrm>
                  <a:off x="1628800" y="294255"/>
                  <a:ext cx="403517" cy="48228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/>
                    <a:t>９</a:t>
                  </a:r>
                </a:p>
              </p:txBody>
            </p:sp>
          </p:grpSp>
          <p:sp>
            <p:nvSpPr>
              <p:cNvPr id="40" name="テキスト ボックス 39"/>
              <p:cNvSpPr txBox="1"/>
              <p:nvPr/>
            </p:nvSpPr>
            <p:spPr>
              <a:xfrm>
                <a:off x="2032317" y="506725"/>
                <a:ext cx="4522918" cy="492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>
                    <a:latin typeface="Kalinga" pitchFamily="34" charset="0"/>
                    <a:cs typeface="Kalinga" pitchFamily="34" charset="0"/>
                  </a:rPr>
                  <a:t>テレワークは可能ですか</a:t>
                </a:r>
                <a:endParaRPr kumimoji="1" lang="ja-JP" altLang="en-US" dirty="0">
                  <a:latin typeface="Kalinga" pitchFamily="34" charset="0"/>
                  <a:cs typeface="Kalinga" pitchFamily="34" charset="0"/>
                </a:endParaRPr>
              </a:p>
            </p:txBody>
          </p:sp>
        </p:grpSp>
        <p:sp>
          <p:nvSpPr>
            <p:cNvPr id="38" name="正方形/長方形 37"/>
            <p:cNvSpPr/>
            <p:nvPr/>
          </p:nvSpPr>
          <p:spPr>
            <a:xfrm>
              <a:off x="1052736" y="1203109"/>
              <a:ext cx="5544616" cy="2492701"/>
            </a:xfrm>
            <a:prstGeom prst="rect">
              <a:avLst/>
            </a:prstGeom>
            <a:ln>
              <a:solidFill>
                <a:srgbClr val="00589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/>
                <a:t>可能です。</a:t>
              </a:r>
              <a:endParaRPr lang="en-US" altLang="ja-JP" dirty="0"/>
            </a:p>
            <a:p>
              <a:r>
                <a:rPr lang="ja-JP" altLang="en-US" dirty="0"/>
                <a:t>担当業務、業務経験によって頻度は異なりますが、現在、多くの職員がテレワークを行っております。職場</a:t>
              </a:r>
              <a:r>
                <a:rPr lang="en-US" altLang="ja-JP" dirty="0"/>
                <a:t>PC</a:t>
              </a:r>
              <a:r>
                <a:rPr lang="ja-JP" altLang="en-US" dirty="0"/>
                <a:t>を自宅等へ持ち帰り業務を行う事ができます。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1021</Words>
  <Application>Microsoft Office PowerPoint</Application>
  <PresentationFormat>A4 210 x 297 mm</PresentationFormat>
  <Paragraphs>112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ＤＦ特太ゴシック体</vt:lpstr>
      <vt:lpstr>Kalinga</vt:lpstr>
      <vt:lpstr>ＭＳ Ｐゴシック</vt:lpstr>
      <vt:lpstr>MS UI Gothic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山口 浩司</cp:lastModifiedBy>
  <cp:revision>129</cp:revision>
  <cp:lastPrinted>2019-06-13T04:20:11Z</cp:lastPrinted>
  <dcterms:created xsi:type="dcterms:W3CDTF">2015-06-29T09:01:58Z</dcterms:created>
  <dcterms:modified xsi:type="dcterms:W3CDTF">2023-06-23T08:04:07Z</dcterms:modified>
</cp:coreProperties>
</file>