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98" r:id="rId2"/>
    <p:sldId id="297" r:id="rId3"/>
    <p:sldId id="294" r:id="rId4"/>
    <p:sldId id="292" r:id="rId5"/>
    <p:sldId id="285" r:id="rId6"/>
    <p:sldId id="295"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4" autoAdjust="0"/>
    <p:restoredTop sz="94604" autoAdjust="0"/>
  </p:normalViewPr>
  <p:slideViewPr>
    <p:cSldViewPr>
      <p:cViewPr varScale="1">
        <p:scale>
          <a:sx n="70" d="100"/>
          <a:sy n="70" d="100"/>
        </p:scale>
        <p:origin x="1308" y="6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8" d="100"/>
          <a:sy n="48" d="100"/>
        </p:scale>
        <p:origin x="-2976" y="-10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453DC341-7E5F-4EDF-930C-5EB0352E6224}" type="datetimeFigureOut">
              <a:rPr kumimoji="1" lang="ja-JP" altLang="en-US" smtClean="0"/>
              <a:t>2017/12/12</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3771811-D104-464B-BABE-983D2994AF14}" type="slidenum">
              <a:rPr kumimoji="1" lang="ja-JP" altLang="en-US" smtClean="0"/>
              <a:t>‹#›</a:t>
            </a:fld>
            <a:endParaRPr kumimoji="1" lang="ja-JP" altLang="en-US"/>
          </a:p>
        </p:txBody>
      </p:sp>
    </p:spTree>
    <p:extLst>
      <p:ext uri="{BB962C8B-B14F-4D97-AF65-F5344CB8AC3E}">
        <p14:creationId xmlns:p14="http://schemas.microsoft.com/office/powerpoint/2010/main" val="353238064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215E96EE-F2A5-4EF3-86BB-DBC62C8A2E85}" type="datetimeFigureOut">
              <a:rPr kumimoji="1" lang="ja-JP" altLang="en-US" smtClean="0"/>
              <a:t>2017/12/12</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A4E85D00-C7E0-4743-8F21-CDE9B57AB63E}" type="slidenum">
              <a:rPr kumimoji="1" lang="ja-JP" altLang="en-US" smtClean="0"/>
              <a:t>‹#›</a:t>
            </a:fld>
            <a:endParaRPr kumimoji="1" lang="ja-JP" altLang="en-US"/>
          </a:p>
        </p:txBody>
      </p:sp>
    </p:spTree>
    <p:extLst>
      <p:ext uri="{BB962C8B-B14F-4D97-AF65-F5344CB8AC3E}">
        <p14:creationId xmlns:p14="http://schemas.microsoft.com/office/powerpoint/2010/main" val="285226568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34670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18149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595196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659099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8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647CFA-9F2C-4154-A0BE-01753BCB2B5D}"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0016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9CD0357-57EA-4ACB-96F1-588BED50C1AB}"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260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53"/>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8" y="274653"/>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676AC5-B6BB-4E18-855F-497A52E1303C}"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8855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94AD992-CF55-4DCB-9AB8-E9E77C1EF9BE}"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063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6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23880A-E088-400A-975E-166342D65760}"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0163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230C02-5635-49A4-979E-4A33468AABAB}"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9208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56C37C5-70C1-4395-B286-D024AFB1F6FA}"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7217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76EAD4-4586-4FBD-B378-74A2E232970E}"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045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2EF3B9A-B9A8-45EB-8406-0D485288532A}"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878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66"/>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DC810C-8597-46CC-8643-AEDBFCE1E3F4}"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3350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98492A6-CCBC-481C-AF55-085306841142}"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9811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41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0A31C-25CB-4F4B-A9F0-8CBB692469E5}" type="datetime1">
              <a:rPr lang="ja-JP" altLang="en-US" smtClean="0">
                <a:solidFill>
                  <a:prstClr val="black">
                    <a:tint val="75000"/>
                  </a:prstClr>
                </a:solidFill>
              </a:rPr>
              <a:t>2017/12/12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41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41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4B9FB-E35C-4852-9C2F-17CD75B4BA3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21103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121352" y="188640"/>
            <a:ext cx="1420582" cy="461665"/>
          </a:xfrm>
          <a:prstGeom prst="rect">
            <a:avLst/>
          </a:prstGeom>
          <a:noFill/>
          <a:ln>
            <a:solidFill>
              <a:schemeClr val="tx1"/>
            </a:solidFill>
          </a:ln>
        </p:spPr>
        <p:txBody>
          <a:bodyPr wrap="none" rtlCol="0">
            <a:spAutoFit/>
          </a:bodyPr>
          <a:lstStyle/>
          <a:p>
            <a:r>
              <a:rPr kumimoji="1" lang="ja-JP" altLang="en-US" sz="2400" dirty="0" smtClean="0"/>
              <a:t>　</a:t>
            </a:r>
            <a:r>
              <a:rPr kumimoji="1" lang="ja-JP" altLang="en-US" sz="2400" dirty="0" smtClean="0"/>
              <a:t>資料２</a:t>
            </a:r>
            <a:r>
              <a:rPr lang="ja-JP" altLang="en-US" sz="2400" dirty="0" smtClean="0"/>
              <a:t>　</a:t>
            </a:r>
            <a:endParaRPr kumimoji="1" lang="ja-JP" altLang="en-US" sz="2400" dirty="0"/>
          </a:p>
        </p:txBody>
      </p:sp>
      <p:sp>
        <p:nvSpPr>
          <p:cNvPr id="7" name="テキスト ボックス 6"/>
          <p:cNvSpPr txBox="1"/>
          <p:nvPr/>
        </p:nvSpPr>
        <p:spPr>
          <a:xfrm>
            <a:off x="704528" y="1196752"/>
            <a:ext cx="8412880" cy="800219"/>
          </a:xfrm>
          <a:prstGeom prst="rect">
            <a:avLst/>
          </a:prstGeom>
          <a:noFill/>
        </p:spPr>
        <p:txBody>
          <a:bodyPr wrap="none" rtlCol="0">
            <a:spAutoFit/>
          </a:bodyPr>
          <a:lstStyle/>
          <a:p>
            <a:r>
              <a:rPr kumimoji="1" lang="ja-JP" altLang="en-US" sz="4600" dirty="0" smtClean="0"/>
              <a:t>働き方改革をめぐる動きについて</a:t>
            </a:r>
            <a:endParaRPr kumimoji="1" lang="ja-JP" altLang="en-US" sz="4600" dirty="0"/>
          </a:p>
        </p:txBody>
      </p:sp>
      <p:sp>
        <p:nvSpPr>
          <p:cNvPr id="8" name="テキスト ボックス 7"/>
          <p:cNvSpPr txBox="1"/>
          <p:nvPr/>
        </p:nvSpPr>
        <p:spPr>
          <a:xfrm>
            <a:off x="848544" y="2348880"/>
            <a:ext cx="8208912" cy="3323987"/>
          </a:xfrm>
          <a:prstGeom prst="rect">
            <a:avLst/>
          </a:prstGeom>
          <a:noFill/>
        </p:spPr>
        <p:txBody>
          <a:bodyPr wrap="square" rtlCol="0">
            <a:spAutoFit/>
          </a:bodyPr>
          <a:lstStyle/>
          <a:p>
            <a:pPr>
              <a:lnSpc>
                <a:spcPct val="150000"/>
              </a:lnSpc>
            </a:pPr>
            <a:r>
              <a:rPr kumimoji="1" lang="ja-JP" altLang="en-US" sz="2800" dirty="0" smtClean="0"/>
              <a:t>３月２８日　「働き方改革実行計画」策定</a:t>
            </a:r>
            <a:endParaRPr kumimoji="1" lang="en-US" altLang="ja-JP" sz="2800" dirty="0" smtClean="0"/>
          </a:p>
          <a:p>
            <a:pPr>
              <a:lnSpc>
                <a:spcPct val="150000"/>
              </a:lnSpc>
            </a:pPr>
            <a:r>
              <a:rPr lang="ja-JP" altLang="en-US" sz="2800" dirty="0" smtClean="0"/>
              <a:t>６月５日　　労働政策審議会建議</a:t>
            </a:r>
            <a:endParaRPr lang="en-US" altLang="ja-JP" sz="2800" dirty="0" smtClean="0"/>
          </a:p>
          <a:p>
            <a:pPr>
              <a:lnSpc>
                <a:spcPct val="150000"/>
              </a:lnSpc>
            </a:pPr>
            <a:r>
              <a:rPr kumimoji="1" lang="ja-JP" altLang="en-US" sz="2800" dirty="0" smtClean="0"/>
              <a:t>９月８日　　労働政策審議会に法律案要綱を諮問</a:t>
            </a:r>
            <a:endParaRPr kumimoji="1" lang="en-US" altLang="ja-JP" sz="2800" dirty="0" smtClean="0"/>
          </a:p>
          <a:p>
            <a:pPr>
              <a:lnSpc>
                <a:spcPct val="150000"/>
              </a:lnSpc>
            </a:pPr>
            <a:r>
              <a:rPr lang="ja-JP" altLang="en-US" sz="2800" dirty="0" smtClean="0"/>
              <a:t>９月</a:t>
            </a:r>
            <a:r>
              <a:rPr lang="ja-JP" altLang="en-US" sz="2800" dirty="0"/>
              <a:t>１５</a:t>
            </a:r>
            <a:r>
              <a:rPr lang="ja-JP" altLang="en-US" sz="2800" dirty="0" smtClean="0"/>
              <a:t>日　労働政策審議会が法案要綱について答申</a:t>
            </a:r>
            <a:endParaRPr lang="en-US" altLang="ja-JP" sz="2800" dirty="0" smtClean="0"/>
          </a:p>
          <a:p>
            <a:pPr>
              <a:lnSpc>
                <a:spcPct val="150000"/>
              </a:lnSpc>
            </a:pPr>
            <a:r>
              <a:rPr kumimoji="1" lang="ja-JP" altLang="en-US" sz="2800" dirty="0" smtClean="0"/>
              <a:t>　⇒今後、閣議決定され次第、国会に法案を提出</a:t>
            </a:r>
            <a:endParaRPr kumimoji="1" lang="ja-JP" altLang="en-US" sz="2800" dirty="0"/>
          </a:p>
        </p:txBody>
      </p:sp>
    </p:spTree>
    <p:extLst>
      <p:ext uri="{BB962C8B-B14F-4D97-AF65-F5344CB8AC3E}">
        <p14:creationId xmlns:p14="http://schemas.microsoft.com/office/powerpoint/2010/main" val="583679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94408" y="4586905"/>
            <a:ext cx="9775920" cy="1929161"/>
          </a:xfrm>
          <a:prstGeom prst="roundRect">
            <a:avLst>
              <a:gd name="adj" fmla="val 0"/>
            </a:avLst>
          </a:prstGeom>
          <a:no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lIns="91408" tIns="45704" rIns="91408" bIns="36000" spcCol="0" rtlCol="0" anchor="ctr" anchorCtr="0">
            <a:spAutoFit/>
          </a:bodyPr>
          <a:lstStyle/>
          <a:p>
            <a:r>
              <a:rPr lang="ja-JP" altLang="en-US" sz="1400" u="sng" dirty="0" smtClean="0">
                <a:solidFill>
                  <a:schemeClr val="tx1"/>
                </a:solidFill>
                <a:latin typeface="+mn-ea"/>
              </a:rPr>
              <a:t>１</a:t>
            </a:r>
            <a:r>
              <a:rPr lang="ja-JP" altLang="en-US" sz="1400" u="sng" dirty="0">
                <a:solidFill>
                  <a:schemeClr val="tx1"/>
                </a:solidFill>
                <a:latin typeface="+mn-ea"/>
              </a:rPr>
              <a:t>　</a:t>
            </a:r>
            <a:r>
              <a:rPr lang="ja-JP" altLang="en-US" sz="1400" u="sng" dirty="0" smtClean="0">
                <a:solidFill>
                  <a:schemeClr val="tx1"/>
                </a:solidFill>
                <a:latin typeface="+mn-ea"/>
              </a:rPr>
              <a:t>不合理な待遇差を解消するための規定</a:t>
            </a:r>
            <a:r>
              <a:rPr lang="ja-JP" altLang="en-US" sz="1400" u="sng" dirty="0">
                <a:solidFill>
                  <a:schemeClr val="tx1"/>
                </a:solidFill>
                <a:latin typeface="+mn-ea"/>
              </a:rPr>
              <a:t>の整備（パートタイム労働法、労働契約法、労働者派遣法）</a:t>
            </a:r>
            <a:endParaRPr lang="en-US" altLang="ja-JP" sz="1400" u="sng" dirty="0">
              <a:solidFill>
                <a:schemeClr val="tx1"/>
              </a:solidFill>
              <a:latin typeface="+mn-ea"/>
            </a:endParaRPr>
          </a:p>
          <a:p>
            <a:pPr marL="88900" indent="88900"/>
            <a:r>
              <a:rPr lang="ja-JP" altLang="en-US" sz="1200" dirty="0" smtClean="0">
                <a:solidFill>
                  <a:prstClr val="black"/>
                </a:solidFill>
                <a:latin typeface="ＭＳ Ｐゴシック"/>
              </a:rPr>
              <a:t>短時間・</a:t>
            </a:r>
            <a:r>
              <a:rPr lang="ja-JP" altLang="en-US" sz="1200" dirty="0">
                <a:solidFill>
                  <a:prstClr val="black"/>
                </a:solidFill>
                <a:latin typeface="ＭＳ Ｐゴシック"/>
              </a:rPr>
              <a:t>有期雇用労働者</a:t>
            </a:r>
            <a:r>
              <a:rPr lang="ja-JP" altLang="en-US" sz="1200" dirty="0" smtClean="0">
                <a:solidFill>
                  <a:prstClr val="black"/>
                </a:solidFill>
                <a:latin typeface="ＭＳ Ｐゴシック"/>
              </a:rPr>
              <a:t>に関する正規</a:t>
            </a:r>
            <a:r>
              <a:rPr lang="ja-JP" altLang="en-US" sz="1200" dirty="0">
                <a:solidFill>
                  <a:prstClr val="black"/>
                </a:solidFill>
                <a:latin typeface="ＭＳ Ｐゴシック"/>
              </a:rPr>
              <a:t>雇用労働者</a:t>
            </a:r>
            <a:r>
              <a:rPr lang="ja-JP" altLang="en-US" sz="1200" dirty="0" smtClean="0">
                <a:solidFill>
                  <a:prstClr val="black"/>
                </a:solidFill>
                <a:latin typeface="ＭＳ Ｐゴシック"/>
              </a:rPr>
              <a:t>との不合理な待遇の禁止に関し、個々の待遇</a:t>
            </a:r>
            <a:r>
              <a:rPr lang="ja-JP" altLang="en-US" sz="1200" dirty="0">
                <a:solidFill>
                  <a:prstClr val="black"/>
                </a:solidFill>
                <a:latin typeface="ＭＳ Ｐゴシック"/>
              </a:rPr>
              <a:t>ごとに、当該待遇の性質・</a:t>
            </a:r>
            <a:r>
              <a:rPr lang="ja-JP" altLang="en-US" sz="1200" dirty="0">
                <a:solidFill>
                  <a:schemeClr val="tx1"/>
                </a:solidFill>
                <a:latin typeface="ＭＳ Ｐゴシック"/>
              </a:rPr>
              <a:t>目的</a:t>
            </a:r>
            <a:r>
              <a:rPr lang="ja-JP" altLang="en-US" sz="1200" dirty="0" smtClean="0">
                <a:solidFill>
                  <a:schemeClr val="tx1"/>
                </a:solidFill>
                <a:latin typeface="ＭＳ Ｐゴシック"/>
              </a:rPr>
              <a:t>に照らして適切と認められる事情</a:t>
            </a:r>
            <a:r>
              <a:rPr lang="ja-JP" altLang="en-US" sz="1200" dirty="0">
                <a:solidFill>
                  <a:schemeClr val="tx1"/>
                </a:solidFill>
                <a:latin typeface="ＭＳ Ｐゴシック"/>
              </a:rPr>
              <a:t>を考慮して判断されるべき旨を明確化</a:t>
            </a:r>
            <a:r>
              <a:rPr lang="ja-JP" altLang="en-US" sz="1200" dirty="0" smtClean="0">
                <a:solidFill>
                  <a:schemeClr val="tx1"/>
                </a:solidFill>
                <a:latin typeface="ＭＳ Ｐゴシック"/>
              </a:rPr>
              <a:t>。併せて有期雇用労働者の均等待遇規定を整備。派遣</a:t>
            </a:r>
            <a:r>
              <a:rPr lang="ja-JP" altLang="en-US" sz="1200" dirty="0">
                <a:solidFill>
                  <a:schemeClr val="tx1"/>
                </a:solidFill>
                <a:latin typeface="ＭＳ Ｐゴシック"/>
              </a:rPr>
              <a:t>労働者について、①派遣先の労働者との均等・均衡待遇、②一定の</a:t>
            </a:r>
            <a:r>
              <a:rPr lang="ja-JP" altLang="en-US" sz="1200" dirty="0" smtClean="0">
                <a:solidFill>
                  <a:schemeClr val="tx1"/>
                </a:solidFill>
                <a:latin typeface="ＭＳ Ｐゴシック"/>
              </a:rPr>
              <a:t>要件</a:t>
            </a:r>
            <a:r>
              <a:rPr lang="en-US" altLang="ja-JP" sz="1200" dirty="0" smtClean="0">
                <a:solidFill>
                  <a:schemeClr val="tx1"/>
                </a:solidFill>
                <a:latin typeface="ＭＳ Ｐゴシック"/>
              </a:rPr>
              <a:t>※</a:t>
            </a:r>
            <a:r>
              <a:rPr lang="ja-JP" altLang="en-US" sz="1200" dirty="0" smtClean="0">
                <a:solidFill>
                  <a:schemeClr val="tx1"/>
                </a:solidFill>
                <a:latin typeface="ＭＳ Ｐゴシック"/>
              </a:rPr>
              <a:t>を</a:t>
            </a:r>
            <a:r>
              <a:rPr lang="ja-JP" altLang="en-US" sz="1200" dirty="0">
                <a:solidFill>
                  <a:schemeClr val="tx1"/>
                </a:solidFill>
                <a:latin typeface="ＭＳ Ｐゴシック"/>
              </a:rPr>
              <a:t>満たす労使協定による待遇のいずれかを確保することを義務化。また、これらの事項に関するガイドラインの根拠</a:t>
            </a:r>
            <a:r>
              <a:rPr lang="ja-JP" altLang="en-US" sz="1200" dirty="0" smtClean="0">
                <a:solidFill>
                  <a:schemeClr val="tx1"/>
                </a:solidFill>
                <a:latin typeface="ＭＳ Ｐゴシック"/>
              </a:rPr>
              <a:t>規定を</a:t>
            </a:r>
            <a:r>
              <a:rPr lang="ja-JP" altLang="en-US" sz="1200" dirty="0">
                <a:solidFill>
                  <a:schemeClr val="tx1"/>
                </a:solidFill>
                <a:latin typeface="ＭＳ Ｐゴシック"/>
              </a:rPr>
              <a:t>整備</a:t>
            </a:r>
            <a:r>
              <a:rPr lang="ja-JP" altLang="en-US" sz="1200" dirty="0" smtClean="0">
                <a:solidFill>
                  <a:schemeClr val="tx1"/>
                </a:solidFill>
                <a:latin typeface="ＭＳ Ｐゴシック"/>
              </a:rPr>
              <a:t>。</a:t>
            </a:r>
            <a:r>
              <a:rPr lang="ja-JP" altLang="en-US" sz="1300" dirty="0" smtClean="0">
                <a:solidFill>
                  <a:schemeClr val="tx1"/>
                </a:solidFill>
                <a:latin typeface="ＭＳ Ｐゴシック"/>
              </a:rPr>
              <a:t>　</a:t>
            </a:r>
            <a:r>
              <a:rPr lang="ja-JP" altLang="en-US" sz="1050" dirty="0" smtClean="0">
                <a:solidFill>
                  <a:schemeClr val="tx1"/>
                </a:solidFill>
                <a:latin typeface="ＭＳ Ｐゴシック"/>
              </a:rPr>
              <a:t>（</a:t>
            </a:r>
            <a:r>
              <a:rPr lang="en-US" altLang="ja-JP" sz="1050" dirty="0" smtClean="0">
                <a:solidFill>
                  <a:schemeClr val="tx1"/>
                </a:solidFill>
                <a:latin typeface="ＭＳ Ｐゴシック"/>
              </a:rPr>
              <a:t>※</a:t>
            </a:r>
            <a:r>
              <a:rPr lang="ja-JP" altLang="en-US" sz="1050" dirty="0" smtClean="0">
                <a:solidFill>
                  <a:schemeClr val="tx1"/>
                </a:solidFill>
                <a:latin typeface="ＭＳ Ｐゴシック"/>
              </a:rPr>
              <a:t>）同種</a:t>
            </a:r>
            <a:r>
              <a:rPr lang="ja-JP" altLang="en-US" sz="1050" dirty="0">
                <a:solidFill>
                  <a:schemeClr val="tx1"/>
                </a:solidFill>
                <a:latin typeface="ＭＳ Ｐゴシック"/>
              </a:rPr>
              <a:t>業務の一般の労働者の平均的な賃金と同等以上の賃金であること</a:t>
            </a:r>
            <a:r>
              <a:rPr lang="ja-JP" altLang="en-US" sz="1050" dirty="0" smtClean="0">
                <a:solidFill>
                  <a:schemeClr val="tx1"/>
                </a:solidFill>
                <a:latin typeface="ＭＳ Ｐゴシック"/>
              </a:rPr>
              <a:t>等</a:t>
            </a:r>
            <a:endParaRPr lang="ja-JP" altLang="en-US" sz="1000" dirty="0">
              <a:solidFill>
                <a:schemeClr val="tx1"/>
              </a:solidFill>
              <a:latin typeface="+mn-ea"/>
            </a:endParaRPr>
          </a:p>
          <a:p>
            <a:pPr>
              <a:spcBef>
                <a:spcPts val="300"/>
              </a:spcBef>
            </a:pPr>
            <a:r>
              <a:rPr lang="ja-JP" altLang="en-US" sz="1400" u="sng" dirty="0">
                <a:solidFill>
                  <a:schemeClr val="tx1"/>
                </a:solidFill>
                <a:latin typeface="+mn-ea"/>
              </a:rPr>
              <a:t>２　労働者に対する待遇に関する</a:t>
            </a:r>
            <a:r>
              <a:rPr lang="ja-JP" altLang="en-US" sz="1400" u="sng" dirty="0" smtClean="0">
                <a:solidFill>
                  <a:schemeClr val="tx1"/>
                </a:solidFill>
                <a:latin typeface="+mn-ea"/>
              </a:rPr>
              <a:t>説明義務の強化（</a:t>
            </a:r>
            <a:r>
              <a:rPr lang="ja-JP" altLang="en-US" sz="1400" u="sng" dirty="0">
                <a:solidFill>
                  <a:schemeClr val="tx1"/>
                </a:solidFill>
                <a:latin typeface="+mn-ea"/>
              </a:rPr>
              <a:t>パートタイム労働法、労働契約法、労働者派遣法）</a:t>
            </a:r>
            <a:endParaRPr lang="en-US" altLang="ja-JP" sz="1400" u="sng" dirty="0">
              <a:solidFill>
                <a:schemeClr val="tx1"/>
              </a:solidFill>
              <a:latin typeface="+mn-ea"/>
            </a:endParaRPr>
          </a:p>
          <a:p>
            <a:pPr marL="88900" indent="88900"/>
            <a:r>
              <a:rPr lang="ja-JP" altLang="en-US" sz="1200" dirty="0" smtClean="0">
                <a:solidFill>
                  <a:prstClr val="black"/>
                </a:solidFill>
                <a:latin typeface="ＭＳ Ｐゴシック"/>
              </a:rPr>
              <a:t>短時間</a:t>
            </a:r>
            <a:r>
              <a:rPr lang="ja-JP" altLang="en-US" sz="1200" dirty="0">
                <a:solidFill>
                  <a:prstClr val="black"/>
                </a:solidFill>
                <a:latin typeface="ＭＳ Ｐゴシック"/>
              </a:rPr>
              <a:t>労働者・有期雇用労働者・派遣労働者について、正規雇用労働者との待遇差の内容・理由等に関する説明を義務化</a:t>
            </a:r>
            <a:r>
              <a:rPr lang="ja-JP" altLang="en-US" sz="1200" dirty="0" smtClean="0">
                <a:solidFill>
                  <a:prstClr val="black"/>
                </a:solidFill>
                <a:latin typeface="ＭＳ Ｐゴシック"/>
              </a:rPr>
              <a:t>。</a:t>
            </a:r>
            <a:endParaRPr lang="en-US" altLang="ja-JP" sz="1200" dirty="0">
              <a:solidFill>
                <a:prstClr val="black"/>
              </a:solidFill>
              <a:latin typeface="ＭＳ Ｐゴシック"/>
            </a:endParaRPr>
          </a:p>
          <a:p>
            <a:pPr lvl="0">
              <a:spcBef>
                <a:spcPts val="300"/>
              </a:spcBef>
            </a:pPr>
            <a:r>
              <a:rPr lang="ja-JP" altLang="en-US" sz="1400" u="sng" dirty="0" smtClean="0">
                <a:solidFill>
                  <a:prstClr val="black"/>
                </a:solidFill>
                <a:latin typeface="ＭＳ Ｐゴシック"/>
              </a:rPr>
              <a:t>３</a:t>
            </a:r>
            <a:r>
              <a:rPr lang="ja-JP" altLang="en-US" sz="1400" u="sng" dirty="0">
                <a:solidFill>
                  <a:prstClr val="black"/>
                </a:solidFill>
                <a:latin typeface="ＭＳ Ｐゴシック"/>
              </a:rPr>
              <a:t>　行政</a:t>
            </a:r>
            <a:r>
              <a:rPr lang="ja-JP" altLang="en-US" sz="1400" u="sng" dirty="0" smtClean="0">
                <a:solidFill>
                  <a:prstClr val="black"/>
                </a:solidFill>
                <a:latin typeface="ＭＳ Ｐゴシック"/>
              </a:rPr>
              <a:t>による履行確保措置及び裁判外紛争解決手続（行政</a:t>
            </a:r>
            <a:r>
              <a:rPr lang="en-US" altLang="ja-JP" sz="1400" u="sng" dirty="0" smtClean="0">
                <a:solidFill>
                  <a:prstClr val="black"/>
                </a:solidFill>
                <a:latin typeface="ＭＳ Ｐゴシック"/>
              </a:rPr>
              <a:t>ADR</a:t>
            </a:r>
            <a:r>
              <a:rPr lang="ja-JP" altLang="en-US" sz="1400" u="sng" dirty="0" smtClean="0">
                <a:solidFill>
                  <a:prstClr val="black"/>
                </a:solidFill>
                <a:latin typeface="ＭＳ Ｐゴシック"/>
              </a:rPr>
              <a:t>）の整備</a:t>
            </a:r>
            <a:endParaRPr lang="en-US" altLang="ja-JP" sz="1400" u="sng" dirty="0" smtClean="0">
              <a:solidFill>
                <a:prstClr val="black"/>
              </a:solidFill>
              <a:latin typeface="ＭＳ Ｐゴシック"/>
            </a:endParaRPr>
          </a:p>
          <a:p>
            <a:pPr marL="88900" lvl="0" indent="88900"/>
            <a:r>
              <a:rPr lang="ja-JP" altLang="en-US" sz="1200" dirty="0" smtClean="0">
                <a:solidFill>
                  <a:prstClr val="black"/>
                </a:solidFill>
                <a:latin typeface="ＭＳ Ｐゴシック"/>
              </a:rPr>
              <a:t>１の義務や２の説明義務について、行政による履行確保措置及び行政</a:t>
            </a:r>
            <a:r>
              <a:rPr lang="en-US" altLang="ja-JP" sz="1200" dirty="0" smtClean="0">
                <a:solidFill>
                  <a:prstClr val="black"/>
                </a:solidFill>
                <a:latin typeface="ＭＳ Ｐゴシック"/>
              </a:rPr>
              <a:t>ADR</a:t>
            </a:r>
            <a:r>
              <a:rPr lang="ja-JP" altLang="en-US" sz="1200" dirty="0" smtClean="0">
                <a:solidFill>
                  <a:prstClr val="black"/>
                </a:solidFill>
                <a:latin typeface="ＭＳ Ｐゴシック"/>
              </a:rPr>
              <a:t>を整備。</a:t>
            </a:r>
            <a:endParaRPr lang="en-US" altLang="ja-JP" sz="1200" dirty="0">
              <a:solidFill>
                <a:prstClr val="black"/>
              </a:solidFill>
              <a:latin typeface="ＭＳ Ｐゴシック"/>
            </a:endParaRPr>
          </a:p>
        </p:txBody>
      </p:sp>
      <p:sp>
        <p:nvSpPr>
          <p:cNvPr id="19" name="テキスト ボックス 18"/>
          <p:cNvSpPr txBox="1"/>
          <p:nvPr/>
        </p:nvSpPr>
        <p:spPr>
          <a:xfrm>
            <a:off x="80311" y="6507294"/>
            <a:ext cx="10536854" cy="400077"/>
          </a:xfrm>
          <a:prstGeom prst="rect">
            <a:avLst/>
          </a:prstGeom>
          <a:noFill/>
          <a:ln w="22225" cap="rnd">
            <a:noFill/>
          </a:ln>
        </p:spPr>
        <p:txBody>
          <a:bodyPr wrap="square" lIns="91408" tIns="45704" rIns="36000" bIns="45704" rtlCol="0">
            <a:spAutoFit/>
          </a:bodyPr>
          <a:lstStyle/>
          <a:p>
            <a:r>
              <a:rPr lang="ja-JP" altLang="en-US" sz="1000" dirty="0" smtClean="0"/>
              <a:t>施行期日　</a:t>
            </a:r>
            <a:r>
              <a:rPr lang="en-US" altLang="ja-JP" sz="1000" dirty="0" smtClean="0"/>
              <a:t>Ⅰ</a:t>
            </a:r>
            <a:r>
              <a:rPr lang="ja-JP" altLang="en-US" sz="1000" dirty="0" smtClean="0"/>
              <a:t>：公布日、</a:t>
            </a:r>
            <a:r>
              <a:rPr lang="en-US" altLang="ja-JP" sz="1000" dirty="0" smtClean="0"/>
              <a:t>Ⅱ</a:t>
            </a:r>
            <a:r>
              <a:rPr lang="ja-JP" altLang="en-US" sz="1000" dirty="0" smtClean="0"/>
              <a:t>：平成３１年４月１日（</a:t>
            </a:r>
            <a:r>
              <a:rPr lang="ja-JP" altLang="en-US" sz="1000" dirty="0"/>
              <a:t>１</a:t>
            </a:r>
            <a:r>
              <a:rPr lang="ja-JP" altLang="en-US" sz="1000" dirty="0" smtClean="0"/>
              <a:t>の</a:t>
            </a:r>
            <a:r>
              <a:rPr lang="ja-JP" altLang="en-US" sz="1000" dirty="0"/>
              <a:t>中小企業における割増賃金率の見直しは平成３４年４月</a:t>
            </a:r>
            <a:r>
              <a:rPr lang="ja-JP" altLang="en-US" sz="1000" dirty="0" smtClean="0"/>
              <a:t>１日）、</a:t>
            </a:r>
            <a:endParaRPr lang="en-US" altLang="ja-JP" sz="1000" dirty="0" smtClean="0"/>
          </a:p>
          <a:p>
            <a:r>
              <a:rPr lang="ja-JP" altLang="en-US" sz="1000" dirty="0" smtClean="0">
                <a:latin typeface="+mn-ea"/>
              </a:rPr>
              <a:t>　　　　　　　</a:t>
            </a:r>
            <a:r>
              <a:rPr lang="en-US" altLang="ja-JP" sz="1000" dirty="0">
                <a:latin typeface="+mn-ea"/>
              </a:rPr>
              <a:t>Ⅲ</a:t>
            </a:r>
            <a:r>
              <a:rPr lang="ja-JP" altLang="en-US" sz="1000" dirty="0" smtClean="0">
                <a:latin typeface="+mn-ea"/>
              </a:rPr>
              <a:t>：</a:t>
            </a:r>
            <a:r>
              <a:rPr lang="ja-JP" altLang="en-US" sz="1000" dirty="0"/>
              <a:t>平成３１年４月１日（中小企業におけるパートタイム労働法・労働契約法の改正規定の適用は平成３２年４月１日） </a:t>
            </a:r>
            <a:endParaRPr lang="en-US" altLang="ja-JP" sz="1000" strike="dblStrike" dirty="0" smtClean="0">
              <a:latin typeface="+mn-ea"/>
            </a:endParaRPr>
          </a:p>
        </p:txBody>
      </p:sp>
      <p:sp>
        <p:nvSpPr>
          <p:cNvPr id="14" name="角丸四角形 13"/>
          <p:cNvSpPr/>
          <p:nvPr/>
        </p:nvSpPr>
        <p:spPr>
          <a:xfrm>
            <a:off x="111578" y="1002187"/>
            <a:ext cx="9747836" cy="482611"/>
          </a:xfrm>
          <a:prstGeom prst="roundRect">
            <a:avLst>
              <a:gd name="adj" fmla="val 0"/>
            </a:avLst>
          </a:prstGeom>
          <a:no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lIns="91408" tIns="45704" rIns="91408" bIns="36000" spcCol="0" rtlCol="0" anchor="t" anchorCtr="0">
            <a:spAutoFit/>
          </a:bodyPr>
          <a:lstStyle/>
          <a:p>
            <a:pPr marL="88900" indent="88900"/>
            <a:r>
              <a:rPr lang="ja-JP" altLang="en-US" sz="1300" dirty="0">
                <a:solidFill>
                  <a:prstClr val="black"/>
                </a:solidFill>
                <a:latin typeface="ＭＳ Ｐゴシック"/>
              </a:rPr>
              <a:t>働き方改革に係る基本的考え方を明らかにするとともに</a:t>
            </a:r>
            <a:r>
              <a:rPr lang="ja-JP" altLang="en-US" sz="1300" dirty="0" smtClean="0">
                <a:solidFill>
                  <a:prstClr val="black"/>
                </a:solidFill>
                <a:latin typeface="ＭＳ Ｐゴシック"/>
              </a:rPr>
              <a:t>、</a:t>
            </a:r>
            <a:r>
              <a:rPr lang="ja-JP" altLang="en-US" sz="1300" dirty="0">
                <a:solidFill>
                  <a:prstClr val="black"/>
                </a:solidFill>
                <a:latin typeface="ＭＳ Ｐゴシック"/>
              </a:rPr>
              <a:t>国</a:t>
            </a:r>
            <a:r>
              <a:rPr lang="ja-JP" altLang="en-US" sz="1300" dirty="0" smtClean="0">
                <a:solidFill>
                  <a:prstClr val="black"/>
                </a:solidFill>
                <a:latin typeface="ＭＳ Ｐゴシック"/>
              </a:rPr>
              <a:t>は</a:t>
            </a:r>
            <a:r>
              <a:rPr lang="ja-JP" altLang="en-US" sz="1300" dirty="0">
                <a:solidFill>
                  <a:prstClr val="black"/>
                </a:solidFill>
                <a:latin typeface="ＭＳ Ｐゴシック"/>
              </a:rPr>
              <a:t>、改革を総合的かつ継続的に推進するための「基本方針</a:t>
            </a:r>
            <a:r>
              <a:rPr lang="ja-JP" altLang="en-US" sz="1300" dirty="0" smtClean="0">
                <a:solidFill>
                  <a:prstClr val="black"/>
                </a:solidFill>
                <a:latin typeface="ＭＳ Ｐゴシック"/>
              </a:rPr>
              <a:t>」　（</a:t>
            </a:r>
            <a:r>
              <a:rPr lang="ja-JP" altLang="en-US" sz="1300" dirty="0">
                <a:solidFill>
                  <a:prstClr val="black"/>
                </a:solidFill>
                <a:latin typeface="ＭＳ Ｐゴシック"/>
              </a:rPr>
              <a:t>閣議決定）を定めることとする。（雇用対策法）</a:t>
            </a:r>
          </a:p>
        </p:txBody>
      </p:sp>
      <p:sp>
        <p:nvSpPr>
          <p:cNvPr id="5" name="テキスト ボックス 4"/>
          <p:cNvSpPr txBox="1"/>
          <p:nvPr/>
        </p:nvSpPr>
        <p:spPr>
          <a:xfrm>
            <a:off x="0" y="-27384"/>
            <a:ext cx="9906000" cy="353911"/>
          </a:xfrm>
          <a:prstGeom prst="rect">
            <a:avLst/>
          </a:prstGeom>
          <a:noFill/>
        </p:spPr>
        <p:txBody>
          <a:bodyPr wrap="square" lIns="91408" tIns="45704" rIns="91408" bIns="45704" rtlCol="0" anchor="b" anchorCtr="0">
            <a:spAutoFit/>
          </a:bodyPr>
          <a:lstStyle/>
          <a:p>
            <a:pPr algn="ctr"/>
            <a:r>
              <a:rPr lang="ja-JP" altLang="ja-JP" sz="1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働き方改革を推進するため</a:t>
            </a:r>
            <a:r>
              <a:rPr lang="ja-JP" altLang="ja-JP" sz="17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7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関係法律の整備に関する法律案要綱の概要</a:t>
            </a:r>
            <a:endParaRPr lang="ja-JP" altLang="en-US" sz="17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69414" y="260648"/>
            <a:ext cx="9760310" cy="492410"/>
          </a:xfrm>
          <a:prstGeom prst="rect">
            <a:avLst/>
          </a:prstGeom>
          <a:noFill/>
          <a:ln w="22225" cap="rnd">
            <a:solidFill>
              <a:srgbClr val="00B050"/>
            </a:solidFill>
          </a:ln>
        </p:spPr>
        <p:txBody>
          <a:bodyPr wrap="square" lIns="91408" tIns="45704" rIns="36000" bIns="45704" rtlCol="0">
            <a:spAutoFit/>
          </a:bodyPr>
          <a:lstStyle>
            <a:defPPr>
              <a:defRPr lang="ja-JP"/>
            </a:defPPr>
            <a:lvl1pPr>
              <a:defRPr sz="1300" b="1">
                <a:solidFill>
                  <a:prstClr val="black"/>
                </a:solidFill>
                <a:latin typeface="ＭＳ Ｐゴシック"/>
              </a:defRPr>
            </a:lvl1pPr>
          </a:lstStyle>
          <a:p>
            <a:r>
              <a:rPr lang="ja-JP" altLang="en-US" dirty="0"/>
              <a:t>労働者がそれぞれの事情に応じた多様な働き方を選択できる社会を実現する働き方改革を総合的に推進するため、長時間労働の是正</a:t>
            </a:r>
            <a:r>
              <a:rPr lang="ja-JP" altLang="en-US" dirty="0" smtClean="0"/>
              <a:t>、　多様</a:t>
            </a:r>
            <a:r>
              <a:rPr lang="ja-JP" altLang="en-US" dirty="0"/>
              <a:t>で柔軟な働き方の実現、雇用形態にかかわらない公正な待遇の確保等のための措置を講ずる。</a:t>
            </a:r>
            <a:endParaRPr lang="en-US" altLang="ja-JP" dirty="0"/>
          </a:p>
        </p:txBody>
      </p:sp>
      <p:sp>
        <p:nvSpPr>
          <p:cNvPr id="11" name="ホームベース 10"/>
          <p:cNvSpPr/>
          <p:nvPr/>
        </p:nvSpPr>
        <p:spPr>
          <a:xfrm>
            <a:off x="72001" y="745870"/>
            <a:ext cx="3512848" cy="292355"/>
          </a:xfrm>
          <a:prstGeom prst="homePlate">
            <a:avLst/>
          </a:prstGeom>
          <a:solidFill>
            <a:srgbClr val="00B050"/>
          </a:solidFill>
          <a:ln w="19050">
            <a:solidFill>
              <a:srgbClr val="0066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08" tIns="45704" rIns="91408" bIns="45704" spcCol="0" rtlCol="0" anchor="ctr">
            <a:spAutoFit/>
          </a:bodyPr>
          <a:lstStyle/>
          <a:p>
            <a:r>
              <a:rPr lang="en-US" altLang="ja-JP" sz="1300" b="1" dirty="0">
                <a:solidFill>
                  <a:prstClr val="white"/>
                </a:solidFill>
                <a:latin typeface="ＭＳ Ｐゴシック"/>
              </a:rPr>
              <a:t>Ⅰ</a:t>
            </a:r>
            <a:r>
              <a:rPr lang="ja-JP" altLang="en-US" sz="1300" b="1" dirty="0">
                <a:solidFill>
                  <a:prstClr val="white"/>
                </a:solidFill>
                <a:latin typeface="ＭＳ Ｐゴシック"/>
              </a:rPr>
              <a:t>　働き方改革の総合的かつ継続的な推進</a:t>
            </a:r>
            <a:endParaRPr lang="en-US" altLang="ja-JP" sz="1300" b="1" dirty="0">
              <a:solidFill>
                <a:prstClr val="white"/>
              </a:solidFill>
              <a:latin typeface="ＭＳ Ｐゴシック"/>
            </a:endParaRPr>
          </a:p>
        </p:txBody>
      </p:sp>
      <p:sp>
        <p:nvSpPr>
          <p:cNvPr id="12" name="ホームベース 11"/>
          <p:cNvSpPr/>
          <p:nvPr/>
        </p:nvSpPr>
        <p:spPr>
          <a:xfrm>
            <a:off x="62088" y="4362191"/>
            <a:ext cx="3728872" cy="292355"/>
          </a:xfrm>
          <a:prstGeom prst="homePlate">
            <a:avLst/>
          </a:prstGeom>
          <a:solidFill>
            <a:srgbClr val="00B050"/>
          </a:solidFill>
          <a:ln w="19050">
            <a:solidFill>
              <a:srgbClr val="0066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08" tIns="45704" rIns="91408" bIns="45704" spcCol="0" rtlCol="0" anchor="ctr">
            <a:spAutoFit/>
          </a:bodyPr>
          <a:lstStyle/>
          <a:p>
            <a:r>
              <a:rPr lang="en-US" altLang="ja-JP" sz="1300" b="1" dirty="0">
                <a:solidFill>
                  <a:prstClr val="white"/>
                </a:solidFill>
                <a:latin typeface="ＭＳ Ｐゴシック"/>
              </a:rPr>
              <a:t>Ⅲ</a:t>
            </a:r>
            <a:r>
              <a:rPr lang="ja-JP" altLang="en-US" sz="1300" b="1" dirty="0">
                <a:solidFill>
                  <a:prstClr val="white"/>
                </a:solidFill>
                <a:latin typeface="ＭＳ Ｐゴシック"/>
              </a:rPr>
              <a:t>　雇用形態にかかわらない公正な待遇の確保</a:t>
            </a:r>
            <a:endParaRPr lang="en-US" altLang="ja-JP" sz="1300" b="1" dirty="0">
              <a:solidFill>
                <a:prstClr val="white"/>
              </a:solidFill>
              <a:latin typeface="ＭＳ Ｐゴシック"/>
            </a:endParaRPr>
          </a:p>
        </p:txBody>
      </p:sp>
      <p:sp>
        <p:nvSpPr>
          <p:cNvPr id="20" name="スライド番号プレースホルダー 3"/>
          <p:cNvSpPr txBox="1">
            <a:spLocks/>
          </p:cNvSpPr>
          <p:nvPr/>
        </p:nvSpPr>
        <p:spPr>
          <a:xfrm>
            <a:off x="7538404" y="648147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2400" b="1" dirty="0">
                <a:solidFill>
                  <a:srgbClr val="000000"/>
                </a:solidFill>
                <a:latin typeface="+mn-ea"/>
              </a:rPr>
              <a:t>１</a:t>
            </a:r>
            <a:endParaRPr lang="en-US" altLang="ja-JP" sz="2400" b="1" dirty="0">
              <a:solidFill>
                <a:srgbClr val="000000"/>
              </a:solidFill>
              <a:latin typeface="+mn-ea"/>
            </a:endParaRPr>
          </a:p>
        </p:txBody>
      </p:sp>
      <p:sp>
        <p:nvSpPr>
          <p:cNvPr id="18" name="角丸四角形 17"/>
          <p:cNvSpPr/>
          <p:nvPr/>
        </p:nvSpPr>
        <p:spPr>
          <a:xfrm>
            <a:off x="104782" y="1663108"/>
            <a:ext cx="9750425" cy="2637047"/>
          </a:xfrm>
          <a:prstGeom prst="roundRect">
            <a:avLst>
              <a:gd name="adj" fmla="val 0"/>
            </a:avLst>
          </a:prstGeom>
          <a:noFill/>
          <a:ln w="222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square" lIns="91408" tIns="45704" rIns="91408" bIns="36000" spcCol="0" rtlCol="0" anchor="ctr" anchorCtr="0">
            <a:spAutoFit/>
          </a:bodyPr>
          <a:lstStyle/>
          <a:p>
            <a:endParaRPr lang="en-US" altLang="ja-JP" sz="800" u="sng" dirty="0" smtClean="0">
              <a:solidFill>
                <a:prstClr val="black"/>
              </a:solidFill>
              <a:latin typeface="ＭＳ Ｐゴシック"/>
            </a:endParaRPr>
          </a:p>
          <a:p>
            <a:r>
              <a:rPr lang="ja-JP" altLang="en-US" sz="1400" u="sng" dirty="0" smtClean="0">
                <a:solidFill>
                  <a:prstClr val="black"/>
                </a:solidFill>
                <a:latin typeface="ＭＳ Ｐゴシック"/>
              </a:rPr>
              <a:t>１　労働時間に関する制度の見直し（労働基準法）</a:t>
            </a:r>
            <a:endParaRPr lang="en-US" altLang="ja-JP" sz="1200" dirty="0" smtClean="0">
              <a:solidFill>
                <a:prstClr val="black"/>
              </a:solidFill>
              <a:latin typeface="ＭＳ Ｐゴシック"/>
            </a:endParaRPr>
          </a:p>
          <a:p>
            <a:pPr marL="88900" indent="88900"/>
            <a:r>
              <a:rPr lang="ja-JP" altLang="en-US" sz="1200" dirty="0" smtClean="0">
                <a:solidFill>
                  <a:prstClr val="black"/>
                </a:solidFill>
                <a:latin typeface="ＭＳ Ｐゴシック"/>
              </a:rPr>
              <a:t>・時間外労働の上限について、月</a:t>
            </a:r>
            <a:r>
              <a:rPr lang="en-US" altLang="ja-JP" sz="1200" dirty="0" smtClean="0">
                <a:solidFill>
                  <a:prstClr val="black"/>
                </a:solidFill>
                <a:latin typeface="ＭＳ Ｐゴシック"/>
              </a:rPr>
              <a:t>45</a:t>
            </a:r>
            <a:r>
              <a:rPr lang="ja-JP" altLang="en-US" sz="1200" dirty="0" smtClean="0">
                <a:solidFill>
                  <a:prstClr val="black"/>
                </a:solidFill>
                <a:latin typeface="ＭＳ Ｐゴシック"/>
              </a:rPr>
              <a:t>時間、年</a:t>
            </a:r>
            <a:r>
              <a:rPr lang="en-US" altLang="ja-JP" sz="1200" dirty="0" smtClean="0">
                <a:solidFill>
                  <a:prstClr val="black"/>
                </a:solidFill>
                <a:latin typeface="ＭＳ Ｐゴシック"/>
              </a:rPr>
              <a:t>360</a:t>
            </a:r>
            <a:r>
              <a:rPr lang="ja-JP" altLang="en-US" sz="1200" dirty="0" smtClean="0">
                <a:solidFill>
                  <a:prstClr val="black"/>
                </a:solidFill>
                <a:latin typeface="ＭＳ Ｐゴシック"/>
              </a:rPr>
              <a:t>時間を原則とし、臨時的な特別な事情がある場合でも年</a:t>
            </a:r>
            <a:r>
              <a:rPr lang="en-US" altLang="ja-JP" sz="1200" dirty="0" smtClean="0">
                <a:solidFill>
                  <a:prstClr val="black"/>
                </a:solidFill>
                <a:latin typeface="ＭＳ Ｐゴシック"/>
              </a:rPr>
              <a:t>720</a:t>
            </a:r>
            <a:r>
              <a:rPr lang="ja-JP" altLang="en-US" sz="1200" dirty="0" smtClean="0">
                <a:solidFill>
                  <a:prstClr val="black"/>
                </a:solidFill>
                <a:latin typeface="ＭＳ Ｐゴシック"/>
              </a:rPr>
              <a:t>時間、単月</a:t>
            </a:r>
            <a:r>
              <a:rPr lang="en-US" altLang="ja-JP" sz="1200" dirty="0" smtClean="0">
                <a:solidFill>
                  <a:prstClr val="black"/>
                </a:solidFill>
                <a:latin typeface="ＭＳ Ｐゴシック"/>
              </a:rPr>
              <a:t>100</a:t>
            </a:r>
            <a:r>
              <a:rPr lang="ja-JP" altLang="en-US" sz="1200" dirty="0" smtClean="0">
                <a:solidFill>
                  <a:prstClr val="black"/>
                </a:solidFill>
                <a:latin typeface="ＭＳ Ｐゴシック"/>
              </a:rPr>
              <a:t>時間未満（休日労働</a:t>
            </a:r>
            <a:endParaRPr lang="en-US" altLang="ja-JP" sz="1200" dirty="0" smtClean="0">
              <a:solidFill>
                <a:prstClr val="black"/>
              </a:solidFill>
              <a:latin typeface="ＭＳ Ｐゴシック"/>
            </a:endParaRPr>
          </a:p>
          <a:p>
            <a:pPr marL="88900" indent="88900"/>
            <a:r>
              <a:rPr lang="ja-JP" altLang="en-US" sz="1200" dirty="0">
                <a:solidFill>
                  <a:prstClr val="black"/>
                </a:solidFill>
                <a:latin typeface="ＭＳ Ｐゴシック"/>
              </a:rPr>
              <a:t>　</a:t>
            </a:r>
            <a:r>
              <a:rPr lang="ja-JP" altLang="en-US" sz="1200" dirty="0" smtClean="0">
                <a:solidFill>
                  <a:prstClr val="black"/>
                </a:solidFill>
                <a:latin typeface="ＭＳ Ｐゴシック"/>
              </a:rPr>
              <a:t>含む）、複数月平均</a:t>
            </a:r>
            <a:r>
              <a:rPr lang="en-US" altLang="ja-JP" sz="1200" dirty="0" smtClean="0">
                <a:solidFill>
                  <a:prstClr val="black"/>
                </a:solidFill>
                <a:latin typeface="ＭＳ Ｐゴシック"/>
              </a:rPr>
              <a:t>80</a:t>
            </a:r>
            <a:r>
              <a:rPr lang="ja-JP" altLang="en-US" sz="1200" dirty="0" smtClean="0">
                <a:solidFill>
                  <a:prstClr val="black"/>
                </a:solidFill>
                <a:latin typeface="ＭＳ Ｐゴシック"/>
              </a:rPr>
              <a:t>時間（休日労働含む）を限度に設定。</a:t>
            </a:r>
            <a:endParaRPr lang="en-US" altLang="ja-JP" sz="1200" dirty="0" smtClean="0">
              <a:solidFill>
                <a:prstClr val="black"/>
              </a:solidFill>
              <a:latin typeface="ＭＳ Ｐゴシック"/>
            </a:endParaRPr>
          </a:p>
          <a:p>
            <a:pPr marL="88900" indent="88900"/>
            <a:r>
              <a:rPr lang="ja-JP" altLang="en-US" sz="1050" dirty="0" smtClean="0">
                <a:solidFill>
                  <a:prstClr val="black"/>
                </a:solidFill>
                <a:latin typeface="ＭＳ Ｐゴシック"/>
              </a:rPr>
              <a:t>（</a:t>
            </a:r>
            <a:r>
              <a:rPr lang="en-US" altLang="ja-JP" sz="1050" dirty="0" smtClean="0">
                <a:solidFill>
                  <a:prstClr val="black"/>
                </a:solidFill>
                <a:latin typeface="ＭＳ Ｐゴシック"/>
              </a:rPr>
              <a:t>※</a:t>
            </a:r>
            <a:r>
              <a:rPr lang="ja-JP" altLang="en-US" sz="1050" dirty="0" smtClean="0">
                <a:solidFill>
                  <a:prstClr val="black"/>
                </a:solidFill>
                <a:latin typeface="ＭＳ Ｐゴシック"/>
              </a:rPr>
              <a:t>）自動車運転業務、建設事業、医師等について、猶予期間を設けた上で規制を適用等の例外あり。研究開発業務について、医師の面接指導を設けた上で、適用除外。</a:t>
            </a:r>
            <a:endParaRPr lang="en-US" altLang="ja-JP" sz="1050" dirty="0" smtClean="0">
              <a:solidFill>
                <a:prstClr val="black"/>
              </a:solidFill>
              <a:latin typeface="ＭＳ Ｐゴシック"/>
            </a:endParaRPr>
          </a:p>
          <a:p>
            <a:pPr marL="88900" indent="88900"/>
            <a:r>
              <a:rPr lang="ja-JP" altLang="en-US" sz="1200" dirty="0" smtClean="0">
                <a:solidFill>
                  <a:prstClr val="black"/>
                </a:solidFill>
                <a:latin typeface="ＭＳ Ｐゴシック"/>
              </a:rPr>
              <a:t>・月</a:t>
            </a:r>
            <a:r>
              <a:rPr lang="en-US" altLang="ja-JP" sz="1200" dirty="0" smtClean="0">
                <a:solidFill>
                  <a:prstClr val="black"/>
                </a:solidFill>
                <a:latin typeface="ＭＳ Ｐゴシック"/>
              </a:rPr>
              <a:t>60</a:t>
            </a:r>
            <a:r>
              <a:rPr lang="ja-JP" altLang="en-US" sz="1200" dirty="0" smtClean="0">
                <a:solidFill>
                  <a:prstClr val="black"/>
                </a:solidFill>
                <a:latin typeface="ＭＳ Ｐゴシック"/>
              </a:rPr>
              <a:t>時間を超える時間外労働に係る割増賃金率（</a:t>
            </a:r>
            <a:r>
              <a:rPr lang="en-US" altLang="ja-JP" sz="1200" dirty="0" smtClean="0">
                <a:solidFill>
                  <a:prstClr val="black"/>
                </a:solidFill>
                <a:latin typeface="ＭＳ Ｐゴシック"/>
              </a:rPr>
              <a:t>50%</a:t>
            </a:r>
            <a:r>
              <a:rPr lang="ja-JP" altLang="en-US" sz="1200" dirty="0" smtClean="0">
                <a:solidFill>
                  <a:prstClr val="black"/>
                </a:solidFill>
                <a:latin typeface="ＭＳ Ｐゴシック"/>
              </a:rPr>
              <a:t>以上）について、中小企業への猶予措置を廃止する。また、使用者は、</a:t>
            </a:r>
            <a:r>
              <a:rPr lang="en-US" altLang="ja-JP" sz="1200" dirty="0" smtClean="0">
                <a:solidFill>
                  <a:prstClr val="black"/>
                </a:solidFill>
                <a:latin typeface="ＭＳ Ｐゴシック"/>
              </a:rPr>
              <a:t>10</a:t>
            </a:r>
            <a:r>
              <a:rPr lang="ja-JP" altLang="en-US" sz="1200" dirty="0" smtClean="0">
                <a:solidFill>
                  <a:prstClr val="black"/>
                </a:solidFill>
                <a:latin typeface="ＭＳ Ｐゴシック"/>
              </a:rPr>
              <a:t>日以上の年次有給</a:t>
            </a:r>
            <a:endParaRPr lang="en-US" altLang="ja-JP" sz="1200" dirty="0" smtClean="0">
              <a:solidFill>
                <a:prstClr val="black"/>
              </a:solidFill>
              <a:latin typeface="ＭＳ Ｐゴシック"/>
            </a:endParaRPr>
          </a:p>
          <a:p>
            <a:pPr marL="88900" indent="88900"/>
            <a:r>
              <a:rPr lang="ja-JP" altLang="en-US" sz="1200" dirty="0">
                <a:solidFill>
                  <a:prstClr val="black"/>
                </a:solidFill>
                <a:latin typeface="ＭＳ Ｐゴシック"/>
              </a:rPr>
              <a:t>　</a:t>
            </a:r>
            <a:r>
              <a:rPr lang="ja-JP" altLang="en-US" sz="1200" dirty="0" smtClean="0">
                <a:solidFill>
                  <a:prstClr val="black"/>
                </a:solidFill>
                <a:latin typeface="ＭＳ Ｐゴシック"/>
              </a:rPr>
              <a:t>休暇が付与される労働者に対し、５日について、毎年、時季を指定して与えなければならないこととする。</a:t>
            </a:r>
          </a:p>
          <a:p>
            <a:pPr marL="88900" indent="88900"/>
            <a:r>
              <a:rPr lang="ja-JP" altLang="en-US" sz="1200" dirty="0" smtClean="0">
                <a:solidFill>
                  <a:prstClr val="black"/>
                </a:solidFill>
                <a:latin typeface="ＭＳ Ｐゴシック"/>
              </a:rPr>
              <a:t>・企画業務型裁量労働制の対象業務への「課題解決型の開発提案業務」と「裁量的に</a:t>
            </a:r>
            <a:r>
              <a:rPr lang="en-US" altLang="ja-JP" sz="1200" dirty="0" smtClean="0">
                <a:solidFill>
                  <a:prstClr val="black"/>
                </a:solidFill>
                <a:latin typeface="ＭＳ Ｐゴシック"/>
              </a:rPr>
              <a:t>PDCA</a:t>
            </a:r>
            <a:r>
              <a:rPr lang="ja-JP" altLang="en-US" sz="1200" dirty="0" smtClean="0">
                <a:solidFill>
                  <a:prstClr val="black"/>
                </a:solidFill>
                <a:latin typeface="ＭＳ Ｐゴシック"/>
              </a:rPr>
              <a:t>を回す業務」の追加、高度プロフェッショナル制度の</a:t>
            </a:r>
            <a:endParaRPr lang="en-US" altLang="ja-JP" sz="1200" dirty="0" smtClean="0">
              <a:solidFill>
                <a:prstClr val="black"/>
              </a:solidFill>
              <a:latin typeface="ＭＳ Ｐゴシック"/>
            </a:endParaRPr>
          </a:p>
          <a:p>
            <a:pPr marL="88900" indent="88900"/>
            <a:r>
              <a:rPr lang="ja-JP" altLang="en-US" sz="1200" dirty="0">
                <a:solidFill>
                  <a:prstClr val="black"/>
                </a:solidFill>
                <a:latin typeface="ＭＳ Ｐゴシック"/>
              </a:rPr>
              <a:t>　</a:t>
            </a:r>
            <a:r>
              <a:rPr lang="ja-JP" altLang="en-US" sz="1200" dirty="0" smtClean="0">
                <a:solidFill>
                  <a:prstClr val="black"/>
                </a:solidFill>
                <a:latin typeface="ＭＳ Ｐゴシック"/>
              </a:rPr>
              <a:t>創設等を行う。（企画業務型裁量労働制の業務範囲を明確化・高度プロフェッショナル制度における健康確保措置を強化）</a:t>
            </a:r>
            <a:endParaRPr lang="en-US" altLang="ja-JP" sz="1200" u="sng" dirty="0" smtClean="0">
              <a:solidFill>
                <a:prstClr val="black"/>
              </a:solidFill>
              <a:latin typeface="ＭＳ Ｐゴシック"/>
            </a:endParaRPr>
          </a:p>
          <a:p>
            <a:pPr>
              <a:lnSpc>
                <a:spcPts val="300"/>
              </a:lnSpc>
            </a:pPr>
            <a:endParaRPr lang="en-US" altLang="ja-JP" sz="800" u="sng" dirty="0" smtClean="0">
              <a:solidFill>
                <a:prstClr val="black"/>
              </a:solidFill>
              <a:latin typeface="ＭＳ Ｐゴシック"/>
            </a:endParaRPr>
          </a:p>
          <a:p>
            <a:r>
              <a:rPr lang="ja-JP" altLang="en-US" sz="1400" u="sng" dirty="0" smtClean="0">
                <a:solidFill>
                  <a:prstClr val="black"/>
                </a:solidFill>
                <a:latin typeface="ＭＳ Ｐゴシック"/>
              </a:rPr>
              <a:t>２　勤務間インターバル制度の普及促進等（労働時間等設定改善法）</a:t>
            </a:r>
            <a:endParaRPr lang="en-US" altLang="ja-JP" sz="1400" u="sng" dirty="0" smtClean="0">
              <a:solidFill>
                <a:prstClr val="black"/>
              </a:solidFill>
              <a:latin typeface="ＭＳ Ｐゴシック"/>
            </a:endParaRPr>
          </a:p>
          <a:p>
            <a:r>
              <a:rPr lang="ja-JP" altLang="en-US" sz="1400" dirty="0" smtClean="0">
                <a:solidFill>
                  <a:prstClr val="black"/>
                </a:solidFill>
                <a:latin typeface="ＭＳ Ｐゴシック"/>
              </a:rPr>
              <a:t>　</a:t>
            </a:r>
            <a:r>
              <a:rPr lang="ja-JP" altLang="en-US" sz="1200" dirty="0" smtClean="0">
                <a:solidFill>
                  <a:prstClr val="black"/>
                </a:solidFill>
                <a:latin typeface="ＭＳ Ｐゴシック"/>
              </a:rPr>
              <a:t> ・事業主は、前日の終業時刻と翌日の始業時刻の間に一定時間の休息の確保に努めなければならないこととする。</a:t>
            </a:r>
            <a:endParaRPr lang="en-US" altLang="ja-JP" sz="1200" dirty="0" smtClean="0">
              <a:solidFill>
                <a:prstClr val="black"/>
              </a:solidFill>
              <a:latin typeface="ＭＳ Ｐゴシック"/>
            </a:endParaRPr>
          </a:p>
          <a:p>
            <a:pPr>
              <a:lnSpc>
                <a:spcPts val="300"/>
              </a:lnSpc>
            </a:pPr>
            <a:endParaRPr lang="en-US" altLang="ja-JP" sz="1200" u="sng" dirty="0" smtClean="0">
              <a:solidFill>
                <a:prstClr val="black"/>
              </a:solidFill>
              <a:latin typeface="ＭＳ Ｐゴシック"/>
            </a:endParaRPr>
          </a:p>
          <a:p>
            <a:r>
              <a:rPr lang="ja-JP" altLang="en-US" sz="1400" u="sng" dirty="0" smtClean="0">
                <a:solidFill>
                  <a:prstClr val="black"/>
                </a:solidFill>
                <a:latin typeface="+mn-ea"/>
              </a:rPr>
              <a:t>３　産業医・産業保健機能の強化（</a:t>
            </a:r>
            <a:r>
              <a:rPr lang="ja-JP" altLang="en-US" sz="1400" u="sng" dirty="0" smtClean="0">
                <a:solidFill>
                  <a:prstClr val="black"/>
                </a:solidFill>
                <a:latin typeface="ＭＳ Ｐゴシック"/>
              </a:rPr>
              <a:t>労働安全衛生法等）</a:t>
            </a:r>
            <a:r>
              <a:rPr lang="ja-JP" altLang="en-US" sz="1200" dirty="0" smtClean="0">
                <a:solidFill>
                  <a:srgbClr val="FF0000"/>
                </a:solidFill>
                <a:latin typeface="+mn-ea"/>
              </a:rPr>
              <a:t>　</a:t>
            </a:r>
            <a:r>
              <a:rPr lang="ja-JP" altLang="en-US" sz="1200" dirty="0" smtClean="0">
                <a:solidFill>
                  <a:srgbClr val="FF0000"/>
                </a:solidFill>
                <a:latin typeface="ＭＳ Ｐゴシック"/>
              </a:rPr>
              <a:t>　</a:t>
            </a:r>
            <a:endParaRPr lang="en-US" altLang="ja-JP" sz="1200" dirty="0" smtClean="0">
              <a:solidFill>
                <a:srgbClr val="FF0000"/>
              </a:solidFill>
              <a:latin typeface="ＭＳ Ｐゴシック"/>
            </a:endParaRPr>
          </a:p>
          <a:p>
            <a:pPr>
              <a:lnSpc>
                <a:spcPts val="300"/>
              </a:lnSpc>
            </a:pPr>
            <a:endParaRPr lang="en-US" altLang="ja-JP" sz="800" u="sng" dirty="0" smtClean="0">
              <a:solidFill>
                <a:prstClr val="black"/>
              </a:solidFill>
              <a:latin typeface="ＭＳ Ｐゴシック"/>
            </a:endParaRPr>
          </a:p>
          <a:p>
            <a:r>
              <a:rPr lang="ja-JP" altLang="en-US" sz="1200" dirty="0">
                <a:solidFill>
                  <a:prstClr val="black"/>
                </a:solidFill>
                <a:latin typeface="ＭＳ Ｐゴシック"/>
              </a:rPr>
              <a:t>　</a:t>
            </a:r>
            <a:r>
              <a:rPr lang="ja-JP" altLang="en-US" sz="1200" dirty="0" smtClean="0">
                <a:solidFill>
                  <a:prstClr val="black"/>
                </a:solidFill>
                <a:latin typeface="ＭＳ Ｐゴシック"/>
              </a:rPr>
              <a:t> ・事業者から、</a:t>
            </a:r>
            <a:r>
              <a:rPr lang="ja-JP" altLang="en-US" sz="1200" dirty="0">
                <a:solidFill>
                  <a:prstClr val="black"/>
                </a:solidFill>
                <a:latin typeface="ＭＳ Ｐゴシック"/>
              </a:rPr>
              <a:t>産業医に</a:t>
            </a:r>
            <a:r>
              <a:rPr lang="ja-JP" altLang="en-US" sz="1200" dirty="0" smtClean="0">
                <a:solidFill>
                  <a:prstClr val="black"/>
                </a:solidFill>
                <a:latin typeface="ＭＳ Ｐゴシック"/>
              </a:rPr>
              <a:t>対しその業務</a:t>
            </a:r>
            <a:r>
              <a:rPr lang="ja-JP" altLang="en-US" sz="1200" dirty="0">
                <a:solidFill>
                  <a:prstClr val="black"/>
                </a:solidFill>
                <a:latin typeface="ＭＳ Ｐゴシック"/>
              </a:rPr>
              <a:t>を適切に行うために必要な情報を</a:t>
            </a:r>
            <a:r>
              <a:rPr lang="ja-JP" altLang="en-US" sz="1200" dirty="0" smtClean="0">
                <a:solidFill>
                  <a:prstClr val="black"/>
                </a:solidFill>
                <a:latin typeface="ＭＳ Ｐゴシック"/>
              </a:rPr>
              <a:t>提供すること</a:t>
            </a:r>
            <a:r>
              <a:rPr lang="ja-JP" altLang="en-US" sz="1200" dirty="0">
                <a:solidFill>
                  <a:prstClr val="black"/>
                </a:solidFill>
                <a:latin typeface="ＭＳ Ｐゴシック"/>
              </a:rPr>
              <a:t>と</a:t>
            </a:r>
            <a:r>
              <a:rPr lang="ja-JP" altLang="en-US" sz="1200" dirty="0" smtClean="0">
                <a:solidFill>
                  <a:prstClr val="black"/>
                </a:solidFill>
                <a:latin typeface="ＭＳ Ｐゴシック"/>
              </a:rPr>
              <a:t>するなど、産業医・産業保健機能の強化を図る。</a:t>
            </a:r>
            <a:r>
              <a:rPr lang="ja-JP" altLang="en-US" sz="1200" dirty="0">
                <a:solidFill>
                  <a:prstClr val="black"/>
                </a:solidFill>
                <a:latin typeface="ＭＳ Ｐゴシック"/>
              </a:rPr>
              <a:t>　</a:t>
            </a:r>
          </a:p>
        </p:txBody>
      </p:sp>
      <p:sp>
        <p:nvSpPr>
          <p:cNvPr id="21" name="ホームベース 20"/>
          <p:cNvSpPr/>
          <p:nvPr/>
        </p:nvSpPr>
        <p:spPr>
          <a:xfrm>
            <a:off x="80311" y="1509337"/>
            <a:ext cx="4448952" cy="292355"/>
          </a:xfrm>
          <a:prstGeom prst="homePlate">
            <a:avLst/>
          </a:prstGeom>
          <a:solidFill>
            <a:srgbClr val="00B050"/>
          </a:solidFill>
          <a:ln w="19050">
            <a:solidFill>
              <a:srgbClr val="0066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08" tIns="45704" rIns="91408" bIns="45704" spcCol="0" rtlCol="0" anchor="ctr">
            <a:spAutoFit/>
          </a:bodyPr>
          <a:lstStyle/>
          <a:p>
            <a:r>
              <a:rPr lang="en-US" altLang="ja-JP" sz="1300" b="1" dirty="0">
                <a:solidFill>
                  <a:prstClr val="white"/>
                </a:solidFill>
                <a:latin typeface="ＭＳ Ｐゴシック"/>
              </a:rPr>
              <a:t>Ⅱ</a:t>
            </a:r>
            <a:r>
              <a:rPr lang="ja-JP" altLang="en-US" sz="1300" b="1" dirty="0">
                <a:solidFill>
                  <a:prstClr val="white"/>
                </a:solidFill>
                <a:latin typeface="ＭＳ Ｐゴシック"/>
              </a:rPr>
              <a:t>　長時間労働の是正、多様で柔軟な働き方の実現等</a:t>
            </a:r>
            <a:endParaRPr lang="en-US" altLang="ja-JP" sz="1300" b="1" dirty="0">
              <a:solidFill>
                <a:prstClr val="white"/>
              </a:solidFill>
              <a:latin typeface="ＭＳ Ｐゴシック"/>
            </a:endParaRPr>
          </a:p>
        </p:txBody>
      </p:sp>
    </p:spTree>
    <p:extLst>
      <p:ext uri="{BB962C8B-B14F-4D97-AF65-F5344CB8AC3E}">
        <p14:creationId xmlns:p14="http://schemas.microsoft.com/office/powerpoint/2010/main" val="132324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03256" y="44624"/>
            <a:ext cx="9684000" cy="338522"/>
          </a:xfrm>
          <a:prstGeom prst="rect">
            <a:avLst/>
          </a:prstGeom>
          <a:noFill/>
          <a:ln w="22225" cap="rnd">
            <a:noFill/>
          </a:ln>
        </p:spPr>
        <p:txBody>
          <a:bodyPr wrap="square" lIns="91408" tIns="45704" rIns="36000" bIns="45704" rtlCol="0">
            <a:spAutoFit/>
          </a:bodyPr>
          <a:lstStyle/>
          <a:p>
            <a:pPr marL="179388" indent="-179388" algn="ctr"/>
            <a:r>
              <a:rPr lang="en-US" altLang="ja-JP" sz="1600" b="1" dirty="0">
                <a:solidFill>
                  <a:prstClr val="black"/>
                </a:solidFill>
                <a:latin typeface="ＭＳ Ｐゴシック"/>
              </a:rPr>
              <a:t>Ⅰ</a:t>
            </a:r>
            <a:r>
              <a:rPr lang="ja-JP" altLang="en-US" sz="1600" b="1" dirty="0">
                <a:solidFill>
                  <a:prstClr val="black"/>
                </a:solidFill>
                <a:latin typeface="ＭＳ Ｐゴシック"/>
              </a:rPr>
              <a:t>　働き方</a:t>
            </a:r>
            <a:r>
              <a:rPr lang="ja-JP" altLang="en-US" sz="1600" b="1" dirty="0" smtClean="0">
                <a:solidFill>
                  <a:prstClr val="black"/>
                </a:solidFill>
                <a:latin typeface="ＭＳ Ｐゴシック"/>
              </a:rPr>
              <a:t>改革</a:t>
            </a:r>
            <a:r>
              <a:rPr lang="ja-JP" altLang="en-US" sz="1600" b="1" dirty="0">
                <a:solidFill>
                  <a:prstClr val="black"/>
                </a:solidFill>
                <a:latin typeface="ＭＳ Ｐゴシック"/>
              </a:rPr>
              <a:t>の</a:t>
            </a:r>
            <a:r>
              <a:rPr lang="ja-JP" altLang="en-US" sz="1600" b="1" dirty="0" smtClean="0">
                <a:solidFill>
                  <a:prstClr val="black"/>
                </a:solidFill>
                <a:latin typeface="ＭＳ Ｐゴシック"/>
              </a:rPr>
              <a:t>総合的かつ継続的な推進（雇用対策法の改正）</a:t>
            </a:r>
            <a:endParaRPr lang="en-US" altLang="ja-JP" sz="1600" b="1" dirty="0" smtClean="0">
              <a:solidFill>
                <a:prstClr val="black"/>
              </a:solidFill>
              <a:latin typeface="ＭＳ Ｐゴシック"/>
            </a:endParaRPr>
          </a:p>
        </p:txBody>
      </p:sp>
      <p:sp>
        <p:nvSpPr>
          <p:cNvPr id="9" name="テキスト ボックス 8"/>
          <p:cNvSpPr txBox="1"/>
          <p:nvPr/>
        </p:nvSpPr>
        <p:spPr>
          <a:xfrm>
            <a:off x="56456" y="1340779"/>
            <a:ext cx="9777536" cy="1323407"/>
          </a:xfrm>
          <a:prstGeom prst="rect">
            <a:avLst/>
          </a:prstGeom>
          <a:noFill/>
          <a:ln w="22225" cap="rnd">
            <a:solidFill>
              <a:schemeClr val="accent3">
                <a:lumMod val="50000"/>
              </a:schemeClr>
            </a:solidFill>
          </a:ln>
        </p:spPr>
        <p:txBody>
          <a:bodyPr wrap="square" lIns="91408" tIns="45704" rIns="36000" bIns="45704" rtlCol="0">
            <a:spAutoFit/>
          </a:bodyPr>
          <a:lstStyle/>
          <a:p>
            <a:pPr marL="179388" indent="-179388"/>
            <a:r>
              <a:rPr lang="ja-JP" altLang="en-US" sz="1400" dirty="0">
                <a:solidFill>
                  <a:prstClr val="black"/>
                </a:solidFill>
              </a:rPr>
              <a:t>○　</a:t>
            </a:r>
            <a:r>
              <a:rPr lang="ja-JP" altLang="en-US" sz="1400" dirty="0" smtClean="0">
                <a:solidFill>
                  <a:prstClr val="black"/>
                </a:solidFill>
              </a:rPr>
              <a:t>労働施策</a:t>
            </a:r>
            <a:r>
              <a:rPr lang="ja-JP" altLang="en-US" sz="1400" dirty="0">
                <a:solidFill>
                  <a:prstClr val="black"/>
                </a:solidFill>
              </a:rPr>
              <a:t>を総合的に講ずることにより、</a:t>
            </a:r>
            <a:r>
              <a:rPr lang="ja-JP" altLang="en-US" sz="1400" dirty="0" smtClean="0">
                <a:solidFill>
                  <a:prstClr val="black"/>
                </a:solidFill>
              </a:rPr>
              <a:t>労働者の多様な事情に応じた雇用の安定及び職業生活の充実、労働生産性の向上を促進して、労働者がその能力を有効に発揮することができるようにし、その職業の安定等を図ること</a:t>
            </a:r>
            <a:r>
              <a:rPr lang="ja-JP" altLang="en-US" sz="1400" dirty="0">
                <a:solidFill>
                  <a:prstClr val="black"/>
                </a:solidFill>
              </a:rPr>
              <a:t>を法の目的として明記する。</a:t>
            </a:r>
            <a:endParaRPr lang="en-US" altLang="ja-JP" sz="1400" dirty="0">
              <a:solidFill>
                <a:prstClr val="black"/>
              </a:solidFill>
            </a:endParaRPr>
          </a:p>
          <a:p>
            <a:pPr marL="179388" indent="-179388">
              <a:spcBef>
                <a:spcPts val="600"/>
              </a:spcBef>
            </a:pPr>
            <a:r>
              <a:rPr lang="ja-JP" altLang="en-US" sz="1400" dirty="0">
                <a:solidFill>
                  <a:prstClr val="black"/>
                </a:solidFill>
              </a:rPr>
              <a:t>○　</a:t>
            </a:r>
            <a:r>
              <a:rPr lang="ja-JP" altLang="en-US" sz="1400" dirty="0" smtClean="0">
                <a:solidFill>
                  <a:prstClr val="black"/>
                </a:solidFill>
              </a:rPr>
              <a:t>法律</a:t>
            </a:r>
            <a:r>
              <a:rPr lang="ja-JP" altLang="en-US" sz="1400" dirty="0">
                <a:solidFill>
                  <a:prstClr val="black"/>
                </a:solidFill>
              </a:rPr>
              <a:t>の題名</a:t>
            </a:r>
            <a:r>
              <a:rPr lang="ja-JP" altLang="en-US" sz="1400" dirty="0" smtClean="0">
                <a:solidFill>
                  <a:prstClr val="black"/>
                </a:solidFill>
              </a:rPr>
              <a:t>を「</a:t>
            </a:r>
            <a:r>
              <a:rPr lang="ja-JP" altLang="en-US" sz="1400" dirty="0">
                <a:solidFill>
                  <a:prstClr val="black"/>
                </a:solidFill>
              </a:rPr>
              <a:t>労働施策の総合的な</a:t>
            </a:r>
            <a:r>
              <a:rPr lang="ja-JP" altLang="en-US" sz="1400" dirty="0" smtClean="0">
                <a:solidFill>
                  <a:prstClr val="black"/>
                </a:solidFill>
              </a:rPr>
              <a:t>推進並びに労働者の雇用の</a:t>
            </a:r>
            <a:r>
              <a:rPr lang="ja-JP" altLang="en-US" sz="1400" dirty="0">
                <a:solidFill>
                  <a:prstClr val="black"/>
                </a:solidFill>
              </a:rPr>
              <a:t>安定及び職業生活の充実</a:t>
            </a:r>
            <a:r>
              <a:rPr lang="ja-JP" altLang="en-US" sz="1400" dirty="0" smtClean="0">
                <a:solidFill>
                  <a:prstClr val="black"/>
                </a:solidFill>
              </a:rPr>
              <a:t>等に関する法律」とする。</a:t>
            </a:r>
            <a:endParaRPr lang="en-US" altLang="ja-JP" sz="1400" dirty="0" smtClean="0">
              <a:solidFill>
                <a:prstClr val="black"/>
              </a:solidFill>
            </a:endParaRPr>
          </a:p>
          <a:p>
            <a:pPr marL="179388" indent="-179388">
              <a:spcBef>
                <a:spcPts val="600"/>
              </a:spcBef>
            </a:pPr>
            <a:r>
              <a:rPr lang="ja-JP" altLang="en-US" sz="1400" dirty="0">
                <a:solidFill>
                  <a:prstClr val="black"/>
                </a:solidFill>
              </a:rPr>
              <a:t>○　労働者は</a:t>
            </a:r>
            <a:r>
              <a:rPr lang="ja-JP" altLang="en-US" sz="1400" dirty="0" smtClean="0">
                <a:solidFill>
                  <a:prstClr val="black"/>
                </a:solidFill>
              </a:rPr>
              <a:t>、職務</a:t>
            </a:r>
            <a:r>
              <a:rPr lang="ja-JP" altLang="en-US" sz="1400" dirty="0">
                <a:solidFill>
                  <a:prstClr val="black"/>
                </a:solidFill>
              </a:rPr>
              <a:t>及び職務に必要な</a:t>
            </a:r>
            <a:r>
              <a:rPr lang="ja-JP" altLang="en-US" sz="1400" dirty="0" smtClean="0">
                <a:solidFill>
                  <a:prstClr val="black"/>
                </a:solidFill>
              </a:rPr>
              <a:t>能力等</a:t>
            </a:r>
            <a:r>
              <a:rPr lang="ja-JP" altLang="en-US" sz="1400" dirty="0">
                <a:solidFill>
                  <a:prstClr val="black"/>
                </a:solidFill>
              </a:rPr>
              <a:t>の内容が明らかにされ</a:t>
            </a:r>
            <a:r>
              <a:rPr lang="ja-JP" altLang="en-US" sz="1400" dirty="0" smtClean="0">
                <a:solidFill>
                  <a:prstClr val="black"/>
                </a:solidFill>
              </a:rPr>
              <a:t>、これらに即した公正</a:t>
            </a:r>
            <a:r>
              <a:rPr lang="ja-JP" altLang="en-US" sz="1400" dirty="0">
                <a:solidFill>
                  <a:prstClr val="black"/>
                </a:solidFill>
              </a:rPr>
              <a:t>な評価及び処遇その他</a:t>
            </a:r>
            <a:r>
              <a:rPr lang="ja-JP" altLang="en-US" sz="1400" dirty="0" smtClean="0">
                <a:solidFill>
                  <a:prstClr val="black"/>
                </a:solidFill>
              </a:rPr>
              <a:t>の措置</a:t>
            </a:r>
            <a:r>
              <a:rPr lang="ja-JP" altLang="en-US" sz="1400" dirty="0">
                <a:solidFill>
                  <a:prstClr val="black"/>
                </a:solidFill>
              </a:rPr>
              <a:t>が効果的に実施されることにより、職業の</a:t>
            </a:r>
            <a:r>
              <a:rPr lang="ja-JP" altLang="en-US" sz="1400" dirty="0" smtClean="0">
                <a:solidFill>
                  <a:prstClr val="black"/>
                </a:solidFill>
              </a:rPr>
              <a:t>安定が</a:t>
            </a:r>
            <a:r>
              <a:rPr lang="ja-JP" altLang="en-US" sz="1400" dirty="0">
                <a:solidFill>
                  <a:prstClr val="black"/>
                </a:solidFill>
              </a:rPr>
              <a:t>図られるように配慮されるものとすることを加える</a:t>
            </a:r>
            <a:r>
              <a:rPr lang="ja-JP" altLang="en-US" sz="1400" dirty="0" smtClean="0">
                <a:solidFill>
                  <a:prstClr val="black"/>
                </a:solidFill>
              </a:rPr>
              <a:t>。</a:t>
            </a:r>
            <a:endParaRPr lang="en-US" altLang="ja-JP" sz="1400" dirty="0">
              <a:solidFill>
                <a:prstClr val="black"/>
              </a:solidFill>
            </a:endParaRPr>
          </a:p>
        </p:txBody>
      </p:sp>
      <p:sp>
        <p:nvSpPr>
          <p:cNvPr id="15" name="テキスト ボックス 14"/>
          <p:cNvSpPr txBox="1"/>
          <p:nvPr/>
        </p:nvSpPr>
        <p:spPr>
          <a:xfrm>
            <a:off x="56456" y="2975442"/>
            <a:ext cx="9777536" cy="954075"/>
          </a:xfrm>
          <a:prstGeom prst="rect">
            <a:avLst/>
          </a:prstGeom>
          <a:noFill/>
          <a:ln w="22225" cap="rnd">
            <a:solidFill>
              <a:schemeClr val="accent3">
                <a:lumMod val="50000"/>
              </a:schemeClr>
            </a:solidFill>
          </a:ln>
        </p:spPr>
        <p:txBody>
          <a:bodyPr wrap="square" lIns="91408" tIns="45704" rIns="36000" bIns="45704" rtlCol="0">
            <a:spAutoFit/>
          </a:bodyPr>
          <a:lstStyle/>
          <a:p>
            <a:pPr marL="179388" indent="-179388"/>
            <a:r>
              <a:rPr lang="ja-JP" altLang="en-US" sz="1400" dirty="0">
                <a:solidFill>
                  <a:prstClr val="black"/>
                </a:solidFill>
              </a:rPr>
              <a:t>○　</a:t>
            </a:r>
            <a:r>
              <a:rPr lang="ja-JP" altLang="en-US" sz="1400" dirty="0" smtClean="0">
                <a:solidFill>
                  <a:prstClr val="black"/>
                </a:solidFill>
              </a:rPr>
              <a:t>労働者の多様な事情に応じた「</a:t>
            </a:r>
            <a:r>
              <a:rPr lang="ja-JP" altLang="en-US" sz="1400" dirty="0">
                <a:solidFill>
                  <a:prstClr val="black"/>
                </a:solidFill>
              </a:rPr>
              <a:t>職業生活の充実」に対応し、働き方改革を総合的に推進するために必要な施策として、現行の雇用関係の施策に加え、次のような施策を新たに規定する。</a:t>
            </a:r>
            <a:endParaRPr lang="en-US" altLang="ja-JP" sz="1400" dirty="0">
              <a:solidFill>
                <a:prstClr val="black"/>
              </a:solidFill>
            </a:endParaRPr>
          </a:p>
          <a:p>
            <a:pPr marL="179388" indent="-179388"/>
            <a:r>
              <a:rPr lang="ja-JP" altLang="en-US" sz="1400" dirty="0">
                <a:solidFill>
                  <a:prstClr val="black"/>
                </a:solidFill>
              </a:rPr>
              <a:t>　　▶　労働時間の短縮その他の労働条件の改善　　▶　雇用形態又は就業</a:t>
            </a:r>
            <a:r>
              <a:rPr lang="ja-JP" altLang="en-US" sz="1400" dirty="0" smtClean="0">
                <a:solidFill>
                  <a:prstClr val="black"/>
                </a:solidFill>
              </a:rPr>
              <a:t>形態の異なる労働者の間の均衡のとれた待遇</a:t>
            </a:r>
            <a:r>
              <a:rPr lang="ja-JP" altLang="en-US" sz="1400" dirty="0">
                <a:solidFill>
                  <a:prstClr val="black"/>
                </a:solidFill>
              </a:rPr>
              <a:t>の確保</a:t>
            </a:r>
            <a:endParaRPr lang="en-US" altLang="ja-JP" sz="1400" dirty="0">
              <a:solidFill>
                <a:prstClr val="black"/>
              </a:solidFill>
            </a:endParaRPr>
          </a:p>
          <a:p>
            <a:pPr marL="179388" indent="-179388"/>
            <a:r>
              <a:rPr lang="ja-JP" altLang="en-US" sz="1400" dirty="0">
                <a:solidFill>
                  <a:prstClr val="black"/>
                </a:solidFill>
              </a:rPr>
              <a:t>　　▶　多様な就業形態の普及　　　　　　　　　　　　　　 </a:t>
            </a:r>
            <a:r>
              <a:rPr lang="ja-JP" altLang="en-US" sz="1400" dirty="0" smtClean="0">
                <a:solidFill>
                  <a:prstClr val="black"/>
                </a:solidFill>
              </a:rPr>
              <a:t>▶</a:t>
            </a:r>
            <a:r>
              <a:rPr lang="ja-JP" altLang="en-US" sz="1400" dirty="0">
                <a:solidFill>
                  <a:prstClr val="black"/>
                </a:solidFill>
              </a:rPr>
              <a:t>　仕事と生活（育児、介護、治療）の両立</a:t>
            </a:r>
            <a:endParaRPr lang="en-US" altLang="ja-JP" sz="1400" dirty="0">
              <a:solidFill>
                <a:prstClr val="black"/>
              </a:solidFill>
            </a:endParaRPr>
          </a:p>
        </p:txBody>
      </p:sp>
      <p:sp>
        <p:nvSpPr>
          <p:cNvPr id="13" name="テキスト ボックス 12"/>
          <p:cNvSpPr txBox="1"/>
          <p:nvPr/>
        </p:nvSpPr>
        <p:spPr>
          <a:xfrm>
            <a:off x="56456" y="4217065"/>
            <a:ext cx="9777600" cy="738631"/>
          </a:xfrm>
          <a:prstGeom prst="rect">
            <a:avLst/>
          </a:prstGeom>
          <a:noFill/>
          <a:ln w="22225" cap="rnd">
            <a:solidFill>
              <a:schemeClr val="accent3">
                <a:lumMod val="50000"/>
              </a:schemeClr>
            </a:solidFill>
          </a:ln>
        </p:spPr>
        <p:txBody>
          <a:bodyPr wrap="square" lIns="91408" tIns="45704" rIns="36000" bIns="45704" rtlCol="0">
            <a:spAutoFit/>
          </a:bodyPr>
          <a:lstStyle/>
          <a:p>
            <a:pPr marL="179388" indent="-179388"/>
            <a:r>
              <a:rPr lang="ja-JP" altLang="en-US" sz="1400" dirty="0">
                <a:solidFill>
                  <a:prstClr val="black"/>
                </a:solidFill>
              </a:rPr>
              <a:t>○　事業主の役割の重要性に鑑み、その責務に、「職業生活の充実」に対応したものを加える。</a:t>
            </a:r>
            <a:endParaRPr lang="en-US" altLang="ja-JP" sz="1400" dirty="0">
              <a:solidFill>
                <a:prstClr val="black"/>
              </a:solidFill>
            </a:endParaRPr>
          </a:p>
          <a:p>
            <a:pPr marL="363538" indent="-363538"/>
            <a:r>
              <a:rPr lang="ja-JP" altLang="en-US" sz="1400" dirty="0">
                <a:solidFill>
                  <a:prstClr val="black"/>
                </a:solidFill>
              </a:rPr>
              <a:t>　　▶　労働者</a:t>
            </a:r>
            <a:r>
              <a:rPr lang="ja-JP" altLang="en-US" sz="1400" dirty="0" smtClean="0">
                <a:solidFill>
                  <a:prstClr val="black"/>
                </a:solidFill>
              </a:rPr>
              <a:t>の労働時間の短縮その他の労働</a:t>
            </a:r>
            <a:r>
              <a:rPr lang="ja-JP" altLang="en-US" sz="1400" dirty="0">
                <a:solidFill>
                  <a:prstClr val="black"/>
                </a:solidFill>
              </a:rPr>
              <a:t>条件の</a:t>
            </a:r>
            <a:r>
              <a:rPr lang="ja-JP" altLang="en-US" sz="1400" dirty="0" smtClean="0">
                <a:solidFill>
                  <a:prstClr val="black"/>
                </a:solidFill>
              </a:rPr>
              <a:t>改善など、労働者が生活との</a:t>
            </a:r>
            <a:r>
              <a:rPr lang="ja-JP" altLang="en-US" sz="1400" dirty="0">
                <a:solidFill>
                  <a:prstClr val="black"/>
                </a:solidFill>
              </a:rPr>
              <a:t>調和を保ちつつ意欲と能力に応じて就業できる環境の整備に努めなければならない。</a:t>
            </a:r>
            <a:endParaRPr lang="en-US" altLang="ja-JP" sz="1400" dirty="0">
              <a:solidFill>
                <a:prstClr val="black"/>
              </a:solidFill>
            </a:endParaRPr>
          </a:p>
        </p:txBody>
      </p:sp>
      <p:sp>
        <p:nvSpPr>
          <p:cNvPr id="17" name="テキスト ボックス 16"/>
          <p:cNvSpPr txBox="1"/>
          <p:nvPr/>
        </p:nvSpPr>
        <p:spPr>
          <a:xfrm>
            <a:off x="56456" y="5197588"/>
            <a:ext cx="9777600" cy="1615795"/>
          </a:xfrm>
          <a:prstGeom prst="rect">
            <a:avLst/>
          </a:prstGeom>
          <a:noFill/>
          <a:ln w="22225" cap="rnd">
            <a:solidFill>
              <a:schemeClr val="accent3">
                <a:lumMod val="50000"/>
              </a:schemeClr>
            </a:solidFill>
          </a:ln>
        </p:spPr>
        <p:txBody>
          <a:bodyPr wrap="square" lIns="91408" tIns="45704" rIns="36000" bIns="45704" rtlCol="0" anchor="b" anchorCtr="0">
            <a:spAutoFit/>
          </a:bodyPr>
          <a:lstStyle/>
          <a:p>
            <a:pPr marL="179388" indent="-179388"/>
            <a:r>
              <a:rPr lang="ja-JP" altLang="en-US" sz="1400" dirty="0">
                <a:solidFill>
                  <a:prstClr val="black"/>
                </a:solidFill>
              </a:rPr>
              <a:t>○　国は、</a:t>
            </a:r>
            <a:r>
              <a:rPr lang="ja-JP" altLang="en-US" sz="1400" dirty="0" smtClean="0">
                <a:solidFill>
                  <a:prstClr val="black"/>
                </a:solidFill>
              </a:rPr>
              <a:t>労働者がその有する能力を有効に発揮することができるようにするために必要な労働施策の総合的な推進に関する基本方針（閣議決定）を定める。</a:t>
            </a:r>
            <a:endParaRPr lang="en-US" altLang="ja-JP" sz="1400" dirty="0">
              <a:solidFill>
                <a:prstClr val="black"/>
              </a:solidFill>
            </a:endParaRPr>
          </a:p>
          <a:p>
            <a:pPr marL="179388" indent="-179388">
              <a:spcBef>
                <a:spcPts val="600"/>
              </a:spcBef>
            </a:pPr>
            <a:r>
              <a:rPr lang="ja-JP" altLang="en-US" sz="1400" dirty="0" smtClean="0">
                <a:solidFill>
                  <a:prstClr val="black"/>
                </a:solidFill>
              </a:rPr>
              <a:t>○</a:t>
            </a:r>
            <a:r>
              <a:rPr lang="ja-JP" altLang="en-US" sz="1400" dirty="0">
                <a:solidFill>
                  <a:prstClr val="black"/>
                </a:solidFill>
              </a:rPr>
              <a:t>　基本方針に盛り込む他省庁と連携すべき取組について、厚生労働大臣から関係大臣等に必要な要請を行うことができる。</a:t>
            </a:r>
            <a:endParaRPr lang="en-US" altLang="ja-JP" sz="1400" dirty="0">
              <a:solidFill>
                <a:prstClr val="black"/>
              </a:solidFill>
            </a:endParaRPr>
          </a:p>
          <a:p>
            <a:pPr marL="179388" indent="-179388">
              <a:spcBef>
                <a:spcPts val="600"/>
              </a:spcBef>
            </a:pPr>
            <a:r>
              <a:rPr lang="ja-JP" altLang="en-US" sz="1400" dirty="0">
                <a:solidFill>
                  <a:prstClr val="black"/>
                </a:solidFill>
              </a:rPr>
              <a:t>○　厚生労働大臣は、基本方針の案を作成するに当たっては、あらかじめ、都道府県知事の意見を求めるとともに</a:t>
            </a:r>
            <a:r>
              <a:rPr lang="ja-JP" altLang="en-US" sz="1400" dirty="0" smtClean="0">
                <a:solidFill>
                  <a:prstClr val="black"/>
                </a:solidFill>
              </a:rPr>
              <a:t>、労働</a:t>
            </a:r>
            <a:r>
              <a:rPr lang="ja-JP" altLang="en-US" sz="1400" dirty="0">
                <a:solidFill>
                  <a:prstClr val="black"/>
                </a:solidFill>
              </a:rPr>
              <a:t>政策審議会の意見を聴かなければならない。</a:t>
            </a:r>
            <a:endParaRPr lang="en-US" altLang="ja-JP" sz="1400" dirty="0">
              <a:solidFill>
                <a:prstClr val="black"/>
              </a:solidFill>
            </a:endParaRPr>
          </a:p>
          <a:p>
            <a:pPr marL="179388" indent="-179388">
              <a:spcBef>
                <a:spcPts val="600"/>
              </a:spcBef>
            </a:pPr>
            <a:r>
              <a:rPr lang="ja-JP" altLang="en-US" sz="1400" dirty="0">
                <a:solidFill>
                  <a:prstClr val="black"/>
                </a:solidFill>
              </a:rPr>
              <a:t>○　国は</a:t>
            </a:r>
            <a:r>
              <a:rPr lang="ja-JP" altLang="en-US" sz="1400" dirty="0" smtClean="0">
                <a:solidFill>
                  <a:prstClr val="black"/>
                </a:solidFill>
              </a:rPr>
              <a:t>、</a:t>
            </a:r>
            <a:r>
              <a:rPr lang="ja-JP" altLang="en-US" sz="1400" dirty="0">
                <a:solidFill>
                  <a:prstClr val="black"/>
                </a:solidFill>
              </a:rPr>
              <a:t>労働施策</a:t>
            </a:r>
            <a:r>
              <a:rPr lang="ja-JP" altLang="en-US" sz="1400" dirty="0" smtClean="0">
                <a:solidFill>
                  <a:prstClr val="black"/>
                </a:solidFill>
              </a:rPr>
              <a:t>を</a:t>
            </a:r>
            <a:r>
              <a:rPr lang="ja-JP" altLang="en-US" sz="1400" dirty="0">
                <a:solidFill>
                  <a:prstClr val="black"/>
                </a:solidFill>
              </a:rPr>
              <a:t>めぐる経済社会情勢の変化を勘案し、必要があると認めるときは、基本方針を</a:t>
            </a:r>
            <a:r>
              <a:rPr lang="ja-JP" altLang="en-US" sz="1400" dirty="0" smtClean="0">
                <a:solidFill>
                  <a:prstClr val="black"/>
                </a:solidFill>
              </a:rPr>
              <a:t>変更しなければならない。</a:t>
            </a:r>
            <a:endParaRPr lang="en-US" altLang="ja-JP" sz="1400" dirty="0">
              <a:solidFill>
                <a:prstClr val="black"/>
              </a:solidFill>
            </a:endParaRPr>
          </a:p>
        </p:txBody>
      </p:sp>
      <p:sp>
        <p:nvSpPr>
          <p:cNvPr id="20" name="テキスト ボックス 19"/>
          <p:cNvSpPr txBox="1"/>
          <p:nvPr/>
        </p:nvSpPr>
        <p:spPr>
          <a:xfrm>
            <a:off x="44678" y="1124744"/>
            <a:ext cx="2411192" cy="25200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r>
              <a:rPr lang="ja-JP" altLang="en-US" sz="1400" b="1" dirty="0">
                <a:solidFill>
                  <a:prstClr val="black"/>
                </a:solidFill>
                <a:latin typeface="ＭＳ Ｐゴシック"/>
              </a:rPr>
              <a:t>１　題名と目的</a:t>
            </a:r>
            <a:r>
              <a:rPr lang="ja-JP" altLang="en-US" sz="1400" b="1" dirty="0" smtClean="0">
                <a:solidFill>
                  <a:prstClr val="black"/>
                </a:solidFill>
                <a:latin typeface="ＭＳ Ｐゴシック"/>
              </a:rPr>
              <a:t>規定等の</a:t>
            </a:r>
            <a:r>
              <a:rPr lang="ja-JP" altLang="en-US" sz="1400" b="1" dirty="0">
                <a:solidFill>
                  <a:prstClr val="black"/>
                </a:solidFill>
                <a:latin typeface="ＭＳ Ｐゴシック"/>
              </a:rPr>
              <a:t>改正</a:t>
            </a:r>
            <a:endParaRPr lang="en-US" altLang="ja-JP" sz="1400" b="1" dirty="0">
              <a:solidFill>
                <a:prstClr val="black"/>
              </a:solidFill>
              <a:latin typeface="ＭＳ Ｐゴシック"/>
            </a:endParaRPr>
          </a:p>
        </p:txBody>
      </p:sp>
      <p:sp>
        <p:nvSpPr>
          <p:cNvPr id="22" name="テキスト ボックス 21"/>
          <p:cNvSpPr txBox="1"/>
          <p:nvPr/>
        </p:nvSpPr>
        <p:spPr>
          <a:xfrm>
            <a:off x="47236" y="2723434"/>
            <a:ext cx="2411192" cy="25200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r>
              <a:rPr lang="ja-JP" altLang="en-US" sz="1400" b="1" dirty="0">
                <a:solidFill>
                  <a:prstClr val="black"/>
                </a:solidFill>
                <a:latin typeface="ＭＳ Ｐゴシック"/>
              </a:rPr>
              <a:t>２　国の講ずべき施策</a:t>
            </a:r>
            <a:endParaRPr lang="en-US" altLang="ja-JP" sz="1400" b="1" dirty="0">
              <a:solidFill>
                <a:prstClr val="black"/>
              </a:solidFill>
              <a:latin typeface="ＭＳ Ｐゴシック"/>
            </a:endParaRPr>
          </a:p>
        </p:txBody>
      </p:sp>
      <p:sp>
        <p:nvSpPr>
          <p:cNvPr id="23" name="テキスト ボックス 22"/>
          <p:cNvSpPr txBox="1"/>
          <p:nvPr/>
        </p:nvSpPr>
        <p:spPr>
          <a:xfrm>
            <a:off x="44881" y="3965051"/>
            <a:ext cx="2411192" cy="25200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r>
              <a:rPr lang="ja-JP" altLang="en-US" sz="1400" b="1" dirty="0">
                <a:solidFill>
                  <a:prstClr val="black"/>
                </a:solidFill>
                <a:latin typeface="ＭＳ Ｐゴシック"/>
              </a:rPr>
              <a:t>３　事業主の責務</a:t>
            </a:r>
            <a:endParaRPr lang="en-US" altLang="ja-JP" sz="1400" b="1" dirty="0">
              <a:solidFill>
                <a:prstClr val="black"/>
              </a:solidFill>
              <a:latin typeface="ＭＳ Ｐゴシック"/>
            </a:endParaRPr>
          </a:p>
        </p:txBody>
      </p:sp>
      <p:sp>
        <p:nvSpPr>
          <p:cNvPr id="24" name="テキスト ボックス 23"/>
          <p:cNvSpPr txBox="1"/>
          <p:nvPr/>
        </p:nvSpPr>
        <p:spPr>
          <a:xfrm>
            <a:off x="21528" y="4977200"/>
            <a:ext cx="2411192" cy="25200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r>
              <a:rPr lang="ja-JP" altLang="en-US" sz="1400" b="1" dirty="0">
                <a:solidFill>
                  <a:prstClr val="black"/>
                </a:solidFill>
                <a:latin typeface="ＭＳ Ｐゴシック"/>
              </a:rPr>
              <a:t>４　基本方針の策定</a:t>
            </a:r>
            <a:endParaRPr lang="en-US" altLang="ja-JP" sz="1400" b="1" dirty="0">
              <a:solidFill>
                <a:prstClr val="black"/>
              </a:solidFill>
              <a:latin typeface="ＭＳ Ｐゴシック"/>
            </a:endParaRPr>
          </a:p>
        </p:txBody>
      </p:sp>
      <p:sp>
        <p:nvSpPr>
          <p:cNvPr id="11" name="スライド番号プレースホルダー 3"/>
          <p:cNvSpPr txBox="1">
            <a:spLocks/>
          </p:cNvSpPr>
          <p:nvPr/>
        </p:nvSpPr>
        <p:spPr>
          <a:xfrm>
            <a:off x="7538404" y="644826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2400" b="1" dirty="0">
                <a:solidFill>
                  <a:prstClr val="black"/>
                </a:solidFill>
                <a:latin typeface="ＭＳ Ｐゴシック"/>
              </a:rPr>
              <a:t>２</a:t>
            </a:r>
            <a:endParaRPr lang="en-US" altLang="ja-JP" sz="2400" b="1" dirty="0">
              <a:solidFill>
                <a:prstClr val="black"/>
              </a:solidFill>
              <a:latin typeface="ＭＳ Ｐゴシック"/>
            </a:endParaRPr>
          </a:p>
        </p:txBody>
      </p:sp>
      <p:sp>
        <p:nvSpPr>
          <p:cNvPr id="14" name="正方形/長方形 13"/>
          <p:cNvSpPr/>
          <p:nvPr/>
        </p:nvSpPr>
        <p:spPr>
          <a:xfrm>
            <a:off x="56456" y="383146"/>
            <a:ext cx="9813000" cy="669590"/>
          </a:xfrm>
          <a:prstGeom prst="rect">
            <a:avLst/>
          </a:prstGeom>
          <a:ln w="38100" cmpd="sng">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wrap="square" lIns="180000" tIns="72000" rIns="162000" bIns="72000">
            <a:noAutofit/>
          </a:bodyPr>
          <a:lstStyle/>
          <a:p>
            <a:pPr>
              <a:spcBef>
                <a:spcPts val="300"/>
              </a:spcBef>
              <a:spcAft>
                <a:spcPts val="300"/>
              </a:spcAft>
            </a:pPr>
            <a:r>
              <a:rPr lang="ja-JP" altLang="en-US" sz="1600" dirty="0" smtClean="0">
                <a:solidFill>
                  <a:prstClr val="black"/>
                </a:solidFill>
                <a:latin typeface="ＭＳ Ｐゴシック"/>
              </a:rPr>
              <a:t>働き方</a:t>
            </a:r>
            <a:r>
              <a:rPr lang="ja-JP" altLang="en-US" sz="1600" dirty="0">
                <a:solidFill>
                  <a:prstClr val="black"/>
                </a:solidFill>
                <a:latin typeface="ＭＳ Ｐゴシック"/>
              </a:rPr>
              <a:t>改革に係る基本的</a:t>
            </a:r>
            <a:r>
              <a:rPr lang="ja-JP" altLang="en-US" sz="1600" dirty="0" smtClean="0">
                <a:solidFill>
                  <a:prstClr val="black"/>
                </a:solidFill>
                <a:latin typeface="ＭＳ Ｐゴシック"/>
              </a:rPr>
              <a:t>考え方を</a:t>
            </a:r>
            <a:r>
              <a:rPr lang="ja-JP" altLang="en-US" sz="1600" dirty="0">
                <a:solidFill>
                  <a:prstClr val="black"/>
                </a:solidFill>
                <a:latin typeface="ＭＳ Ｐゴシック"/>
              </a:rPr>
              <a:t>明らかにするととも</a:t>
            </a:r>
            <a:r>
              <a:rPr lang="ja-JP" altLang="en-US" sz="1600" dirty="0" smtClean="0">
                <a:solidFill>
                  <a:prstClr val="black"/>
                </a:solidFill>
                <a:latin typeface="ＭＳ Ｐゴシック"/>
              </a:rPr>
              <a:t>に、</a:t>
            </a:r>
            <a:r>
              <a:rPr lang="ja-JP" altLang="en-US" sz="1600" dirty="0">
                <a:solidFill>
                  <a:prstClr val="black"/>
                </a:solidFill>
                <a:latin typeface="ＭＳ Ｐゴシック"/>
              </a:rPr>
              <a:t>国</a:t>
            </a:r>
            <a:r>
              <a:rPr lang="ja-JP" altLang="en-US" sz="1600" dirty="0" smtClean="0">
                <a:solidFill>
                  <a:prstClr val="black"/>
                </a:solidFill>
                <a:latin typeface="ＭＳ Ｐゴシック"/>
              </a:rPr>
              <a:t>は</a:t>
            </a:r>
            <a:r>
              <a:rPr lang="ja-JP" altLang="en-US" sz="1600" dirty="0">
                <a:solidFill>
                  <a:prstClr val="black"/>
                </a:solidFill>
                <a:latin typeface="ＭＳ Ｐゴシック"/>
              </a:rPr>
              <a:t>、改革を総合的かつ</a:t>
            </a:r>
            <a:r>
              <a:rPr lang="ja-JP" altLang="en-US" sz="1600" dirty="0" smtClean="0">
                <a:solidFill>
                  <a:prstClr val="black"/>
                </a:solidFill>
                <a:latin typeface="ＭＳ Ｐゴシック"/>
              </a:rPr>
              <a:t>継続的に</a:t>
            </a:r>
            <a:r>
              <a:rPr lang="ja-JP" altLang="en-US" sz="1600" dirty="0">
                <a:solidFill>
                  <a:prstClr val="black"/>
                </a:solidFill>
                <a:latin typeface="ＭＳ Ｐゴシック"/>
              </a:rPr>
              <a:t>推進するための「基本方針」（閣議決定）を</a:t>
            </a:r>
            <a:r>
              <a:rPr lang="ja-JP" altLang="en-US" sz="1600" dirty="0" smtClean="0">
                <a:solidFill>
                  <a:prstClr val="black"/>
                </a:solidFill>
                <a:latin typeface="ＭＳ Ｐゴシック"/>
              </a:rPr>
              <a:t>定めること</a:t>
            </a:r>
            <a:r>
              <a:rPr lang="ja-JP" altLang="en-US" sz="1600" dirty="0">
                <a:solidFill>
                  <a:prstClr val="black"/>
                </a:solidFill>
                <a:latin typeface="ＭＳ Ｐゴシック"/>
              </a:rPr>
              <a:t>とする</a:t>
            </a:r>
            <a:r>
              <a:rPr lang="ja-JP" altLang="en-US" sz="1600" dirty="0" smtClean="0">
                <a:solidFill>
                  <a:prstClr val="black"/>
                </a:solidFill>
                <a:latin typeface="ＭＳ Ｐゴシック"/>
              </a:rPr>
              <a:t>。</a:t>
            </a:r>
            <a:endParaRPr lang="ja-JP" altLang="en-US" sz="1600" dirty="0">
              <a:solidFill>
                <a:prstClr val="black"/>
              </a:solidFill>
              <a:latin typeface="ＭＳ Ｐゴシック" panose="020B0600070205080204" pitchFamily="50" charset="-128"/>
              <a:cs typeface="メイリオ" panose="020B0604030504040204" pitchFamily="50" charset="-128"/>
            </a:endParaRPr>
          </a:p>
        </p:txBody>
      </p:sp>
    </p:spTree>
    <p:extLst>
      <p:ext uri="{BB962C8B-B14F-4D97-AF65-F5344CB8AC3E}">
        <p14:creationId xmlns:p14="http://schemas.microsoft.com/office/powerpoint/2010/main" val="2093149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87558" y="404664"/>
            <a:ext cx="9964401" cy="6552728"/>
            <a:chOff x="3803" y="3889327"/>
            <a:chExt cx="9903694" cy="2897640"/>
          </a:xfrm>
        </p:grpSpPr>
        <p:sp>
          <p:nvSpPr>
            <p:cNvPr id="9" name="テキスト ボックス 8"/>
            <p:cNvSpPr txBox="1"/>
            <p:nvPr/>
          </p:nvSpPr>
          <p:spPr>
            <a:xfrm>
              <a:off x="117960" y="3889327"/>
              <a:ext cx="9789537" cy="2897640"/>
            </a:xfrm>
            <a:prstGeom prst="rect">
              <a:avLst/>
            </a:prstGeom>
            <a:ln>
              <a:solidFill>
                <a:schemeClr val="accent3">
                  <a:lumMod val="50000"/>
                </a:schemeClr>
              </a:solidFill>
            </a:ln>
          </p:spPr>
          <p:style>
            <a:lnRef idx="2">
              <a:schemeClr val="accent6"/>
            </a:lnRef>
            <a:fillRef idx="1">
              <a:schemeClr val="lt1"/>
            </a:fillRef>
            <a:effectRef idx="0">
              <a:schemeClr val="accent6"/>
            </a:effectRef>
            <a:fontRef idx="minor">
              <a:schemeClr val="dk1"/>
            </a:fontRef>
          </p:style>
          <p:txBody>
            <a:bodyPr wrap="square" lIns="72000" rIns="72000" bIns="72000" rtlCol="0">
              <a:noAutofit/>
            </a:bodyPr>
            <a:lstStyle/>
            <a:p>
              <a:endParaRPr kumimoji="1" lang="en-US" altLang="ja-JP" sz="200" dirty="0" smtClean="0"/>
            </a:p>
            <a:p>
              <a:pPr marL="666900" indent="-342900">
                <a:buFont typeface="+mj-ea"/>
                <a:buAutoNum type="circleNumDbPlain"/>
              </a:pPr>
              <a:endParaRPr lang="en-US" altLang="ja-JP" sz="1400" b="1" u="sng" dirty="0" smtClean="0">
                <a:solidFill>
                  <a:prstClr val="black"/>
                </a:solidFill>
                <a:latin typeface="ＭＳ Ｐゴシック"/>
              </a:endParaRPr>
            </a:p>
            <a:p>
              <a:pPr marL="666900" indent="-342900">
                <a:buFont typeface="+mj-ea"/>
                <a:buAutoNum type="circleNumDbPlain"/>
              </a:pPr>
              <a:endParaRPr lang="en-US" altLang="ja-JP" sz="1400" b="1" u="sng" dirty="0" smtClean="0">
                <a:solidFill>
                  <a:prstClr val="black"/>
                </a:solidFill>
                <a:latin typeface="ＭＳ Ｐゴシック"/>
              </a:endParaRPr>
            </a:p>
            <a:p>
              <a:pPr marL="666900" indent="-342900">
                <a:lnSpc>
                  <a:spcPts val="100"/>
                </a:lnSpc>
                <a:buFont typeface="+mj-ea"/>
                <a:buAutoNum type="circleNumDbPlain"/>
              </a:pPr>
              <a:endParaRPr lang="en-US" altLang="ja-JP" sz="1400" b="1" u="sng" dirty="0" smtClean="0">
                <a:solidFill>
                  <a:prstClr val="black"/>
                </a:solidFill>
                <a:latin typeface="ＭＳ Ｐゴシック"/>
              </a:endParaRPr>
            </a:p>
            <a:p>
              <a:pPr marL="324000"/>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　</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時間外</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労働の上限規制の</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導入</a:t>
              </a:r>
              <a:endParaRPr lang="en-US" altLang="ja-JP"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24000"/>
              <a:r>
                <a:rPr lang="ja-JP" altLang="en-US" sz="1400" dirty="0">
                  <a:solidFill>
                    <a:prstClr val="black"/>
                  </a:solidFill>
                  <a:latin typeface="ＭＳ Ｐゴシック"/>
                </a:rPr>
                <a:t>　</a:t>
              </a:r>
              <a:r>
                <a:rPr lang="ja-JP" altLang="en-US" sz="1400" dirty="0" smtClean="0">
                  <a:solidFill>
                    <a:prstClr val="black"/>
                  </a:solidFill>
                  <a:latin typeface="ＭＳ Ｐゴシック"/>
                </a:rPr>
                <a:t>　・</a:t>
              </a:r>
              <a:r>
                <a:rPr lang="ja-JP" altLang="en-US" sz="1300" dirty="0" smtClean="0">
                  <a:solidFill>
                    <a:prstClr val="black"/>
                  </a:solidFill>
                  <a:latin typeface="ＭＳ Ｐゴシック"/>
                </a:rPr>
                <a:t>時間外</a:t>
              </a:r>
              <a:r>
                <a:rPr lang="ja-JP" altLang="en-US" sz="1300" dirty="0">
                  <a:solidFill>
                    <a:prstClr val="black"/>
                  </a:solidFill>
                  <a:latin typeface="ＭＳ Ｐゴシック"/>
                </a:rPr>
                <a:t>労働の上限について、月</a:t>
              </a:r>
              <a:r>
                <a:rPr lang="en-US" altLang="ja-JP" sz="1300" dirty="0">
                  <a:solidFill>
                    <a:prstClr val="black"/>
                  </a:solidFill>
                  <a:latin typeface="ＭＳ Ｐゴシック"/>
                </a:rPr>
                <a:t>45</a:t>
              </a:r>
              <a:r>
                <a:rPr lang="ja-JP" altLang="en-US" sz="1300" dirty="0">
                  <a:solidFill>
                    <a:prstClr val="black"/>
                  </a:solidFill>
                  <a:latin typeface="ＭＳ Ｐゴシック"/>
                </a:rPr>
                <a:t>時間、年</a:t>
              </a:r>
              <a:r>
                <a:rPr lang="en-US" altLang="ja-JP" sz="1300" dirty="0">
                  <a:solidFill>
                    <a:prstClr val="black"/>
                  </a:solidFill>
                  <a:latin typeface="ＭＳ Ｐゴシック"/>
                </a:rPr>
                <a:t>360</a:t>
              </a:r>
              <a:r>
                <a:rPr lang="ja-JP" altLang="en-US" sz="1300" dirty="0">
                  <a:solidFill>
                    <a:prstClr val="black"/>
                  </a:solidFill>
                  <a:latin typeface="ＭＳ Ｐゴシック"/>
                </a:rPr>
                <a:t>時間を原則とし、臨時的な特別な事情がある場合でも年</a:t>
              </a:r>
              <a:r>
                <a:rPr lang="en-US" altLang="ja-JP" sz="1300" dirty="0">
                  <a:solidFill>
                    <a:prstClr val="black"/>
                  </a:solidFill>
                  <a:latin typeface="ＭＳ Ｐゴシック"/>
                </a:rPr>
                <a:t>720</a:t>
              </a:r>
              <a:r>
                <a:rPr lang="ja-JP" altLang="en-US" sz="1300" dirty="0">
                  <a:solidFill>
                    <a:prstClr val="black"/>
                  </a:solidFill>
                  <a:latin typeface="ＭＳ Ｐゴシック"/>
                </a:rPr>
                <a:t>時間、単月</a:t>
              </a:r>
              <a:r>
                <a:rPr lang="en-US" altLang="ja-JP" sz="1300" dirty="0">
                  <a:solidFill>
                    <a:prstClr val="black"/>
                  </a:solidFill>
                  <a:latin typeface="ＭＳ Ｐゴシック"/>
                </a:rPr>
                <a:t>100</a:t>
              </a:r>
              <a:r>
                <a:rPr lang="ja-JP" altLang="en-US" sz="1300" dirty="0" smtClean="0">
                  <a:solidFill>
                    <a:prstClr val="black"/>
                  </a:solidFill>
                  <a:latin typeface="ＭＳ Ｐゴシック"/>
                </a:rPr>
                <a:t>時間未</a:t>
              </a:r>
              <a:r>
                <a:rPr lang="en-US" altLang="ja-JP" sz="1300" dirty="0" smtClean="0">
                  <a:solidFill>
                    <a:prstClr val="black"/>
                  </a:solidFill>
                  <a:latin typeface="ＭＳ Ｐゴシック"/>
                </a:rPr>
                <a:t/>
              </a:r>
              <a:br>
                <a:rPr lang="en-US" altLang="ja-JP" sz="1300" dirty="0" smtClean="0">
                  <a:solidFill>
                    <a:prstClr val="black"/>
                  </a:solidFill>
                  <a:latin typeface="ＭＳ Ｐゴシック"/>
                </a:rPr>
              </a:br>
              <a:r>
                <a:rPr lang="ja-JP" altLang="en-US" sz="1300" dirty="0" smtClean="0">
                  <a:solidFill>
                    <a:prstClr val="black"/>
                  </a:solidFill>
                  <a:latin typeface="ＭＳ Ｐゴシック"/>
                </a:rPr>
                <a:t>　　　満（</a:t>
              </a:r>
              <a:r>
                <a:rPr lang="ja-JP" altLang="en-US" sz="1300" dirty="0">
                  <a:solidFill>
                    <a:prstClr val="black"/>
                  </a:solidFill>
                  <a:latin typeface="ＭＳ Ｐゴシック"/>
                </a:rPr>
                <a:t>休日</a:t>
              </a:r>
              <a:r>
                <a:rPr lang="ja-JP" altLang="en-US" sz="1300" dirty="0" smtClean="0">
                  <a:solidFill>
                    <a:prstClr val="black"/>
                  </a:solidFill>
                  <a:latin typeface="ＭＳ Ｐゴシック"/>
                </a:rPr>
                <a:t>労働含む</a:t>
              </a:r>
              <a:r>
                <a:rPr lang="ja-JP" altLang="en-US" sz="1300" dirty="0">
                  <a:solidFill>
                    <a:prstClr val="black"/>
                  </a:solidFill>
                  <a:latin typeface="ＭＳ Ｐゴシック"/>
                </a:rPr>
                <a:t>）、複数月平均</a:t>
              </a:r>
              <a:r>
                <a:rPr lang="en-US" altLang="ja-JP" sz="1300" dirty="0">
                  <a:solidFill>
                    <a:prstClr val="black"/>
                  </a:solidFill>
                  <a:latin typeface="ＭＳ Ｐゴシック"/>
                </a:rPr>
                <a:t>80</a:t>
              </a:r>
              <a:r>
                <a:rPr lang="ja-JP" altLang="en-US" sz="1300" dirty="0">
                  <a:solidFill>
                    <a:prstClr val="black"/>
                  </a:solidFill>
                  <a:latin typeface="ＭＳ Ｐゴシック"/>
                </a:rPr>
                <a:t>時間（休日労働含む）を限度に設定</a:t>
              </a:r>
              <a:r>
                <a:rPr lang="ja-JP" altLang="en-US" sz="1300" dirty="0" smtClean="0">
                  <a:solidFill>
                    <a:prstClr val="black"/>
                  </a:solidFill>
                  <a:latin typeface="ＭＳ Ｐゴシック"/>
                </a:rPr>
                <a:t>。</a:t>
              </a:r>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300" dirty="0" smtClean="0">
                <a:solidFill>
                  <a:prstClr val="black"/>
                </a:solidFill>
                <a:latin typeface="ＭＳ Ｐゴシック"/>
              </a:endParaRPr>
            </a:p>
            <a:p>
              <a:pPr marL="324000">
                <a:lnSpc>
                  <a:spcPts val="800"/>
                </a:lnSpc>
              </a:pPr>
              <a:endParaRPr lang="en-US" altLang="ja-JP" sz="1400" b="1" dirty="0" smtClean="0">
                <a:solidFill>
                  <a:prstClr val="black"/>
                </a:solidFill>
                <a:latin typeface="ＭＳ Ｐゴシック"/>
              </a:endParaRPr>
            </a:p>
            <a:p>
              <a:pPr marL="324000">
                <a:lnSpc>
                  <a:spcPts val="1000"/>
                </a:lnSpc>
              </a:pP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24000"/>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a:t>
              </a:r>
              <a:r>
                <a:rPr lang="ja-JP" altLang="en-US" sz="1400" b="1" dirty="0" smtClean="0">
                  <a:solidFill>
                    <a:prstClr val="black"/>
                  </a:solidFill>
                  <a:latin typeface="ＭＳ Ｐゴシック"/>
                </a:rPr>
                <a:t>　</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中</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小企業における月</a:t>
              </a:r>
              <a:r>
                <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60</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時間超の時間外労働に対する割増賃金の</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見直し</a:t>
              </a:r>
              <a:endParaRPr lang="en-US" altLang="ja-JP"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24000"/>
              <a:r>
                <a:rPr lang="ja-JP" altLang="en-US" sz="1400" dirty="0">
                  <a:solidFill>
                    <a:prstClr val="black"/>
                  </a:solidFill>
                  <a:latin typeface="ＭＳ Ｐゴシック"/>
                </a:rPr>
                <a:t>　　</a:t>
              </a:r>
              <a:r>
                <a:rPr lang="ja-JP" altLang="en-US" sz="1400" dirty="0" smtClean="0">
                  <a:solidFill>
                    <a:prstClr val="black"/>
                  </a:solidFill>
                  <a:latin typeface="ＭＳ Ｐゴシック"/>
                </a:rPr>
                <a:t>・</a:t>
              </a:r>
              <a:r>
                <a:rPr lang="ja-JP" altLang="en-US" sz="1300" dirty="0" smtClean="0">
                  <a:solidFill>
                    <a:prstClr val="black"/>
                  </a:solidFill>
                  <a:latin typeface="ＭＳ Ｐゴシック"/>
                </a:rPr>
                <a:t>月</a:t>
              </a:r>
              <a:r>
                <a:rPr lang="en-US" altLang="ja-JP" sz="1300" dirty="0">
                  <a:solidFill>
                    <a:prstClr val="black"/>
                  </a:solidFill>
                  <a:latin typeface="ＭＳ Ｐゴシック"/>
                </a:rPr>
                <a:t>60</a:t>
              </a:r>
              <a:r>
                <a:rPr lang="ja-JP" altLang="en-US" sz="1300" dirty="0">
                  <a:solidFill>
                    <a:prstClr val="black"/>
                  </a:solidFill>
                  <a:latin typeface="ＭＳ Ｐゴシック"/>
                </a:rPr>
                <a:t>時間を超える時間外労働に係る割増賃金率（</a:t>
              </a:r>
              <a:r>
                <a:rPr lang="en-US" altLang="ja-JP" sz="1300" dirty="0">
                  <a:solidFill>
                    <a:prstClr val="black"/>
                  </a:solidFill>
                  <a:latin typeface="ＭＳ Ｐゴシック"/>
                </a:rPr>
                <a:t>50%</a:t>
              </a:r>
              <a:r>
                <a:rPr lang="ja-JP" altLang="en-US" sz="1300" dirty="0">
                  <a:solidFill>
                    <a:prstClr val="black"/>
                  </a:solidFill>
                  <a:latin typeface="ＭＳ Ｐゴシック"/>
                </a:rPr>
                <a:t>以上）について、中小企業への猶予措置を廃止する。（３年後実施</a:t>
              </a:r>
              <a:r>
                <a:rPr lang="ja-JP" altLang="en-US" sz="1300" dirty="0" smtClean="0">
                  <a:solidFill>
                    <a:prstClr val="black"/>
                  </a:solidFill>
                  <a:latin typeface="ＭＳ Ｐゴシック"/>
                </a:rPr>
                <a:t>）</a:t>
              </a:r>
              <a:endParaRPr lang="en-US" altLang="ja-JP" sz="1400" b="1" u="sng" dirty="0" smtClean="0">
                <a:solidFill>
                  <a:prstClr val="black"/>
                </a:solidFill>
                <a:latin typeface="ＭＳ Ｐゴシック"/>
              </a:endParaRPr>
            </a:p>
            <a:p>
              <a:pPr marL="324000">
                <a:lnSpc>
                  <a:spcPts val="150"/>
                </a:lnSpc>
              </a:pPr>
              <a:r>
                <a:rPr lang="ja-JP" altLang="en-US" sz="1400" b="1" u="sng" dirty="0">
                  <a:solidFill>
                    <a:prstClr val="black"/>
                  </a:solidFill>
                  <a:latin typeface="ＭＳ Ｐゴシック"/>
                </a:rPr>
                <a:t>　</a:t>
              </a:r>
              <a:r>
                <a:rPr lang="ja-JP" altLang="en-US" sz="1400" b="1" u="sng" dirty="0" smtClean="0">
                  <a:solidFill>
                    <a:prstClr val="black"/>
                  </a:solidFill>
                  <a:latin typeface="ＭＳ Ｐゴシック"/>
                </a:rPr>
                <a:t>　　</a:t>
              </a:r>
              <a:endParaRPr lang="ja-JP" altLang="en-US" sz="1400" b="1" u="sng" dirty="0">
                <a:solidFill>
                  <a:prstClr val="black"/>
                </a:solidFill>
                <a:latin typeface="ＭＳ Ｐゴシック"/>
              </a:endParaRPr>
            </a:p>
            <a:p>
              <a:pPr marL="324000"/>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③　</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一定</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日数の年次有給休暇の確実な</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取得</a:t>
              </a:r>
              <a:endParaRPr lang="en-US" altLang="ja-JP"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324000"/>
              <a:r>
                <a:rPr lang="ja-JP" altLang="en-US" sz="1400" b="1" dirty="0" smtClean="0">
                  <a:solidFill>
                    <a:prstClr val="black"/>
                  </a:solidFill>
                  <a:latin typeface="ＭＳ Ｐゴシック"/>
                </a:rPr>
                <a:t>　　・</a:t>
              </a:r>
              <a:r>
                <a:rPr lang="ja-JP" altLang="en-US" sz="1300" dirty="0" smtClean="0">
                  <a:solidFill>
                    <a:prstClr val="black"/>
                  </a:solidFill>
                  <a:latin typeface="ＭＳ Ｐゴシック"/>
                </a:rPr>
                <a:t>使用者</a:t>
              </a:r>
              <a:r>
                <a:rPr lang="ja-JP" altLang="en-US" sz="1300" dirty="0">
                  <a:solidFill>
                    <a:prstClr val="black"/>
                  </a:solidFill>
                  <a:latin typeface="ＭＳ Ｐゴシック"/>
                </a:rPr>
                <a:t>は、</a:t>
              </a:r>
              <a:r>
                <a:rPr lang="en-US" altLang="ja-JP" sz="1300" dirty="0">
                  <a:solidFill>
                    <a:prstClr val="black"/>
                  </a:solidFill>
                  <a:latin typeface="ＭＳ Ｐゴシック"/>
                </a:rPr>
                <a:t>10</a:t>
              </a:r>
              <a:r>
                <a:rPr lang="ja-JP" altLang="en-US" sz="1300" dirty="0">
                  <a:solidFill>
                    <a:prstClr val="black"/>
                  </a:solidFill>
                  <a:latin typeface="ＭＳ Ｐゴシック"/>
                </a:rPr>
                <a:t>日以上の年次有給休暇が付与される労働者に対し、５日について、毎年、時季を指定して与えなければ</a:t>
              </a:r>
              <a:r>
                <a:rPr lang="ja-JP" altLang="en-US" sz="1300" dirty="0" smtClean="0">
                  <a:solidFill>
                    <a:prstClr val="black"/>
                  </a:solidFill>
                  <a:latin typeface="ＭＳ Ｐゴシック"/>
                </a:rPr>
                <a:t>ならないこと　</a:t>
              </a:r>
              <a:r>
                <a:rPr lang="en-US" altLang="ja-JP" sz="1300" dirty="0" smtClean="0">
                  <a:solidFill>
                    <a:prstClr val="black"/>
                  </a:solidFill>
                  <a:latin typeface="ＭＳ Ｐゴシック"/>
                </a:rPr>
                <a:t/>
              </a:r>
              <a:br>
                <a:rPr lang="en-US" altLang="ja-JP" sz="1300" dirty="0" smtClean="0">
                  <a:solidFill>
                    <a:prstClr val="black"/>
                  </a:solidFill>
                  <a:latin typeface="ＭＳ Ｐゴシック"/>
                </a:rPr>
              </a:br>
              <a:r>
                <a:rPr lang="ja-JP" altLang="en-US" sz="1300" dirty="0" smtClean="0">
                  <a:solidFill>
                    <a:prstClr val="black"/>
                  </a:solidFill>
                  <a:latin typeface="ＭＳ Ｐゴシック"/>
                </a:rPr>
                <a:t>　　　と</a:t>
              </a:r>
              <a:r>
                <a:rPr lang="ja-JP" altLang="en-US" sz="1300" dirty="0">
                  <a:solidFill>
                    <a:prstClr val="black"/>
                  </a:solidFill>
                  <a:latin typeface="ＭＳ Ｐゴシック"/>
                </a:rPr>
                <a:t>する（労働者の時季指定や計画的付与により取得された年次有給休暇の日数分については指定の必要はない）。</a:t>
              </a:r>
              <a:endParaRPr lang="en-US" altLang="ja-JP" sz="1300" dirty="0">
                <a:solidFill>
                  <a:prstClr val="black"/>
                </a:solidFill>
                <a:latin typeface="ＭＳ Ｐゴシック"/>
              </a:endParaRPr>
            </a:p>
            <a:p>
              <a:pPr marL="324000"/>
              <a:endParaRPr lang="en-US" altLang="ja-JP" sz="1300" dirty="0">
                <a:solidFill>
                  <a:prstClr val="black"/>
                </a:solidFill>
                <a:latin typeface="ＭＳ Ｐゴシック"/>
              </a:endParaRPr>
            </a:p>
            <a:p>
              <a:pPr marL="324000"/>
              <a:endParaRPr lang="en-US" altLang="ja-JP" sz="1200" dirty="0" smtClean="0"/>
            </a:p>
          </p:txBody>
        </p:sp>
        <p:sp>
          <p:nvSpPr>
            <p:cNvPr id="8" name="テキスト ボックス 7"/>
            <p:cNvSpPr txBox="1"/>
            <p:nvPr/>
          </p:nvSpPr>
          <p:spPr>
            <a:xfrm>
              <a:off x="3803" y="3997567"/>
              <a:ext cx="4069272" cy="114655"/>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rtlCol="0" anchor="ctr">
              <a:noAutofit/>
            </a:bodyPr>
            <a:lstStyle/>
            <a:p>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（１）長時間労働の是正</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aphicFrame>
        <p:nvGraphicFramePr>
          <p:cNvPr id="14" name="表 13"/>
          <p:cNvGraphicFramePr>
            <a:graphicFrameLocks noGrp="1"/>
          </p:cNvGraphicFramePr>
          <p:nvPr>
            <p:extLst>
              <p:ext uri="{D42A27DB-BD31-4B8C-83A1-F6EECF244321}">
                <p14:modId xmlns:p14="http://schemas.microsoft.com/office/powerpoint/2010/main" val="3540273326"/>
              </p:ext>
            </p:extLst>
          </p:nvPr>
        </p:nvGraphicFramePr>
        <p:xfrm>
          <a:off x="350495" y="3508922"/>
          <a:ext cx="9205023" cy="1984978"/>
        </p:xfrm>
        <a:graphic>
          <a:graphicData uri="http://schemas.openxmlformats.org/drawingml/2006/table">
            <a:tbl>
              <a:tblPr/>
              <a:tblGrid>
                <a:gridCol w="1358602"/>
                <a:gridCol w="7846421"/>
              </a:tblGrid>
              <a:tr h="259360">
                <a:tc>
                  <a:txBody>
                    <a:bodyPr/>
                    <a:lstStyle/>
                    <a:p>
                      <a:pPr algn="l" fontAlgn="ctr"/>
                      <a:r>
                        <a:rPr lang="ja-JP" altLang="en-US" sz="900" b="0" i="0" u="none" strike="noStrike" dirty="0">
                          <a:solidFill>
                            <a:schemeClr val="tx1"/>
                          </a:solidFill>
                          <a:effectLst/>
                          <a:latin typeface="+mn-ea"/>
                          <a:ea typeface="+mn-ea"/>
                        </a:rPr>
                        <a:t>自動車運転の</a:t>
                      </a:r>
                      <a:r>
                        <a:rPr lang="ja-JP" altLang="en-US" sz="900" b="0" i="0" u="none" strike="noStrike" dirty="0" smtClean="0">
                          <a:solidFill>
                            <a:schemeClr val="tx1"/>
                          </a:solidFill>
                          <a:effectLst/>
                          <a:latin typeface="+mn-ea"/>
                          <a:ea typeface="+mn-ea"/>
                        </a:rPr>
                        <a:t>業務</a:t>
                      </a:r>
                      <a:endParaRPr lang="ja-JP" altLang="en-US" sz="900" b="0" i="0" u="none" strike="noStrike" dirty="0">
                        <a:solidFill>
                          <a:schemeClr val="tx1"/>
                        </a:solidFill>
                        <a:effectLst/>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mn-ea"/>
                          <a:ea typeface="+mn-ea"/>
                        </a:rPr>
                        <a:t>改正法施行５年後に、時間外労働の上限規制を適用。上限時間は、年９６０時間とし、将来的</a:t>
                      </a:r>
                      <a:r>
                        <a:rPr lang="ja-JP" altLang="en-US" sz="900" b="0" i="0" u="none" strike="noStrike" dirty="0">
                          <a:solidFill>
                            <a:srgbClr val="000000"/>
                          </a:solidFill>
                          <a:effectLst/>
                          <a:latin typeface="+mn-ea"/>
                          <a:ea typeface="+mn-ea"/>
                        </a:rPr>
                        <a:t>に一般則の適用を目指す。</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566">
                <a:tc>
                  <a:txBody>
                    <a:bodyPr/>
                    <a:lstStyle/>
                    <a:p>
                      <a:pPr algn="l" fontAlgn="ctr"/>
                      <a:r>
                        <a:rPr lang="ja-JP" altLang="en-US" sz="900" b="0" i="0" u="none" strike="noStrike" dirty="0">
                          <a:solidFill>
                            <a:schemeClr val="tx1"/>
                          </a:solidFill>
                          <a:effectLst/>
                          <a:latin typeface="+mn-ea"/>
                          <a:ea typeface="+mn-ea"/>
                        </a:rPr>
                        <a:t>建設</a:t>
                      </a:r>
                      <a:r>
                        <a:rPr lang="ja-JP" altLang="en-US" sz="900" b="0" i="0" u="none" strike="noStrike" dirty="0" smtClean="0">
                          <a:solidFill>
                            <a:schemeClr val="tx1"/>
                          </a:solidFill>
                          <a:effectLst/>
                          <a:latin typeface="+mn-ea"/>
                          <a:ea typeface="+mn-ea"/>
                        </a:rPr>
                        <a:t>事業</a:t>
                      </a:r>
                      <a:endParaRPr lang="ja-JP" altLang="en-US" sz="900" b="0" i="0" u="none" strike="noStrike" dirty="0">
                        <a:solidFill>
                          <a:schemeClr val="tx1"/>
                        </a:solidFill>
                        <a:effectLst/>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mn-ea"/>
                          <a:ea typeface="+mn-ea"/>
                        </a:rPr>
                        <a:t>改正法施行５年後に、一般則を適用。（ただし、災害時における復旧</a:t>
                      </a:r>
                      <a:r>
                        <a:rPr lang="ja-JP" altLang="en-US" sz="900" b="0" i="0" u="none" strike="noStrike" dirty="0">
                          <a:solidFill>
                            <a:srgbClr val="000000"/>
                          </a:solidFill>
                          <a:effectLst/>
                          <a:latin typeface="+mn-ea"/>
                          <a:ea typeface="+mn-ea"/>
                        </a:rPr>
                        <a:t>・復興</a:t>
                      </a:r>
                      <a:r>
                        <a:rPr lang="ja-JP" altLang="en-US" sz="900" b="0" i="0" u="none" strike="noStrike" dirty="0" smtClean="0">
                          <a:solidFill>
                            <a:srgbClr val="000000"/>
                          </a:solidFill>
                          <a:effectLst/>
                          <a:latin typeface="+mn-ea"/>
                          <a:ea typeface="+mn-ea"/>
                        </a:rPr>
                        <a:t>の事業については</a:t>
                      </a:r>
                      <a:r>
                        <a:rPr lang="ja-JP" altLang="en-US" sz="900" b="0" i="0" u="none" strike="noStrike" dirty="0">
                          <a:solidFill>
                            <a:srgbClr val="000000"/>
                          </a:solidFill>
                          <a:effectLst/>
                          <a:latin typeface="+mn-ea"/>
                          <a:ea typeface="+mn-ea"/>
                        </a:rPr>
                        <a:t>、１か月１００時間未満・複数月８０時間以内</a:t>
                      </a:r>
                      <a:r>
                        <a:rPr lang="ja-JP" altLang="en-US" sz="900" b="0" i="0" u="none" strike="noStrike" dirty="0" smtClean="0">
                          <a:solidFill>
                            <a:srgbClr val="000000"/>
                          </a:solidFill>
                          <a:effectLst/>
                          <a:latin typeface="+mn-ea"/>
                          <a:ea typeface="+mn-ea"/>
                        </a:rPr>
                        <a:t>の要件は適用しない。この点についても、将来的に一般則の適用を目指す）。</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566">
                <a:tc>
                  <a:txBody>
                    <a:bodyPr/>
                    <a:lstStyle/>
                    <a:p>
                      <a:pPr algn="l" fontAlgn="ctr"/>
                      <a:r>
                        <a:rPr lang="ja-JP" altLang="en-US" sz="900" b="0" i="0" u="none" strike="noStrike" dirty="0">
                          <a:solidFill>
                            <a:schemeClr val="tx1"/>
                          </a:solidFill>
                          <a:effectLst/>
                          <a:latin typeface="+mn-ea"/>
                          <a:ea typeface="+mn-ea"/>
                        </a:rPr>
                        <a:t>医師</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mn-ea"/>
                          <a:ea typeface="+mn-ea"/>
                        </a:rPr>
                        <a:t>改正法施行５年後に、時間外労働の上限規制を適用。</a:t>
                      </a:r>
                    </a:p>
                    <a:p>
                      <a:pPr algn="l" fontAlgn="ctr"/>
                      <a:r>
                        <a:rPr lang="ja-JP" altLang="en-US" sz="900" b="0" i="0" u="none" strike="noStrike" dirty="0" smtClean="0">
                          <a:solidFill>
                            <a:srgbClr val="000000"/>
                          </a:solidFill>
                          <a:effectLst/>
                          <a:latin typeface="+mn-ea"/>
                          <a:ea typeface="+mn-ea"/>
                        </a:rPr>
                        <a:t>具体的な上限時間等は省令で定めることとし、医療界</a:t>
                      </a:r>
                      <a:r>
                        <a:rPr lang="ja-JP" altLang="en-US" sz="900" b="0" i="0" u="none" strike="noStrike" dirty="0">
                          <a:solidFill>
                            <a:srgbClr val="000000"/>
                          </a:solidFill>
                          <a:effectLst/>
                          <a:latin typeface="+mn-ea"/>
                          <a:ea typeface="+mn-ea"/>
                        </a:rPr>
                        <a:t>の</a:t>
                      </a:r>
                      <a:r>
                        <a:rPr lang="ja-JP" altLang="en-US" sz="900" b="0" i="0" u="none" strike="noStrike" dirty="0" smtClean="0">
                          <a:solidFill>
                            <a:srgbClr val="000000"/>
                          </a:solidFill>
                          <a:effectLst/>
                          <a:latin typeface="+mn-ea"/>
                          <a:ea typeface="+mn-ea"/>
                        </a:rPr>
                        <a:t>参加による検討</a:t>
                      </a:r>
                      <a:r>
                        <a:rPr lang="ja-JP" altLang="en-US" sz="900" b="0" i="0" u="none" strike="noStrike" dirty="0">
                          <a:solidFill>
                            <a:srgbClr val="000000"/>
                          </a:solidFill>
                          <a:effectLst/>
                          <a:latin typeface="+mn-ea"/>
                          <a:ea typeface="+mn-ea"/>
                        </a:rPr>
                        <a:t>の</a:t>
                      </a:r>
                      <a:r>
                        <a:rPr lang="ja-JP" altLang="en-US" sz="900" b="0" i="0" u="none" strike="noStrike" dirty="0" smtClean="0">
                          <a:solidFill>
                            <a:srgbClr val="000000"/>
                          </a:solidFill>
                          <a:effectLst/>
                          <a:latin typeface="+mn-ea"/>
                          <a:ea typeface="+mn-ea"/>
                        </a:rPr>
                        <a:t>場において、規制の</a:t>
                      </a:r>
                      <a:r>
                        <a:rPr lang="ja-JP" altLang="en-US" sz="900" b="0" i="0" u="none" strike="noStrike" dirty="0">
                          <a:solidFill>
                            <a:srgbClr val="000000"/>
                          </a:solidFill>
                          <a:effectLst/>
                          <a:latin typeface="+mn-ea"/>
                          <a:ea typeface="+mn-ea"/>
                        </a:rPr>
                        <a:t>具体的あり方、労働時間の短縮策等について検討し、結論を得る。</a:t>
                      </a: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566">
                <a:tc>
                  <a:txBody>
                    <a:bodyPr/>
                    <a:lstStyle/>
                    <a:p>
                      <a:pPr algn="l" fontAlgn="ctr"/>
                      <a:r>
                        <a:rPr lang="ja-JP" altLang="en-US" sz="900" b="0" i="0" u="none" strike="noStrike" dirty="0" smtClean="0">
                          <a:solidFill>
                            <a:schemeClr val="tx1"/>
                          </a:solidFill>
                          <a:effectLst/>
                          <a:latin typeface="+mn-ea"/>
                          <a:ea typeface="+mn-ea"/>
                        </a:rPr>
                        <a:t>鹿児島県及び沖縄県における砂糖製造業</a:t>
                      </a:r>
                      <a:endParaRPr lang="ja-JP" altLang="en-US" sz="900" b="0" i="0" u="none" strike="noStrike" dirty="0">
                        <a:solidFill>
                          <a:schemeClr val="tx1"/>
                        </a:solidFill>
                        <a:effectLst/>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900" b="0" i="0" u="none" strike="noStrike" dirty="0" smtClean="0">
                          <a:solidFill>
                            <a:srgbClr val="000000"/>
                          </a:solidFill>
                          <a:effectLst/>
                          <a:latin typeface="+mn-ea"/>
                          <a:ea typeface="+mn-ea"/>
                        </a:rPr>
                        <a:t>改正法施行３年間は、１か月１００時間未満・複数月８０時間以内の要件は適用しない。（改正法施行３年後に、一般則を適用）</a:t>
                      </a:r>
                      <a:endParaRPr lang="ja-JP" altLang="en-US" sz="900" b="0" i="0" u="none" strike="noStrike" dirty="0">
                        <a:solidFill>
                          <a:srgbClr val="000000"/>
                        </a:solidFill>
                        <a:effectLst/>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7566">
                <a:tc>
                  <a:txBody>
                    <a:bodyPr/>
                    <a:lstStyle/>
                    <a:p>
                      <a:pPr algn="l" fontAlgn="ctr"/>
                      <a:r>
                        <a:rPr lang="ja-JP" altLang="en-US" sz="900" b="0" i="0" u="none" strike="noStrike" dirty="0">
                          <a:solidFill>
                            <a:schemeClr val="tx1"/>
                          </a:solidFill>
                          <a:effectLst/>
                          <a:latin typeface="+mn-ea"/>
                          <a:ea typeface="+mn-ea"/>
                        </a:rPr>
                        <a:t>新技術・新商品</a:t>
                      </a:r>
                      <a:r>
                        <a:rPr lang="ja-JP" altLang="en-US" sz="900" b="0" i="0" u="none" strike="noStrike" dirty="0" smtClean="0">
                          <a:solidFill>
                            <a:schemeClr val="tx1"/>
                          </a:solidFill>
                          <a:effectLst/>
                          <a:latin typeface="+mn-ea"/>
                          <a:ea typeface="+mn-ea"/>
                        </a:rPr>
                        <a:t>等の研究開発業務</a:t>
                      </a:r>
                      <a:endParaRPr lang="ja-JP" altLang="en-US" sz="900" b="0" i="0" u="none" strike="noStrike" dirty="0">
                        <a:solidFill>
                          <a:schemeClr val="tx1"/>
                        </a:solidFill>
                        <a:effectLst/>
                        <a:latin typeface="+mn-ea"/>
                        <a:ea typeface="+mn-ea"/>
                      </a:endParaRPr>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spc="-60" baseline="0" dirty="0">
                          <a:solidFill>
                            <a:srgbClr val="000000"/>
                          </a:solidFill>
                          <a:effectLst/>
                          <a:latin typeface="+mn-ea"/>
                          <a:ea typeface="+mn-ea"/>
                        </a:rPr>
                        <a:t>医師の面接</a:t>
                      </a:r>
                      <a:r>
                        <a:rPr lang="ja-JP" altLang="en-US" sz="900" b="0" i="0" u="none" strike="noStrike" spc="-60" baseline="0" dirty="0" smtClean="0">
                          <a:solidFill>
                            <a:srgbClr val="000000"/>
                          </a:solidFill>
                          <a:effectLst/>
                          <a:latin typeface="+mn-ea"/>
                          <a:ea typeface="+mn-ea"/>
                        </a:rPr>
                        <a:t>指導（</a:t>
                      </a:r>
                      <a:r>
                        <a:rPr lang="en-US" altLang="ja-JP" sz="900" b="0" i="0" u="none" strike="noStrike" spc="-60" baseline="0" dirty="0" smtClean="0">
                          <a:solidFill>
                            <a:srgbClr val="000000"/>
                          </a:solidFill>
                          <a:effectLst/>
                          <a:latin typeface="+mn-ea"/>
                          <a:ea typeface="+mn-ea"/>
                        </a:rPr>
                        <a:t>※</a:t>
                      </a:r>
                      <a:r>
                        <a:rPr lang="ja-JP" altLang="en-US" sz="900" b="0" i="0" u="none" strike="noStrike" spc="-60" baseline="0" dirty="0" smtClean="0">
                          <a:solidFill>
                            <a:srgbClr val="000000"/>
                          </a:solidFill>
                          <a:effectLst/>
                          <a:latin typeface="+mn-ea"/>
                          <a:ea typeface="+mn-ea"/>
                        </a:rPr>
                        <a:t>）、</a:t>
                      </a:r>
                      <a:r>
                        <a:rPr lang="ja-JP" altLang="en-US" sz="900" b="0" i="0" u="none" strike="noStrike" spc="-60" baseline="0" dirty="0">
                          <a:solidFill>
                            <a:srgbClr val="000000"/>
                          </a:solidFill>
                          <a:effectLst/>
                          <a:latin typeface="+mn-ea"/>
                          <a:ea typeface="+mn-ea"/>
                        </a:rPr>
                        <a:t>代替休暇の</a:t>
                      </a:r>
                      <a:r>
                        <a:rPr lang="ja-JP" altLang="en-US" sz="900" b="0" i="0" u="none" strike="noStrike" spc="-60" baseline="0" dirty="0" smtClean="0">
                          <a:solidFill>
                            <a:srgbClr val="000000"/>
                          </a:solidFill>
                          <a:effectLst/>
                          <a:latin typeface="+mn-ea"/>
                          <a:ea typeface="+mn-ea"/>
                        </a:rPr>
                        <a:t>付与等の健康</a:t>
                      </a:r>
                      <a:r>
                        <a:rPr lang="ja-JP" altLang="en-US" sz="900" b="0" i="0" u="none" strike="noStrike" spc="-60" baseline="0" dirty="0">
                          <a:solidFill>
                            <a:srgbClr val="000000"/>
                          </a:solidFill>
                          <a:effectLst/>
                          <a:latin typeface="+mn-ea"/>
                          <a:ea typeface="+mn-ea"/>
                        </a:rPr>
                        <a:t>確保措置</a:t>
                      </a:r>
                      <a:r>
                        <a:rPr lang="ja-JP" altLang="en-US" sz="900" b="0" i="0" u="none" strike="noStrike" spc="-60" baseline="0" dirty="0" smtClean="0">
                          <a:solidFill>
                            <a:srgbClr val="000000"/>
                          </a:solidFill>
                          <a:effectLst/>
                          <a:latin typeface="+mn-ea"/>
                          <a:ea typeface="+mn-ea"/>
                        </a:rPr>
                        <a:t>を設けた上で、時間外労働の上限規制は適用しない。</a:t>
                      </a:r>
                      <a:endParaRPr lang="en-US" altLang="ja-JP" sz="900" b="0" i="0" u="none" strike="noStrike" spc="-60" baseline="0" dirty="0" smtClean="0">
                        <a:solidFill>
                          <a:srgbClr val="000000"/>
                        </a:solidFill>
                        <a:effectLst/>
                        <a:latin typeface="+mn-ea"/>
                        <a:ea typeface="+mn-ea"/>
                      </a:endParaRPr>
                    </a:p>
                    <a:p>
                      <a:pPr marL="180000" marR="0" indent="-457200" algn="l"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smtClean="0">
                          <a:solidFill>
                            <a:srgbClr val="000000"/>
                          </a:solidFill>
                          <a:effectLst/>
                          <a:latin typeface="+mn-ea"/>
                          <a:ea typeface="+mn-ea"/>
                        </a:rPr>
                        <a:t>　　</a:t>
                      </a:r>
                      <a:r>
                        <a:rPr lang="en-US" altLang="ja-JP" sz="900" b="0" i="0" u="none" strike="noStrike" dirty="0" smtClean="0">
                          <a:solidFill>
                            <a:srgbClr val="000000"/>
                          </a:solidFill>
                          <a:effectLst/>
                          <a:latin typeface="+mn-ea"/>
                          <a:ea typeface="+mn-ea"/>
                        </a:rPr>
                        <a:t>※</a:t>
                      </a:r>
                      <a:r>
                        <a:rPr lang="ja-JP" altLang="en-US" sz="900" b="0" i="0" u="none" strike="noStrike" dirty="0" smtClean="0">
                          <a:solidFill>
                            <a:srgbClr val="000000"/>
                          </a:solidFill>
                          <a:effectLst/>
                          <a:latin typeface="+mn-ea"/>
                          <a:ea typeface="+mn-ea"/>
                        </a:rPr>
                        <a:t>時間外労働が</a:t>
                      </a:r>
                      <a:r>
                        <a:rPr lang="ja-JP" altLang="en-US" sz="900" dirty="0" smtClean="0"/>
                        <a:t>一定時間を超える場合には、事業主は、その者に必ず医師による面接指導を受けさせなければならないこととする。（</a:t>
                      </a:r>
                      <a:r>
                        <a:rPr lang="ja-JP" altLang="en-US" sz="900" dirty="0" smtClean="0">
                          <a:latin typeface="ＭＳ 明朝" panose="02020609040205080304" pitchFamily="17" charset="-128"/>
                          <a:ea typeface="ＭＳ 明朝" panose="02020609040205080304" pitchFamily="17" charset="-128"/>
                        </a:rPr>
                        <a:t>労働安全衛生法の改正</a:t>
                      </a:r>
                      <a:r>
                        <a:rPr lang="ja-JP" altLang="en-US" sz="900" dirty="0" smtClean="0"/>
                        <a:t>）</a:t>
                      </a:r>
                      <a:endParaRPr lang="en-US" altLang="ja-JP" sz="900" dirty="0" smtClean="0"/>
                    </a:p>
                  </a:txBody>
                  <a:tcPr marL="99060" marR="990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0" name="グループ化 9"/>
          <p:cNvGrpSpPr/>
          <p:nvPr/>
        </p:nvGrpSpPr>
        <p:grpSpPr>
          <a:xfrm>
            <a:off x="56933" y="1774976"/>
            <a:ext cx="4248000" cy="1774102"/>
            <a:chOff x="77416" y="3573020"/>
            <a:chExt cx="4280221" cy="1951513"/>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2663" y="3776652"/>
              <a:ext cx="2526224" cy="137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77416" y="4221088"/>
              <a:ext cx="975320" cy="469876"/>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ctr"/>
              <a:r>
                <a:rPr lang="ja-JP" altLang="en-US" sz="800" dirty="0" smtClean="0">
                  <a:solidFill>
                    <a:srgbClr val="4F81BD">
                      <a:lumMod val="75000"/>
                    </a:srgbClr>
                  </a:solidFill>
                  <a:latin typeface="ＭＳ Ｐゴシック"/>
                </a:rPr>
                <a:t>限度時間</a:t>
              </a:r>
              <a:endParaRPr lang="en-US" altLang="ja-JP" sz="800" dirty="0" smtClean="0">
                <a:solidFill>
                  <a:srgbClr val="4F81BD">
                    <a:lumMod val="75000"/>
                  </a:srgbClr>
                </a:solidFill>
                <a:latin typeface="ＭＳ Ｐゴシック"/>
              </a:endParaRPr>
            </a:p>
            <a:p>
              <a:pPr algn="ctr"/>
              <a:r>
                <a:rPr lang="ja-JP" altLang="en-US" sz="800" dirty="0" smtClean="0">
                  <a:solidFill>
                    <a:prstClr val="black"/>
                  </a:solidFill>
                  <a:latin typeface="ＭＳ Ｐゴシック"/>
                </a:rPr>
                <a:t>１か月４５時間</a:t>
              </a:r>
              <a:endParaRPr lang="en-US" altLang="ja-JP" sz="800" dirty="0" smtClean="0">
                <a:solidFill>
                  <a:prstClr val="black"/>
                </a:solidFill>
                <a:latin typeface="ＭＳ Ｐゴシック"/>
              </a:endParaRPr>
            </a:p>
            <a:p>
              <a:pPr algn="ctr"/>
              <a:r>
                <a:rPr lang="ja-JP" altLang="en-US" sz="800" dirty="0" smtClean="0">
                  <a:solidFill>
                    <a:prstClr val="black"/>
                  </a:solidFill>
                  <a:latin typeface="ＭＳ Ｐゴシック"/>
                </a:rPr>
                <a:t>１年３６０時間など</a:t>
              </a:r>
              <a:endParaRPr lang="en-US" altLang="ja-JP" sz="800" dirty="0">
                <a:solidFill>
                  <a:prstClr val="black"/>
                </a:solidFill>
                <a:latin typeface="ＭＳ Ｐゴシック"/>
              </a:endParaRPr>
            </a:p>
          </p:txBody>
        </p:sp>
        <p:sp>
          <p:nvSpPr>
            <p:cNvPr id="15" name="正方形/長方形 14"/>
            <p:cNvSpPr/>
            <p:nvPr/>
          </p:nvSpPr>
          <p:spPr>
            <a:xfrm>
              <a:off x="90347" y="4725144"/>
              <a:ext cx="962391" cy="42422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800" dirty="0" smtClean="0">
                  <a:solidFill>
                    <a:srgbClr val="4F81BD">
                      <a:lumMod val="75000"/>
                    </a:srgbClr>
                  </a:solidFill>
                  <a:latin typeface="ＭＳ Ｐゴシック"/>
                </a:rPr>
                <a:t>法定労働時間</a:t>
              </a:r>
              <a:endParaRPr lang="en-US" altLang="ja-JP" sz="800" dirty="0" smtClean="0">
                <a:solidFill>
                  <a:srgbClr val="4F81BD">
                    <a:lumMod val="75000"/>
                  </a:srgbClr>
                </a:solidFill>
                <a:latin typeface="ＭＳ Ｐゴシック"/>
              </a:endParaRPr>
            </a:p>
            <a:p>
              <a:pPr algn="ctr"/>
              <a:r>
                <a:rPr lang="ja-JP" altLang="en-US" sz="800" dirty="0" smtClean="0">
                  <a:solidFill>
                    <a:prstClr val="black"/>
                  </a:solidFill>
                  <a:latin typeface="ＭＳ Ｐゴシック"/>
                </a:rPr>
                <a:t>１日８時間</a:t>
              </a:r>
              <a:endParaRPr lang="en-US" altLang="ja-JP" sz="800" dirty="0" smtClean="0">
                <a:solidFill>
                  <a:prstClr val="black"/>
                </a:solidFill>
                <a:latin typeface="ＭＳ Ｐゴシック"/>
              </a:endParaRPr>
            </a:p>
            <a:p>
              <a:pPr algn="ctr"/>
              <a:r>
                <a:rPr lang="ja-JP" altLang="en-US" sz="800" dirty="0" smtClean="0">
                  <a:solidFill>
                    <a:prstClr val="black"/>
                  </a:solidFill>
                  <a:latin typeface="ＭＳ Ｐゴシック"/>
                </a:rPr>
                <a:t>１週４０時間　　　　　　　　　　　　　　　</a:t>
              </a:r>
              <a:endParaRPr lang="en-US" altLang="ja-JP" sz="800" dirty="0" smtClean="0">
                <a:solidFill>
                  <a:prstClr val="black"/>
                </a:solidFill>
                <a:latin typeface="ＭＳ Ｐゴシック"/>
              </a:endParaRPr>
            </a:p>
          </p:txBody>
        </p:sp>
        <p:sp>
          <p:nvSpPr>
            <p:cNvPr id="16" name="右中かっこ 15"/>
            <p:cNvSpPr/>
            <p:nvPr/>
          </p:nvSpPr>
          <p:spPr>
            <a:xfrm flipH="1">
              <a:off x="992562" y="4221089"/>
              <a:ext cx="45719" cy="469876"/>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17" name="右中かっこ 16"/>
            <p:cNvSpPr/>
            <p:nvPr/>
          </p:nvSpPr>
          <p:spPr>
            <a:xfrm flipH="1">
              <a:off x="992562" y="4725144"/>
              <a:ext cx="45719" cy="469876"/>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18" name="右中かっこ 17"/>
            <p:cNvSpPr/>
            <p:nvPr/>
          </p:nvSpPr>
          <p:spPr>
            <a:xfrm>
              <a:off x="3656858" y="3776653"/>
              <a:ext cx="91309" cy="914312"/>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19" name="正方形/長方形 18"/>
            <p:cNvSpPr/>
            <p:nvPr/>
          </p:nvSpPr>
          <p:spPr>
            <a:xfrm>
              <a:off x="3728866" y="4058158"/>
              <a:ext cx="628771" cy="325860"/>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800" dirty="0" smtClean="0">
                  <a:solidFill>
                    <a:srgbClr val="4F81BD">
                      <a:lumMod val="75000"/>
                    </a:srgbClr>
                  </a:solidFill>
                  <a:latin typeface="ＤＨＰ特太ゴシック体" panose="020B0500000000000000" pitchFamily="50" charset="-128"/>
                  <a:ea typeface="ＤＨＰ特太ゴシック体" panose="020B0500000000000000" pitchFamily="50" charset="-128"/>
                </a:rPr>
                <a:t>特別条項</a:t>
              </a:r>
              <a:endParaRPr lang="en-US" altLang="ja-JP" sz="800" dirty="0" smtClean="0">
                <a:solidFill>
                  <a:srgbClr val="4F81BD">
                    <a:lumMod val="75000"/>
                  </a:srgbClr>
                </a:solidFill>
                <a:latin typeface="ＤＨＰ特太ゴシック体" panose="020B0500000000000000" pitchFamily="50" charset="-128"/>
                <a:ea typeface="ＤＨＰ特太ゴシック体" panose="020B0500000000000000" pitchFamily="50" charset="-128"/>
              </a:endParaRPr>
            </a:p>
            <a:p>
              <a:pPr algn="ctr"/>
              <a:r>
                <a:rPr lang="ja-JP" altLang="en-US" sz="800" dirty="0" smtClean="0">
                  <a:solidFill>
                    <a:prstClr val="black"/>
                  </a:solidFill>
                  <a:latin typeface="ＤＨＰ特太ゴシック体" panose="020B0500000000000000" pitchFamily="50" charset="-128"/>
                  <a:ea typeface="ＤＨＰ特太ゴシック体" panose="020B0500000000000000" pitchFamily="50" charset="-128"/>
                </a:rPr>
                <a:t>上限なし</a:t>
              </a:r>
              <a:endParaRPr lang="en-US" altLang="ja-JP" sz="80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0" name="正方形/長方形 19"/>
            <p:cNvSpPr/>
            <p:nvPr/>
          </p:nvSpPr>
          <p:spPr>
            <a:xfrm>
              <a:off x="2432722" y="3573020"/>
              <a:ext cx="1144701" cy="19933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800" dirty="0" smtClean="0">
                  <a:solidFill>
                    <a:prstClr val="black"/>
                  </a:solidFill>
                  <a:latin typeface="ＤＨＰ特太ゴシック体" panose="020B0500000000000000" pitchFamily="50" charset="-128"/>
                  <a:ea typeface="ＤＨＰ特太ゴシック体" panose="020B0500000000000000" pitchFamily="50" charset="-128"/>
                </a:rPr>
                <a:t>年間６か月まで</a:t>
              </a:r>
              <a:endParaRPr lang="en-US" altLang="ja-JP" sz="80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sp>
          <p:nvSpPr>
            <p:cNvPr id="21" name="正方形/長方形 20"/>
            <p:cNvSpPr/>
            <p:nvPr/>
          </p:nvSpPr>
          <p:spPr>
            <a:xfrm>
              <a:off x="1893275" y="5287545"/>
              <a:ext cx="911572" cy="236988"/>
            </a:xfrm>
            <a:prstGeom prst="rect">
              <a:avLst/>
            </a:prstGeom>
            <a:ln w="12700">
              <a:noFill/>
            </a:ln>
          </p:spPr>
          <p:txBody>
            <a:bodyPr wrap="square">
              <a:spAutoFit/>
            </a:bodyPr>
            <a:lstStyle/>
            <a:p>
              <a:r>
                <a:rPr lang="ja-JP" altLang="en-US" sz="800" dirty="0" smtClean="0">
                  <a:solidFill>
                    <a:prstClr val="black"/>
                  </a:solidFill>
                </a:rPr>
                <a:t>１年間＝１２か月</a:t>
              </a:r>
              <a:endParaRPr lang="ja-JP" altLang="en-US" sz="800" dirty="0">
                <a:solidFill>
                  <a:prstClr val="black"/>
                </a:solidFill>
              </a:endParaRPr>
            </a:p>
          </p:txBody>
        </p:sp>
        <p:sp>
          <p:nvSpPr>
            <p:cNvPr id="22" name="右中かっこ 21"/>
            <p:cNvSpPr/>
            <p:nvPr/>
          </p:nvSpPr>
          <p:spPr>
            <a:xfrm rot="5400000">
              <a:off x="2324547" y="3954099"/>
              <a:ext cx="129062" cy="2519618"/>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grpSp>
      <p:grpSp>
        <p:nvGrpSpPr>
          <p:cNvPr id="23" name="グループ化 22"/>
          <p:cNvGrpSpPr/>
          <p:nvPr/>
        </p:nvGrpSpPr>
        <p:grpSpPr>
          <a:xfrm>
            <a:off x="4507659" y="1628800"/>
            <a:ext cx="5239842" cy="1940200"/>
            <a:chOff x="5162938" y="3407679"/>
            <a:chExt cx="5065894" cy="2134220"/>
          </a:xfrm>
        </p:grpSpPr>
        <p:sp>
          <p:nvSpPr>
            <p:cNvPr id="24" name="正方形/長方形 23"/>
            <p:cNvSpPr/>
            <p:nvPr/>
          </p:nvSpPr>
          <p:spPr>
            <a:xfrm>
              <a:off x="5210289" y="4725144"/>
              <a:ext cx="962391" cy="424228"/>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800" dirty="0" smtClean="0">
                  <a:solidFill>
                    <a:srgbClr val="4F81BD">
                      <a:lumMod val="75000"/>
                    </a:srgbClr>
                  </a:solidFill>
                  <a:latin typeface="ＭＳ Ｐゴシック"/>
                </a:rPr>
                <a:t>法定労働時間</a:t>
              </a:r>
              <a:endParaRPr lang="en-US" altLang="ja-JP" sz="800" dirty="0" smtClean="0">
                <a:solidFill>
                  <a:srgbClr val="4F81BD">
                    <a:lumMod val="75000"/>
                  </a:srgbClr>
                </a:solidFill>
                <a:latin typeface="ＭＳ Ｐゴシック"/>
              </a:endParaRPr>
            </a:p>
            <a:p>
              <a:pPr algn="ctr"/>
              <a:r>
                <a:rPr lang="ja-JP" altLang="en-US" sz="800" dirty="0" smtClean="0">
                  <a:solidFill>
                    <a:prstClr val="black"/>
                  </a:solidFill>
                  <a:latin typeface="ＭＳ Ｐゴシック"/>
                </a:rPr>
                <a:t>１日８時間</a:t>
              </a:r>
              <a:endParaRPr lang="en-US" altLang="ja-JP" sz="800" dirty="0" smtClean="0">
                <a:solidFill>
                  <a:prstClr val="black"/>
                </a:solidFill>
                <a:latin typeface="ＭＳ Ｐゴシック"/>
              </a:endParaRPr>
            </a:p>
            <a:p>
              <a:pPr algn="ctr"/>
              <a:r>
                <a:rPr lang="ja-JP" altLang="en-US" sz="800" dirty="0" smtClean="0">
                  <a:solidFill>
                    <a:prstClr val="black"/>
                  </a:solidFill>
                  <a:latin typeface="ＭＳ Ｐゴシック"/>
                </a:rPr>
                <a:t>１週４０時間　　　　　　　　　　　　　　　</a:t>
              </a:r>
              <a:endParaRPr lang="en-US" altLang="ja-JP" sz="800" dirty="0" smtClean="0">
                <a:solidFill>
                  <a:prstClr val="black"/>
                </a:solidFill>
                <a:latin typeface="ＭＳ Ｐゴシック"/>
              </a:endParaRPr>
            </a:p>
          </p:txBody>
        </p:sp>
        <p:sp>
          <p:nvSpPr>
            <p:cNvPr id="25" name="正方形/長方形 24"/>
            <p:cNvSpPr/>
            <p:nvPr/>
          </p:nvSpPr>
          <p:spPr>
            <a:xfrm>
              <a:off x="5162938" y="4221088"/>
              <a:ext cx="975320" cy="469876"/>
            </a:xfrm>
            <a:prstGeom prst="rect">
              <a:avLst/>
            </a:prstGeom>
            <a:noFill/>
            <a:ln>
              <a:noFill/>
            </a:ln>
            <a:effectLst/>
          </p:spPr>
          <p:style>
            <a:lnRef idx="1">
              <a:schemeClr val="accent1"/>
            </a:lnRef>
            <a:fillRef idx="2">
              <a:schemeClr val="accent1"/>
            </a:fillRef>
            <a:effectRef idx="1">
              <a:schemeClr val="accent1"/>
            </a:effectRef>
            <a:fontRef idx="minor">
              <a:schemeClr val="dk1"/>
            </a:fontRef>
          </p:style>
          <p:txBody>
            <a:bodyPr rtlCol="0" anchor="ctr" anchorCtr="0"/>
            <a:lstStyle/>
            <a:p>
              <a:pPr algn="ctr"/>
              <a:r>
                <a:rPr lang="ja-JP" altLang="en-US" sz="800" dirty="0" smtClean="0">
                  <a:solidFill>
                    <a:srgbClr val="4F81BD">
                      <a:lumMod val="75000"/>
                    </a:srgbClr>
                  </a:solidFill>
                  <a:latin typeface="ＭＳ Ｐゴシック"/>
                </a:rPr>
                <a:t>法律による上限（原則）</a:t>
              </a:r>
              <a:endParaRPr lang="en-US" altLang="ja-JP" sz="800" dirty="0" smtClean="0">
                <a:solidFill>
                  <a:srgbClr val="4F81BD">
                    <a:lumMod val="75000"/>
                  </a:srgbClr>
                </a:solidFill>
                <a:latin typeface="ＭＳ Ｐゴシック"/>
              </a:endParaRPr>
            </a:p>
            <a:p>
              <a:pPr algn="ctr"/>
              <a:r>
                <a:rPr lang="ja-JP" altLang="en-US" sz="800" dirty="0" smtClean="0">
                  <a:solidFill>
                    <a:prstClr val="black"/>
                  </a:solidFill>
                  <a:latin typeface="ＭＳ Ｐゴシック"/>
                </a:rPr>
                <a:t>１か月４５時間</a:t>
              </a:r>
              <a:endParaRPr lang="en-US" altLang="ja-JP" sz="800" dirty="0" smtClean="0">
                <a:solidFill>
                  <a:prstClr val="black"/>
                </a:solidFill>
                <a:latin typeface="ＭＳ Ｐゴシック"/>
              </a:endParaRPr>
            </a:p>
            <a:p>
              <a:pPr algn="ctr"/>
              <a:r>
                <a:rPr lang="ja-JP" altLang="en-US" sz="800" dirty="0" smtClean="0">
                  <a:solidFill>
                    <a:prstClr val="black"/>
                  </a:solidFill>
                  <a:latin typeface="ＭＳ Ｐゴシック"/>
                </a:rPr>
                <a:t>１年３６０時間</a:t>
              </a:r>
              <a:endParaRPr lang="en-US" altLang="ja-JP" sz="800" dirty="0">
                <a:solidFill>
                  <a:prstClr val="black"/>
                </a:solidFill>
                <a:latin typeface="ＭＳ Ｐゴシック"/>
              </a:endParaRPr>
            </a:p>
          </p:txBody>
        </p:sp>
        <p:pic>
          <p:nvPicPr>
            <p:cNvPr id="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1194" y="3769666"/>
              <a:ext cx="2526224" cy="137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右中かっこ 26"/>
            <p:cNvSpPr/>
            <p:nvPr/>
          </p:nvSpPr>
          <p:spPr>
            <a:xfrm flipH="1">
              <a:off x="6033120" y="4212436"/>
              <a:ext cx="45719" cy="469876"/>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28" name="右中かっこ 27"/>
            <p:cNvSpPr/>
            <p:nvPr/>
          </p:nvSpPr>
          <p:spPr>
            <a:xfrm flipH="1">
              <a:off x="6033120" y="4725144"/>
              <a:ext cx="45719" cy="427044"/>
            </a:xfrm>
            <a:prstGeom prst="rightBrace">
              <a:avLst>
                <a:gd name="adj1" fmla="val 45352"/>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cxnSp>
          <p:nvCxnSpPr>
            <p:cNvPr id="29" name="直線コネクタ 28"/>
            <p:cNvCxnSpPr/>
            <p:nvPr/>
          </p:nvCxnSpPr>
          <p:spPr>
            <a:xfrm>
              <a:off x="6172679" y="4233809"/>
              <a:ext cx="1261626"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7419416" y="3776653"/>
              <a:ext cx="1278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6819716" y="3933056"/>
              <a:ext cx="0" cy="279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テキスト ボックス 31"/>
            <p:cNvSpPr txBox="1"/>
            <p:nvPr/>
          </p:nvSpPr>
          <p:spPr>
            <a:xfrm>
              <a:off x="6219130" y="3574179"/>
              <a:ext cx="1195262" cy="473976"/>
            </a:xfrm>
            <a:prstGeom prst="rect">
              <a:avLst/>
            </a:prstGeom>
            <a:noFill/>
          </p:spPr>
          <p:txBody>
            <a:bodyPr wrap="square" rtlCol="0">
              <a:spAutoFit/>
            </a:bodyPr>
            <a:lstStyle/>
            <a:p>
              <a:pPr algn="ctr"/>
              <a:r>
                <a:rPr lang="ja-JP" altLang="en-US" sz="1100" dirty="0" smtClean="0">
                  <a:solidFill>
                    <a:prstClr val="black"/>
                  </a:solidFill>
                </a:rPr>
                <a:t>法律による上限</a:t>
              </a:r>
              <a:endParaRPr lang="en-US" altLang="ja-JP" sz="1100" dirty="0" smtClean="0">
                <a:solidFill>
                  <a:prstClr val="black"/>
                </a:solidFill>
              </a:endParaRPr>
            </a:p>
            <a:p>
              <a:pPr algn="ctr"/>
              <a:r>
                <a:rPr lang="ja-JP" altLang="en-US" sz="1100" dirty="0" smtClean="0">
                  <a:solidFill>
                    <a:prstClr val="black"/>
                  </a:solidFill>
                </a:rPr>
                <a:t>（原則）</a:t>
              </a:r>
              <a:endParaRPr lang="ja-JP" altLang="en-US" sz="1100" dirty="0">
                <a:solidFill>
                  <a:prstClr val="black"/>
                </a:solidFill>
              </a:endParaRPr>
            </a:p>
          </p:txBody>
        </p:sp>
        <p:cxnSp>
          <p:nvCxnSpPr>
            <p:cNvPr id="33" name="直線矢印コネクタ 32"/>
            <p:cNvCxnSpPr/>
            <p:nvPr/>
          </p:nvCxnSpPr>
          <p:spPr>
            <a:xfrm>
              <a:off x="8038060" y="3592639"/>
              <a:ext cx="0" cy="180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8697416" y="3492755"/>
              <a:ext cx="1531416" cy="1218796"/>
            </a:xfrm>
            <a:prstGeom prst="rect">
              <a:avLst/>
            </a:prstGeom>
            <a:noFill/>
          </p:spPr>
          <p:txBody>
            <a:bodyPr wrap="square" rtlCol="0">
              <a:spAutoFit/>
            </a:bodyPr>
            <a:lstStyle/>
            <a:p>
              <a:r>
                <a:rPr lang="ja-JP" altLang="en-US" sz="1100" dirty="0" smtClean="0">
                  <a:solidFill>
                    <a:prstClr val="black"/>
                  </a:solidFill>
                </a:rPr>
                <a:t>法律による上限（例外）</a:t>
              </a:r>
              <a:endParaRPr lang="en-US" altLang="ja-JP" sz="1100" dirty="0" smtClean="0">
                <a:solidFill>
                  <a:prstClr val="black"/>
                </a:solidFill>
              </a:endParaRPr>
            </a:p>
            <a:p>
              <a:r>
                <a:rPr lang="ja-JP" altLang="en-US" sz="1100" dirty="0" smtClean="0">
                  <a:solidFill>
                    <a:prstClr val="black"/>
                  </a:solidFill>
                </a:rPr>
                <a:t>・年</a:t>
              </a:r>
              <a:r>
                <a:rPr lang="en-US" altLang="ja-JP" sz="1100" dirty="0" smtClean="0">
                  <a:solidFill>
                    <a:prstClr val="black"/>
                  </a:solidFill>
                </a:rPr>
                <a:t>720</a:t>
              </a:r>
              <a:r>
                <a:rPr lang="ja-JP" altLang="en-US" sz="1100" dirty="0" smtClean="0">
                  <a:solidFill>
                    <a:prstClr val="black"/>
                  </a:solidFill>
                </a:rPr>
                <a:t>時間</a:t>
              </a:r>
              <a:endParaRPr lang="en-US" altLang="ja-JP" sz="1100" dirty="0" smtClean="0">
                <a:solidFill>
                  <a:prstClr val="black"/>
                </a:solidFill>
              </a:endParaRPr>
            </a:p>
            <a:p>
              <a:r>
                <a:rPr lang="ja-JP" altLang="en-US" sz="1100" dirty="0" smtClean="0">
                  <a:solidFill>
                    <a:prstClr val="black"/>
                  </a:solidFill>
                </a:rPr>
                <a:t>・複数月平均</a:t>
              </a:r>
              <a:r>
                <a:rPr lang="en-US" altLang="ja-JP" sz="1100" dirty="0" smtClean="0">
                  <a:solidFill>
                    <a:prstClr val="black"/>
                  </a:solidFill>
                </a:rPr>
                <a:t>80</a:t>
              </a:r>
              <a:r>
                <a:rPr lang="ja-JP" altLang="en-US" sz="1100" dirty="0" smtClean="0">
                  <a:solidFill>
                    <a:prstClr val="black"/>
                  </a:solidFill>
                </a:rPr>
                <a:t>時間（休日労働含む）</a:t>
              </a:r>
              <a:endParaRPr lang="en-US" altLang="ja-JP" sz="1100" dirty="0" smtClean="0">
                <a:solidFill>
                  <a:prstClr val="black"/>
                </a:solidFill>
              </a:endParaRPr>
            </a:p>
            <a:p>
              <a:r>
                <a:rPr lang="ja-JP" altLang="en-US" sz="1100" dirty="0" smtClean="0">
                  <a:solidFill>
                    <a:prstClr val="black"/>
                  </a:solidFill>
                </a:rPr>
                <a:t>・月</a:t>
              </a:r>
              <a:r>
                <a:rPr lang="en-US" altLang="ja-JP" sz="1100" dirty="0" smtClean="0">
                  <a:solidFill>
                    <a:prstClr val="black"/>
                  </a:solidFill>
                </a:rPr>
                <a:t>100</a:t>
              </a:r>
              <a:r>
                <a:rPr lang="ja-JP" altLang="en-US" sz="1100" dirty="0" smtClean="0">
                  <a:solidFill>
                    <a:prstClr val="black"/>
                  </a:solidFill>
                </a:rPr>
                <a:t>時間未満（休日労働含む）</a:t>
              </a:r>
              <a:endParaRPr lang="ja-JP" altLang="en-US" sz="1100" dirty="0">
                <a:solidFill>
                  <a:prstClr val="black"/>
                </a:solidFill>
              </a:endParaRPr>
            </a:p>
          </p:txBody>
        </p:sp>
        <p:cxnSp>
          <p:nvCxnSpPr>
            <p:cNvPr id="35" name="直線コネクタ 34"/>
            <p:cNvCxnSpPr/>
            <p:nvPr/>
          </p:nvCxnSpPr>
          <p:spPr>
            <a:xfrm>
              <a:off x="8038060" y="3592639"/>
              <a:ext cx="659356" cy="0"/>
            </a:xfrm>
            <a:prstGeom prst="line">
              <a:avLst/>
            </a:prstGeom>
          </p:spPr>
          <p:style>
            <a:lnRef idx="1">
              <a:schemeClr val="dk1"/>
            </a:lnRef>
            <a:fillRef idx="0">
              <a:schemeClr val="dk1"/>
            </a:fillRef>
            <a:effectRef idx="0">
              <a:schemeClr val="dk1"/>
            </a:effectRef>
            <a:fontRef idx="minor">
              <a:schemeClr val="tx1"/>
            </a:fontRef>
          </p:style>
        </p:cxnSp>
        <p:sp>
          <p:nvSpPr>
            <p:cNvPr id="36" name="右中かっこ 35"/>
            <p:cNvSpPr/>
            <p:nvPr/>
          </p:nvSpPr>
          <p:spPr>
            <a:xfrm rot="5400000">
              <a:off x="7373076" y="3977437"/>
              <a:ext cx="129062" cy="2519618"/>
            </a:xfrm>
            <a:prstGeom prst="rightBrace">
              <a:avLst>
                <a:gd name="adj1" fmla="val 128264"/>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37" name="正方形/長方形 36"/>
            <p:cNvSpPr/>
            <p:nvPr/>
          </p:nvSpPr>
          <p:spPr>
            <a:xfrm>
              <a:off x="6981823" y="5304911"/>
              <a:ext cx="911572" cy="236988"/>
            </a:xfrm>
            <a:prstGeom prst="rect">
              <a:avLst/>
            </a:prstGeom>
            <a:ln w="12700">
              <a:noFill/>
            </a:ln>
          </p:spPr>
          <p:txBody>
            <a:bodyPr wrap="square">
              <a:spAutoFit/>
            </a:bodyPr>
            <a:lstStyle/>
            <a:p>
              <a:r>
                <a:rPr lang="ja-JP" altLang="en-US" sz="800" dirty="0" smtClean="0">
                  <a:solidFill>
                    <a:prstClr val="black"/>
                  </a:solidFill>
                </a:rPr>
                <a:t>１年間＝１２か月</a:t>
              </a:r>
              <a:endParaRPr lang="ja-JP" altLang="en-US" sz="800" dirty="0">
                <a:solidFill>
                  <a:prstClr val="black"/>
                </a:solidFill>
              </a:endParaRPr>
            </a:p>
          </p:txBody>
        </p:sp>
        <p:sp>
          <p:nvSpPr>
            <p:cNvPr id="38" name="正方形/長方形 37"/>
            <p:cNvSpPr/>
            <p:nvPr/>
          </p:nvSpPr>
          <p:spPr>
            <a:xfrm>
              <a:off x="7475538" y="3407679"/>
              <a:ext cx="1144701" cy="199331"/>
            </a:xfrm>
            <a:prstGeom prst="rect">
              <a:avLst/>
            </a:prstGeom>
            <a:noFill/>
            <a:ln>
              <a:noFill/>
            </a:ln>
            <a:effectLst/>
          </p:spPr>
          <p:style>
            <a:lnRef idx="1">
              <a:schemeClr val="dk1"/>
            </a:lnRef>
            <a:fillRef idx="2">
              <a:schemeClr val="dk1"/>
            </a:fillRef>
            <a:effectRef idx="1">
              <a:schemeClr val="dk1"/>
            </a:effectRef>
            <a:fontRef idx="minor">
              <a:schemeClr val="dk1"/>
            </a:fontRef>
          </p:style>
          <p:txBody>
            <a:bodyPr rtlCol="0" anchor="ctr" anchorCtr="0"/>
            <a:lstStyle/>
            <a:p>
              <a:pPr algn="ctr"/>
              <a:r>
                <a:rPr lang="ja-JP" altLang="en-US" sz="800" dirty="0" smtClean="0">
                  <a:solidFill>
                    <a:prstClr val="black"/>
                  </a:solidFill>
                  <a:latin typeface="ＤＨＰ特太ゴシック体" panose="020B0500000000000000" pitchFamily="50" charset="-128"/>
                  <a:ea typeface="ＤＨＰ特太ゴシック体" panose="020B0500000000000000" pitchFamily="50" charset="-128"/>
                </a:rPr>
                <a:t>年間６か月まで</a:t>
              </a:r>
              <a:endParaRPr lang="en-US" altLang="ja-JP" sz="800" dirty="0" smtClean="0">
                <a:solidFill>
                  <a:prstClr val="black"/>
                </a:solidFill>
                <a:latin typeface="ＤＨＰ特太ゴシック体" panose="020B0500000000000000" pitchFamily="50" charset="-128"/>
                <a:ea typeface="ＤＨＰ特太ゴシック体" panose="020B0500000000000000" pitchFamily="50" charset="-128"/>
              </a:endParaRPr>
            </a:p>
          </p:txBody>
        </p:sp>
      </p:grpSp>
      <p:sp>
        <p:nvSpPr>
          <p:cNvPr id="39" name="右矢印 38"/>
          <p:cNvSpPr/>
          <p:nvPr/>
        </p:nvSpPr>
        <p:spPr>
          <a:xfrm>
            <a:off x="4262079" y="2141577"/>
            <a:ext cx="330883" cy="551014"/>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正方形/長方形 1"/>
          <p:cNvSpPr/>
          <p:nvPr/>
        </p:nvSpPr>
        <p:spPr>
          <a:xfrm>
            <a:off x="-15552" y="-23150"/>
            <a:ext cx="9921552" cy="307777"/>
          </a:xfrm>
          <a:prstGeom prst="rect">
            <a:avLst/>
          </a:prstGeom>
          <a:noFill/>
        </p:spPr>
        <p:txBody>
          <a:bodyPr wrap="square">
            <a:spAutoFit/>
          </a:bodyPr>
          <a:lstStyle/>
          <a:p>
            <a:pPr algn="ctr"/>
            <a:r>
              <a:rPr lang="en-US" altLang="ja-JP" sz="1400" b="1" dirty="0" smtClean="0">
                <a:latin typeface="+mn-ea"/>
              </a:rPr>
              <a:t>Ⅱ</a:t>
            </a:r>
            <a:r>
              <a:rPr lang="ja-JP" altLang="en-US" sz="1400" b="1" dirty="0">
                <a:latin typeface="+mn-ea"/>
              </a:rPr>
              <a:t>　</a:t>
            </a:r>
            <a:r>
              <a:rPr lang="ja-JP" altLang="en-US" sz="1400" b="1" dirty="0" smtClean="0">
                <a:latin typeface="+mn-ea"/>
              </a:rPr>
              <a:t>長時間労働の是正、多様で柔軟な働き方の実現等</a:t>
            </a:r>
            <a:endParaRPr lang="en-US" altLang="ja-JP" sz="1400" b="1" dirty="0">
              <a:latin typeface="+mn-ea"/>
            </a:endParaRPr>
          </a:p>
        </p:txBody>
      </p:sp>
      <p:sp>
        <p:nvSpPr>
          <p:cNvPr id="40" name="正方形/長方形 39"/>
          <p:cNvSpPr/>
          <p:nvPr/>
        </p:nvSpPr>
        <p:spPr>
          <a:xfrm>
            <a:off x="131394" y="1628800"/>
            <a:ext cx="9643225" cy="3960440"/>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2" name="正方形/長方形 11"/>
          <p:cNvSpPr/>
          <p:nvPr/>
        </p:nvSpPr>
        <p:spPr>
          <a:xfrm>
            <a:off x="22666" y="284627"/>
            <a:ext cx="4533972" cy="29784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kumimoji="1"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労働時間に関する制度の見直し</a:t>
            </a:r>
            <a:r>
              <a:rPr kumimoji="1"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（労働基準法）</a:t>
            </a:r>
            <a:endParaRPr kumimoji="1"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87560" y="6921388"/>
            <a:ext cx="10081120"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スライド番号プレースホルダー 3"/>
          <p:cNvSpPr txBox="1">
            <a:spLocks/>
          </p:cNvSpPr>
          <p:nvPr/>
        </p:nvSpPr>
        <p:spPr>
          <a:xfrm>
            <a:off x="7538404" y="648147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2400" b="1" dirty="0">
                <a:solidFill>
                  <a:srgbClr val="000000"/>
                </a:solidFill>
                <a:latin typeface="+mn-ea"/>
              </a:rPr>
              <a:t>３</a:t>
            </a:r>
            <a:endParaRPr lang="en-US" altLang="ja-JP" sz="2400" b="1" dirty="0">
              <a:solidFill>
                <a:srgbClr val="000000"/>
              </a:solidFill>
              <a:latin typeface="+mn-ea"/>
            </a:endParaRPr>
          </a:p>
        </p:txBody>
      </p:sp>
    </p:spTree>
    <p:extLst>
      <p:ext uri="{BB962C8B-B14F-4D97-AF65-F5344CB8AC3E}">
        <p14:creationId xmlns:p14="http://schemas.microsoft.com/office/powerpoint/2010/main" val="1015111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テキスト ボックス 49"/>
          <p:cNvSpPr txBox="1"/>
          <p:nvPr/>
        </p:nvSpPr>
        <p:spPr>
          <a:xfrm>
            <a:off x="58238" y="3789040"/>
            <a:ext cx="9789537" cy="1296144"/>
          </a:xfrm>
          <a:prstGeom prst="rect">
            <a:avLst/>
          </a:prstGeom>
          <a:ln>
            <a:solidFill>
              <a:schemeClr val="accent3">
                <a:lumMod val="50000"/>
              </a:schemeClr>
            </a:solidFill>
          </a:ln>
        </p:spPr>
        <p:style>
          <a:lnRef idx="2">
            <a:schemeClr val="accent6"/>
          </a:lnRef>
          <a:fillRef idx="1">
            <a:schemeClr val="lt1"/>
          </a:fillRef>
          <a:effectRef idx="0">
            <a:schemeClr val="accent6"/>
          </a:effectRef>
          <a:fontRef idx="minor">
            <a:schemeClr val="dk1"/>
          </a:fontRef>
        </p:style>
        <p:txBody>
          <a:bodyPr wrap="square" lIns="72000" rIns="72000" bIns="72000" rtlCol="0">
            <a:noAutofit/>
          </a:bodyPr>
          <a:lstStyle/>
          <a:p>
            <a:pPr>
              <a:lnSpc>
                <a:spcPts val="700"/>
              </a:lnSpc>
              <a:spcBef>
                <a:spcPts val="300"/>
              </a:spcBef>
            </a:pPr>
            <a:r>
              <a:rPr lang="ja-JP" altLang="en-US" sz="400" dirty="0">
                <a:solidFill>
                  <a:prstClr val="black"/>
                </a:solidFill>
              </a:rPr>
              <a:t>　</a:t>
            </a:r>
            <a:r>
              <a:rPr lang="ja-JP" altLang="en-US" sz="400" dirty="0" smtClean="0">
                <a:solidFill>
                  <a:prstClr val="black"/>
                </a:solidFill>
              </a:rPr>
              <a:t>　　　　　</a:t>
            </a:r>
            <a:endParaRPr lang="en-US" altLang="ja-JP" sz="400" dirty="0" smtClean="0">
              <a:solidFill>
                <a:prstClr val="black"/>
              </a:solidFill>
            </a:endParaRPr>
          </a:p>
          <a:p>
            <a:pPr>
              <a:lnSpc>
                <a:spcPts val="1500"/>
              </a:lnSpc>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　</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勤務間インターバル制度の普及促進</a:t>
            </a:r>
            <a:endParaRPr lang="en-US" altLang="ja-JP"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300"/>
              </a:spcBef>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rPr>
              <a:t>事業</a:t>
            </a:r>
            <a:r>
              <a:rPr lang="ja-JP" altLang="en-US" sz="1300" dirty="0">
                <a:solidFill>
                  <a:prstClr val="black"/>
                </a:solidFill>
              </a:rPr>
              <a:t>主は、前日の終業時刻と翌日の始業時刻の間に一定時間の休息の確保に努めなければならないこととする。</a:t>
            </a:r>
          </a:p>
          <a:p>
            <a:pPr>
              <a:lnSpc>
                <a:spcPts val="1500"/>
              </a:lnSpc>
              <a:spcBef>
                <a:spcPts val="600"/>
              </a:spcBef>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企業</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単位での労働時間等の設定改善に係る労使の取組</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促進</a:t>
            </a:r>
            <a: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rPr>
              <a:t>企業</a:t>
            </a:r>
            <a:r>
              <a:rPr lang="ja-JP" altLang="en-US" sz="1300" dirty="0">
                <a:solidFill>
                  <a:prstClr val="black"/>
                </a:solidFill>
              </a:rPr>
              <a:t>単位での労働時間等の設定改善に係る労使の取組を促進するため、企業全体を通じて一の労働時間等設定改善企業</a:t>
            </a:r>
            <a:r>
              <a:rPr lang="ja-JP" altLang="en-US" sz="1300" dirty="0" smtClean="0">
                <a:solidFill>
                  <a:prstClr val="black"/>
                </a:solidFill>
              </a:rPr>
              <a:t>委員会</a:t>
            </a:r>
            <a:r>
              <a:rPr lang="en-US" altLang="ja-JP" sz="1300" dirty="0" smtClean="0">
                <a:solidFill>
                  <a:prstClr val="black"/>
                </a:solidFill>
              </a:rPr>
              <a:t/>
            </a:r>
            <a:br>
              <a:rPr lang="en-US" altLang="ja-JP" sz="1300" dirty="0" smtClean="0">
                <a:solidFill>
                  <a:prstClr val="black"/>
                </a:solidFill>
              </a:rPr>
            </a:br>
            <a:r>
              <a:rPr lang="ja-JP" altLang="en-US" sz="1300" dirty="0" smtClean="0">
                <a:solidFill>
                  <a:prstClr val="black"/>
                </a:solidFill>
              </a:rPr>
              <a:t>　　　　　の</a:t>
            </a:r>
            <a:r>
              <a:rPr lang="ja-JP" altLang="en-US" sz="1300" dirty="0">
                <a:solidFill>
                  <a:prstClr val="black"/>
                </a:solidFill>
              </a:rPr>
              <a:t>決議をもって、年次有給休暇の計画的付与等に係る労使協定に代えることができることとする。</a:t>
            </a:r>
          </a:p>
        </p:txBody>
      </p:sp>
      <p:sp>
        <p:nvSpPr>
          <p:cNvPr id="41" name="スライド番号プレースホルダー 3"/>
          <p:cNvSpPr txBox="1">
            <a:spLocks/>
          </p:cNvSpPr>
          <p:nvPr/>
        </p:nvSpPr>
        <p:spPr>
          <a:xfrm>
            <a:off x="7538404" y="6337456"/>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51FBA03C-8223-4A90-9987-31DCDB89331F}" type="slidenum">
              <a:rPr lang="en-US" altLang="ja-JP" sz="2400" b="1" smtClean="0">
                <a:solidFill>
                  <a:srgbClr val="000000"/>
                </a:solidFill>
                <a:latin typeface="+mn-ea"/>
              </a:rPr>
              <a:pPr>
                <a:defRPr/>
              </a:pPr>
              <a:t>5</a:t>
            </a:fld>
            <a:endParaRPr lang="en-US" altLang="ja-JP" sz="2400" b="1" dirty="0">
              <a:solidFill>
                <a:srgbClr val="000000"/>
              </a:solidFill>
              <a:latin typeface="+mn-ea"/>
            </a:endParaRPr>
          </a:p>
        </p:txBody>
      </p:sp>
      <p:sp>
        <p:nvSpPr>
          <p:cNvPr id="40" name="テキスト ボックス 39"/>
          <p:cNvSpPr txBox="1"/>
          <p:nvPr/>
        </p:nvSpPr>
        <p:spPr>
          <a:xfrm>
            <a:off x="27297" y="-99392"/>
            <a:ext cx="9849544" cy="3600400"/>
          </a:xfrm>
          <a:prstGeom prst="rect">
            <a:avLst/>
          </a:prstGeom>
          <a:ln>
            <a:solidFill>
              <a:schemeClr val="accent3">
                <a:lumMod val="50000"/>
              </a:schemeClr>
            </a:solidFill>
          </a:ln>
        </p:spPr>
        <p:style>
          <a:lnRef idx="2">
            <a:schemeClr val="accent6"/>
          </a:lnRef>
          <a:fillRef idx="1">
            <a:schemeClr val="lt1"/>
          </a:fillRef>
          <a:effectRef idx="0">
            <a:schemeClr val="accent6"/>
          </a:effectRef>
          <a:fontRef idx="minor">
            <a:schemeClr val="dk1"/>
          </a:fontRef>
        </p:style>
        <p:txBody>
          <a:bodyPr wrap="square" lIns="72000" rIns="72000" bIns="72000" rtlCol="0">
            <a:noAutofit/>
          </a:bodyPr>
          <a:lstStyle/>
          <a:p>
            <a:endParaRPr lang="en-US" altLang="ja-JP" sz="400" dirty="0" smtClean="0">
              <a:solidFill>
                <a:prstClr val="black"/>
              </a:solidFill>
            </a:endParaRPr>
          </a:p>
          <a:p>
            <a:endParaRPr lang="en-US" altLang="ja-JP" sz="400" dirty="0">
              <a:solidFill>
                <a:prstClr val="black"/>
              </a:solidFill>
            </a:endParaRPr>
          </a:p>
          <a:p>
            <a:endParaRPr lang="en-US" altLang="ja-JP" sz="400" dirty="0" smtClean="0">
              <a:solidFill>
                <a:prstClr val="black"/>
              </a:solidFill>
            </a:endParaRPr>
          </a:p>
          <a:p>
            <a:endParaRPr lang="en-US" altLang="ja-JP" sz="400" dirty="0">
              <a:solidFill>
                <a:prstClr val="black"/>
              </a:solidFill>
            </a:endParaRPr>
          </a:p>
          <a:p>
            <a:endParaRPr lang="en-US" altLang="ja-JP" sz="400" dirty="0">
              <a:solidFill>
                <a:prstClr val="black"/>
              </a:solidFill>
            </a:endParaRPr>
          </a:p>
          <a:p>
            <a:pPr>
              <a:lnSpc>
                <a:spcPts val="1500"/>
              </a:lnSpc>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① </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フレックスタイム制の見直し</a:t>
            </a:r>
            <a:endPar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76000" indent="-252000">
              <a:lnSpc>
                <a:spcPts val="1500"/>
              </a:lnSpc>
              <a:buFont typeface="Arial" panose="020B0604020202020204" pitchFamily="34" charset="0"/>
              <a:buChar char="•"/>
            </a:pPr>
            <a:r>
              <a:rPr lang="ja-JP" altLang="en-US" sz="1300" dirty="0">
                <a:solidFill>
                  <a:prstClr val="black"/>
                </a:solidFill>
              </a:rPr>
              <a:t>フレックスタイム制の「清算期間」の上限を１か月から３か月に延長する。</a:t>
            </a:r>
            <a:endParaRPr lang="en-US" altLang="ja-JP" sz="1300" dirty="0">
              <a:solidFill>
                <a:prstClr val="black"/>
              </a:solidFill>
            </a:endParaRPr>
          </a:p>
          <a:p>
            <a:pPr>
              <a:lnSpc>
                <a:spcPts val="1000"/>
              </a:lnSpc>
              <a:spcBef>
                <a:spcPts val="6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② </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企画業務型裁量労働制の見直し</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576000" indent="-252000">
              <a:lnSpc>
                <a:spcPts val="1500"/>
              </a:lnSpc>
              <a:buFont typeface="Arial" panose="020B0604020202020204" pitchFamily="34" charset="0"/>
              <a:buChar char="•"/>
            </a:pPr>
            <a:r>
              <a:rPr lang="ja-JP" altLang="en-US" sz="1300" dirty="0">
                <a:solidFill>
                  <a:prstClr val="black"/>
                </a:solidFill>
              </a:rPr>
              <a:t>企画業務型裁量労働制の対象業務に「課題解決型の開発提案業務」と「裁量的に</a:t>
            </a:r>
            <a:r>
              <a:rPr lang="en-US" altLang="ja-JP" sz="1300" dirty="0">
                <a:solidFill>
                  <a:prstClr val="black"/>
                </a:solidFill>
                <a:latin typeface="ＭＳ Ｐゴシック"/>
              </a:rPr>
              <a:t>PDCA</a:t>
            </a:r>
            <a:r>
              <a:rPr lang="ja-JP" altLang="en-US" sz="1300" dirty="0">
                <a:solidFill>
                  <a:prstClr val="black"/>
                </a:solidFill>
                <a:latin typeface="ＭＳ Ｐゴシック"/>
              </a:rPr>
              <a:t>を回す業務」</a:t>
            </a:r>
            <a:r>
              <a:rPr lang="ja-JP" altLang="en-US" sz="1300" dirty="0">
                <a:solidFill>
                  <a:prstClr val="black"/>
                </a:solidFill>
              </a:rPr>
              <a:t>を追加するとともに、対象者の健康確保措置の充実や手続の簡素化等の見直しを行う。</a:t>
            </a:r>
            <a:endParaRPr lang="en-US" altLang="ja-JP" sz="1300" dirty="0">
              <a:solidFill>
                <a:prstClr val="black"/>
              </a:solidFill>
            </a:endParaRPr>
          </a:p>
          <a:p>
            <a:pPr marL="324000">
              <a:lnSpc>
                <a:spcPts val="1500"/>
              </a:lnSpc>
            </a:pPr>
            <a:endParaRPr lang="en-US" altLang="ja-JP" sz="1300" dirty="0">
              <a:solidFill>
                <a:prstClr val="black"/>
              </a:solidFill>
            </a:endParaRPr>
          </a:p>
          <a:p>
            <a:pPr marL="324000">
              <a:lnSpc>
                <a:spcPts val="1500"/>
              </a:lnSpc>
            </a:pPr>
            <a:endParaRPr lang="en-US" altLang="ja-JP" sz="1300" dirty="0">
              <a:solidFill>
                <a:prstClr val="black"/>
              </a:solidFill>
            </a:endParaRPr>
          </a:p>
          <a:p>
            <a:pPr marL="180975" indent="-180975">
              <a:lnSpc>
                <a:spcPts val="300"/>
              </a:lnSpc>
              <a:spcBef>
                <a:spcPts val="600"/>
              </a:spcBef>
            </a:pP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nSpc>
                <a:spcPts val="1500"/>
              </a:lnSpc>
              <a:spcBef>
                <a:spcPts val="6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③ </a:t>
            </a:r>
            <a:r>
              <a:rPr lang="ja-JP" altLang="en-US" sz="1400" b="1" u="sng"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特定</a:t>
            </a:r>
            <a:r>
              <a:rPr lang="ja-JP" altLang="en-US"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高度専門業務・成果型労働制（高度プロフェッショナル制度）の創設</a:t>
            </a:r>
          </a:p>
          <a:p>
            <a:pPr marL="576000" indent="-252000">
              <a:lnSpc>
                <a:spcPts val="1500"/>
              </a:lnSpc>
              <a:buFont typeface="Arial" panose="020B0604020202020204" pitchFamily="34" charset="0"/>
              <a:buChar char="•"/>
            </a:pPr>
            <a:r>
              <a:rPr lang="ja-JP" altLang="en-US" sz="1300" dirty="0">
                <a:solidFill>
                  <a:prstClr val="black"/>
                </a:solidFill>
              </a:rPr>
              <a:t>職務の範囲が明確で一定の年収（少なくとも</a:t>
            </a:r>
            <a:r>
              <a:rPr lang="en-US" altLang="ja-JP" sz="1300" dirty="0">
                <a:solidFill>
                  <a:prstClr val="black"/>
                </a:solidFill>
                <a:latin typeface="ＭＳ Ｐゴシック"/>
              </a:rPr>
              <a:t>1,000</a:t>
            </a:r>
            <a:r>
              <a:rPr lang="ja-JP" altLang="en-US" sz="1300" dirty="0">
                <a:solidFill>
                  <a:prstClr val="black"/>
                </a:solidFill>
              </a:rPr>
              <a:t>万円以上）を有する労働者が、高度の専門的知識を必要とする等の業務に従事する場合に、健康確保措置等を講じること、本人の同意や委員会の決議等を要件として、労働時間、休日、深夜の割増賃金等の規定を適用除外とする。</a:t>
            </a:r>
            <a:endParaRPr lang="en-US" altLang="ja-JP" sz="1300" dirty="0">
              <a:solidFill>
                <a:prstClr val="black"/>
              </a:solidFill>
            </a:endParaRPr>
          </a:p>
          <a:p>
            <a:pPr marL="576000" indent="-252000">
              <a:lnSpc>
                <a:spcPts val="1500"/>
              </a:lnSpc>
              <a:buFont typeface="Arial" panose="020B0604020202020204" pitchFamily="34" charset="0"/>
              <a:buChar char="•"/>
            </a:pPr>
            <a:endParaRPr lang="en-US" altLang="ja-JP" sz="1300" dirty="0">
              <a:solidFill>
                <a:prstClr val="black"/>
              </a:solidFill>
            </a:endParaRPr>
          </a:p>
          <a:p>
            <a:pPr marL="576000" indent="-252000">
              <a:lnSpc>
                <a:spcPts val="1500"/>
              </a:lnSpc>
              <a:buFont typeface="Arial" panose="020B0604020202020204" pitchFamily="34" charset="0"/>
              <a:buChar char="•"/>
            </a:pPr>
            <a:endParaRPr lang="en-US" altLang="ja-JP" sz="1300" dirty="0">
              <a:solidFill>
                <a:prstClr val="black"/>
              </a:solidFill>
            </a:endParaRPr>
          </a:p>
          <a:p>
            <a:pPr marL="324000">
              <a:lnSpc>
                <a:spcPts val="700"/>
              </a:lnSpc>
            </a:pPr>
            <a:endParaRPr lang="en-US" altLang="ja-JP" sz="1300" dirty="0">
              <a:solidFill>
                <a:prstClr val="black"/>
              </a:solidFill>
            </a:endParaRPr>
          </a:p>
          <a:p>
            <a:pPr marL="576000" indent="-252000">
              <a:lnSpc>
                <a:spcPts val="1500"/>
              </a:lnSpc>
              <a:buFont typeface="Arial" panose="020B0604020202020204" pitchFamily="34" charset="0"/>
              <a:buChar char="•"/>
            </a:pPr>
            <a:r>
              <a:rPr lang="ja-JP" altLang="en-US" sz="1300" dirty="0">
                <a:solidFill>
                  <a:prstClr val="black"/>
                </a:solidFill>
              </a:rPr>
              <a:t>また、制度の対象者について、在社時間等が一定時間を超える場合には、事業主は、その者に必ず医師による面接指導を受けさせなければならないこととする。</a:t>
            </a:r>
            <a:r>
              <a:rPr lang="ja-JP" altLang="en-US" sz="1200" dirty="0">
                <a:solidFill>
                  <a:prstClr val="black"/>
                </a:solidFill>
              </a:rPr>
              <a:t>（</a:t>
            </a:r>
            <a:r>
              <a:rPr lang="en-US" altLang="ja-JP" sz="1200" dirty="0">
                <a:solidFill>
                  <a:prstClr val="black"/>
                </a:solidFill>
                <a:latin typeface="ＭＳ 明朝" panose="02020609040205080304" pitchFamily="17" charset="-128"/>
                <a:ea typeface="ＭＳ 明朝" panose="02020609040205080304" pitchFamily="17" charset="-128"/>
              </a:rPr>
              <a:t>※</a:t>
            </a:r>
            <a:r>
              <a:rPr lang="ja-JP" altLang="en-US" sz="1200" dirty="0">
                <a:solidFill>
                  <a:prstClr val="black"/>
                </a:solidFill>
                <a:latin typeface="ＭＳ 明朝" panose="02020609040205080304" pitchFamily="17" charset="-128"/>
                <a:ea typeface="ＭＳ 明朝" panose="02020609040205080304" pitchFamily="17" charset="-128"/>
              </a:rPr>
              <a:t>労働安全衛生法の改正</a:t>
            </a:r>
            <a:r>
              <a:rPr lang="ja-JP" altLang="en-US" sz="1200" dirty="0">
                <a:solidFill>
                  <a:prstClr val="black"/>
                </a:solidFill>
              </a:rPr>
              <a:t>）</a:t>
            </a:r>
            <a:endParaRPr lang="en-US" altLang="ja-JP" sz="1200" dirty="0">
              <a:solidFill>
                <a:prstClr val="black"/>
              </a:solidFill>
            </a:endParaRPr>
          </a:p>
          <a:p>
            <a:pPr marL="324000"/>
            <a:endParaRPr lang="en-US" altLang="ja-JP" sz="1300" dirty="0">
              <a:solidFill>
                <a:prstClr val="black"/>
              </a:solidFill>
              <a:latin typeface="ＭＳ Ｐゴシック"/>
            </a:endParaRPr>
          </a:p>
          <a:p>
            <a:pPr marL="324000"/>
            <a:endParaRPr lang="en-US" altLang="ja-JP" sz="1200" dirty="0" smtClean="0"/>
          </a:p>
        </p:txBody>
      </p:sp>
      <p:sp>
        <p:nvSpPr>
          <p:cNvPr id="43" name="テキスト ボックス 42"/>
          <p:cNvSpPr txBox="1"/>
          <p:nvPr/>
        </p:nvSpPr>
        <p:spPr>
          <a:xfrm>
            <a:off x="992567" y="1268774"/>
            <a:ext cx="8784976" cy="461665"/>
          </a:xfrm>
          <a:prstGeom prst="rect">
            <a:avLst/>
          </a:prstGeom>
          <a:noFill/>
          <a:ln>
            <a:solidFill>
              <a:schemeClr val="tx1"/>
            </a:solidFill>
            <a:prstDash val="sysDash"/>
          </a:ln>
        </p:spPr>
        <p:txBody>
          <a:bodyPr wrap="square" rtlCol="0">
            <a:spAutoFit/>
          </a:bodyPr>
          <a:lstStyle/>
          <a:p>
            <a:r>
              <a:rPr lang="ja-JP" altLang="en-US" sz="1200" dirty="0" smtClean="0">
                <a:solidFill>
                  <a:prstClr val="black"/>
                </a:solidFill>
                <a:latin typeface="ＭＳ Ｐゴシック"/>
              </a:rPr>
              <a:t>・次の要件を明記し、業務の範囲を明確化</a:t>
            </a:r>
            <a:endParaRPr lang="ja-JP" altLang="en-US" sz="1200" dirty="0">
              <a:solidFill>
                <a:prstClr val="black"/>
              </a:solidFill>
            </a:endParaRPr>
          </a:p>
          <a:p>
            <a:r>
              <a:rPr lang="ja-JP" altLang="en-US" sz="1200" dirty="0" smtClean="0">
                <a:solidFill>
                  <a:prstClr val="black"/>
                </a:solidFill>
              </a:rPr>
              <a:t>　・企画</a:t>
            </a:r>
            <a:r>
              <a:rPr lang="ja-JP" altLang="en-US" sz="1200" dirty="0">
                <a:solidFill>
                  <a:prstClr val="black"/>
                </a:solidFill>
              </a:rPr>
              <a:t>・立案等が主たる業務である</a:t>
            </a:r>
            <a:r>
              <a:rPr lang="ja-JP" altLang="en-US" sz="1200" dirty="0" smtClean="0">
                <a:solidFill>
                  <a:prstClr val="black"/>
                </a:solidFill>
              </a:rPr>
              <a:t>こと</a:t>
            </a:r>
            <a:r>
              <a:rPr lang="en-US" altLang="ja-JP" sz="800" dirty="0" smtClean="0">
                <a:solidFill>
                  <a:prstClr val="black"/>
                </a:solidFill>
              </a:rPr>
              <a:t>【</a:t>
            </a:r>
            <a:r>
              <a:rPr lang="ja-JP" altLang="en-US" sz="800" dirty="0" smtClean="0">
                <a:solidFill>
                  <a:prstClr val="black"/>
                </a:solidFill>
              </a:rPr>
              <a:t>共通</a:t>
            </a:r>
            <a:r>
              <a:rPr lang="en-US" altLang="ja-JP" sz="800" dirty="0" smtClean="0">
                <a:solidFill>
                  <a:prstClr val="black"/>
                </a:solidFill>
              </a:rPr>
              <a:t>】</a:t>
            </a:r>
            <a:r>
              <a:rPr lang="ja-JP" altLang="en-US" sz="1200" dirty="0" smtClean="0">
                <a:solidFill>
                  <a:prstClr val="black"/>
                </a:solidFill>
              </a:rPr>
              <a:t>　　・専ら法人顧客のために商品</a:t>
            </a:r>
            <a:r>
              <a:rPr lang="ja-JP" altLang="en-US" sz="1200" dirty="0">
                <a:solidFill>
                  <a:prstClr val="black"/>
                </a:solidFill>
              </a:rPr>
              <a:t>等を開発し、提案する業務である</a:t>
            </a:r>
            <a:r>
              <a:rPr lang="ja-JP" altLang="en-US" sz="1200" dirty="0" smtClean="0">
                <a:solidFill>
                  <a:prstClr val="black"/>
                </a:solidFill>
              </a:rPr>
              <a:t>こと</a:t>
            </a:r>
            <a:r>
              <a:rPr lang="en-US" altLang="ja-JP" sz="800" dirty="0" smtClean="0">
                <a:solidFill>
                  <a:prstClr val="black"/>
                </a:solidFill>
              </a:rPr>
              <a:t>【</a:t>
            </a:r>
            <a:r>
              <a:rPr lang="ja-JP" altLang="en-US" sz="800" dirty="0" smtClean="0">
                <a:solidFill>
                  <a:prstClr val="black"/>
                </a:solidFill>
              </a:rPr>
              <a:t>課題解決型の開発提案業務</a:t>
            </a:r>
            <a:r>
              <a:rPr lang="en-US" altLang="ja-JP" sz="800" dirty="0" smtClean="0">
                <a:solidFill>
                  <a:prstClr val="black"/>
                </a:solidFill>
              </a:rPr>
              <a:t>】</a:t>
            </a:r>
            <a:endParaRPr lang="ja-JP" altLang="en-US" sz="800" dirty="0">
              <a:solidFill>
                <a:prstClr val="black"/>
              </a:solidFill>
              <a:latin typeface="ＭＳ Ｐゴシック"/>
            </a:endParaRPr>
          </a:p>
        </p:txBody>
      </p:sp>
      <p:sp>
        <p:nvSpPr>
          <p:cNvPr id="44" name="正方形/長方形 43"/>
          <p:cNvSpPr/>
          <p:nvPr/>
        </p:nvSpPr>
        <p:spPr>
          <a:xfrm>
            <a:off x="69210" y="1298384"/>
            <a:ext cx="880108" cy="369332"/>
          </a:xfrm>
          <a:prstGeom prst="rect">
            <a:avLst/>
          </a:prstGeom>
          <a:solidFill>
            <a:schemeClr val="bg1"/>
          </a:solidFill>
          <a:ln>
            <a:solidFill>
              <a:schemeClr val="tx1"/>
            </a:solidFill>
          </a:ln>
        </p:spPr>
        <p:txBody>
          <a:bodyPr vert="horz" wrap="square">
            <a:spAutoFit/>
          </a:bodyPr>
          <a:lstStyle/>
          <a:p>
            <a:r>
              <a:rPr lang="ja-JP" altLang="en-US" sz="900" dirty="0" smtClean="0">
                <a:solidFill>
                  <a:prstClr val="black"/>
                </a:solidFill>
                <a:latin typeface="ＭＳ Ｐゴシック"/>
              </a:rPr>
              <a:t>平成</a:t>
            </a:r>
            <a:r>
              <a:rPr lang="en-US" altLang="ja-JP" sz="900" dirty="0">
                <a:solidFill>
                  <a:prstClr val="black"/>
                </a:solidFill>
                <a:latin typeface="ＭＳ Ｐゴシック"/>
              </a:rPr>
              <a:t>27</a:t>
            </a:r>
            <a:r>
              <a:rPr lang="ja-JP" altLang="en-US" sz="900" dirty="0">
                <a:solidFill>
                  <a:prstClr val="black"/>
                </a:solidFill>
                <a:latin typeface="ＭＳ Ｐゴシック"/>
              </a:rPr>
              <a:t>年</a:t>
            </a:r>
            <a:r>
              <a:rPr lang="ja-JP" altLang="en-US" sz="900" dirty="0" smtClean="0">
                <a:solidFill>
                  <a:prstClr val="black"/>
                </a:solidFill>
                <a:latin typeface="ＭＳ Ｐゴシック"/>
              </a:rPr>
              <a:t>法案</a:t>
            </a:r>
            <a:endParaRPr lang="en-US" altLang="ja-JP" sz="900" dirty="0" smtClean="0">
              <a:solidFill>
                <a:prstClr val="black"/>
              </a:solidFill>
              <a:latin typeface="ＭＳ Ｐゴシック"/>
            </a:endParaRPr>
          </a:p>
          <a:p>
            <a:r>
              <a:rPr lang="ja-JP" altLang="en-US" sz="900" dirty="0" smtClean="0">
                <a:solidFill>
                  <a:prstClr val="black"/>
                </a:solidFill>
                <a:latin typeface="ＭＳ Ｐゴシック"/>
              </a:rPr>
              <a:t>からの修正点</a:t>
            </a:r>
            <a:endParaRPr lang="ja-JP" altLang="en-US" sz="900" dirty="0">
              <a:solidFill>
                <a:prstClr val="black"/>
              </a:solidFill>
              <a:latin typeface="ＭＳ Ｐゴシック"/>
            </a:endParaRPr>
          </a:p>
        </p:txBody>
      </p:sp>
      <p:sp>
        <p:nvSpPr>
          <p:cNvPr id="45" name="テキスト ボックス 44"/>
          <p:cNvSpPr txBox="1"/>
          <p:nvPr/>
        </p:nvSpPr>
        <p:spPr>
          <a:xfrm>
            <a:off x="992567" y="2564918"/>
            <a:ext cx="8784976" cy="461665"/>
          </a:xfrm>
          <a:prstGeom prst="rect">
            <a:avLst/>
          </a:prstGeom>
          <a:noFill/>
          <a:ln>
            <a:solidFill>
              <a:schemeClr val="tx1"/>
            </a:solidFill>
            <a:prstDash val="sysDash"/>
          </a:ln>
        </p:spPr>
        <p:txBody>
          <a:bodyPr wrap="square" rtlCol="0">
            <a:spAutoFit/>
          </a:bodyPr>
          <a:lstStyle/>
          <a:p>
            <a:pPr marL="108000" indent="-457200"/>
            <a:r>
              <a:rPr lang="ja-JP" altLang="en-US" sz="1200" dirty="0" smtClean="0">
                <a:solidFill>
                  <a:prstClr val="black"/>
                </a:solidFill>
                <a:latin typeface="ＭＳ Ｐゴシック"/>
              </a:rPr>
              <a:t>・健康確保措置として、年間</a:t>
            </a:r>
            <a:r>
              <a:rPr lang="ja-JP" altLang="en-US" sz="1200" dirty="0">
                <a:solidFill>
                  <a:prstClr val="black"/>
                </a:solidFill>
                <a:latin typeface="ＭＳ Ｐゴシック"/>
              </a:rPr>
              <a:t>１０４日の休日確保措置を</a:t>
            </a:r>
            <a:r>
              <a:rPr lang="ja-JP" altLang="en-US" sz="1200" dirty="0" smtClean="0">
                <a:solidFill>
                  <a:prstClr val="black"/>
                </a:solidFill>
                <a:latin typeface="ＭＳ Ｐゴシック"/>
              </a:rPr>
              <a:t>義務化。加えて、①</a:t>
            </a:r>
            <a:r>
              <a:rPr lang="ja-JP" altLang="en-US" sz="1200" dirty="0" smtClean="0">
                <a:solidFill>
                  <a:prstClr val="black"/>
                </a:solidFill>
              </a:rPr>
              <a:t>インターバル措置、②１月</a:t>
            </a:r>
            <a:r>
              <a:rPr lang="ja-JP" altLang="en-US" sz="1200" dirty="0">
                <a:solidFill>
                  <a:prstClr val="black"/>
                </a:solidFill>
              </a:rPr>
              <a:t>又は３月</a:t>
            </a:r>
            <a:r>
              <a:rPr lang="ja-JP" altLang="en-US" sz="1200" dirty="0" smtClean="0">
                <a:solidFill>
                  <a:prstClr val="black"/>
                </a:solidFill>
              </a:rPr>
              <a:t>の在社時間等の</a:t>
            </a:r>
            <a:r>
              <a:rPr lang="ja-JP" altLang="en-US" sz="1200" dirty="0">
                <a:solidFill>
                  <a:prstClr val="black"/>
                </a:solidFill>
              </a:rPr>
              <a:t>上限</a:t>
            </a:r>
            <a:r>
              <a:rPr lang="ja-JP" altLang="en-US" sz="1200" dirty="0" smtClean="0">
                <a:solidFill>
                  <a:prstClr val="black"/>
                </a:solidFill>
              </a:rPr>
              <a:t>措置、③</a:t>
            </a:r>
            <a:r>
              <a:rPr lang="ja-JP" altLang="en-US" sz="1200" dirty="0" smtClean="0">
                <a:solidFill>
                  <a:prstClr val="black"/>
                </a:solidFill>
                <a:latin typeface="ＭＳ Ｐゴシック"/>
              </a:rPr>
              <a:t>２週間</a:t>
            </a:r>
            <a:r>
              <a:rPr lang="ja-JP" altLang="en-US" sz="1200" dirty="0">
                <a:solidFill>
                  <a:prstClr val="black"/>
                </a:solidFill>
                <a:latin typeface="ＭＳ Ｐゴシック"/>
              </a:rPr>
              <a:t>連続の</a:t>
            </a:r>
            <a:r>
              <a:rPr lang="ja-JP" altLang="en-US" sz="1200" dirty="0" smtClean="0">
                <a:solidFill>
                  <a:prstClr val="black"/>
                </a:solidFill>
                <a:latin typeface="ＭＳ Ｐゴシック"/>
              </a:rPr>
              <a:t>休日確保措置、④臨時</a:t>
            </a:r>
            <a:r>
              <a:rPr lang="ja-JP" altLang="en-US" sz="1200" dirty="0">
                <a:solidFill>
                  <a:prstClr val="black"/>
                </a:solidFill>
                <a:latin typeface="ＭＳ Ｐゴシック"/>
              </a:rPr>
              <a:t>の健康</a:t>
            </a:r>
            <a:r>
              <a:rPr lang="ja-JP" altLang="en-US" sz="1200" dirty="0" smtClean="0">
                <a:solidFill>
                  <a:prstClr val="black"/>
                </a:solidFill>
                <a:latin typeface="ＭＳ Ｐゴシック"/>
              </a:rPr>
              <a:t>診断の</a:t>
            </a:r>
            <a:r>
              <a:rPr lang="ja-JP" altLang="en-US" sz="1200" dirty="0">
                <a:solidFill>
                  <a:prstClr val="black"/>
                </a:solidFill>
                <a:latin typeface="ＭＳ Ｐゴシック"/>
              </a:rPr>
              <a:t>いずれかの措置の実施を義務化（選択的</a:t>
            </a:r>
            <a:r>
              <a:rPr lang="ja-JP" altLang="en-US" sz="1200" dirty="0" smtClean="0">
                <a:solidFill>
                  <a:prstClr val="black"/>
                </a:solidFill>
                <a:latin typeface="ＭＳ Ｐゴシック"/>
              </a:rPr>
              <a:t>措置）。</a:t>
            </a:r>
            <a:endParaRPr lang="en-US" altLang="ja-JP" sz="1200" dirty="0">
              <a:solidFill>
                <a:prstClr val="black"/>
              </a:solidFill>
              <a:latin typeface="ＭＳ Ｐゴシック"/>
            </a:endParaRPr>
          </a:p>
        </p:txBody>
      </p:sp>
      <p:sp>
        <p:nvSpPr>
          <p:cNvPr id="54" name="正方形/長方形 53"/>
          <p:cNvSpPr/>
          <p:nvPr/>
        </p:nvSpPr>
        <p:spPr>
          <a:xfrm>
            <a:off x="-159568" y="-135396"/>
            <a:ext cx="10165940" cy="1080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58238" y="5406824"/>
            <a:ext cx="9789537" cy="1257196"/>
          </a:xfrm>
          <a:prstGeom prst="rect">
            <a:avLst/>
          </a:prstGeom>
          <a:ln>
            <a:solidFill>
              <a:schemeClr val="accent3">
                <a:lumMod val="50000"/>
              </a:schemeClr>
            </a:solidFill>
          </a:ln>
        </p:spPr>
        <p:style>
          <a:lnRef idx="2">
            <a:schemeClr val="accent6"/>
          </a:lnRef>
          <a:fillRef idx="1">
            <a:schemeClr val="lt1"/>
          </a:fillRef>
          <a:effectRef idx="0">
            <a:schemeClr val="accent6"/>
          </a:effectRef>
          <a:fontRef idx="minor">
            <a:schemeClr val="dk1"/>
          </a:fontRef>
        </p:style>
        <p:txBody>
          <a:bodyPr wrap="square" lIns="72000" rIns="72000" bIns="72000" rtlCol="0">
            <a:noAutofit/>
          </a:bodyPr>
          <a:lstStyle/>
          <a:p>
            <a:pPr>
              <a:lnSpc>
                <a:spcPts val="700"/>
              </a:lnSpc>
              <a:spcBef>
                <a:spcPts val="300"/>
              </a:spcBef>
            </a:pPr>
            <a:r>
              <a:rPr lang="ja-JP" altLang="en-US" sz="400" dirty="0">
                <a:solidFill>
                  <a:prstClr val="black"/>
                </a:solidFill>
              </a:rPr>
              <a:t>　</a:t>
            </a:r>
            <a:r>
              <a:rPr lang="ja-JP" altLang="en-US" sz="400" dirty="0" smtClean="0">
                <a:solidFill>
                  <a:prstClr val="black"/>
                </a:solidFill>
              </a:rPr>
              <a:t>　　　　　</a:t>
            </a:r>
            <a:endParaRPr lang="en-US" altLang="ja-JP" sz="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500"/>
              </a:lnSpc>
              <a:spcBef>
                <a:spcPts val="300"/>
              </a:spcBef>
            </a:pP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mn-ea"/>
                <a:cs typeface="メイリオ" panose="020B0604030504040204" pitchFamily="50" charset="-128"/>
              </a:rPr>
              <a:t>事</a:t>
            </a:r>
            <a:r>
              <a:rPr lang="ja-JP" altLang="en-US" sz="1300" dirty="0">
                <a:solidFill>
                  <a:prstClr val="black"/>
                </a:solidFill>
                <a:latin typeface="+mn-ea"/>
                <a:cs typeface="メイリオ" panose="020B0604030504040204" pitchFamily="50" charset="-128"/>
              </a:rPr>
              <a:t>業者は、衛生委員会に対し、産業医が行った労働者の健康管理等に関する勧告の内容等を報告しなければならないこととする</a:t>
            </a:r>
            <a:r>
              <a:rPr lang="ja-JP" altLang="en-US" sz="1300" dirty="0" smtClean="0">
                <a:solidFill>
                  <a:prstClr val="black"/>
                </a:solidFill>
                <a:latin typeface="+mn-ea"/>
                <a:cs typeface="メイリオ" panose="020B0604030504040204" pitchFamily="50" charset="-128"/>
              </a:rPr>
              <a:t>。　　</a:t>
            </a:r>
            <a:r>
              <a:rPr lang="en-US" altLang="ja-JP" sz="1300" dirty="0" smtClean="0">
                <a:solidFill>
                  <a:prstClr val="black"/>
                </a:solidFill>
                <a:latin typeface="+mn-ea"/>
                <a:cs typeface="メイリオ" panose="020B0604030504040204" pitchFamily="50" charset="-128"/>
              </a:rPr>
              <a:t/>
            </a:r>
            <a:br>
              <a:rPr lang="en-US" altLang="ja-JP" sz="1300" dirty="0" smtClean="0">
                <a:solidFill>
                  <a:prstClr val="black"/>
                </a:solidFill>
                <a:latin typeface="+mn-ea"/>
                <a:cs typeface="メイリオ" panose="020B0604030504040204" pitchFamily="50" charset="-128"/>
              </a:rPr>
            </a:br>
            <a:r>
              <a:rPr lang="ja-JP" altLang="en-US" sz="1300" dirty="0" smtClean="0">
                <a:solidFill>
                  <a:prstClr val="black"/>
                </a:solidFill>
                <a:latin typeface="+mn-ea"/>
                <a:cs typeface="メイリオ" panose="020B0604030504040204" pitchFamily="50" charset="-128"/>
              </a:rPr>
              <a:t>　　　    （</a:t>
            </a:r>
            <a:r>
              <a:rPr lang="ja-JP" altLang="en-US" sz="1300" dirty="0">
                <a:solidFill>
                  <a:prstClr val="black"/>
                </a:solidFill>
                <a:latin typeface="+mn-ea"/>
                <a:cs typeface="メイリオ" panose="020B0604030504040204" pitchFamily="50" charset="-128"/>
              </a:rPr>
              <a:t>産業医の選任義務のある労働者数</a:t>
            </a:r>
            <a:r>
              <a:rPr lang="en-US" altLang="ja-JP" sz="1300" dirty="0">
                <a:solidFill>
                  <a:prstClr val="black"/>
                </a:solidFill>
                <a:latin typeface="+mn-ea"/>
                <a:cs typeface="メイリオ" panose="020B0604030504040204" pitchFamily="50" charset="-128"/>
              </a:rPr>
              <a:t>50</a:t>
            </a:r>
            <a:r>
              <a:rPr lang="ja-JP" altLang="en-US" sz="1300" dirty="0">
                <a:solidFill>
                  <a:prstClr val="black"/>
                </a:solidFill>
                <a:latin typeface="+mn-ea"/>
                <a:cs typeface="メイリオ" panose="020B0604030504040204" pitchFamily="50" charset="-128"/>
              </a:rPr>
              <a:t>人以上の事業場）</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mn-ea"/>
                <a:cs typeface="メイリオ" panose="020B0604030504040204" pitchFamily="50" charset="-128"/>
              </a:rPr>
              <a:t>等</a:t>
            </a:r>
            <a:r>
              <a:rPr lang="en-US" altLang="ja-JP" sz="1300" dirty="0" smtClean="0">
                <a:solidFill>
                  <a:prstClr val="black"/>
                </a:solidFill>
                <a:latin typeface="+mn-ea"/>
                <a:cs typeface="メイリオ" panose="020B0604030504040204" pitchFamily="50" charset="-128"/>
              </a:rPr>
              <a:t/>
            </a:r>
            <a:br>
              <a:rPr lang="en-US" altLang="ja-JP" sz="1300" dirty="0" smtClean="0">
                <a:solidFill>
                  <a:prstClr val="black"/>
                </a:solidFill>
                <a:latin typeface="+mn-ea"/>
                <a:cs typeface="メイリオ" panose="020B0604030504040204" pitchFamily="50" charset="-128"/>
              </a:rPr>
            </a:br>
            <a:r>
              <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14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br>
            <a:r>
              <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rPr>
              <a:t>事</a:t>
            </a:r>
            <a:r>
              <a:rPr lang="ja-JP" altLang="en-US" sz="1300" dirty="0">
                <a:solidFill>
                  <a:prstClr val="black"/>
                </a:solidFill>
              </a:rPr>
              <a:t>業者は、産業医に対し産業保健業務を適切に行うために必要な情報を提供しなければならないこととする。（産業医の選任</a:t>
            </a:r>
            <a:r>
              <a:rPr lang="ja-JP" altLang="en-US" sz="1300" dirty="0" smtClean="0">
                <a:solidFill>
                  <a:prstClr val="black"/>
                </a:solidFill>
              </a:rPr>
              <a:t>義務 </a:t>
            </a:r>
            <a:r>
              <a:rPr lang="en-US" altLang="ja-JP" sz="1300" dirty="0" smtClean="0">
                <a:solidFill>
                  <a:prstClr val="black"/>
                </a:solidFill>
              </a:rPr>
              <a:t/>
            </a:r>
            <a:br>
              <a:rPr lang="en-US" altLang="ja-JP" sz="1300" dirty="0" smtClean="0">
                <a:solidFill>
                  <a:prstClr val="black"/>
                </a:solidFill>
              </a:rPr>
            </a:br>
            <a:r>
              <a:rPr lang="en-US" altLang="ja-JP" sz="1300" dirty="0" smtClean="0">
                <a:solidFill>
                  <a:prstClr val="black"/>
                </a:solidFill>
              </a:rPr>
              <a:t>                </a:t>
            </a:r>
            <a:r>
              <a:rPr lang="ja-JP" altLang="en-US" sz="1300" dirty="0" smtClean="0">
                <a:solidFill>
                  <a:prstClr val="black"/>
                </a:solidFill>
              </a:rPr>
              <a:t>の</a:t>
            </a:r>
            <a:r>
              <a:rPr lang="ja-JP" altLang="en-US" sz="1300" dirty="0">
                <a:solidFill>
                  <a:prstClr val="black"/>
                </a:solidFill>
              </a:rPr>
              <a:t>ある労働者数</a:t>
            </a:r>
            <a:r>
              <a:rPr lang="en-US" altLang="ja-JP" sz="1300" dirty="0">
                <a:solidFill>
                  <a:prstClr val="black"/>
                </a:solidFill>
              </a:rPr>
              <a:t>50</a:t>
            </a:r>
            <a:r>
              <a:rPr lang="ja-JP" altLang="en-US" sz="1300" dirty="0">
                <a:solidFill>
                  <a:prstClr val="black"/>
                </a:solidFill>
              </a:rPr>
              <a:t>人以上の事業場）　等</a:t>
            </a:r>
          </a:p>
        </p:txBody>
      </p:sp>
      <p:sp>
        <p:nvSpPr>
          <p:cNvPr id="57" name="正方形/長方形 56"/>
          <p:cNvSpPr/>
          <p:nvPr/>
        </p:nvSpPr>
        <p:spPr>
          <a:xfrm>
            <a:off x="56456" y="3573016"/>
            <a:ext cx="6120680" cy="29784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勤務間インターバル制度の普及促進等</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（労働時間等設定改善法）</a:t>
            </a:r>
            <a:endPar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56463" y="5147378"/>
            <a:ext cx="5040560" cy="297846"/>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ja-JP" altLang="en-US" sz="16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　産業医</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・産業保健機能の強化</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（労働安全</a:t>
            </a:r>
            <a:r>
              <a:rPr lang="ja-JP" altLang="en-US" sz="13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衛生法等）</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p>
        </p:txBody>
      </p:sp>
      <p:sp>
        <p:nvSpPr>
          <p:cNvPr id="60" name="正方形/長方形 59"/>
          <p:cNvSpPr/>
          <p:nvPr/>
        </p:nvSpPr>
        <p:spPr>
          <a:xfrm>
            <a:off x="69210" y="2604524"/>
            <a:ext cx="880108" cy="369332"/>
          </a:xfrm>
          <a:prstGeom prst="rect">
            <a:avLst/>
          </a:prstGeom>
          <a:solidFill>
            <a:schemeClr val="bg1"/>
          </a:solidFill>
          <a:ln>
            <a:solidFill>
              <a:schemeClr val="tx1"/>
            </a:solidFill>
          </a:ln>
        </p:spPr>
        <p:txBody>
          <a:bodyPr vert="horz" wrap="square">
            <a:spAutoFit/>
          </a:bodyPr>
          <a:lstStyle/>
          <a:p>
            <a:r>
              <a:rPr lang="ja-JP" altLang="en-US" sz="900" dirty="0" smtClean="0">
                <a:solidFill>
                  <a:prstClr val="black"/>
                </a:solidFill>
                <a:latin typeface="ＭＳ Ｐゴシック"/>
              </a:rPr>
              <a:t>平成</a:t>
            </a:r>
            <a:r>
              <a:rPr lang="en-US" altLang="ja-JP" sz="900" dirty="0">
                <a:solidFill>
                  <a:prstClr val="black"/>
                </a:solidFill>
                <a:latin typeface="ＭＳ Ｐゴシック"/>
              </a:rPr>
              <a:t>27</a:t>
            </a:r>
            <a:r>
              <a:rPr lang="ja-JP" altLang="en-US" sz="900" dirty="0">
                <a:solidFill>
                  <a:prstClr val="black"/>
                </a:solidFill>
                <a:latin typeface="ＭＳ Ｐゴシック"/>
              </a:rPr>
              <a:t>年</a:t>
            </a:r>
            <a:r>
              <a:rPr lang="ja-JP" altLang="en-US" sz="900" dirty="0" smtClean="0">
                <a:solidFill>
                  <a:prstClr val="black"/>
                </a:solidFill>
                <a:latin typeface="ＭＳ Ｐゴシック"/>
              </a:rPr>
              <a:t>法案</a:t>
            </a:r>
            <a:endParaRPr lang="en-US" altLang="ja-JP" sz="900" dirty="0" smtClean="0">
              <a:solidFill>
                <a:prstClr val="black"/>
              </a:solidFill>
              <a:latin typeface="ＭＳ Ｐゴシック"/>
            </a:endParaRPr>
          </a:p>
          <a:p>
            <a:r>
              <a:rPr lang="ja-JP" altLang="en-US" sz="900" dirty="0" smtClean="0">
                <a:solidFill>
                  <a:prstClr val="black"/>
                </a:solidFill>
                <a:latin typeface="ＭＳ Ｐゴシック"/>
              </a:rPr>
              <a:t>からの修正点</a:t>
            </a:r>
            <a:endParaRPr lang="ja-JP" altLang="en-US" sz="900" dirty="0">
              <a:solidFill>
                <a:prstClr val="black"/>
              </a:solidFill>
              <a:latin typeface="ＭＳ Ｐゴシック"/>
            </a:endParaRPr>
          </a:p>
        </p:txBody>
      </p:sp>
      <p:sp>
        <p:nvSpPr>
          <p:cNvPr id="42" name="テキスト ボックス 41"/>
          <p:cNvSpPr txBox="1"/>
          <p:nvPr/>
        </p:nvSpPr>
        <p:spPr>
          <a:xfrm>
            <a:off x="-5304" y="44638"/>
            <a:ext cx="4094215" cy="257509"/>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wrap="square" rtlCol="0" anchor="ctr">
            <a:noAutofit/>
          </a:bodyPr>
          <a:lstStyle/>
          <a:p>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）多様</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で柔軟な働き方の実現</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スライド番号プレースホルダー 3"/>
          <p:cNvSpPr txBox="1">
            <a:spLocks/>
          </p:cNvSpPr>
          <p:nvPr/>
        </p:nvSpPr>
        <p:spPr>
          <a:xfrm>
            <a:off x="7538404" y="648147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2400" b="1" dirty="0">
                <a:solidFill>
                  <a:srgbClr val="000000"/>
                </a:solidFill>
                <a:latin typeface="+mn-ea"/>
              </a:rPr>
              <a:t>４</a:t>
            </a:r>
            <a:endParaRPr lang="en-US" altLang="ja-JP" sz="2400" b="1" dirty="0">
              <a:solidFill>
                <a:srgbClr val="000000"/>
              </a:solidFill>
              <a:latin typeface="+mn-ea"/>
            </a:endParaRPr>
          </a:p>
        </p:txBody>
      </p:sp>
    </p:spTree>
    <p:extLst>
      <p:ext uri="{BB962C8B-B14F-4D97-AF65-F5344CB8AC3E}">
        <p14:creationId xmlns:p14="http://schemas.microsoft.com/office/powerpoint/2010/main" val="158491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93000" y="2014101"/>
            <a:ext cx="9720000" cy="2426138"/>
          </a:xfrm>
          <a:prstGeom prst="roundRect">
            <a:avLst>
              <a:gd name="adj" fmla="val 0"/>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spcCol="0" rtlCol="0" anchor="t" anchorCtr="0">
            <a:noAutofit/>
          </a:bodyPr>
          <a:lstStyle/>
          <a:p>
            <a:pPr marL="261938" indent="-174625">
              <a:lnSpc>
                <a:spcPts val="1100"/>
              </a:lnSpc>
            </a:pPr>
            <a:endParaRPr lang="en-US" altLang="ja-JP" sz="1400" dirty="0" smtClean="0">
              <a:solidFill>
                <a:prstClr val="black"/>
              </a:solidFill>
              <a:latin typeface="ＭＳ Ｐゴシック" panose="020B0600070205080204" pitchFamily="50" charset="-128"/>
              <a:cs typeface="メイリオ" panose="020B0604030504040204" pitchFamily="50" charset="-128"/>
            </a:endParaRPr>
          </a:p>
          <a:p>
            <a:pPr marL="261938" indent="-174625">
              <a:spcBef>
                <a:spcPts val="300"/>
              </a:spcBef>
            </a:pPr>
            <a:r>
              <a:rPr lang="ja-JP" altLang="en-US" sz="1400" dirty="0" smtClean="0">
                <a:solidFill>
                  <a:prstClr val="black"/>
                </a:solidFill>
                <a:latin typeface="ＭＳ Ｐゴシック" panose="020B0600070205080204" pitchFamily="50" charset="-128"/>
                <a:cs typeface="メイリオ" panose="020B0604030504040204" pitchFamily="50" charset="-128"/>
              </a:rPr>
              <a:t>○　短時間・有期雇用労働者に関する</a:t>
            </a:r>
            <a:r>
              <a:rPr lang="ja-JP" altLang="en-US" sz="1400" u="sng" dirty="0" smtClean="0">
                <a:solidFill>
                  <a:prstClr val="black"/>
                </a:solidFill>
                <a:latin typeface="ＭＳ Ｐゴシック" panose="020B0600070205080204" pitchFamily="50" charset="-128"/>
                <a:cs typeface="メイリオ" panose="020B0604030504040204" pitchFamily="50" charset="-128"/>
              </a:rPr>
              <a:t>正規</a:t>
            </a:r>
            <a:r>
              <a:rPr lang="ja-JP" altLang="en-US" sz="1400" u="sng" dirty="0">
                <a:solidFill>
                  <a:prstClr val="black"/>
                </a:solidFill>
                <a:latin typeface="ＭＳ Ｐゴシック" panose="020B0600070205080204" pitchFamily="50" charset="-128"/>
                <a:cs typeface="メイリオ" panose="020B0604030504040204" pitchFamily="50" charset="-128"/>
              </a:rPr>
              <a:t>雇用労働者と</a:t>
            </a:r>
            <a:r>
              <a:rPr lang="ja-JP" altLang="en-US" sz="1400" u="sng" dirty="0" smtClean="0">
                <a:solidFill>
                  <a:prstClr val="black"/>
                </a:solidFill>
                <a:latin typeface="ＭＳ Ｐゴシック" panose="020B0600070205080204" pitchFamily="50" charset="-128"/>
                <a:cs typeface="メイリオ" panose="020B0604030504040204" pitchFamily="50" charset="-128"/>
              </a:rPr>
              <a:t>の不合理な待遇の禁止</a:t>
            </a:r>
            <a:r>
              <a:rPr lang="ja-JP" altLang="en-US" sz="1400" dirty="0" smtClean="0">
                <a:solidFill>
                  <a:prstClr val="black"/>
                </a:solidFill>
                <a:latin typeface="ＭＳ Ｐゴシック" panose="020B0600070205080204" pitchFamily="50" charset="-128"/>
                <a:cs typeface="メイリオ" panose="020B0604030504040204" pitchFamily="50" charset="-128"/>
              </a:rPr>
              <a:t>に関し、個々の待遇</a:t>
            </a:r>
            <a:r>
              <a:rPr lang="ja-JP" altLang="en-US" sz="1400" dirty="0">
                <a:solidFill>
                  <a:prstClr val="black"/>
                </a:solidFill>
                <a:latin typeface="ＭＳ Ｐゴシック" panose="020B0600070205080204" pitchFamily="50" charset="-128"/>
                <a:cs typeface="メイリオ" panose="020B0604030504040204" pitchFamily="50" charset="-128"/>
              </a:rPr>
              <a:t>ごとに、</a:t>
            </a:r>
            <a:r>
              <a:rPr lang="ja-JP" altLang="en-US" sz="1400" u="sng" dirty="0">
                <a:solidFill>
                  <a:prstClr val="black"/>
                </a:solidFill>
                <a:latin typeface="ＭＳ Ｐゴシック" panose="020B0600070205080204" pitchFamily="50" charset="-128"/>
                <a:cs typeface="メイリオ" panose="020B0604030504040204" pitchFamily="50" charset="-128"/>
              </a:rPr>
              <a:t>当該待遇の性質・目的</a:t>
            </a:r>
            <a:r>
              <a:rPr lang="ja-JP" altLang="en-US" sz="1400" u="sng" dirty="0" smtClean="0">
                <a:solidFill>
                  <a:prstClr val="black"/>
                </a:solidFill>
                <a:latin typeface="ＭＳ Ｐゴシック" panose="020B0600070205080204" pitchFamily="50" charset="-128"/>
                <a:cs typeface="メイリオ" panose="020B0604030504040204" pitchFamily="50" charset="-128"/>
              </a:rPr>
              <a:t>に照らして適切と認められる事情を考慮して判断</a:t>
            </a:r>
            <a:r>
              <a:rPr lang="ja-JP" altLang="en-US" sz="1400" u="sng" dirty="0">
                <a:solidFill>
                  <a:prstClr val="black"/>
                </a:solidFill>
                <a:latin typeface="ＭＳ Ｐゴシック" panose="020B0600070205080204" pitchFamily="50" charset="-128"/>
                <a:cs typeface="メイリオ" panose="020B0604030504040204" pitchFamily="50" charset="-128"/>
              </a:rPr>
              <a:t>されるべき旨を明確化</a:t>
            </a:r>
            <a:r>
              <a:rPr lang="ja-JP" altLang="en-US" sz="1400" dirty="0" smtClean="0">
                <a:solidFill>
                  <a:prstClr val="black"/>
                </a:solidFill>
                <a:latin typeface="ＭＳ Ｐゴシック" panose="020B0600070205080204" pitchFamily="50" charset="-128"/>
                <a:cs typeface="メイリオ" panose="020B0604030504040204" pitchFamily="50" charset="-128"/>
              </a:rPr>
              <a:t>。</a:t>
            </a:r>
            <a:endParaRPr lang="en-US" altLang="ja-JP" sz="1400" dirty="0" smtClean="0">
              <a:solidFill>
                <a:prstClr val="black"/>
              </a:solidFill>
              <a:latin typeface="ＭＳ Ｐゴシック" panose="020B0600070205080204" pitchFamily="50" charset="-128"/>
              <a:cs typeface="メイリオ" panose="020B0604030504040204" pitchFamily="50" charset="-128"/>
            </a:endParaRPr>
          </a:p>
          <a:p>
            <a:pPr marL="261938" indent="-174625">
              <a:spcBef>
                <a:spcPts val="300"/>
              </a:spcBef>
            </a:pPr>
            <a:r>
              <a:rPr lang="ja-JP" altLang="en-US" sz="1300" dirty="0">
                <a:solidFill>
                  <a:prstClr val="black"/>
                </a:solidFill>
                <a:latin typeface="ＭＳ Ｐゴシック" panose="020B0600070205080204" pitchFamily="50" charset="-128"/>
                <a:cs typeface="メイリオ" panose="020B0604030504040204" pitchFamily="50" charset="-128"/>
              </a:rPr>
              <a:t>　</a:t>
            </a:r>
            <a:r>
              <a:rPr lang="ja-JP" altLang="en-US" sz="1300" dirty="0" smtClean="0">
                <a:solidFill>
                  <a:prstClr val="black"/>
                </a:solidFill>
                <a:latin typeface="ＭＳ Ｐゴシック" panose="020B0600070205080204" pitchFamily="50" charset="-128"/>
                <a:cs typeface="メイリオ" panose="020B0604030504040204" pitchFamily="50" charset="-128"/>
              </a:rPr>
              <a:t>　（有期雇用労働者を</a:t>
            </a:r>
            <a:r>
              <a:rPr lang="ja-JP" altLang="en-US" sz="1300" dirty="0">
                <a:solidFill>
                  <a:prstClr val="black"/>
                </a:solidFill>
                <a:latin typeface="ＭＳ Ｐゴシック" panose="020B0600070205080204" pitchFamily="50" charset="-128"/>
                <a:cs typeface="メイリオ" panose="020B0604030504040204" pitchFamily="50" charset="-128"/>
              </a:rPr>
              <a:t>法の</a:t>
            </a:r>
            <a:r>
              <a:rPr lang="ja-JP" altLang="en-US" sz="1300" dirty="0" smtClean="0">
                <a:solidFill>
                  <a:prstClr val="black"/>
                </a:solidFill>
                <a:latin typeface="ＭＳ Ｐゴシック" panose="020B0600070205080204" pitchFamily="50" charset="-128"/>
                <a:cs typeface="メイリオ" panose="020B0604030504040204" pitchFamily="50" charset="-128"/>
              </a:rPr>
              <a:t>対象に含めることに</a:t>
            </a:r>
            <a:r>
              <a:rPr lang="ja-JP" altLang="en-US" sz="1300" dirty="0">
                <a:solidFill>
                  <a:prstClr val="black"/>
                </a:solidFill>
                <a:latin typeface="ＭＳ Ｐゴシック" panose="020B0600070205080204" pitchFamily="50" charset="-128"/>
                <a:cs typeface="メイリオ" panose="020B0604030504040204" pitchFamily="50" charset="-128"/>
              </a:rPr>
              <a:t>伴い</a:t>
            </a:r>
            <a:r>
              <a:rPr lang="ja-JP" altLang="en-US" sz="1300" dirty="0" smtClean="0">
                <a:solidFill>
                  <a:prstClr val="black"/>
                </a:solidFill>
                <a:latin typeface="ＭＳ Ｐゴシック" panose="020B0600070205080204" pitchFamily="50" charset="-128"/>
                <a:cs typeface="メイリオ" panose="020B0604030504040204" pitchFamily="50" charset="-128"/>
              </a:rPr>
              <a:t>、題名を改正（「</a:t>
            </a:r>
            <a:r>
              <a:rPr lang="ja-JP" altLang="en-US" sz="1300" dirty="0">
                <a:solidFill>
                  <a:prstClr val="black"/>
                </a:solidFill>
                <a:latin typeface="ＭＳ Ｐゴシック" panose="020B0600070205080204" pitchFamily="50" charset="-128"/>
                <a:cs typeface="メイリオ" panose="020B0604030504040204" pitchFamily="50" charset="-128"/>
              </a:rPr>
              <a:t>短時間労働者</a:t>
            </a:r>
            <a:r>
              <a:rPr lang="ja-JP" altLang="en-US" sz="1300" u="sng" dirty="0">
                <a:solidFill>
                  <a:prstClr val="black"/>
                </a:solidFill>
                <a:latin typeface="ＭＳ Ｐゴシック" panose="020B0600070205080204" pitchFamily="50" charset="-128"/>
                <a:cs typeface="メイリオ" panose="020B0604030504040204" pitchFamily="50" charset="-128"/>
              </a:rPr>
              <a:t>及び有期雇用労働者</a:t>
            </a:r>
            <a:r>
              <a:rPr lang="ja-JP" altLang="en-US" sz="1300" dirty="0">
                <a:solidFill>
                  <a:prstClr val="black"/>
                </a:solidFill>
                <a:latin typeface="ＭＳ Ｐゴシック" panose="020B0600070205080204" pitchFamily="50" charset="-128"/>
                <a:cs typeface="メイリオ" panose="020B0604030504040204" pitchFamily="50" charset="-128"/>
              </a:rPr>
              <a:t>の雇用管理の改善等に関する法律</a:t>
            </a:r>
            <a:r>
              <a:rPr lang="ja-JP" altLang="en-US" sz="1300" dirty="0" smtClean="0">
                <a:solidFill>
                  <a:prstClr val="black"/>
                </a:solidFill>
                <a:latin typeface="ＭＳ Ｐゴシック" panose="020B0600070205080204" pitchFamily="50" charset="-128"/>
                <a:cs typeface="メイリオ" panose="020B0604030504040204" pitchFamily="50" charset="-128"/>
              </a:rPr>
              <a:t>」））</a:t>
            </a:r>
            <a:endParaRPr lang="en-US" altLang="ja-JP" sz="1300" dirty="0" smtClean="0">
              <a:solidFill>
                <a:prstClr val="black"/>
              </a:solidFill>
              <a:latin typeface="ＭＳ Ｐゴシック" panose="020B0600070205080204" pitchFamily="50" charset="-128"/>
              <a:cs typeface="メイリオ" panose="020B0604030504040204" pitchFamily="50" charset="-128"/>
            </a:endParaRPr>
          </a:p>
          <a:p>
            <a:pPr marL="261938" indent="-174625">
              <a:spcBef>
                <a:spcPts val="300"/>
              </a:spcBef>
            </a:pPr>
            <a:r>
              <a:rPr lang="ja-JP" altLang="en-US" sz="1400" dirty="0" smtClean="0">
                <a:solidFill>
                  <a:prstClr val="black"/>
                </a:solidFill>
                <a:latin typeface="ＭＳ Ｐゴシック" panose="020B0600070205080204" pitchFamily="50" charset="-128"/>
                <a:cs typeface="メイリオ" panose="020B0604030504040204" pitchFamily="50" charset="-128"/>
              </a:rPr>
              <a:t>○　</a:t>
            </a:r>
            <a:r>
              <a:rPr lang="ja-JP" altLang="en-US" sz="1400" u="sng" dirty="0" smtClean="0">
                <a:solidFill>
                  <a:prstClr val="black"/>
                </a:solidFill>
                <a:latin typeface="ＭＳ Ｐゴシック" panose="020B0600070205080204" pitchFamily="50" charset="-128"/>
                <a:cs typeface="メイリオ" panose="020B0604030504040204" pitchFamily="50" charset="-128"/>
              </a:rPr>
              <a:t>有期雇用労働者</a:t>
            </a:r>
            <a:r>
              <a:rPr lang="ja-JP" altLang="en-US" sz="1400" u="sng" dirty="0">
                <a:solidFill>
                  <a:prstClr val="black"/>
                </a:solidFill>
                <a:latin typeface="ＭＳ Ｐゴシック" panose="020B0600070205080204" pitchFamily="50" charset="-128"/>
                <a:cs typeface="メイリオ" panose="020B0604030504040204" pitchFamily="50" charset="-128"/>
              </a:rPr>
              <a:t>について</a:t>
            </a:r>
            <a:r>
              <a:rPr lang="ja-JP" altLang="en-US" sz="1400" dirty="0" smtClean="0">
                <a:solidFill>
                  <a:prstClr val="black"/>
                </a:solidFill>
                <a:latin typeface="ＭＳ Ｐゴシック" panose="020B0600070205080204" pitchFamily="50" charset="-128"/>
                <a:cs typeface="メイリオ" panose="020B0604030504040204" pitchFamily="50" charset="-128"/>
              </a:rPr>
              <a:t>、正規雇用労働者と①職務内容、②職務内容・配置の変更範囲が同一である場合の</a:t>
            </a:r>
            <a:r>
              <a:rPr lang="ja-JP" altLang="en-US" sz="1400" u="sng" dirty="0">
                <a:solidFill>
                  <a:prstClr val="black"/>
                </a:solidFill>
                <a:latin typeface="ＭＳ Ｐゴシック" panose="020B0600070205080204" pitchFamily="50" charset="-128"/>
                <a:cs typeface="メイリオ" panose="020B0604030504040204" pitchFamily="50" charset="-128"/>
              </a:rPr>
              <a:t>均等待遇の確保を義務化</a:t>
            </a:r>
            <a:r>
              <a:rPr lang="ja-JP" altLang="en-US" sz="1400" dirty="0" smtClean="0">
                <a:solidFill>
                  <a:prstClr val="black"/>
                </a:solidFill>
                <a:latin typeface="ＭＳ Ｐゴシック" panose="020B0600070205080204" pitchFamily="50" charset="-128"/>
                <a:cs typeface="メイリオ" panose="020B0604030504040204" pitchFamily="50" charset="-128"/>
              </a:rPr>
              <a:t>。</a:t>
            </a:r>
            <a:endParaRPr lang="en-US" altLang="ja-JP" sz="1400" dirty="0" smtClean="0">
              <a:solidFill>
                <a:prstClr val="black"/>
              </a:solidFill>
              <a:latin typeface="ＭＳ Ｐゴシック" panose="020B0600070205080204" pitchFamily="50" charset="-128"/>
              <a:cs typeface="メイリオ" panose="020B0604030504040204" pitchFamily="50" charset="-128"/>
            </a:endParaRPr>
          </a:p>
          <a:p>
            <a:pPr marL="261938" indent="-174625">
              <a:spcBef>
                <a:spcPts val="300"/>
              </a:spcBef>
            </a:pPr>
            <a:r>
              <a:rPr lang="ja-JP" altLang="en-US" sz="1400" dirty="0" smtClean="0">
                <a:solidFill>
                  <a:prstClr val="black"/>
                </a:solidFill>
                <a:latin typeface="ＭＳ Ｐゴシック" panose="020B0600070205080204" pitchFamily="50" charset="-128"/>
                <a:cs typeface="メイリオ" panose="020B0604030504040204" pitchFamily="50" charset="-128"/>
              </a:rPr>
              <a:t>○　</a:t>
            </a:r>
            <a:r>
              <a:rPr lang="ja-JP" altLang="en-US" sz="1400" u="sng" dirty="0">
                <a:solidFill>
                  <a:prstClr val="black"/>
                </a:solidFill>
                <a:latin typeface="ＭＳ Ｐゴシック" panose="020B0600070205080204" pitchFamily="50" charset="-128"/>
                <a:cs typeface="メイリオ" panose="020B0604030504040204" pitchFamily="50" charset="-128"/>
              </a:rPr>
              <a:t>派遣労働者について、①派遣先の労働者と</a:t>
            </a:r>
            <a:r>
              <a:rPr lang="ja-JP" altLang="en-US" sz="1400" u="sng" dirty="0" smtClean="0">
                <a:solidFill>
                  <a:prstClr val="black"/>
                </a:solidFill>
                <a:latin typeface="ＭＳ Ｐゴシック" panose="020B0600070205080204" pitchFamily="50" charset="-128"/>
                <a:cs typeface="メイリオ" panose="020B0604030504040204" pitchFamily="50" charset="-128"/>
              </a:rPr>
              <a:t>の均等・均衡待遇</a:t>
            </a:r>
            <a:r>
              <a:rPr lang="ja-JP" altLang="en-US" sz="1400" u="sng" dirty="0">
                <a:solidFill>
                  <a:prstClr val="black"/>
                </a:solidFill>
                <a:latin typeface="ＭＳ Ｐゴシック" panose="020B0600070205080204" pitchFamily="50" charset="-128"/>
                <a:cs typeface="メイリオ" panose="020B0604030504040204" pitchFamily="50" charset="-128"/>
              </a:rPr>
              <a:t>、②一定の要件</a:t>
            </a:r>
            <a:r>
              <a:rPr lang="ja-JP" altLang="en-US" sz="1400" dirty="0" smtClean="0">
                <a:solidFill>
                  <a:prstClr val="black"/>
                </a:solidFill>
                <a:latin typeface="ＭＳ Ｐゴシック" panose="020B0600070205080204" pitchFamily="50" charset="-128"/>
                <a:cs typeface="メイリオ" panose="020B0604030504040204" pitchFamily="50" charset="-128"/>
              </a:rPr>
              <a:t>（同種業務の一般の労働者の平均的な賃金と同等以上の賃金であること等）</a:t>
            </a:r>
            <a:r>
              <a:rPr lang="ja-JP" altLang="en-US" sz="1400" u="sng" dirty="0">
                <a:solidFill>
                  <a:prstClr val="black"/>
                </a:solidFill>
                <a:latin typeface="ＭＳ Ｐゴシック" panose="020B0600070205080204" pitchFamily="50" charset="-128"/>
                <a:cs typeface="メイリオ" panose="020B0604030504040204" pitchFamily="50" charset="-128"/>
              </a:rPr>
              <a:t>を満たす労使協定による待遇のいずれかを確保することを義務化</a:t>
            </a:r>
            <a:r>
              <a:rPr lang="ja-JP" altLang="en-US" sz="1400" dirty="0" smtClean="0">
                <a:solidFill>
                  <a:prstClr val="black"/>
                </a:solidFill>
                <a:latin typeface="ＭＳ Ｐゴシック" panose="020B0600070205080204" pitchFamily="50" charset="-128"/>
                <a:cs typeface="メイリオ" panose="020B0604030504040204" pitchFamily="50" charset="-128"/>
              </a:rPr>
              <a:t>。</a:t>
            </a:r>
            <a:endParaRPr lang="en-US" altLang="ja-JP" sz="1400" dirty="0" smtClean="0">
              <a:solidFill>
                <a:prstClr val="black"/>
              </a:solidFill>
              <a:latin typeface="ＭＳ Ｐゴシック" panose="020B0600070205080204" pitchFamily="50" charset="-128"/>
              <a:cs typeface="メイリオ" panose="020B0604030504040204" pitchFamily="50" charset="-128"/>
            </a:endParaRPr>
          </a:p>
          <a:p>
            <a:pPr marL="261938" indent="-174625">
              <a:spcBef>
                <a:spcPts val="300"/>
              </a:spcBef>
            </a:pPr>
            <a:r>
              <a:rPr lang="ja-JP" altLang="en-US" sz="1400" dirty="0" smtClean="0">
                <a:solidFill>
                  <a:prstClr val="black"/>
                </a:solidFill>
                <a:latin typeface="ＭＳ Ｐゴシック" panose="020B0600070205080204" pitchFamily="50" charset="-128"/>
                <a:cs typeface="メイリオ" panose="020B0604030504040204" pitchFamily="50" charset="-128"/>
              </a:rPr>
              <a:t>○　また、これらの事項に関する</a:t>
            </a:r>
            <a:r>
              <a:rPr lang="ja-JP" altLang="en-US" sz="1400" u="sng" dirty="0">
                <a:solidFill>
                  <a:prstClr val="black"/>
                </a:solidFill>
                <a:latin typeface="ＭＳ Ｐゴシック" panose="020B0600070205080204" pitchFamily="50" charset="-128"/>
                <a:cs typeface="メイリオ" panose="020B0604030504040204" pitchFamily="50" charset="-128"/>
              </a:rPr>
              <a:t>ガイドラインの</a:t>
            </a:r>
            <a:r>
              <a:rPr lang="ja-JP" altLang="en-US" sz="1400" u="sng" dirty="0" smtClean="0">
                <a:solidFill>
                  <a:prstClr val="black"/>
                </a:solidFill>
                <a:latin typeface="ＭＳ Ｐゴシック" panose="020B0600070205080204" pitchFamily="50" charset="-128"/>
                <a:cs typeface="メイリオ" panose="020B0604030504040204" pitchFamily="50" charset="-128"/>
              </a:rPr>
              <a:t>根拠規定を</a:t>
            </a:r>
            <a:r>
              <a:rPr lang="ja-JP" altLang="en-US" sz="1400" u="sng" dirty="0">
                <a:solidFill>
                  <a:prstClr val="black"/>
                </a:solidFill>
                <a:latin typeface="ＭＳ Ｐゴシック" panose="020B0600070205080204" pitchFamily="50" charset="-128"/>
                <a:cs typeface="メイリオ" panose="020B0604030504040204" pitchFamily="50" charset="-128"/>
              </a:rPr>
              <a:t>整備</a:t>
            </a:r>
            <a:r>
              <a:rPr lang="ja-JP" altLang="en-US" sz="1400" dirty="0" smtClean="0">
                <a:solidFill>
                  <a:prstClr val="black"/>
                </a:solidFill>
                <a:latin typeface="ＭＳ Ｐゴシック" panose="020B0600070205080204" pitchFamily="50" charset="-128"/>
                <a:cs typeface="メイリオ" panose="020B0604030504040204" pitchFamily="50" charset="-128"/>
              </a:rPr>
              <a:t>。</a:t>
            </a:r>
            <a:endParaRPr lang="ja-JP" altLang="en-US" sz="1400" dirty="0">
              <a:solidFill>
                <a:prstClr val="black"/>
              </a:solidFill>
              <a:latin typeface="ＭＳ Ｐゴシック" panose="020B0600070205080204" pitchFamily="50" charset="-128"/>
              <a:cs typeface="メイリオ" panose="020B0604030504040204" pitchFamily="50" charset="-128"/>
            </a:endParaRPr>
          </a:p>
        </p:txBody>
      </p:sp>
      <p:sp>
        <p:nvSpPr>
          <p:cNvPr id="2" name="正方形/長方形 1"/>
          <p:cNvSpPr/>
          <p:nvPr/>
        </p:nvSpPr>
        <p:spPr>
          <a:xfrm>
            <a:off x="93000" y="800840"/>
            <a:ext cx="9720000" cy="683944"/>
          </a:xfrm>
          <a:prstGeom prst="rect">
            <a:avLst/>
          </a:prstGeom>
          <a:ln w="38100" cmpd="sng">
            <a:solidFill>
              <a:schemeClr val="accent3">
                <a:lumMod val="50000"/>
              </a:schemeClr>
            </a:solidFill>
          </a:ln>
        </p:spPr>
        <p:style>
          <a:lnRef idx="2">
            <a:schemeClr val="accent5"/>
          </a:lnRef>
          <a:fillRef idx="1">
            <a:schemeClr val="lt1"/>
          </a:fillRef>
          <a:effectRef idx="0">
            <a:schemeClr val="accent5"/>
          </a:effectRef>
          <a:fontRef idx="minor">
            <a:schemeClr val="dk1"/>
          </a:fontRef>
        </p:style>
        <p:txBody>
          <a:bodyPr wrap="square" lIns="180000" tIns="72000" rIns="162000" bIns="72000">
            <a:noAutofit/>
          </a:bodyPr>
          <a:lstStyle/>
          <a:p>
            <a:pPr>
              <a:spcBef>
                <a:spcPts val="300"/>
              </a:spcBef>
              <a:spcAft>
                <a:spcPts val="300"/>
              </a:spcAft>
            </a:pPr>
            <a:r>
              <a:rPr lang="ja-JP" altLang="en-US" sz="1600" dirty="0">
                <a:solidFill>
                  <a:prstClr val="black"/>
                </a:solidFill>
                <a:latin typeface="ＭＳ Ｐゴシック" panose="020B0600070205080204" pitchFamily="50" charset="-128"/>
                <a:cs typeface="メイリオ" panose="020B0604030504040204" pitchFamily="50" charset="-128"/>
              </a:rPr>
              <a:t>「働き方改革実行計画」に基づき、以下に示す法改正を行うことにより、企業内における正規雇用労働者と非正規雇用労働者の間の不合理な待遇差の実効ある是正を図る。</a:t>
            </a:r>
          </a:p>
        </p:txBody>
      </p:sp>
      <p:sp>
        <p:nvSpPr>
          <p:cNvPr id="5" name="テキスト ボックス 4"/>
          <p:cNvSpPr txBox="1"/>
          <p:nvPr/>
        </p:nvSpPr>
        <p:spPr>
          <a:xfrm>
            <a:off x="-7776" y="107935"/>
            <a:ext cx="9921552" cy="584775"/>
          </a:xfrm>
          <a:prstGeom prst="rect">
            <a:avLst/>
          </a:prstGeom>
          <a:noFill/>
        </p:spPr>
        <p:txBody>
          <a:bodyPr wrap="square" rtlCol="0">
            <a:spAutoFit/>
          </a:bodyPr>
          <a:lstStyle/>
          <a:p>
            <a:pPr algn="ctr"/>
            <a:r>
              <a:rPr lang="en-US" altLang="ja-JP" sz="1600" b="1" dirty="0">
                <a:solidFill>
                  <a:prstClr val="black"/>
                </a:solidFill>
                <a:latin typeface="ＭＳ Ｐゴシック" panose="020B0600070205080204" pitchFamily="50" charset="-128"/>
                <a:cs typeface="メイリオ" panose="020B0604030504040204" pitchFamily="50" charset="-128"/>
              </a:rPr>
              <a:t>Ⅲ</a:t>
            </a:r>
            <a:r>
              <a:rPr lang="ja-JP" altLang="en-US" sz="1600" b="1" dirty="0" smtClean="0">
                <a:solidFill>
                  <a:prstClr val="black"/>
                </a:solidFill>
                <a:latin typeface="ＭＳ Ｐゴシック" panose="020B0600070205080204" pitchFamily="50" charset="-128"/>
                <a:cs typeface="メイリオ" panose="020B0604030504040204" pitchFamily="50" charset="-128"/>
              </a:rPr>
              <a:t>　雇用</a:t>
            </a:r>
            <a:r>
              <a:rPr lang="ja-JP" altLang="en-US" sz="1600" b="1" dirty="0">
                <a:solidFill>
                  <a:prstClr val="black"/>
                </a:solidFill>
                <a:latin typeface="ＭＳ Ｐゴシック" panose="020B0600070205080204" pitchFamily="50" charset="-128"/>
                <a:cs typeface="メイリオ" panose="020B0604030504040204" pitchFamily="50" charset="-128"/>
              </a:rPr>
              <a:t>形態にかかわらない公正な待遇の</a:t>
            </a:r>
            <a:r>
              <a:rPr lang="ja-JP" altLang="en-US" sz="1600" b="1" dirty="0" smtClean="0">
                <a:solidFill>
                  <a:prstClr val="black"/>
                </a:solidFill>
                <a:latin typeface="ＭＳ Ｐゴシック" panose="020B0600070205080204" pitchFamily="50" charset="-128"/>
                <a:cs typeface="メイリオ" panose="020B0604030504040204" pitchFamily="50" charset="-128"/>
              </a:rPr>
              <a:t>確保</a:t>
            </a:r>
            <a:endParaRPr lang="en-US" altLang="ja-JP" sz="1600" b="1" dirty="0" smtClean="0">
              <a:solidFill>
                <a:prstClr val="black"/>
              </a:solidFill>
              <a:latin typeface="ＭＳ Ｐゴシック" panose="020B0600070205080204" pitchFamily="50" charset="-128"/>
              <a:cs typeface="メイリオ" panose="020B0604030504040204" pitchFamily="50" charset="-128"/>
            </a:endParaRPr>
          </a:p>
          <a:p>
            <a:pPr algn="ctr"/>
            <a:r>
              <a:rPr lang="ja-JP" altLang="en-US" sz="1600" b="1" dirty="0" smtClean="0">
                <a:solidFill>
                  <a:prstClr val="black"/>
                </a:solidFill>
                <a:latin typeface="ＭＳ Ｐゴシック" panose="020B0600070205080204" pitchFamily="50" charset="-128"/>
                <a:cs typeface="メイリオ" panose="020B0604030504040204" pitchFamily="50" charset="-128"/>
              </a:rPr>
              <a:t>（パートタイム</a:t>
            </a:r>
            <a:r>
              <a:rPr lang="ja-JP" altLang="en-US" sz="1600" b="1" dirty="0">
                <a:solidFill>
                  <a:prstClr val="black"/>
                </a:solidFill>
                <a:latin typeface="ＭＳ Ｐゴシック" panose="020B0600070205080204" pitchFamily="50" charset="-128"/>
                <a:cs typeface="メイリオ" panose="020B0604030504040204" pitchFamily="50" charset="-128"/>
              </a:rPr>
              <a:t>労働法、労働契約法、労働者</a:t>
            </a:r>
            <a:r>
              <a:rPr lang="ja-JP" altLang="en-US" sz="1600" b="1" dirty="0" smtClean="0">
                <a:solidFill>
                  <a:prstClr val="black"/>
                </a:solidFill>
                <a:latin typeface="ＭＳ Ｐゴシック" panose="020B0600070205080204" pitchFamily="50" charset="-128"/>
                <a:cs typeface="メイリオ" panose="020B0604030504040204" pitchFamily="50" charset="-128"/>
              </a:rPr>
              <a:t>派遣法の改正）</a:t>
            </a:r>
            <a:endParaRPr lang="ja-JP" altLang="en-US" sz="1600" b="1" dirty="0">
              <a:solidFill>
                <a:prstClr val="black"/>
              </a:solidFill>
              <a:latin typeface="ＭＳ Ｐゴシック" panose="020B0600070205080204" pitchFamily="50" charset="-128"/>
              <a:cs typeface="メイリオ" panose="020B0604030504040204" pitchFamily="50" charset="-128"/>
            </a:endParaRPr>
          </a:p>
        </p:txBody>
      </p:sp>
      <p:sp>
        <p:nvSpPr>
          <p:cNvPr id="9" name="角丸四角形 8"/>
          <p:cNvSpPr/>
          <p:nvPr/>
        </p:nvSpPr>
        <p:spPr>
          <a:xfrm>
            <a:off x="93000" y="4869160"/>
            <a:ext cx="9720000" cy="648072"/>
          </a:xfrm>
          <a:prstGeom prst="roundRect">
            <a:avLst>
              <a:gd name="adj" fmla="val 0"/>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spcCol="0" rtlCol="0" anchor="t" anchorCtr="0">
            <a:noAutofit/>
          </a:bodyPr>
          <a:lstStyle/>
          <a:p>
            <a:pPr marL="261938" indent="-174625">
              <a:lnSpc>
                <a:spcPts val="1100"/>
              </a:lnSpc>
              <a:spcBef>
                <a:spcPts val="300"/>
              </a:spcBef>
            </a:pPr>
            <a:endParaRPr lang="en-US" altLang="ja-JP" sz="1400" dirty="0">
              <a:solidFill>
                <a:prstClr val="black"/>
              </a:solidFill>
              <a:latin typeface="ＭＳ Ｐゴシック" panose="020B0600070205080204" pitchFamily="50" charset="-128"/>
              <a:cs typeface="メイリオ" panose="020B0604030504040204" pitchFamily="50" charset="-128"/>
            </a:endParaRPr>
          </a:p>
          <a:p>
            <a:pPr marL="261938" indent="-174625">
              <a:spcBef>
                <a:spcPts val="300"/>
              </a:spcBef>
            </a:pPr>
            <a:r>
              <a:rPr lang="ja-JP" altLang="en-US" sz="1400" dirty="0" smtClean="0">
                <a:solidFill>
                  <a:prstClr val="black"/>
                </a:solidFill>
                <a:latin typeface="ＭＳ Ｐゴシック" panose="020B0600070205080204" pitchFamily="50" charset="-128"/>
                <a:cs typeface="メイリオ" panose="020B0604030504040204" pitchFamily="50" charset="-128"/>
              </a:rPr>
              <a:t>○ 短時間労働者・有期雇用労働者・派遣労働者について、正規雇用労働者との</a:t>
            </a:r>
            <a:r>
              <a:rPr lang="ja-JP" altLang="en-US" sz="1400" u="sng" dirty="0">
                <a:solidFill>
                  <a:prstClr val="black"/>
                </a:solidFill>
                <a:latin typeface="ＭＳ Ｐゴシック" panose="020B0600070205080204" pitchFamily="50" charset="-128"/>
                <a:cs typeface="メイリオ" panose="020B0604030504040204" pitchFamily="50" charset="-128"/>
              </a:rPr>
              <a:t>待遇差の内容・理由等に関する説明を義務化</a:t>
            </a:r>
            <a:r>
              <a:rPr lang="ja-JP" altLang="en-US" sz="1400" dirty="0" smtClean="0">
                <a:solidFill>
                  <a:prstClr val="black"/>
                </a:solidFill>
                <a:latin typeface="ＭＳ Ｐゴシック" panose="020B0600070205080204" pitchFamily="50" charset="-128"/>
                <a:cs typeface="メイリオ" panose="020B0604030504040204" pitchFamily="50" charset="-128"/>
              </a:rPr>
              <a:t>。</a:t>
            </a:r>
            <a:endParaRPr lang="en-US" altLang="ja-JP" sz="1400" dirty="0" smtClean="0">
              <a:solidFill>
                <a:prstClr val="black"/>
              </a:solidFill>
              <a:latin typeface="ＭＳ Ｐゴシック" panose="020B0600070205080204" pitchFamily="50" charset="-128"/>
              <a:cs typeface="メイリオ" panose="020B0604030504040204" pitchFamily="50" charset="-128"/>
            </a:endParaRPr>
          </a:p>
        </p:txBody>
      </p:sp>
      <p:sp>
        <p:nvSpPr>
          <p:cNvPr id="13" name="角丸四角形 12"/>
          <p:cNvSpPr/>
          <p:nvPr/>
        </p:nvSpPr>
        <p:spPr>
          <a:xfrm>
            <a:off x="93000" y="5877328"/>
            <a:ext cx="9720000" cy="504000"/>
          </a:xfrm>
          <a:prstGeom prst="roundRect">
            <a:avLst>
              <a:gd name="adj" fmla="val 0"/>
            </a:avLst>
          </a:prstGeom>
          <a:noFill/>
          <a:ln w="381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spcCol="0" rtlCol="0" anchor="t" anchorCtr="0">
            <a:noAutofit/>
          </a:bodyPr>
          <a:lstStyle/>
          <a:p>
            <a:pPr marL="261938" indent="-174625">
              <a:lnSpc>
                <a:spcPts val="1100"/>
              </a:lnSpc>
              <a:spcBef>
                <a:spcPts val="300"/>
              </a:spcBef>
            </a:pPr>
            <a:endParaRPr lang="en-US" altLang="ja-JP" sz="1400" dirty="0">
              <a:solidFill>
                <a:prstClr val="black"/>
              </a:solidFill>
              <a:latin typeface="ＭＳ Ｐゴシック" panose="020B0600070205080204" pitchFamily="50" charset="-128"/>
              <a:cs typeface="メイリオ" panose="020B0604030504040204" pitchFamily="50" charset="-128"/>
            </a:endParaRPr>
          </a:p>
          <a:p>
            <a:pPr marL="261938" indent="-174625">
              <a:spcBef>
                <a:spcPts val="300"/>
              </a:spcBef>
            </a:pPr>
            <a:r>
              <a:rPr lang="ja-JP" altLang="en-US" sz="1400" dirty="0" smtClean="0">
                <a:solidFill>
                  <a:prstClr val="black"/>
                </a:solidFill>
                <a:latin typeface="ＭＳ Ｐゴシック" panose="020B0600070205080204" pitchFamily="50" charset="-128"/>
                <a:cs typeface="メイリオ" panose="020B0604030504040204" pitchFamily="50" charset="-128"/>
              </a:rPr>
              <a:t>○　１の義務や２の</a:t>
            </a:r>
            <a:r>
              <a:rPr lang="ja-JP" altLang="en-US" sz="1400" dirty="0">
                <a:solidFill>
                  <a:prstClr val="black"/>
                </a:solidFill>
                <a:latin typeface="ＭＳ Ｐゴシック" panose="020B0600070205080204" pitchFamily="50" charset="-128"/>
                <a:cs typeface="メイリオ" panose="020B0604030504040204" pitchFamily="50" charset="-128"/>
              </a:rPr>
              <a:t>説明</a:t>
            </a:r>
            <a:r>
              <a:rPr lang="ja-JP" altLang="en-US" sz="1400" dirty="0" smtClean="0">
                <a:solidFill>
                  <a:prstClr val="black"/>
                </a:solidFill>
                <a:latin typeface="ＭＳ Ｐゴシック" panose="020B0600070205080204" pitchFamily="50" charset="-128"/>
                <a:cs typeface="メイリオ" panose="020B0604030504040204" pitchFamily="50" charset="-128"/>
              </a:rPr>
              <a:t>義務について</a:t>
            </a:r>
            <a:r>
              <a:rPr lang="ja-JP" altLang="en-US" sz="1400" dirty="0">
                <a:solidFill>
                  <a:prstClr val="black"/>
                </a:solidFill>
                <a:latin typeface="ＭＳ Ｐゴシック" panose="020B0600070205080204" pitchFamily="50" charset="-128"/>
                <a:cs typeface="メイリオ" panose="020B0604030504040204" pitchFamily="50" charset="-128"/>
              </a:rPr>
              <a:t>、</a:t>
            </a:r>
            <a:r>
              <a:rPr lang="ja-JP" altLang="en-US" sz="1400" u="sng" dirty="0" smtClean="0">
                <a:solidFill>
                  <a:prstClr val="black"/>
                </a:solidFill>
                <a:latin typeface="ＭＳ Ｐゴシック" panose="020B0600070205080204" pitchFamily="50" charset="-128"/>
                <a:cs typeface="メイリオ" panose="020B0604030504040204" pitchFamily="50" charset="-128"/>
              </a:rPr>
              <a:t>行政による履行確保措置及び行政</a:t>
            </a:r>
            <a:r>
              <a:rPr lang="ja-JP" altLang="en-US" sz="1400" u="sng" dirty="0">
                <a:solidFill>
                  <a:prstClr val="black"/>
                </a:solidFill>
                <a:latin typeface="ＭＳ Ｐゴシック" panose="020B0600070205080204" pitchFamily="50" charset="-128"/>
                <a:cs typeface="メイリオ" panose="020B0604030504040204" pitchFamily="50" charset="-128"/>
              </a:rPr>
              <a:t>ＡＤＲを整備</a:t>
            </a:r>
            <a:r>
              <a:rPr lang="ja-JP" altLang="en-US" sz="1400" dirty="0">
                <a:solidFill>
                  <a:prstClr val="black"/>
                </a:solidFill>
                <a:latin typeface="ＭＳ Ｐゴシック" panose="020B0600070205080204" pitchFamily="50" charset="-128"/>
                <a:cs typeface="メイリオ" panose="020B0604030504040204" pitchFamily="50" charset="-128"/>
              </a:rPr>
              <a:t>。</a:t>
            </a:r>
          </a:p>
        </p:txBody>
      </p:sp>
      <p:sp>
        <p:nvSpPr>
          <p:cNvPr id="11" name="テキスト ボックス 10"/>
          <p:cNvSpPr txBox="1"/>
          <p:nvPr/>
        </p:nvSpPr>
        <p:spPr>
          <a:xfrm>
            <a:off x="-7771" y="1772816"/>
            <a:ext cx="5950497" cy="36000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spcBef>
                <a:spcPts val="600"/>
              </a:spcBef>
            </a:pPr>
            <a:r>
              <a:rPr lang="ja-JP" altLang="en-US" sz="1400" b="1" dirty="0">
                <a:solidFill>
                  <a:prstClr val="black"/>
                </a:solidFill>
                <a:latin typeface="ＭＳ Ｐゴシック" panose="020B0600070205080204" pitchFamily="50" charset="-128"/>
                <a:cs typeface="メイリオ" panose="020B0604030504040204" pitchFamily="50" charset="-128"/>
              </a:rPr>
              <a:t>１．不合理な待遇差を解消するための規定の整備</a:t>
            </a:r>
            <a:endParaRPr lang="en-US" altLang="ja-JP" sz="1400" dirty="0">
              <a:solidFill>
                <a:prstClr val="black"/>
              </a:solidFill>
              <a:latin typeface="ＭＳ Ｐゴシック" panose="020B0600070205080204" pitchFamily="50" charset="-128"/>
              <a:cs typeface="メイリオ" panose="020B0604030504040204" pitchFamily="50" charset="-128"/>
            </a:endParaRPr>
          </a:p>
        </p:txBody>
      </p:sp>
      <p:sp>
        <p:nvSpPr>
          <p:cNvPr id="16" name="テキスト ボックス 15"/>
          <p:cNvSpPr txBox="1"/>
          <p:nvPr/>
        </p:nvSpPr>
        <p:spPr>
          <a:xfrm>
            <a:off x="93000" y="4669145"/>
            <a:ext cx="4067912" cy="36000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spcBef>
                <a:spcPts val="600"/>
              </a:spcBef>
            </a:pPr>
            <a:r>
              <a:rPr lang="ja-JP" altLang="en-US" sz="1400" b="1" dirty="0">
                <a:solidFill>
                  <a:prstClr val="black"/>
                </a:solidFill>
                <a:latin typeface="ＭＳ Ｐゴシック" panose="020B0600070205080204" pitchFamily="50" charset="-128"/>
                <a:cs typeface="メイリオ" panose="020B0604030504040204" pitchFamily="50" charset="-128"/>
              </a:rPr>
              <a:t>２．労働者に対する待遇に関する説明義務の強化</a:t>
            </a:r>
            <a:endParaRPr lang="en-US" altLang="ja-JP" sz="1400" dirty="0">
              <a:solidFill>
                <a:prstClr val="black"/>
              </a:solidFill>
              <a:latin typeface="ＭＳ Ｐゴシック" panose="020B0600070205080204" pitchFamily="50" charset="-128"/>
              <a:cs typeface="メイリオ" panose="020B0604030504040204" pitchFamily="50" charset="-128"/>
            </a:endParaRPr>
          </a:p>
        </p:txBody>
      </p:sp>
      <p:sp>
        <p:nvSpPr>
          <p:cNvPr id="17" name="テキスト ボックス 16"/>
          <p:cNvSpPr txBox="1"/>
          <p:nvPr/>
        </p:nvSpPr>
        <p:spPr>
          <a:xfrm>
            <a:off x="79609" y="5696013"/>
            <a:ext cx="5953514" cy="360000"/>
          </a:xfrm>
          <a:prstGeom prst="roundRect">
            <a:avLst/>
          </a:prstGeom>
          <a:ln/>
        </p:spPr>
        <p:style>
          <a:lnRef idx="1">
            <a:schemeClr val="accent3"/>
          </a:lnRef>
          <a:fillRef idx="2">
            <a:schemeClr val="accent3"/>
          </a:fillRef>
          <a:effectRef idx="1">
            <a:schemeClr val="accent3"/>
          </a:effectRef>
          <a:fontRef idx="minor">
            <a:schemeClr val="dk1"/>
          </a:fontRef>
        </p:style>
        <p:txBody>
          <a:bodyPr wrap="square" rtlCol="0" anchor="ctr">
            <a:noAutofit/>
          </a:bodyPr>
          <a:lstStyle/>
          <a:p>
            <a:pPr>
              <a:spcBef>
                <a:spcPts val="600"/>
              </a:spcBef>
            </a:pPr>
            <a:r>
              <a:rPr lang="ja-JP" altLang="en-US" sz="1400" b="1" dirty="0">
                <a:solidFill>
                  <a:prstClr val="black"/>
                </a:solidFill>
                <a:latin typeface="ＭＳ Ｐゴシック" panose="020B0600070205080204" pitchFamily="50" charset="-128"/>
                <a:cs typeface="メイリオ" panose="020B0604030504040204" pitchFamily="50" charset="-128"/>
              </a:rPr>
              <a:t>３．行政による履行確保措置及び裁判外紛争解決手続（行政ＡＤＲ）の整備</a:t>
            </a:r>
          </a:p>
        </p:txBody>
      </p:sp>
      <p:sp>
        <p:nvSpPr>
          <p:cNvPr id="12" name="スライド番号プレースホルダー 3"/>
          <p:cNvSpPr txBox="1">
            <a:spLocks/>
          </p:cNvSpPr>
          <p:nvPr/>
        </p:nvSpPr>
        <p:spPr>
          <a:xfrm>
            <a:off x="7538404" y="6481472"/>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r>
              <a:rPr lang="ja-JP" altLang="en-US" sz="2400" b="1" dirty="0" smtClean="0">
                <a:solidFill>
                  <a:srgbClr val="000000"/>
                </a:solidFill>
                <a:latin typeface="ＭＳ Ｐゴシック"/>
              </a:rPr>
              <a:t>５</a:t>
            </a:r>
            <a:endParaRPr lang="en-US" altLang="ja-JP" sz="2400" b="1" dirty="0" smtClean="0">
              <a:solidFill>
                <a:srgbClr val="000000"/>
              </a:solidFill>
              <a:latin typeface="ＭＳ Ｐゴシック"/>
            </a:endParaRPr>
          </a:p>
        </p:txBody>
      </p:sp>
    </p:spTree>
    <p:extLst>
      <p:ext uri="{BB962C8B-B14F-4D97-AF65-F5344CB8AC3E}">
        <p14:creationId xmlns:p14="http://schemas.microsoft.com/office/powerpoint/2010/main" val="2554805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chemeClr val="tx1"/>
          </a:solidFill>
        </a:ln>
      </a:spPr>
      <a:bodyPr rtlCol="0" anchor="ctr"/>
      <a:lstStyle>
        <a:defPPr algn="ctr">
          <a:defRPr kumimoji="1"/>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1737</TotalTime>
  <Words>704</Words>
  <Application>Microsoft Office PowerPoint</Application>
  <PresentationFormat>A4 210 x 297 mm</PresentationFormat>
  <Paragraphs>183</Paragraphs>
  <Slides>6</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ＤＨＰ特太ゴシック体</vt:lpstr>
      <vt:lpstr>ＭＳ Ｐゴシック</vt:lpstr>
      <vt:lpstr>ＭＳ 明朝</vt:lpstr>
      <vt:lpstr>メイリオ</vt:lpstr>
      <vt:lpstr>Arial</vt:lpstr>
      <vt:lpstr>Calibri</vt:lpstr>
      <vt:lpstr>2_Office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 </cp:lastModifiedBy>
  <cp:revision>222</cp:revision>
  <cp:lastPrinted>2017-09-14T07:47:23Z</cp:lastPrinted>
  <dcterms:created xsi:type="dcterms:W3CDTF">2015-01-30T13:44:43Z</dcterms:created>
  <dcterms:modified xsi:type="dcterms:W3CDTF">2017-12-12T04:52:03Z</dcterms:modified>
</cp:coreProperties>
</file>