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094" r:id="rId4"/>
  </p:sldMasterIdLst>
  <p:notesMasterIdLst>
    <p:notesMasterId r:id="rId6"/>
  </p:notesMasterIdLst>
  <p:handoutMasterIdLst>
    <p:handoutMasterId r:id="rId7"/>
  </p:handoutMasterIdLst>
  <p:sldIdLst>
    <p:sldId id="840" r:id="rId5"/>
  </p:sldIdLst>
  <p:sldSz cx="9906000" cy="6858000" type="A4"/>
  <p:notesSz cx="7102475" cy="1023302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市野 将英" initials="ㅤ" lastIdx="16" clrIdx="0">
    <p:extLst>
      <p:ext uri="{19B8F6BF-5375-455C-9EA6-DF929625EA0E}">
        <p15:presenceInfo xmlns:p15="http://schemas.microsoft.com/office/powerpoint/2012/main" userId="市野 将英" providerId="None"/>
      </p:ext>
    </p:extLst>
  </p:cmAuthor>
  <p:cmAuthor id="2" name="ㅤ" initials="ㅤ" lastIdx="19" clrIdx="1">
    <p:extLst>
      <p:ext uri="{19B8F6BF-5375-455C-9EA6-DF929625EA0E}">
        <p15:presenceInfo xmlns:p15="http://schemas.microsoft.com/office/powerpoint/2012/main" userId="ㅤ" providerId="None"/>
      </p:ext>
    </p:extLst>
  </p:cmAuthor>
  <p:cmAuthor id="3" name="大畑 綾子" initials="大畑" lastIdx="2" clrIdx="2">
    <p:extLst>
      <p:ext uri="{19B8F6BF-5375-455C-9EA6-DF929625EA0E}">
        <p15:presenceInfo xmlns:p15="http://schemas.microsoft.com/office/powerpoint/2012/main" userId="S-1-5-21-603612327-3047553966-3616396257-46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2F2F2"/>
    <a:srgbClr val="FFE07D"/>
    <a:srgbClr val="3BCCFF"/>
    <a:srgbClr val="F9F907"/>
    <a:srgbClr val="FFECAF"/>
    <a:srgbClr val="FFFF75"/>
    <a:srgbClr val="EAF5F6"/>
    <a:srgbClr val="FF6600"/>
    <a:srgbClr val="F175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57" autoAdjust="0"/>
    <p:restoredTop sz="94333" autoAdjust="0"/>
  </p:normalViewPr>
  <p:slideViewPr>
    <p:cSldViewPr>
      <p:cViewPr varScale="1">
        <p:scale>
          <a:sx n="84" d="100"/>
          <a:sy n="84" d="100"/>
        </p:scale>
        <p:origin x="1267" y="8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353" cy="513709"/>
          </a:xfrm>
          <a:prstGeom prst="rect">
            <a:avLst/>
          </a:prstGeom>
        </p:spPr>
        <p:txBody>
          <a:bodyPr vert="horz" lIns="95473" tIns="47736" rIns="95473" bIns="47736" rtlCol="0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2448" y="0"/>
            <a:ext cx="3078352" cy="513709"/>
          </a:xfrm>
          <a:prstGeom prst="rect">
            <a:avLst/>
          </a:prstGeom>
        </p:spPr>
        <p:txBody>
          <a:bodyPr vert="horz" lIns="95473" tIns="47736" rIns="95473" bIns="47736" rtlCol="0"/>
          <a:lstStyle>
            <a:lvl1pPr algn="r">
              <a:defRPr sz="1300"/>
            </a:lvl1pPr>
          </a:lstStyle>
          <a:p>
            <a:fld id="{ACF79091-CCEB-4953-80CA-6D3CFF823291}" type="datetimeFigureOut">
              <a:rPr kumimoji="1" lang="ja-JP" altLang="en-US" smtClean="0"/>
              <a:t>2023/2/27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719316"/>
            <a:ext cx="3078353" cy="513709"/>
          </a:xfrm>
          <a:prstGeom prst="rect">
            <a:avLst/>
          </a:prstGeom>
        </p:spPr>
        <p:txBody>
          <a:bodyPr vert="horz" lIns="95473" tIns="47736" rIns="95473" bIns="47736" rtlCol="0" anchor="b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2448" y="9719316"/>
            <a:ext cx="3078352" cy="513709"/>
          </a:xfrm>
          <a:prstGeom prst="rect">
            <a:avLst/>
          </a:prstGeom>
        </p:spPr>
        <p:txBody>
          <a:bodyPr vert="horz" lIns="95473" tIns="47736" rIns="95473" bIns="47736" rtlCol="0" anchor="b"/>
          <a:lstStyle>
            <a:lvl1pPr algn="r">
              <a:defRPr sz="1300"/>
            </a:lvl1pPr>
          </a:lstStyle>
          <a:p>
            <a:fld id="{C2D7892C-552E-436D-B662-C70C7095629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295430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8353" cy="51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57" tIns="47729" rIns="95457" bIns="47729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448" y="2"/>
            <a:ext cx="3078352" cy="51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57" tIns="47729" rIns="95457" bIns="4772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6763"/>
            <a:ext cx="554355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47" y="4860481"/>
            <a:ext cx="5682984" cy="4605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57" tIns="47729" rIns="95457" bIns="477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19316"/>
            <a:ext cx="3078353" cy="51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57" tIns="47729" rIns="95457" bIns="47729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448" y="9719316"/>
            <a:ext cx="3078352" cy="51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57" tIns="47729" rIns="95457" bIns="4772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fld id="{8C4688BA-C2BF-4934-BFAB-819A335539F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41969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71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71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47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804363-9192-4BD0-8891-A626349AB133}" type="slidenum">
              <a:rPr kumimoji="1" lang="ja-JP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5472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4362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ppjtitl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6950"/>
            <a:ext cx="992187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4"/>
          <p:cNvSpPr>
            <a:spLocks noChangeArrowheads="1"/>
          </p:cNvSpPr>
          <p:nvPr userDrawn="1"/>
        </p:nvSpPr>
        <p:spPr bwMode="auto">
          <a:xfrm>
            <a:off x="1833563" y="3284538"/>
            <a:ext cx="8072437" cy="730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0"/>
            <a:ext cx="81216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国土交通省　観光庁</a:t>
            </a:r>
          </a:p>
          <a:p>
            <a:r>
              <a:rPr lang="ja-JP" altLang="en-US"/>
              <a:t>○○課</a:t>
            </a:r>
          </a:p>
          <a:p>
            <a:r>
              <a:rPr lang="ja-JP" altLang="en-US"/>
              <a:t>平成○○年○○月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8D842-64EA-4007-BB62-19F5C32CE52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55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D4177-BA04-427E-9BA4-434A78AC52E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15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479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480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9DA99-0E67-4C48-80C0-A0C85A2018AF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3263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07B7268-56AE-4A0D-A9C7-6D2B55C3B0D6}" type="slidenum">
              <a:rPr lang="en-US" altLang="ja-JP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auto">
          <a:xfrm>
            <a:off x="0" y="0"/>
            <a:ext cx="990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  <p:grpSp>
        <p:nvGrpSpPr>
          <p:cNvPr id="1031" name="Group 27"/>
          <p:cNvGrpSpPr>
            <a:grpSpLocks/>
          </p:cNvGrpSpPr>
          <p:nvPr userDrawn="1"/>
        </p:nvGrpSpPr>
        <p:grpSpPr bwMode="auto">
          <a:xfrm>
            <a:off x="0" y="333375"/>
            <a:ext cx="9906000" cy="214313"/>
            <a:chOff x="0" y="255"/>
            <a:chExt cx="6240" cy="135"/>
          </a:xfrm>
        </p:grpSpPr>
        <p:sp>
          <p:nvSpPr>
            <p:cNvPr id="1034" name="Rectangle 28"/>
            <p:cNvSpPr>
              <a:spLocks noChangeArrowheads="1"/>
            </p:cNvSpPr>
            <p:nvPr userDrawn="1"/>
          </p:nvSpPr>
          <p:spPr bwMode="auto"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defRPr/>
              </a:pPr>
              <a:endParaRPr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035" name="Rectangle 29"/>
            <p:cNvSpPr>
              <a:spLocks noChangeArrowheads="1"/>
            </p:cNvSpPr>
            <p:nvPr userDrawn="1"/>
          </p:nvSpPr>
          <p:spPr bwMode="auto"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defRPr/>
              </a:pPr>
              <a:endParaRPr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036" name="Rectangle 30"/>
            <p:cNvSpPr>
              <a:spLocks noChangeArrowheads="1"/>
            </p:cNvSpPr>
            <p:nvPr userDrawn="1"/>
          </p:nvSpPr>
          <p:spPr bwMode="auto"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algn="ctr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defRPr/>
              </a:pPr>
              <a:endParaRPr lang="ja-JP" alt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03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2661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33" name="Picture 32" descr="ppjtitle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6" r="81940" b="42691"/>
          <a:stretch>
            <a:fillRect/>
          </a:stretch>
        </p:blipFill>
        <p:spPr bwMode="auto">
          <a:xfrm>
            <a:off x="8697913" y="0"/>
            <a:ext cx="120808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953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95" r:id="rId1"/>
    <p:sldLayoutId id="2147485096" r:id="rId2"/>
    <p:sldLayoutId id="2147485637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楕円 4"/>
          <p:cNvSpPr/>
          <p:nvPr/>
        </p:nvSpPr>
        <p:spPr>
          <a:xfrm>
            <a:off x="3118181" y="2883494"/>
            <a:ext cx="3024336" cy="2488606"/>
          </a:xfrm>
          <a:prstGeom prst="ellipse">
            <a:avLst/>
          </a:prstGeom>
          <a:noFill/>
          <a:ln w="5080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Overflow="overflow" horzOverflow="overflow" wrap="none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1" lang="ja-JP" alt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/>
            </a:endParaRPr>
          </a:p>
        </p:txBody>
      </p:sp>
      <p:sp>
        <p:nvSpPr>
          <p:cNvPr id="1690" name="タイトル 4"/>
          <p:cNvSpPr txBox="1"/>
          <p:nvPr/>
        </p:nvSpPr>
        <p:spPr>
          <a:xfrm>
            <a:off x="54631" y="66823"/>
            <a:ext cx="8697416" cy="3326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  <a:ea typeface="HGP創英角ｺﾞｼｯｸUB"/>
                <a:cs typeface="+mj-cs"/>
              </a:rPr>
              <a:t>将来にわたって旅行者を惹きつける地域</a:t>
            </a: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  <a:ea typeface="HGP創英角ｺﾞｼｯｸUB"/>
                <a:cs typeface="+mj-cs"/>
              </a:rPr>
              <a:t>・日本</a:t>
            </a:r>
            <a:r>
              <a:rPr kumimoji="1" lang="ja-JP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  <a:ea typeface="HGP創英角ｺﾞｼｯｸUB"/>
                <a:cs typeface="+mj-cs"/>
              </a:rPr>
              <a:t>の</a:t>
            </a: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  <a:ea typeface="HGP創英角ｺﾞｼｯｸUB"/>
                <a:cs typeface="+mj-cs"/>
              </a:rPr>
              <a:t>新たな</a:t>
            </a:r>
            <a:r>
              <a:rPr kumimoji="1" lang="ja-JP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  <a:ea typeface="HGP創英角ｺﾞｼｯｸUB"/>
                <a:cs typeface="+mj-cs"/>
              </a:rPr>
              <a:t>レガシー形成</a:t>
            </a:r>
          </a:p>
        </p:txBody>
      </p:sp>
      <p:sp>
        <p:nvSpPr>
          <p:cNvPr id="1691" name="正方形/長方形 2"/>
          <p:cNvSpPr>
            <a:spLocks noChangeArrowheads="1"/>
          </p:cNvSpPr>
          <p:nvPr/>
        </p:nvSpPr>
        <p:spPr>
          <a:xfrm>
            <a:off x="12700" y="620688"/>
            <a:ext cx="9864725" cy="1436807"/>
          </a:xfrm>
          <a:prstGeom prst="rect">
            <a:avLst/>
          </a:prstGeom>
          <a:noFill/>
          <a:ln>
            <a:solidFill>
              <a:schemeClr val="accent6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b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1692" name="正方形/長方形 55"/>
          <p:cNvSpPr/>
          <p:nvPr/>
        </p:nvSpPr>
        <p:spPr>
          <a:xfrm>
            <a:off x="12674" y="620688"/>
            <a:ext cx="1800000" cy="288000"/>
          </a:xfrm>
          <a:prstGeom prst="rect">
            <a:avLst/>
          </a:prstGeom>
          <a:solidFill>
            <a:srgbClr val="4472C4">
              <a:lumMod val="75000"/>
            </a:srgbClr>
          </a:solidFill>
          <a:ln w="15875">
            <a:noFill/>
            <a:miter lim="800000"/>
            <a:headEnd/>
            <a:tailEnd/>
          </a:ln>
          <a:effectLst>
            <a:softEdge rad="63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事業概要</a:t>
            </a:r>
          </a:p>
        </p:txBody>
      </p:sp>
      <p:sp>
        <p:nvSpPr>
          <p:cNvPr id="1693" name="テキスト ボックス 56"/>
          <p:cNvSpPr txBox="1"/>
          <p:nvPr/>
        </p:nvSpPr>
        <p:spPr>
          <a:xfrm>
            <a:off x="0" y="919651"/>
            <a:ext cx="986475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marR="0" lvl="0" indent="-2619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 持続的な観光地経営の実現を図るためには、将来にわたって国内外から旅行者を惹きつけ、継続的な来訪や消費額向上につながるよう、地域・日本のレガシーとなる観光資源を形成することが重要。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1938" marR="0" lvl="0" indent="-2619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 こうした地域のレガシー形成には中長期的な事業実施が必要であるため、地域と連携しつつ、レガシー形成に関する実現可能性調査や</a:t>
            </a:r>
            <a:r>
              <a: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プラン作成等を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行う。</a:t>
            </a:r>
            <a:endParaRPr kumimoji="1" lang="ja-JP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94" name="角丸四角形 57"/>
          <p:cNvSpPr/>
          <p:nvPr/>
        </p:nvSpPr>
        <p:spPr>
          <a:xfrm>
            <a:off x="12700" y="2143395"/>
            <a:ext cx="9864725" cy="4676506"/>
          </a:xfrm>
          <a:prstGeom prst="roundRect">
            <a:avLst>
              <a:gd name="adj" fmla="val 0"/>
            </a:avLst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95" name="正方形/長方形 58"/>
          <p:cNvSpPr/>
          <p:nvPr/>
        </p:nvSpPr>
        <p:spPr>
          <a:xfrm>
            <a:off x="21836" y="2132011"/>
            <a:ext cx="1800000" cy="288000"/>
          </a:xfrm>
          <a:prstGeom prst="rect">
            <a:avLst/>
          </a:prstGeom>
          <a:solidFill>
            <a:srgbClr val="4472C4">
              <a:lumMod val="75000"/>
            </a:srgbClr>
          </a:solidFill>
          <a:ln w="15875">
            <a:noFill/>
            <a:miter lim="800000"/>
            <a:headEnd/>
            <a:tailEnd/>
          </a:ln>
          <a:effectLst>
            <a:softEdge rad="63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事業内容</a:t>
            </a:r>
          </a:p>
        </p:txBody>
      </p:sp>
      <p:sp>
        <p:nvSpPr>
          <p:cNvPr id="1696" name="テキスト ボックス 21"/>
          <p:cNvSpPr txBox="1">
            <a:spLocks noChangeArrowheads="1"/>
          </p:cNvSpPr>
          <p:nvPr/>
        </p:nvSpPr>
        <p:spPr>
          <a:xfrm>
            <a:off x="21836" y="2485131"/>
            <a:ext cx="1496717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1524000" marR="0" lvl="0" indent="-1524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取組内容</a:t>
            </a:r>
            <a:r>
              <a:rPr kumimoji="1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97" name="テキスト ボックス 21"/>
          <p:cNvSpPr txBox="1">
            <a:spLocks noChangeArrowheads="1"/>
          </p:cNvSpPr>
          <p:nvPr/>
        </p:nvSpPr>
        <p:spPr>
          <a:xfrm>
            <a:off x="30601" y="4141611"/>
            <a:ext cx="2488527" cy="8248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1524000" marR="0" lvl="0" indent="-1524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実施主体</a:t>
            </a:r>
            <a:r>
              <a:rPr kumimoji="1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endParaRPr kumimoji="1" lang="en-US" altLang="ja-JP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44500" marR="0" lvl="0" indent="-4445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地方運輸局等</a:t>
            </a: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44500" marR="0" lvl="0" indent="-4445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（地方公共団体等と連携）</a:t>
            </a: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98" name="テキスト ボックス 65"/>
          <p:cNvSpPr txBox="1"/>
          <p:nvPr/>
        </p:nvSpPr>
        <p:spPr>
          <a:xfrm>
            <a:off x="134482" y="2765196"/>
            <a:ext cx="2527499" cy="132343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地域における</a:t>
            </a: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レガシー形成を促進するための以下の</a:t>
            </a: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</a:t>
            </a:r>
            <a:endParaRPr kumimoji="1" lang="en-US" altLang="ja-JP" sz="1400" b="0" i="0" u="none" strike="sng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44000" marR="0" lvl="0" indent="-14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実現可能性調査（</a:t>
            </a:r>
            <a:r>
              <a:rPr kumimoji="1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FS</a:t>
            </a: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調査）</a:t>
            </a: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44000" marR="0" lvl="0" indent="-144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調査結果を踏まえたプラン作成等</a:t>
            </a: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99" name="テキスト ボックス 133"/>
          <p:cNvSpPr txBox="1"/>
          <p:nvPr/>
        </p:nvSpPr>
        <p:spPr>
          <a:xfrm>
            <a:off x="2639017" y="2219151"/>
            <a:ext cx="1972920" cy="323165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実施体制（イメージ）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3401267" y="2799386"/>
            <a:ext cx="2385197" cy="672241"/>
          </a:xfrm>
          <a:prstGeom prst="roundRect">
            <a:avLst>
              <a:gd name="adj" fmla="val 23003"/>
            </a:avLst>
          </a:prstGeom>
          <a:solidFill>
            <a:srgbClr val="FF805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Overflow="overflow" horzOverflow="overflow" wrap="square" numCol="1" rtlCol="0" anchor="t" anchorCtr="0" compatLnSpc="1"/>
          <a:lstStyle/>
          <a:p>
            <a:pPr algn="just"/>
            <a:endParaRPr lang="en-US" altLang="ja-JP" sz="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r>
              <a:rPr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地方公共団体、地域の事業者、他省庁支部局等、本事業に関わる団体間の連携体制を構築し、本事業を主導</a:t>
            </a:r>
            <a:endParaRPr kumimoji="1" lang="ja-JP" altLang="en-US" sz="10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7"/>
          <p:cNvSpPr txBox="1"/>
          <p:nvPr/>
        </p:nvSpPr>
        <p:spPr>
          <a:xfrm>
            <a:off x="4024258" y="2669323"/>
            <a:ext cx="1216774" cy="261610"/>
          </a:xfrm>
          <a:prstGeom prst="rect">
            <a:avLst/>
          </a:prstGeom>
          <a:gradFill>
            <a:gsLst>
              <a:gs pos="0">
                <a:srgbClr val="FFC0A0"/>
              </a:gs>
              <a:gs pos="35000">
                <a:srgbClr val="FFC0A0"/>
              </a:gs>
              <a:gs pos="100000">
                <a:srgbClr val="FFE5E5"/>
              </a:gs>
            </a:gsLst>
            <a:lin ang="16200000" scaled="1"/>
          </a:gradFill>
          <a:ln w="9525" cap="flat" cmpd="sng">
            <a:noFill/>
            <a:prstDash val="solid"/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spcCol="0" rtlCol="0" anchor="t" anchorCtr="0">
            <a:spAutoFit/>
          </a:bodyPr>
          <a:lstStyle/>
          <a:p>
            <a:pPr algn="ctr"/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地方運輸局等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5823379" y="3010670"/>
            <a:ext cx="685609" cy="450586"/>
            <a:chOff x="8524134" y="3054789"/>
            <a:chExt cx="783584" cy="574280"/>
          </a:xfrm>
        </p:grpSpPr>
        <p:sp>
          <p:nvSpPr>
            <p:cNvPr id="3" name="屈折矢印 2"/>
            <p:cNvSpPr/>
            <p:nvPr/>
          </p:nvSpPr>
          <p:spPr>
            <a:xfrm flipV="1">
              <a:off x="8524134" y="3096469"/>
              <a:ext cx="783584" cy="532600"/>
            </a:xfrm>
            <a:prstGeom prst="bentUpArrow">
              <a:avLst>
                <a:gd name="adj1" fmla="val 37454"/>
                <a:gd name="adj2" fmla="val 35057"/>
                <a:gd name="adj3" fmla="val 33709"/>
              </a:avLst>
            </a:prstGeom>
            <a:solidFill>
              <a:srgbClr val="FF805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Overflow="overflow" horzOverflow="overflow" wrap="none" numCol="1" rtlCol="0" anchor="ctr" anchorCtr="0" compatLnSpc="1"/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endParaRPr kumimoji="1" lang="en-US" altLang="ja-JP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/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8622865" y="3054789"/>
              <a:ext cx="441147" cy="2462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委託</a:t>
              </a:r>
            </a:p>
          </p:txBody>
        </p:sp>
      </p:grpSp>
      <p:sp>
        <p:nvSpPr>
          <p:cNvPr id="37" name="テキスト ボックス 38"/>
          <p:cNvSpPr txBox="1"/>
          <p:nvPr/>
        </p:nvSpPr>
        <p:spPr>
          <a:xfrm>
            <a:off x="2729807" y="3547468"/>
            <a:ext cx="886481" cy="461665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他省庁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支部局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768532" y="4239604"/>
            <a:ext cx="957492" cy="276999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都道府県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025035" y="4739462"/>
            <a:ext cx="781502" cy="276999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市町村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862694" y="5146524"/>
            <a:ext cx="1715387" cy="276999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地域の事業者・地銀等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514125" y="4725506"/>
            <a:ext cx="768881" cy="276999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有識者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テキスト ボックス 4"/>
          <p:cNvSpPr txBox="1"/>
          <p:nvPr/>
        </p:nvSpPr>
        <p:spPr>
          <a:xfrm>
            <a:off x="3863661" y="3799767"/>
            <a:ext cx="1460411" cy="7386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地域の関係者が</a:t>
            </a:r>
            <a:endParaRPr kumimoji="1" lang="en-US" altLang="ja-JP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連携した</a:t>
            </a:r>
            <a:endParaRPr kumimoji="1" lang="en-US" altLang="ja-JP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取組を推進</a:t>
            </a:r>
          </a:p>
        </p:txBody>
      </p:sp>
      <p:sp>
        <p:nvSpPr>
          <p:cNvPr id="35" name="角丸四角形 34"/>
          <p:cNvSpPr/>
          <p:nvPr/>
        </p:nvSpPr>
        <p:spPr>
          <a:xfrm>
            <a:off x="5457056" y="3746883"/>
            <a:ext cx="1304345" cy="906253"/>
          </a:xfrm>
          <a:prstGeom prst="roundRect">
            <a:avLst/>
          </a:prstGeom>
          <a:solidFill>
            <a:srgbClr val="FF805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Overflow="overflow" horzOverflow="overflow" wrap="square" numCol="1" rtlCol="0" anchor="b" anchorCtr="0" compatLnSpc="1"/>
          <a:lstStyle/>
          <a:p>
            <a:r>
              <a:rPr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連携する各団体の考え方を踏まえつつ、</a:t>
            </a:r>
            <a:r>
              <a:rPr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FS</a:t>
            </a:r>
            <a:r>
              <a:rPr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調査等の実作業を実施</a:t>
            </a:r>
            <a:endParaRPr kumimoji="1" lang="ja-JP" altLang="en-US" sz="10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7"/>
          <p:cNvSpPr txBox="1"/>
          <p:nvPr/>
        </p:nvSpPr>
        <p:spPr>
          <a:xfrm>
            <a:off x="5457056" y="3584915"/>
            <a:ext cx="1284514" cy="261610"/>
          </a:xfrm>
          <a:prstGeom prst="rect">
            <a:avLst/>
          </a:prstGeom>
          <a:gradFill>
            <a:gsLst>
              <a:gs pos="0">
                <a:srgbClr val="FFC0A0"/>
              </a:gs>
              <a:gs pos="35000">
                <a:srgbClr val="FFC0A0"/>
              </a:gs>
              <a:gs pos="100000">
                <a:srgbClr val="FFE5E5"/>
              </a:gs>
            </a:gsLst>
            <a:lin ang="16200000" scaled="1"/>
          </a:gradFill>
          <a:ln w="9525" cap="flat" cmpd="sng">
            <a:noFill/>
            <a:prstDash val="solid"/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spcCol="0" rtlCol="0" anchor="t" anchorCtr="0">
            <a:spAutoFit/>
          </a:bodyPr>
          <a:lstStyle/>
          <a:p>
            <a:pPr algn="ctr"/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コンサル会社等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68852" y="5553585"/>
            <a:ext cx="9757955" cy="1231106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R="200025" lvl="0" algn="just">
              <a:spcAft>
                <a:spcPts val="0"/>
              </a:spcAft>
            </a:pPr>
            <a:r>
              <a:rPr lang="ja-JP" altLang="en-US" sz="1400" b="1" u="sng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レガシー形成の考え方</a:t>
            </a:r>
            <a:r>
              <a:rPr lang="ja-JP" altLang="en-US" sz="1400" b="1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endParaRPr lang="en-US" altLang="ja-JP" sz="1400" b="1" kern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0000" marR="200025" lvl="1" indent="-228600" algn="just">
              <a:spcAft>
                <a:spcPts val="0"/>
              </a:spcAft>
              <a:buFont typeface="+mj-lt"/>
              <a:buAutoNum type="arabicPeriod"/>
            </a:pPr>
            <a:r>
              <a:rPr lang="ja-JP" altLang="ja-JP" sz="1200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地域において最も輝いていた時代の建築物や文化を面的に再現し、活用していく取組</a:t>
            </a:r>
          </a:p>
          <a:p>
            <a:pPr marL="360000" marR="200025" lvl="1" indent="-228600" algn="just">
              <a:spcAft>
                <a:spcPts val="0"/>
              </a:spcAft>
              <a:buFont typeface="+mj-lt"/>
              <a:buAutoNum type="arabicPeriod"/>
            </a:pPr>
            <a:r>
              <a:rPr lang="ja-JP" altLang="ja-JP" sz="1200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地域で脈々と受け継がれてきた自然・景観、食、文化、遺産（日本遺産、重要文化財、伝統技術等）等を、面的に又は線で再現し、活用していく取組</a:t>
            </a:r>
          </a:p>
          <a:p>
            <a:pPr marL="360000" marR="200025" lvl="1" indent="-228600" algn="just">
              <a:spcAft>
                <a:spcPts val="0"/>
              </a:spcAft>
              <a:buFont typeface="+mj-lt"/>
              <a:buAutoNum type="arabicPeriod"/>
            </a:pPr>
            <a:r>
              <a:rPr lang="ja-JP" altLang="ja-JP" sz="1200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地域における自然・景観、食、文化、人（住民）と、アートなど新しく創出した資源との融合により、地域に人々を惹きつける取組</a:t>
            </a:r>
          </a:p>
          <a:p>
            <a:pPr marL="360000" marR="200025" lvl="1" indent="-228600" algn="just">
              <a:spcAft>
                <a:spcPts val="0"/>
              </a:spcAft>
              <a:buFont typeface="+mj-lt"/>
              <a:buAutoNum type="arabicPeriod"/>
            </a:pPr>
            <a:r>
              <a:rPr lang="ja-JP" altLang="ja-JP" sz="1200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シンボリックで一点豪華主義なものを創出していく取組</a:t>
            </a:r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0" b="15254"/>
          <a:stretch/>
        </p:blipFill>
        <p:spPr>
          <a:xfrm>
            <a:off x="6899198" y="2883494"/>
            <a:ext cx="2886485" cy="2350930"/>
          </a:xfrm>
          <a:prstGeom prst="rect">
            <a:avLst/>
          </a:prstGeom>
        </p:spPr>
      </p:pic>
      <p:sp>
        <p:nvSpPr>
          <p:cNvPr id="30" name="テキスト ボックス 21"/>
          <p:cNvSpPr txBox="1">
            <a:spLocks noChangeArrowheads="1"/>
          </p:cNvSpPr>
          <p:nvPr/>
        </p:nvSpPr>
        <p:spPr>
          <a:xfrm>
            <a:off x="7041232" y="5240116"/>
            <a:ext cx="2736304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1524000" marR="0" lvl="0" indent="-1524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面的なレガシー形成のイメージ</a:t>
            </a: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0606313"/>
      </p:ext>
    </p:extLst>
  </p:cSld>
  <p:clrMapOvr>
    <a:masterClrMapping/>
  </p:clrMapOvr>
</p:sld>
</file>

<file path=ppt/theme/theme1.xml><?xml version="1.0" encoding="utf-8"?>
<a:theme xmlns:a="http://schemas.openxmlformats.org/drawingml/2006/main" name="26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2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D775B1264A3C845A62602073F0EC79D" ma:contentTypeVersion="6" ma:contentTypeDescription="新しいドキュメントを作成します。" ma:contentTypeScope="" ma:versionID="72373212c5e6c65a13d75cb15874899d">
  <xsd:schema xmlns:xsd="http://www.w3.org/2001/XMLSchema" xmlns:xs="http://www.w3.org/2001/XMLSchema" xmlns:p="http://schemas.microsoft.com/office/2006/metadata/properties" xmlns:ns2="6fa3f214-3319-4348-8c67-8279e393023c" targetNamespace="http://schemas.microsoft.com/office/2006/metadata/properties" ma:root="true" ma:fieldsID="33c2e4d698817409c306a12a5531f85d" ns2:_="">
    <xsd:import namespace="6fa3f214-3319-4348-8c67-8279e39302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a3f214-3319-4348-8c67-8279e39302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33CE03-DF0A-4F8C-8674-30584FD4DF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0171EF-4693-49B1-A8B5-159F8E386E3B}">
  <ds:schemaRefs>
    <ds:schemaRef ds:uri="6fa3f214-3319-4348-8c67-8279e393023c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F3550C7-2699-41A3-AAEE-0470B508A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a3f214-3319-4348-8c67-8279e39302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44147</TotalTime>
  <Words>350</Words>
  <Application>Microsoft Office PowerPoint</Application>
  <PresentationFormat>A4 210 x 297 mm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Meiryo UI</vt:lpstr>
      <vt:lpstr>ＭＳ Ｐゴシック</vt:lpstr>
      <vt:lpstr>メイリオ</vt:lpstr>
      <vt:lpstr>游ゴシック</vt:lpstr>
      <vt:lpstr>Arial</vt:lpstr>
      <vt:lpstr>26_標準デザイン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行政情報システム室</dc:creator>
  <cp:lastModifiedBy>今野 鈴音</cp:lastModifiedBy>
  <cp:revision>2816</cp:revision>
  <cp:lastPrinted>2022-07-21T04:49:21Z</cp:lastPrinted>
  <dcterms:created xsi:type="dcterms:W3CDTF">2007-11-06T12:19:33Z</dcterms:created>
  <dcterms:modified xsi:type="dcterms:W3CDTF">2023-02-27T05:34:50Z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0x0101005D775B1264A3C845A62602073F0EC79D</vt:lpwstr>
  </property>
</Properties>
</file>