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8"/>
  </p:notesMasterIdLst>
  <p:handoutMasterIdLst>
    <p:handoutMasterId r:id="rId29"/>
  </p:handoutMasterIdLst>
  <p:sldIdLst>
    <p:sldId id="277" r:id="rId3"/>
    <p:sldId id="336" r:id="rId4"/>
    <p:sldId id="369" r:id="rId5"/>
    <p:sldId id="366" r:id="rId6"/>
    <p:sldId id="373" r:id="rId7"/>
    <p:sldId id="327" r:id="rId8"/>
    <p:sldId id="371" r:id="rId9"/>
    <p:sldId id="298" r:id="rId10"/>
    <p:sldId id="370" r:id="rId11"/>
    <p:sldId id="295" r:id="rId12"/>
    <p:sldId id="289" r:id="rId13"/>
    <p:sldId id="307" r:id="rId14"/>
    <p:sldId id="376" r:id="rId15"/>
    <p:sldId id="374" r:id="rId16"/>
    <p:sldId id="377" r:id="rId17"/>
    <p:sldId id="324" r:id="rId18"/>
    <p:sldId id="375" r:id="rId19"/>
    <p:sldId id="296" r:id="rId20"/>
    <p:sldId id="323" r:id="rId21"/>
    <p:sldId id="334" r:id="rId22"/>
    <p:sldId id="335" r:id="rId23"/>
    <p:sldId id="301" r:id="rId24"/>
    <p:sldId id="302" r:id="rId25"/>
    <p:sldId id="305" r:id="rId26"/>
    <p:sldId id="372" r:id="rId2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53F81D8-7A4C-4638-98B0-CBE6452F0425}">
          <p14:sldIdLst>
            <p14:sldId id="277"/>
            <p14:sldId id="336"/>
            <p14:sldId id="369"/>
            <p14:sldId id="366"/>
            <p14:sldId id="373"/>
            <p14:sldId id="327"/>
            <p14:sldId id="371"/>
            <p14:sldId id="298"/>
            <p14:sldId id="370"/>
            <p14:sldId id="295"/>
            <p14:sldId id="289"/>
            <p14:sldId id="307"/>
            <p14:sldId id="376"/>
            <p14:sldId id="374"/>
            <p14:sldId id="377"/>
            <p14:sldId id="324"/>
            <p14:sldId id="375"/>
            <p14:sldId id="296"/>
            <p14:sldId id="323"/>
            <p14:sldId id="334"/>
            <p14:sldId id="335"/>
            <p14:sldId id="301"/>
            <p14:sldId id="302"/>
            <p14:sldId id="305"/>
            <p14:sldId id="3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hori-hrt@yahoo.ne.jp" initials="y" lastIdx="1" clrIdx="0">
    <p:extLst>
      <p:ext uri="{19B8F6BF-5375-455C-9EA6-DF929625EA0E}">
        <p15:presenceInfo xmlns:p15="http://schemas.microsoft.com/office/powerpoint/2012/main" userId="fe3076e0ef4013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00"/>
    <a:srgbClr val="CCCCFF"/>
    <a:srgbClr val="99FF66"/>
    <a:srgbClr val="CCFFCC"/>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110" d="100"/>
          <a:sy n="110" d="100"/>
        </p:scale>
        <p:origin x="1842" y="114"/>
      </p:cViewPr>
      <p:guideLst/>
    </p:cSldViewPr>
  </p:slideViewPr>
  <p:notesTextViewPr>
    <p:cViewPr>
      <p:scale>
        <a:sx n="1" d="1"/>
        <a:sy n="1" d="1"/>
      </p:scale>
      <p:origin x="0" y="0"/>
    </p:cViewPr>
  </p:notesTextViewPr>
  <p:notesViewPr>
    <p:cSldViewPr snapToGrid="0">
      <p:cViewPr varScale="1">
        <p:scale>
          <a:sx n="80" d="100"/>
          <a:sy n="80"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4813"/>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4813"/>
          </a:xfrm>
          <a:prstGeom prst="rect">
            <a:avLst/>
          </a:prstGeom>
        </p:spPr>
        <p:txBody>
          <a:bodyPr vert="horz" lIns="90644" tIns="45322" rIns="90644" bIns="45322" rtlCol="0"/>
          <a:lstStyle>
            <a:lvl1pPr algn="r">
              <a:defRPr sz="1200"/>
            </a:lvl1pPr>
          </a:lstStyle>
          <a:p>
            <a:fld id="{7A7BE9E1-3BE6-4B97-A3B9-9DACA29E6F9B}" type="datetimeFigureOut">
              <a:rPr kumimoji="1" lang="ja-JP" altLang="en-US" smtClean="0"/>
              <a:t>2025/11/11</a:t>
            </a:fld>
            <a:endParaRPr kumimoji="1" lang="ja-JP" altLang="en-US"/>
          </a:p>
        </p:txBody>
      </p:sp>
      <p:sp>
        <p:nvSpPr>
          <p:cNvPr id="4" name="フッター プレースホルダー 3"/>
          <p:cNvSpPr>
            <a:spLocks noGrp="1"/>
          </p:cNvSpPr>
          <p:nvPr>
            <p:ph type="ftr" sz="quarter" idx="2"/>
          </p:nvPr>
        </p:nvSpPr>
        <p:spPr>
          <a:xfrm>
            <a:off x="1" y="9371501"/>
            <a:ext cx="2918621" cy="494813"/>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4813"/>
          </a:xfrm>
          <a:prstGeom prst="rect">
            <a:avLst/>
          </a:prstGeom>
        </p:spPr>
        <p:txBody>
          <a:bodyPr vert="horz" lIns="90644" tIns="45322" rIns="90644" bIns="45322" rtlCol="0" anchor="b"/>
          <a:lstStyle>
            <a:lvl1pPr algn="r">
              <a:defRPr sz="1200"/>
            </a:lvl1pPr>
          </a:lstStyle>
          <a:p>
            <a:fld id="{B58853AA-92B6-4AF5-A9E4-6D8C42626DCD}" type="slidenum">
              <a:rPr kumimoji="1" lang="ja-JP" altLang="en-US" smtClean="0"/>
              <a:t>‹#›</a:t>
            </a:fld>
            <a:endParaRPr kumimoji="1" lang="ja-JP" altLang="en-US"/>
          </a:p>
        </p:txBody>
      </p:sp>
    </p:spTree>
    <p:extLst>
      <p:ext uri="{BB962C8B-B14F-4D97-AF65-F5344CB8AC3E}">
        <p14:creationId xmlns:p14="http://schemas.microsoft.com/office/powerpoint/2010/main" val="894351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51BEB2BC-E1BA-41C0-8828-963577AF8F2F}" type="datetimeFigureOut">
              <a:rPr kumimoji="1" lang="ja-JP" altLang="en-US" smtClean="0"/>
              <a:t>2025/11/11</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84FD575D-FC44-4A9E-95BA-926B2B393120}" type="slidenum">
              <a:rPr kumimoji="1" lang="ja-JP" altLang="en-US" smtClean="0"/>
              <a:t>‹#›</a:t>
            </a:fld>
            <a:endParaRPr kumimoji="1" lang="ja-JP" altLang="en-US"/>
          </a:p>
        </p:txBody>
      </p:sp>
    </p:spTree>
    <p:extLst>
      <p:ext uri="{BB962C8B-B14F-4D97-AF65-F5344CB8AC3E}">
        <p14:creationId xmlns:p14="http://schemas.microsoft.com/office/powerpoint/2010/main" val="42320146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1" name="サブタイトル 2"/>
          <p:cNvSpPr>
            <a:spLocks noGrp="1"/>
          </p:cNvSpPr>
          <p:nvPr>
            <p:ph type="subTitle" idx="1"/>
          </p:nvPr>
        </p:nvSpPr>
        <p:spPr>
          <a:xfrm>
            <a:off x="1143000" y="5802283"/>
            <a:ext cx="6858000" cy="49460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8" name="正方形/長方形 7"/>
          <p:cNvSpPr/>
          <p:nvPr userDrawn="1"/>
        </p:nvSpPr>
        <p:spPr>
          <a:xfrm>
            <a:off x="0" y="0"/>
            <a:ext cx="9144000" cy="68580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E8EE2EA4-EFC2-98FC-6B6B-CF2B2297851D}"/>
              </a:ext>
            </a:extLst>
          </p:cNvPr>
          <p:cNvSpPr>
            <a:spLocks noGrp="1"/>
          </p:cNvSpPr>
          <p:nvPr>
            <p:ph type="title"/>
          </p:nvPr>
        </p:nvSpPr>
        <p:spPr/>
        <p:txBody>
          <a:bodyPr/>
          <a:lstStyle/>
          <a:p>
            <a:r>
              <a:rPr kumimoji="1" lang="ja-JP" altLang="en-US"/>
              <a:t>マスター タイトルの書式設定</a:t>
            </a:r>
          </a:p>
        </p:txBody>
      </p:sp>
      <p:sp>
        <p:nvSpPr>
          <p:cNvPr id="7" name="日付プレースホルダー 6">
            <a:extLst>
              <a:ext uri="{FF2B5EF4-FFF2-40B4-BE49-F238E27FC236}">
                <a16:creationId xmlns:a16="http://schemas.microsoft.com/office/drawing/2014/main" id="{92372A49-1006-A35C-D8B5-62A7493A94E9}"/>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4E45AC1F-EB7E-FE7C-CDEB-4A9C014E74F5}"/>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7FAF9348-C342-D7CA-69F6-271017088366}"/>
              </a:ext>
            </a:extLst>
          </p:cNvPr>
          <p:cNvSpPr>
            <a:spLocks noGrp="1"/>
          </p:cNvSpPr>
          <p:nvPr>
            <p:ph type="sldNum" sz="quarter" idx="12"/>
          </p:nvPr>
        </p:nvSpPr>
        <p:spPr/>
        <p:txBody>
          <a:body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58600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210674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2763505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212290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116534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424832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2366176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1182238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2492346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278988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243240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22" y="432262"/>
            <a:ext cx="8919556" cy="6301047"/>
          </a:xfrm>
        </p:spPr>
        <p:txBody>
          <a:bodyPr>
            <a:normAutofit/>
          </a:bodyPr>
          <a:lstStyle>
            <a:lvl1pPr marL="228600" indent="-228600">
              <a:buFont typeface="Wingdings" panose="05000000000000000000" pitchFamily="2" charset="2"/>
              <a:buChar char="n"/>
              <a:defRPr sz="1600"/>
            </a:lvl1pPr>
            <a:lvl2pPr>
              <a:defRPr sz="1600"/>
            </a:lvl2pPr>
            <a:lvl3pPr>
              <a:defRPr sz="1600"/>
            </a:lvl3pPr>
            <a:lvl4pPr>
              <a:defRPr sz="1600"/>
            </a:lvl4pPr>
            <a:lvl5pPr>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2" name="正方形/長方形 1"/>
          <p:cNvSpPr/>
          <p:nvPr userDrawn="1"/>
        </p:nvSpPr>
        <p:spPr>
          <a:xfrm>
            <a:off x="0" y="0"/>
            <a:ext cx="9144000" cy="68580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日付プレースホルダー 8">
            <a:extLst>
              <a:ext uri="{FF2B5EF4-FFF2-40B4-BE49-F238E27FC236}">
                <a16:creationId xmlns:a16="http://schemas.microsoft.com/office/drawing/2014/main" id="{15F51CE8-592B-856B-572F-23B09CDA4C2D}"/>
              </a:ext>
            </a:extLst>
          </p:cNvPr>
          <p:cNvSpPr>
            <a:spLocks noGrp="1"/>
          </p:cNvSpPr>
          <p:nvPr>
            <p:ph type="dt" sz="half" idx="10"/>
          </p:nvPr>
        </p:nvSpPr>
        <p:spPr/>
        <p:txBody>
          <a:bodyPr/>
          <a:lstStyle/>
          <a:p>
            <a:endParaRPr kumimoji="1" lang="ja-JP" altLang="en-US"/>
          </a:p>
        </p:txBody>
      </p:sp>
      <p:sp>
        <p:nvSpPr>
          <p:cNvPr id="10" name="フッター プレースホルダー 9">
            <a:extLst>
              <a:ext uri="{FF2B5EF4-FFF2-40B4-BE49-F238E27FC236}">
                <a16:creationId xmlns:a16="http://schemas.microsoft.com/office/drawing/2014/main" id="{A0B8AFF5-0954-D930-6A78-A2A6850821F4}"/>
              </a:ext>
            </a:extLst>
          </p:cNvPr>
          <p:cNvSpPr>
            <a:spLocks noGrp="1"/>
          </p:cNvSpPr>
          <p:nvPr>
            <p:ph type="ftr" sz="quarter" idx="11"/>
          </p:nvPr>
        </p:nvSpPr>
        <p:spPr/>
        <p:txBody>
          <a:bodyPr/>
          <a:lstStyle/>
          <a:p>
            <a:endParaRPr kumimoji="1" lang="ja-JP" altLang="en-US"/>
          </a:p>
        </p:txBody>
      </p:sp>
      <p:sp>
        <p:nvSpPr>
          <p:cNvPr id="11" name="スライド番号プレースホルダー 10">
            <a:extLst>
              <a:ext uri="{FF2B5EF4-FFF2-40B4-BE49-F238E27FC236}">
                <a16:creationId xmlns:a16="http://schemas.microsoft.com/office/drawing/2014/main" id="{290B10D9-8B97-0514-C9F2-D771DAFA01B5}"/>
              </a:ext>
            </a:extLst>
          </p:cNvPr>
          <p:cNvSpPr>
            <a:spLocks noGrp="1"/>
          </p:cNvSpPr>
          <p:nvPr>
            <p:ph type="sldNum" sz="quarter" idx="12"/>
          </p:nvPr>
        </p:nvSpPr>
        <p:spPr>
          <a:xfrm>
            <a:off x="7086600" y="0"/>
            <a:ext cx="2057400" cy="365125"/>
          </a:xfrm>
        </p:spPr>
        <p:txBody>
          <a:bodyPr/>
          <a:lstStyle>
            <a:lvl1pPr>
              <a:defRPr b="1">
                <a:solidFill>
                  <a:schemeClr val="bg1"/>
                </a:solidFill>
              </a:defRPr>
            </a:lvl1pPr>
          </a:lstStyle>
          <a:p>
            <a:fld id="{9712B704-3403-438C-B054-B6437CB8F712}" type="slidenum">
              <a:rPr lang="ja-JP" altLang="en-US" smtClean="0"/>
              <a:pPr/>
              <a:t>‹#›</a:t>
            </a:fld>
            <a:endParaRPr lang="ja-JP" altLang="en-US"/>
          </a:p>
        </p:txBody>
      </p:sp>
    </p:spTree>
    <p:extLst>
      <p:ext uri="{BB962C8B-B14F-4D97-AF65-F5344CB8AC3E}">
        <p14:creationId xmlns:p14="http://schemas.microsoft.com/office/powerpoint/2010/main" val="340452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4023372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1922100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218801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292548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12767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283034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281922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356646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51480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297342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B704-3403-438C-B054-B6437CB8F712}" type="slidenum">
              <a:rPr kumimoji="1" lang="ja-JP" altLang="en-US" smtClean="0"/>
              <a:t>‹#›</a:t>
            </a:fld>
            <a:endParaRPr kumimoji="1" lang="ja-JP" altLang="en-US"/>
          </a:p>
        </p:txBody>
      </p:sp>
    </p:spTree>
    <p:extLst>
      <p:ext uri="{BB962C8B-B14F-4D97-AF65-F5344CB8AC3E}">
        <p14:creationId xmlns:p14="http://schemas.microsoft.com/office/powerpoint/2010/main" val="3674026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7D899-0EBA-4D98-9A7A-ED8583277F0E}" type="slidenum">
              <a:rPr kumimoji="1" lang="ja-JP" altLang="en-US" smtClean="0"/>
              <a:t>‹#›</a:t>
            </a:fld>
            <a:endParaRPr kumimoji="1" lang="ja-JP" altLang="en-US"/>
          </a:p>
        </p:txBody>
      </p:sp>
    </p:spTree>
    <p:extLst>
      <p:ext uri="{BB962C8B-B14F-4D97-AF65-F5344CB8AC3E}">
        <p14:creationId xmlns:p14="http://schemas.microsoft.com/office/powerpoint/2010/main" val="3622339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9.xml"/><Relationship Id="rId18"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18.xml"/><Relationship Id="rId17" Type="http://schemas.openxmlformats.org/officeDocument/2006/relationships/slide" Target="slide23.xml"/><Relationship Id="rId2" Type="http://schemas.openxmlformats.org/officeDocument/2006/relationships/slide" Target="slide3.xml"/><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7.xml"/><Relationship Id="rId5" Type="http://schemas.openxmlformats.org/officeDocument/2006/relationships/slide" Target="slide6.xml"/><Relationship Id="rId15" Type="http://schemas.openxmlformats.org/officeDocument/2006/relationships/slide" Target="slide21.xml"/><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13.xml"/><Relationship Id="rId14" Type="http://schemas.openxmlformats.org/officeDocument/2006/relationships/slide" Target="slide20.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E59EBF8-2D96-C690-6F65-A31834AE15E2}"/>
              </a:ext>
            </a:extLst>
          </p:cNvPr>
          <p:cNvSpPr>
            <a:spLocks noGrp="1"/>
          </p:cNvSpPr>
          <p:nvPr>
            <p:ph type="title"/>
          </p:nvPr>
        </p:nvSpPr>
        <p:spPr>
          <a:xfrm>
            <a:off x="731202" y="1928812"/>
            <a:ext cx="7886700" cy="1500188"/>
          </a:xfrm>
        </p:spPr>
        <p:txBody>
          <a:bodyPr>
            <a:normAutofit/>
          </a:bodyPr>
          <a:lstStyle/>
          <a:p>
            <a:r>
              <a:rPr lang="ja-JP" altLang="en-US" sz="4800" dirty="0"/>
              <a:t>第三者評価委員会の仕組みと中部様式作成の手引き</a:t>
            </a:r>
          </a:p>
        </p:txBody>
      </p:sp>
      <p:sp>
        <p:nvSpPr>
          <p:cNvPr id="7" name="正方形/長方形 6">
            <a:extLst>
              <a:ext uri="{FF2B5EF4-FFF2-40B4-BE49-F238E27FC236}">
                <a16:creationId xmlns:a16="http://schemas.microsoft.com/office/drawing/2014/main" id="{00EC5D6E-578D-D495-1E6A-EC0EB1605A01}"/>
              </a:ext>
            </a:extLst>
          </p:cNvPr>
          <p:cNvSpPr/>
          <p:nvPr/>
        </p:nvSpPr>
        <p:spPr>
          <a:xfrm>
            <a:off x="0" y="1266048"/>
            <a:ext cx="9144000"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3B1EC62-74E4-664E-24A8-70FD857E091A}"/>
              </a:ext>
            </a:extLst>
          </p:cNvPr>
          <p:cNvSpPr/>
          <p:nvPr/>
        </p:nvSpPr>
        <p:spPr>
          <a:xfrm>
            <a:off x="-4763" y="3650735"/>
            <a:ext cx="9144000" cy="3651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13EEDB1-C79B-3DD4-B4A9-FF5B03864AAF}"/>
              </a:ext>
            </a:extLst>
          </p:cNvPr>
          <p:cNvSpPr>
            <a:spLocks noGrp="1"/>
          </p:cNvSpPr>
          <p:nvPr>
            <p:ph type="sldNum" sz="quarter" idx="12"/>
          </p:nvPr>
        </p:nvSpPr>
        <p:spPr>
          <a:xfrm>
            <a:off x="7086600" y="0"/>
            <a:ext cx="2057400" cy="365125"/>
          </a:xfrm>
        </p:spPr>
        <p:txBody>
          <a:bodyPr/>
          <a:lstStyle/>
          <a:p>
            <a:fld id="{9712B704-3403-438C-B054-B6437CB8F712}" type="slidenum">
              <a:rPr kumimoji="1" lang="ja-JP" altLang="en-US" smtClean="0"/>
              <a:t>1</a:t>
            </a:fld>
            <a:endParaRPr kumimoji="1" lang="ja-JP" altLang="en-US"/>
          </a:p>
        </p:txBody>
      </p:sp>
      <p:sp>
        <p:nvSpPr>
          <p:cNvPr id="9" name="テキスト ボックス 8">
            <a:extLst>
              <a:ext uri="{FF2B5EF4-FFF2-40B4-BE49-F238E27FC236}">
                <a16:creationId xmlns:a16="http://schemas.microsoft.com/office/drawing/2014/main" id="{3198C87F-9758-49C8-A454-7BA3EE96972F}"/>
              </a:ext>
            </a:extLst>
          </p:cNvPr>
          <p:cNvSpPr txBox="1"/>
          <p:nvPr/>
        </p:nvSpPr>
        <p:spPr>
          <a:xfrm>
            <a:off x="1647253" y="3666431"/>
            <a:ext cx="5839968" cy="369332"/>
          </a:xfrm>
          <a:prstGeom prst="rect">
            <a:avLst/>
          </a:prstGeom>
          <a:noFill/>
        </p:spPr>
        <p:txBody>
          <a:bodyPr wrap="square" lIns="91440" tIns="45720" rIns="91440" bIns="45720" rtlCol="0" anchor="t">
            <a:spAutoFit/>
          </a:bodyPr>
          <a:lstStyle/>
          <a:p>
            <a:pPr algn="ctr"/>
            <a:r>
              <a:rPr lang="en-US" altLang="ja-JP" b="1" dirty="0">
                <a:ea typeface="メイリオ"/>
              </a:rPr>
              <a:t>【</a:t>
            </a:r>
            <a:r>
              <a:rPr lang="ja-JP" altLang="en-US" b="1" dirty="0">
                <a:ea typeface="メイリオ"/>
              </a:rPr>
              <a:t>令和７年度版</a:t>
            </a:r>
            <a:r>
              <a:rPr lang="en-US" altLang="ja-JP" b="1" dirty="0">
                <a:ea typeface="メイリオ"/>
              </a:rPr>
              <a:t>】</a:t>
            </a:r>
            <a:endParaRPr kumimoji="1" lang="ja-JP" altLang="en-US" b="1" dirty="0">
              <a:ea typeface="メイリオ"/>
            </a:endParaRPr>
          </a:p>
        </p:txBody>
      </p:sp>
      <p:sp>
        <p:nvSpPr>
          <p:cNvPr id="10" name="テキスト ボックス 9">
            <a:extLst>
              <a:ext uri="{FF2B5EF4-FFF2-40B4-BE49-F238E27FC236}">
                <a16:creationId xmlns:a16="http://schemas.microsoft.com/office/drawing/2014/main" id="{70F325CA-C12C-4120-83A1-51623B583E32}"/>
              </a:ext>
            </a:extLst>
          </p:cNvPr>
          <p:cNvSpPr txBox="1"/>
          <p:nvPr/>
        </p:nvSpPr>
        <p:spPr>
          <a:xfrm>
            <a:off x="1138237" y="5948081"/>
            <a:ext cx="6858000" cy="369332"/>
          </a:xfrm>
          <a:prstGeom prst="rect">
            <a:avLst/>
          </a:prstGeom>
          <a:noFill/>
        </p:spPr>
        <p:txBody>
          <a:bodyPr wrap="square" rtlCol="0">
            <a:spAutoFit/>
          </a:bodyPr>
          <a:lstStyle/>
          <a:p>
            <a:pPr algn="ctr"/>
            <a:r>
              <a:rPr kumimoji="1" lang="ja-JP" altLang="en-US" b="1" dirty="0"/>
              <a:t>国土交通省中部運輸局</a:t>
            </a:r>
            <a:endParaRPr kumimoji="1" lang="en-US" altLang="ja-JP" b="1" dirty="0"/>
          </a:p>
        </p:txBody>
      </p:sp>
      <p:pic>
        <p:nvPicPr>
          <p:cNvPr id="6" name="Picture 3">
            <a:extLst>
              <a:ext uri="{FF2B5EF4-FFF2-40B4-BE49-F238E27FC236}">
                <a16:creationId xmlns:a16="http://schemas.microsoft.com/office/drawing/2014/main" id="{92A56846-AE15-D2EF-4E6C-4B782CECEFBC}"/>
              </a:ext>
            </a:extLst>
          </p:cNvPr>
          <p:cNvPicPr/>
          <p:nvPr/>
        </p:nvPicPr>
        <p:blipFill>
          <a:blip r:embed="rId2"/>
          <a:stretch>
            <a:fillRect/>
          </a:stretch>
        </p:blipFill>
        <p:spPr>
          <a:xfrm>
            <a:off x="6615123" y="4424998"/>
            <a:ext cx="2089717" cy="1579097"/>
          </a:xfrm>
          <a:prstGeom prst="rect">
            <a:avLst/>
          </a:prstGeom>
          <a:noFill/>
        </p:spPr>
      </p:pic>
    </p:spTree>
    <p:extLst>
      <p:ext uri="{BB962C8B-B14F-4D97-AF65-F5344CB8AC3E}">
        <p14:creationId xmlns:p14="http://schemas.microsoft.com/office/powerpoint/2010/main" val="354134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A0EBD32-9E9B-9F66-89B7-752948C7C463}"/>
              </a:ext>
            </a:extLst>
          </p:cNvPr>
          <p:cNvPicPr>
            <a:picLocks noChangeAspect="1"/>
          </p:cNvPicPr>
          <p:nvPr/>
        </p:nvPicPr>
        <p:blipFill rotWithShape="1">
          <a:blip r:embed="rId2"/>
          <a:srcRect l="32442" t="22610" r="17442" b="10414"/>
          <a:stretch/>
        </p:blipFill>
        <p:spPr>
          <a:xfrm>
            <a:off x="3551275" y="1490930"/>
            <a:ext cx="5348177" cy="3654070"/>
          </a:xfrm>
          <a:prstGeom prst="rect">
            <a:avLst/>
          </a:prstGeom>
        </p:spPr>
      </p:pic>
      <p:sp>
        <p:nvSpPr>
          <p:cNvPr id="9" name="テキスト ボックス 8">
            <a:extLst>
              <a:ext uri="{FF2B5EF4-FFF2-40B4-BE49-F238E27FC236}">
                <a16:creationId xmlns:a16="http://schemas.microsoft.com/office/drawing/2014/main" id="{B4BDC2E5-60CB-D0A0-CDDF-DD8F3FC6F810}"/>
              </a:ext>
            </a:extLst>
          </p:cNvPr>
          <p:cNvSpPr txBox="1"/>
          <p:nvPr/>
        </p:nvSpPr>
        <p:spPr>
          <a:xfrm>
            <a:off x="1" y="-1"/>
            <a:ext cx="9143999" cy="369332"/>
          </a:xfrm>
          <a:prstGeom prst="rect">
            <a:avLst/>
          </a:prstGeom>
          <a:solidFill>
            <a:schemeClr val="accent2"/>
          </a:solidFill>
        </p:spPr>
        <p:txBody>
          <a:bodyPr wrap="square" rtlCol="0">
            <a:spAutoFit/>
          </a:bodyPr>
          <a:lstStyle/>
          <a:p>
            <a:r>
              <a:rPr kumimoji="1" lang="en-US" altLang="ja-JP" b="1" dirty="0">
                <a:solidFill>
                  <a:schemeClr val="bg1"/>
                </a:solidFill>
              </a:rPr>
              <a:t>1.【Plan】</a:t>
            </a:r>
            <a:r>
              <a:rPr kumimoji="1" lang="ja-JP" altLang="en-US" b="1" dirty="0">
                <a:solidFill>
                  <a:schemeClr val="bg1"/>
                </a:solidFill>
              </a:rPr>
              <a:t>協議会等が目指す地域公共交通の姿　の作成</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10</a:t>
            </a:fld>
            <a:endParaRPr lang="ja-JP" altLang="en-US" dirty="0"/>
          </a:p>
        </p:txBody>
      </p:sp>
      <p:sp>
        <p:nvSpPr>
          <p:cNvPr id="14" name="テキスト ボックス 13">
            <a:extLst>
              <a:ext uri="{FF2B5EF4-FFF2-40B4-BE49-F238E27FC236}">
                <a16:creationId xmlns:a16="http://schemas.microsoft.com/office/drawing/2014/main" id="{FC49C0CB-00D2-6DCC-8F84-4E19140810AB}"/>
              </a:ext>
            </a:extLst>
          </p:cNvPr>
          <p:cNvSpPr txBox="1"/>
          <p:nvPr/>
        </p:nvSpPr>
        <p:spPr>
          <a:xfrm>
            <a:off x="103641" y="412534"/>
            <a:ext cx="8936718" cy="923330"/>
          </a:xfrm>
          <a:prstGeom prst="rect">
            <a:avLst/>
          </a:prstGeom>
          <a:noFill/>
          <a:ln w="38100">
            <a:solidFill>
              <a:srgbClr val="FF0000"/>
            </a:solidFill>
          </a:ln>
        </p:spPr>
        <p:txBody>
          <a:bodyPr wrap="square" rtlCol="0">
            <a:spAutoFit/>
          </a:bodyPr>
          <a:lstStyle/>
          <a:p>
            <a:r>
              <a:rPr kumimoji="1" lang="en-US" altLang="ja-JP" b="1" dirty="0"/>
              <a:t>【</a:t>
            </a:r>
            <a:r>
              <a:rPr kumimoji="1" lang="ja-JP" altLang="en-US" b="1" dirty="0"/>
              <a:t>作成のポイント</a:t>
            </a:r>
            <a:r>
              <a:rPr kumimoji="1" lang="en-US" altLang="ja-JP" b="1" dirty="0"/>
              <a:t>】</a:t>
            </a:r>
          </a:p>
          <a:p>
            <a:r>
              <a:rPr kumimoji="1" lang="ja-JP" altLang="en-US" b="1" dirty="0">
                <a:solidFill>
                  <a:srgbClr val="FF0000"/>
                </a:solidFill>
              </a:rPr>
              <a:t>地域公共交通計画の内容を要約</a:t>
            </a:r>
            <a:r>
              <a:rPr kumimoji="1" lang="ja-JP" altLang="en-US" dirty="0"/>
              <a:t>して記載してください（計画が未策定の場合には現状及び今後予定している公共交通ネットワークの内容）。</a:t>
            </a:r>
          </a:p>
        </p:txBody>
      </p:sp>
      <p:sp>
        <p:nvSpPr>
          <p:cNvPr id="12" name="正方形/長方形 11">
            <a:extLst>
              <a:ext uri="{FF2B5EF4-FFF2-40B4-BE49-F238E27FC236}">
                <a16:creationId xmlns:a16="http://schemas.microsoft.com/office/drawing/2014/main" id="{665B8E69-E534-1C88-8274-B7C8AE7BD8EA}"/>
              </a:ext>
            </a:extLst>
          </p:cNvPr>
          <p:cNvSpPr/>
          <p:nvPr/>
        </p:nvSpPr>
        <p:spPr>
          <a:xfrm>
            <a:off x="4062706" y="2091074"/>
            <a:ext cx="2247862" cy="13182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kumimoji="1" lang="en-US" altLang="ja-JP" sz="1200" dirty="0"/>
              <a:t>【</a:t>
            </a:r>
            <a:r>
              <a:rPr kumimoji="1" lang="ja-JP" altLang="en-US" sz="1200" dirty="0"/>
              <a:t>○○市の概要</a:t>
            </a:r>
            <a:r>
              <a:rPr kumimoji="1" lang="en-US" altLang="ja-JP" sz="1200" dirty="0"/>
              <a:t>】</a:t>
            </a:r>
          </a:p>
          <a:p>
            <a:pPr algn="just"/>
            <a:r>
              <a:rPr kumimoji="1" lang="ja-JP" altLang="en-US" sz="1200" dirty="0"/>
              <a:t>人口：○○人</a:t>
            </a:r>
            <a:endParaRPr kumimoji="1" lang="en-US" altLang="ja-JP" sz="1200" dirty="0"/>
          </a:p>
          <a:p>
            <a:pPr algn="just"/>
            <a:r>
              <a:rPr lang="ja-JP" altLang="en-US" sz="1200" dirty="0"/>
              <a:t>鉄道：○○線○○駅が所在</a:t>
            </a:r>
            <a:endParaRPr lang="en-US" altLang="ja-JP" sz="1200" dirty="0"/>
          </a:p>
          <a:p>
            <a:pPr algn="just"/>
            <a:endParaRPr kumimoji="1" lang="en-US" altLang="ja-JP" sz="1200" dirty="0"/>
          </a:p>
          <a:p>
            <a:pPr algn="just"/>
            <a:r>
              <a:rPr kumimoji="1" lang="en-US" altLang="ja-JP" sz="1200" dirty="0"/>
              <a:t>【</a:t>
            </a:r>
            <a:r>
              <a:rPr kumimoji="1" lang="ja-JP" altLang="en-US" sz="1200" dirty="0"/>
              <a:t>計画策定の背景</a:t>
            </a:r>
            <a:r>
              <a:rPr kumimoji="1" lang="en-US" altLang="ja-JP" sz="1200" dirty="0"/>
              <a:t>】</a:t>
            </a:r>
          </a:p>
          <a:p>
            <a:pPr algn="just"/>
            <a:r>
              <a:rPr kumimoji="1" lang="ja-JP" altLang="en-US" sz="1200" dirty="0"/>
              <a:t>○○バス○○線の廃止を機に公共交通路線網を再編</a:t>
            </a:r>
            <a:endParaRPr kumimoji="1" lang="en-US" altLang="ja-JP" sz="1200" dirty="0"/>
          </a:p>
        </p:txBody>
      </p:sp>
      <p:sp>
        <p:nvSpPr>
          <p:cNvPr id="13" name="正方形/長方形 12">
            <a:extLst>
              <a:ext uri="{FF2B5EF4-FFF2-40B4-BE49-F238E27FC236}">
                <a16:creationId xmlns:a16="http://schemas.microsoft.com/office/drawing/2014/main" id="{CCC3092D-E97F-0536-E405-F08AF2E1F827}"/>
              </a:ext>
            </a:extLst>
          </p:cNvPr>
          <p:cNvSpPr/>
          <p:nvPr/>
        </p:nvSpPr>
        <p:spPr>
          <a:xfrm>
            <a:off x="4115386" y="3627775"/>
            <a:ext cx="2247862" cy="13182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kumimoji="1" lang="ja-JP" altLang="en-US" sz="1200" dirty="0"/>
              <a:t>計画の基本方針</a:t>
            </a:r>
            <a:endParaRPr kumimoji="1" lang="en-US" altLang="ja-JP" sz="1200" dirty="0"/>
          </a:p>
          <a:p>
            <a:pPr algn="just"/>
            <a:r>
              <a:rPr kumimoji="1" lang="ja-JP" altLang="en-US" sz="1200" dirty="0"/>
              <a:t>「 ○○○○○○○○○○」</a:t>
            </a:r>
            <a:endParaRPr kumimoji="1" lang="en-US" altLang="ja-JP" sz="1200" dirty="0"/>
          </a:p>
          <a:p>
            <a:pPr algn="just"/>
            <a:endParaRPr lang="en-US" altLang="ja-JP" sz="1200" dirty="0"/>
          </a:p>
          <a:p>
            <a:pPr algn="just"/>
            <a:r>
              <a:rPr kumimoji="1" lang="ja-JP" altLang="en-US" sz="1200" dirty="0"/>
              <a:t>目標</a:t>
            </a:r>
            <a:r>
              <a:rPr kumimoji="1" lang="en-US" altLang="ja-JP" sz="1200" dirty="0"/>
              <a:t>1</a:t>
            </a:r>
            <a:r>
              <a:rPr kumimoji="1" lang="ja-JP" altLang="en-US" sz="1200" dirty="0"/>
              <a:t>　 ○○○○○○</a:t>
            </a:r>
            <a:endParaRPr kumimoji="1" lang="en-US" altLang="ja-JP" sz="1200" dirty="0"/>
          </a:p>
          <a:p>
            <a:pPr algn="just"/>
            <a:r>
              <a:rPr kumimoji="1" lang="ja-JP" altLang="en-US" sz="1200" dirty="0"/>
              <a:t>目標</a:t>
            </a:r>
            <a:r>
              <a:rPr kumimoji="1" lang="en-US" altLang="ja-JP" sz="1200" dirty="0"/>
              <a:t>2</a:t>
            </a:r>
            <a:r>
              <a:rPr kumimoji="1" lang="ja-JP" altLang="en-US" sz="1200" dirty="0"/>
              <a:t>　 ○○○○○○</a:t>
            </a:r>
            <a:endParaRPr kumimoji="1" lang="en-US" altLang="ja-JP" sz="1200" dirty="0"/>
          </a:p>
          <a:p>
            <a:pPr algn="just"/>
            <a:r>
              <a:rPr kumimoji="1" lang="ja-JP" altLang="en-US" sz="1200" dirty="0"/>
              <a:t>目標</a:t>
            </a:r>
            <a:r>
              <a:rPr kumimoji="1" lang="en-US" altLang="ja-JP" sz="1200" dirty="0"/>
              <a:t>3</a:t>
            </a:r>
            <a:r>
              <a:rPr kumimoji="1" lang="ja-JP" altLang="en-US" sz="1200" dirty="0"/>
              <a:t>　 ○○○○○○</a:t>
            </a:r>
          </a:p>
        </p:txBody>
      </p:sp>
      <p:sp>
        <p:nvSpPr>
          <p:cNvPr id="15" name="楕円 14">
            <a:extLst>
              <a:ext uri="{FF2B5EF4-FFF2-40B4-BE49-F238E27FC236}">
                <a16:creationId xmlns:a16="http://schemas.microsoft.com/office/drawing/2014/main" id="{5C34FC53-2F77-665D-3346-2C54F531790C}"/>
              </a:ext>
            </a:extLst>
          </p:cNvPr>
          <p:cNvSpPr/>
          <p:nvPr/>
        </p:nvSpPr>
        <p:spPr>
          <a:xfrm>
            <a:off x="6542463" y="2220399"/>
            <a:ext cx="2212838" cy="204488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公共交通</a:t>
            </a:r>
            <a:endParaRPr kumimoji="1" lang="en-US" altLang="ja-JP" dirty="0"/>
          </a:p>
          <a:p>
            <a:pPr algn="ctr"/>
            <a:r>
              <a:rPr kumimoji="1" lang="ja-JP" altLang="en-US" dirty="0"/>
              <a:t>ネットワーク</a:t>
            </a:r>
            <a:endParaRPr kumimoji="1" lang="en-US" altLang="ja-JP" dirty="0"/>
          </a:p>
          <a:p>
            <a:pPr algn="ctr"/>
            <a:r>
              <a:rPr kumimoji="1" lang="ja-JP" altLang="en-US" dirty="0"/>
              <a:t>イメージ図</a:t>
            </a:r>
          </a:p>
        </p:txBody>
      </p:sp>
      <p:sp>
        <p:nvSpPr>
          <p:cNvPr id="16" name="吹き出し: 四角形 15">
            <a:extLst>
              <a:ext uri="{FF2B5EF4-FFF2-40B4-BE49-F238E27FC236}">
                <a16:creationId xmlns:a16="http://schemas.microsoft.com/office/drawing/2014/main" id="{37EC6256-8B24-FE07-CEED-C1A4C8BE08FB}"/>
              </a:ext>
            </a:extLst>
          </p:cNvPr>
          <p:cNvSpPr/>
          <p:nvPr/>
        </p:nvSpPr>
        <p:spPr>
          <a:xfrm>
            <a:off x="388699" y="1915679"/>
            <a:ext cx="2681794" cy="2654322"/>
          </a:xfrm>
          <a:prstGeom prst="wedgeRectCallout">
            <a:avLst>
              <a:gd name="adj1" fmla="val 71282"/>
              <a:gd name="adj2" fmla="val 750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現在の公共交通ネットワークをどのような公共交通ネットワークにしていきたいのか、そのための目標や目標を達成するための主な重点事業（施策）などを簡単に説明すると、全体の理解がスムーズになります。</a:t>
            </a:r>
            <a:endParaRPr kumimoji="1" lang="en-US" altLang="ja-JP" sz="1200" dirty="0">
              <a:solidFill>
                <a:schemeClr val="tx1"/>
              </a:solidFill>
            </a:endParaRPr>
          </a:p>
          <a:p>
            <a:r>
              <a:rPr kumimoji="1" lang="ja-JP" altLang="en-US" sz="1200" dirty="0">
                <a:solidFill>
                  <a:schemeClr val="tx1"/>
                </a:solidFill>
              </a:rPr>
              <a:t>　なお、資料作成、発表の際は、次ページの「</a:t>
            </a:r>
            <a:r>
              <a:rPr kumimoji="1" lang="en-US" altLang="ja-JP" sz="1200" u="sng" dirty="0">
                <a:solidFill>
                  <a:schemeClr val="tx1"/>
                </a:solidFill>
              </a:rPr>
              <a:t>【Do】</a:t>
            </a:r>
            <a:r>
              <a:rPr kumimoji="1" lang="ja-JP" altLang="en-US" sz="1200" u="sng" dirty="0">
                <a:solidFill>
                  <a:schemeClr val="tx1"/>
                </a:solidFill>
              </a:rPr>
              <a:t>目標達成に向けた公共交通に関する主な具体的取組」との繋がりを意識して作成、発表</a:t>
            </a:r>
            <a:r>
              <a:rPr kumimoji="1" lang="ja-JP" altLang="en-US" sz="1200" dirty="0">
                <a:solidFill>
                  <a:schemeClr val="tx1"/>
                </a:solidFill>
              </a:rPr>
              <a:t>してください。</a:t>
            </a:r>
          </a:p>
        </p:txBody>
      </p:sp>
      <p:sp>
        <p:nvSpPr>
          <p:cNvPr id="18" name="吹き出し: 四角形 17">
            <a:extLst>
              <a:ext uri="{FF2B5EF4-FFF2-40B4-BE49-F238E27FC236}">
                <a16:creationId xmlns:a16="http://schemas.microsoft.com/office/drawing/2014/main" id="{FC3C4D02-700B-D1A9-75E4-4ACD51A91D19}"/>
              </a:ext>
            </a:extLst>
          </p:cNvPr>
          <p:cNvSpPr/>
          <p:nvPr/>
        </p:nvSpPr>
        <p:spPr>
          <a:xfrm>
            <a:off x="1914476" y="5217186"/>
            <a:ext cx="6483062" cy="1543631"/>
          </a:xfrm>
          <a:prstGeom prst="wedgeRectCallout">
            <a:avLst>
              <a:gd name="adj1" fmla="val 37958"/>
              <a:gd name="adj2" fmla="val -142269"/>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・計画で実現を目指すネットワークのイメージ図（概要図）を掲載してください。</a:t>
            </a:r>
            <a:endParaRPr kumimoji="1"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・補助対象路線のみ、コミュニティバスのみだけではなく、</a:t>
            </a:r>
            <a:r>
              <a:rPr lang="ja-JP" altLang="en-US" sz="1200" u="sng" dirty="0">
                <a:solidFill>
                  <a:schemeClr val="tx1"/>
                </a:solidFill>
              </a:rPr>
              <a:t>公共交通ネットワーク全体（域内の鉄道・民間路線バス等を含む）も含めて、地域公共交通を網羅的に記載</a:t>
            </a:r>
            <a:r>
              <a:rPr lang="ja-JP" altLang="en-US" sz="1200" dirty="0">
                <a:solidFill>
                  <a:schemeClr val="tx1"/>
                </a:solidFill>
              </a:rPr>
              <a:t>してください。</a:t>
            </a:r>
            <a:endParaRPr lang="en-US" altLang="ja-JP" sz="1200" dirty="0">
              <a:solidFill>
                <a:schemeClr val="tx1"/>
              </a:solidFill>
            </a:endParaRPr>
          </a:p>
          <a:p>
            <a:endParaRPr kumimoji="1" lang="en-US" altLang="ja-JP" sz="1200" dirty="0">
              <a:solidFill>
                <a:schemeClr val="tx1"/>
              </a:solidFill>
            </a:endParaRPr>
          </a:p>
          <a:p>
            <a:r>
              <a:rPr kumimoji="1" lang="ja-JP" altLang="en-US" sz="1200" dirty="0">
                <a:solidFill>
                  <a:schemeClr val="tx1"/>
                </a:solidFill>
              </a:rPr>
              <a:t>・地域間幹線系統補助を受けている路線バスやフィーダー補助を受けている路線は図面上で色を変えたり引き出し線を入れて明示するなど、一目で分かるようにしてください。</a:t>
            </a:r>
            <a:endParaRPr kumimoji="1" lang="en-US" altLang="ja-JP" sz="1200" dirty="0">
              <a:solidFill>
                <a:schemeClr val="tx1"/>
              </a:solidFill>
            </a:endParaRPr>
          </a:p>
        </p:txBody>
      </p:sp>
      <p:sp>
        <p:nvSpPr>
          <p:cNvPr id="19" name="左中かっこ 18">
            <a:extLst>
              <a:ext uri="{FF2B5EF4-FFF2-40B4-BE49-F238E27FC236}">
                <a16:creationId xmlns:a16="http://schemas.microsoft.com/office/drawing/2014/main" id="{5D193F24-A5D4-4EA9-8955-D47CC72DC3DB}"/>
              </a:ext>
            </a:extLst>
          </p:cNvPr>
          <p:cNvSpPr/>
          <p:nvPr/>
        </p:nvSpPr>
        <p:spPr>
          <a:xfrm>
            <a:off x="3704817" y="2190061"/>
            <a:ext cx="268281" cy="2473887"/>
          </a:xfrm>
          <a:prstGeom prst="leftBrace">
            <a:avLst>
              <a:gd name="adj1" fmla="val 15712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9554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D7C36AE-E344-01F8-0EC7-AACA0894E353}"/>
              </a:ext>
            </a:extLst>
          </p:cNvPr>
          <p:cNvPicPr>
            <a:picLocks noChangeAspect="1"/>
          </p:cNvPicPr>
          <p:nvPr/>
        </p:nvPicPr>
        <p:blipFill rotWithShape="1">
          <a:blip r:embed="rId2"/>
          <a:srcRect l="32442" t="22196" r="17558" b="10620"/>
          <a:stretch/>
        </p:blipFill>
        <p:spPr>
          <a:xfrm>
            <a:off x="3998475" y="1708444"/>
            <a:ext cx="4434134" cy="1942467"/>
          </a:xfrm>
          <a:prstGeom prst="rect">
            <a:avLst/>
          </a:prstGeom>
        </p:spPr>
      </p:pic>
      <p:sp>
        <p:nvSpPr>
          <p:cNvPr id="5" name="テキスト ボックス 4"/>
          <p:cNvSpPr txBox="1"/>
          <p:nvPr/>
        </p:nvSpPr>
        <p:spPr>
          <a:xfrm>
            <a:off x="1" y="-1"/>
            <a:ext cx="9143999" cy="369332"/>
          </a:xfrm>
          <a:prstGeom prst="rect">
            <a:avLst/>
          </a:prstGeom>
          <a:solidFill>
            <a:schemeClr val="accent2"/>
          </a:solidFill>
        </p:spPr>
        <p:txBody>
          <a:bodyPr wrap="square" rtlCol="0">
            <a:spAutoFit/>
          </a:bodyPr>
          <a:lstStyle/>
          <a:p>
            <a:r>
              <a:rPr kumimoji="1" lang="en-US" altLang="ja-JP" b="1" dirty="0">
                <a:solidFill>
                  <a:schemeClr val="bg1"/>
                </a:solidFill>
              </a:rPr>
              <a:t>2.【Do】</a:t>
            </a:r>
            <a:r>
              <a:rPr kumimoji="1" lang="ja-JP" altLang="en-US" b="1" dirty="0">
                <a:solidFill>
                  <a:schemeClr val="bg1"/>
                </a:solidFill>
              </a:rPr>
              <a:t>目標達成に向けた公共交通に関する主な具体的取組　の作成</a:t>
            </a:r>
            <a:endParaRPr kumimoji="1" lang="ja-JP" altLang="en-US" sz="1600" b="1" dirty="0">
              <a:solidFill>
                <a:schemeClr val="bg1"/>
              </a:solidFill>
            </a:endParaRPr>
          </a:p>
        </p:txBody>
      </p:sp>
      <p:sp>
        <p:nvSpPr>
          <p:cNvPr id="12" name="テキスト ボックス 11">
            <a:extLst>
              <a:ext uri="{FF2B5EF4-FFF2-40B4-BE49-F238E27FC236}">
                <a16:creationId xmlns:a16="http://schemas.microsoft.com/office/drawing/2014/main" id="{0CA7C8A5-318E-0499-5D71-B415DA85891B}"/>
              </a:ext>
            </a:extLst>
          </p:cNvPr>
          <p:cNvSpPr txBox="1"/>
          <p:nvPr/>
        </p:nvSpPr>
        <p:spPr>
          <a:xfrm>
            <a:off x="103641" y="412534"/>
            <a:ext cx="8936718" cy="1200329"/>
          </a:xfrm>
          <a:prstGeom prst="rect">
            <a:avLst/>
          </a:prstGeom>
          <a:noFill/>
          <a:ln w="38100">
            <a:solidFill>
              <a:srgbClr val="FF0000"/>
            </a:solidFill>
          </a:ln>
        </p:spPr>
        <p:txBody>
          <a:bodyPr wrap="square" rtlCol="0">
            <a:spAutoFit/>
          </a:bodyPr>
          <a:lstStyle/>
          <a:p>
            <a:r>
              <a:rPr kumimoji="1" lang="en-US" altLang="ja-JP" b="1" dirty="0"/>
              <a:t>【</a:t>
            </a:r>
            <a:r>
              <a:rPr kumimoji="1" lang="ja-JP" altLang="en-US" b="1" dirty="0"/>
              <a:t>作成のポイント</a:t>
            </a:r>
            <a:r>
              <a:rPr kumimoji="1" lang="en-US" altLang="ja-JP" b="1" dirty="0"/>
              <a:t>】</a:t>
            </a:r>
          </a:p>
          <a:p>
            <a:r>
              <a:rPr kumimoji="1" lang="ja-JP" altLang="en-US" dirty="0"/>
              <a:t>協議会において各年の取組内容について報告する資料の中から、</a:t>
            </a:r>
            <a:r>
              <a:rPr kumimoji="1" lang="ja-JP" altLang="en-US" b="1" dirty="0">
                <a:solidFill>
                  <a:srgbClr val="FF0000"/>
                </a:solidFill>
              </a:rPr>
              <a:t>特に重要な取組</a:t>
            </a:r>
            <a:r>
              <a:rPr lang="ja-JP" altLang="en-US" b="1" dirty="0">
                <a:solidFill>
                  <a:srgbClr val="FF0000"/>
                </a:solidFill>
              </a:rPr>
              <a:t>、</a:t>
            </a:r>
            <a:r>
              <a:rPr kumimoji="1" lang="ja-JP" altLang="en-US" b="1" dirty="0">
                <a:solidFill>
                  <a:srgbClr val="FF0000"/>
                </a:solidFill>
              </a:rPr>
              <a:t>力を入れた取組、効果があった（見込まれる）取組、アピールしたい取組、利用促進施策等</a:t>
            </a:r>
            <a:r>
              <a:rPr kumimoji="1" lang="ja-JP" altLang="en-US" dirty="0"/>
              <a:t>を転載すると作成が容易です。記載するのは直近</a:t>
            </a:r>
            <a:r>
              <a:rPr lang="ja-JP" altLang="en-US" dirty="0"/>
              <a:t>２</a:t>
            </a:r>
            <a:r>
              <a:rPr kumimoji="1" lang="ja-JP" altLang="en-US" dirty="0"/>
              <a:t>年程度の取組としてください。</a:t>
            </a:r>
          </a:p>
        </p:txBody>
      </p:sp>
      <p:sp>
        <p:nvSpPr>
          <p:cNvPr id="13" name="テキスト ボックス 12">
            <a:extLst>
              <a:ext uri="{FF2B5EF4-FFF2-40B4-BE49-F238E27FC236}">
                <a16:creationId xmlns:a16="http://schemas.microsoft.com/office/drawing/2014/main" id="{223D5213-1F6D-9414-E4B8-4D8FC81BA701}"/>
              </a:ext>
            </a:extLst>
          </p:cNvPr>
          <p:cNvSpPr txBox="1"/>
          <p:nvPr/>
        </p:nvSpPr>
        <p:spPr>
          <a:xfrm>
            <a:off x="113585" y="4184634"/>
            <a:ext cx="2940187"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例：</a:t>
            </a:r>
            <a:r>
              <a:rPr kumimoji="1" lang="zh-TW" altLang="en-US" sz="900" dirty="0">
                <a:latin typeface="メイリオ" panose="020B0604030504040204" pitchFamily="50" charset="-128"/>
                <a:ea typeface="メイリオ" panose="020B0604030504040204" pitchFamily="50" charset="-128"/>
              </a:rPr>
              <a:t>明知鉄道沿線地域公共交通活性化協議会</a:t>
            </a:r>
            <a:r>
              <a:rPr kumimoji="1" lang="ja-JP" altLang="en-US" sz="900" dirty="0">
                <a:latin typeface="メイリオ" panose="020B0604030504040204" pitchFamily="50" charset="-128"/>
                <a:ea typeface="メイリオ" panose="020B0604030504040204" pitchFamily="50" charset="-128"/>
              </a:rPr>
              <a:t>資料</a:t>
            </a:r>
          </a:p>
        </p:txBody>
      </p:sp>
      <p:sp>
        <p:nvSpPr>
          <p:cNvPr id="14" name="テキスト ボックス 13">
            <a:extLst>
              <a:ext uri="{FF2B5EF4-FFF2-40B4-BE49-F238E27FC236}">
                <a16:creationId xmlns:a16="http://schemas.microsoft.com/office/drawing/2014/main" id="{609F0FD2-A475-4BC2-A34C-A29767A03F4A}"/>
              </a:ext>
            </a:extLst>
          </p:cNvPr>
          <p:cNvSpPr txBox="1"/>
          <p:nvPr/>
        </p:nvSpPr>
        <p:spPr>
          <a:xfrm>
            <a:off x="1236393" y="6547532"/>
            <a:ext cx="1998682" cy="230832"/>
          </a:xfrm>
          <a:prstGeom prst="rect">
            <a:avLst/>
          </a:prstGeom>
          <a:noFill/>
        </p:spPr>
        <p:txBody>
          <a:bodyPr wrap="square" rtlCol="0">
            <a:spAutoFit/>
          </a:bodyPr>
          <a:lstStyle/>
          <a:p>
            <a:r>
              <a:rPr kumimoji="1" lang="ja-JP" altLang="en-US" sz="900" dirty="0"/>
              <a:t>例：日進市地域公共交通会議資料</a:t>
            </a:r>
          </a:p>
        </p:txBody>
      </p:sp>
      <p:sp>
        <p:nvSpPr>
          <p:cNvPr id="19" name="テキスト ボックス 18">
            <a:extLst>
              <a:ext uri="{FF2B5EF4-FFF2-40B4-BE49-F238E27FC236}">
                <a16:creationId xmlns:a16="http://schemas.microsoft.com/office/drawing/2014/main" id="{973F53A5-7589-2652-8A7A-F7BE9ED3DFA8}"/>
              </a:ext>
            </a:extLst>
          </p:cNvPr>
          <p:cNvSpPr txBox="1"/>
          <p:nvPr/>
        </p:nvSpPr>
        <p:spPr>
          <a:xfrm>
            <a:off x="103641" y="1683235"/>
            <a:ext cx="3261080" cy="523220"/>
          </a:xfrm>
          <a:prstGeom prst="rect">
            <a:avLst/>
          </a:prstGeom>
          <a:solidFill>
            <a:srgbClr val="FF0000"/>
          </a:solidFill>
        </p:spPr>
        <p:txBody>
          <a:bodyPr wrap="square" rtlCol="0">
            <a:spAutoFit/>
          </a:bodyPr>
          <a:lstStyle/>
          <a:p>
            <a:pPr algn="ctr"/>
            <a:r>
              <a:rPr kumimoji="1" lang="ja-JP" altLang="en-US" sz="1400" b="1" dirty="0">
                <a:solidFill>
                  <a:schemeClr val="bg1"/>
                </a:solidFill>
              </a:rPr>
              <a:t>取組の実施状況について協議会で</a:t>
            </a:r>
            <a:br>
              <a:rPr kumimoji="1" lang="en-US" altLang="ja-JP" sz="1400" b="1" dirty="0">
                <a:solidFill>
                  <a:schemeClr val="bg1"/>
                </a:solidFill>
              </a:rPr>
            </a:br>
            <a:r>
              <a:rPr kumimoji="1" lang="ja-JP" altLang="en-US" sz="1400" b="1" dirty="0">
                <a:solidFill>
                  <a:schemeClr val="bg1"/>
                </a:solidFill>
              </a:rPr>
              <a:t>報告した資料から抜粋しましょう</a:t>
            </a:r>
          </a:p>
        </p:txBody>
      </p:sp>
      <p:sp>
        <p:nvSpPr>
          <p:cNvPr id="17" name="テキスト ボックス 16">
            <a:extLst>
              <a:ext uri="{FF2B5EF4-FFF2-40B4-BE49-F238E27FC236}">
                <a16:creationId xmlns:a16="http://schemas.microsoft.com/office/drawing/2014/main" id="{4A9AD388-FA0B-7132-F1C9-86BBC47C485C}"/>
              </a:ext>
            </a:extLst>
          </p:cNvPr>
          <p:cNvSpPr txBox="1"/>
          <p:nvPr/>
        </p:nvSpPr>
        <p:spPr>
          <a:xfrm>
            <a:off x="3501887" y="3899617"/>
            <a:ext cx="5473140" cy="2677656"/>
          </a:xfrm>
          <a:prstGeom prst="rect">
            <a:avLst/>
          </a:prstGeom>
          <a:solidFill>
            <a:schemeClr val="bg1"/>
          </a:solidFill>
        </p:spPr>
        <p:txBody>
          <a:bodyPr wrap="square" rtlCol="0">
            <a:spAutoFit/>
          </a:bodyPr>
          <a:lstStyle/>
          <a:p>
            <a:pPr marL="285750" indent="-285750">
              <a:buFont typeface="Wingdings" panose="05000000000000000000" pitchFamily="2" charset="2"/>
              <a:buChar char="p"/>
            </a:pPr>
            <a:r>
              <a:rPr kumimoji="1" lang="ja-JP" altLang="en-US" sz="1400" u="sng" dirty="0"/>
              <a:t>「実施した取組の概要」「実施結果」「結果の考察及び今後の展開」の関係がわかるようにすると効果的</a:t>
            </a:r>
            <a:r>
              <a:rPr kumimoji="1" lang="ja-JP" altLang="en-US" sz="1400" dirty="0"/>
              <a:t>です。</a:t>
            </a:r>
            <a:endParaRPr kumimoji="1" lang="en-US" altLang="ja-JP" sz="1400" dirty="0"/>
          </a:p>
          <a:p>
            <a:r>
              <a:rPr lang="ja-JP" altLang="en-US" sz="1400" dirty="0"/>
              <a:t>　（必要に応じて表にまとめるなどしてください）</a:t>
            </a:r>
            <a:endParaRPr kumimoji="1" lang="en-US" altLang="ja-JP" sz="1400" dirty="0"/>
          </a:p>
          <a:p>
            <a:pPr marL="285750" indent="-285750">
              <a:buFont typeface="Wingdings" panose="05000000000000000000" pitchFamily="2" charset="2"/>
              <a:buChar char="p"/>
            </a:pPr>
            <a:r>
              <a:rPr kumimoji="1" lang="ja-JP" altLang="en-US" sz="1400" dirty="0"/>
              <a:t>取組の実施状況がわかるような図や実施したときの写真などがあれば掲載してください。</a:t>
            </a:r>
            <a:endParaRPr kumimoji="1" lang="en-US" altLang="ja-JP" sz="1400" dirty="0"/>
          </a:p>
          <a:p>
            <a:pPr marL="285750" indent="-285750">
              <a:buFont typeface="Wingdings" panose="05000000000000000000" pitchFamily="2" charset="2"/>
              <a:buChar char="p"/>
            </a:pPr>
            <a:r>
              <a:rPr kumimoji="1" lang="ja-JP" altLang="en-US" sz="1400" dirty="0"/>
              <a:t>取組のうち、地域公共交通確保維持改善事業の補助金を得たものについては印を付けるなどして明示してください。</a:t>
            </a:r>
            <a:endParaRPr kumimoji="1" lang="en-US" altLang="ja-JP" sz="1400" dirty="0"/>
          </a:p>
          <a:p>
            <a:pPr marL="285750" indent="-285750">
              <a:buFont typeface="Wingdings" panose="05000000000000000000" pitchFamily="2" charset="2"/>
              <a:buChar char="p"/>
            </a:pPr>
            <a:r>
              <a:rPr kumimoji="1" lang="ja-JP" altLang="en-US" sz="1400" dirty="0"/>
              <a:t>事業のうち「フィーダー系統補助」を受給しているものは、公共交通ネットワークの中での位置づけなどについても言及してください。また、地域間幹線系統との接続状況（利用実態、ダイヤ設定の工夫、結節点整備の状況等）についても記載してください。</a:t>
            </a:r>
          </a:p>
        </p:txBody>
      </p:sp>
      <p:sp>
        <p:nvSpPr>
          <p:cNvPr id="16" name="テキスト ボックス 15">
            <a:extLst>
              <a:ext uri="{FF2B5EF4-FFF2-40B4-BE49-F238E27FC236}">
                <a16:creationId xmlns:a16="http://schemas.microsoft.com/office/drawing/2014/main" id="{5836965E-735D-E387-25E8-26D011AE98A7}"/>
              </a:ext>
            </a:extLst>
          </p:cNvPr>
          <p:cNvSpPr txBox="1"/>
          <p:nvPr/>
        </p:nvSpPr>
        <p:spPr>
          <a:xfrm>
            <a:off x="4360161" y="2523121"/>
            <a:ext cx="1590754" cy="646331"/>
          </a:xfrm>
          <a:prstGeom prst="rect">
            <a:avLst/>
          </a:prstGeom>
          <a:noFill/>
        </p:spPr>
        <p:txBody>
          <a:bodyPr wrap="square" rtlCol="0">
            <a:spAutoFit/>
          </a:bodyPr>
          <a:lstStyle/>
          <a:p>
            <a:r>
              <a:rPr kumimoji="1" lang="ja-JP" altLang="en-US" b="1" dirty="0"/>
              <a:t>重要なものを</a:t>
            </a:r>
            <a:br>
              <a:rPr kumimoji="1" lang="en-US" altLang="ja-JP" b="1" dirty="0"/>
            </a:br>
            <a:r>
              <a:rPr kumimoji="1" lang="ja-JP" altLang="en-US" b="1" dirty="0"/>
              <a:t>抜粋して掲載</a:t>
            </a:r>
          </a:p>
        </p:txBody>
      </p:sp>
      <p:sp>
        <p:nvSpPr>
          <p:cNvPr id="2" name="スライド番号プレースホルダー 1">
            <a:extLst>
              <a:ext uri="{FF2B5EF4-FFF2-40B4-BE49-F238E27FC236}">
                <a16:creationId xmlns:a16="http://schemas.microsoft.com/office/drawing/2014/main" id="{41DE77AD-B543-22FB-D756-79D08E9E1CCA}"/>
              </a:ext>
            </a:extLst>
          </p:cNvPr>
          <p:cNvSpPr>
            <a:spLocks noGrp="1"/>
          </p:cNvSpPr>
          <p:nvPr>
            <p:ph type="sldNum" sz="quarter" idx="12"/>
          </p:nvPr>
        </p:nvSpPr>
        <p:spPr>
          <a:xfrm>
            <a:off x="8063344" y="-1"/>
            <a:ext cx="1080655" cy="338555"/>
          </a:xfrm>
        </p:spPr>
        <p:txBody>
          <a:bodyPr/>
          <a:lstStyle/>
          <a:p>
            <a:fld id="{9712B704-3403-438C-B054-B6437CB8F712}" type="slidenum">
              <a:rPr lang="ja-JP" altLang="en-US" smtClean="0"/>
              <a:pPr/>
              <a:t>11</a:t>
            </a:fld>
            <a:endParaRPr lang="ja-JP" altLang="en-US" dirty="0"/>
          </a:p>
        </p:txBody>
      </p:sp>
      <p:sp>
        <p:nvSpPr>
          <p:cNvPr id="4" name="テキスト ボックス 3">
            <a:extLst>
              <a:ext uri="{FF2B5EF4-FFF2-40B4-BE49-F238E27FC236}">
                <a16:creationId xmlns:a16="http://schemas.microsoft.com/office/drawing/2014/main" id="{196D1520-49DB-4425-794B-C878A7CA4E4D}"/>
              </a:ext>
            </a:extLst>
          </p:cNvPr>
          <p:cNvSpPr txBox="1"/>
          <p:nvPr/>
        </p:nvSpPr>
        <p:spPr>
          <a:xfrm>
            <a:off x="5979450" y="2523121"/>
            <a:ext cx="2481694" cy="738664"/>
          </a:xfrm>
          <a:prstGeom prst="rect">
            <a:avLst/>
          </a:prstGeom>
          <a:noFill/>
        </p:spPr>
        <p:txBody>
          <a:bodyPr wrap="square" rtlCol="0">
            <a:spAutoFit/>
          </a:bodyPr>
          <a:lstStyle/>
          <a:p>
            <a:r>
              <a:rPr kumimoji="1" lang="en-US" altLang="ja-JP" sz="1400" b="1" dirty="0">
                <a:solidFill>
                  <a:srgbClr val="FF0000"/>
                </a:solidFill>
              </a:rPr>
              <a:t>※</a:t>
            </a:r>
            <a:r>
              <a:rPr kumimoji="1" lang="ja-JP" altLang="en-US" sz="1400" b="1" dirty="0">
                <a:solidFill>
                  <a:srgbClr val="FF0000"/>
                </a:solidFill>
              </a:rPr>
              <a:t>国補助事業にかかる取組については、印を付けるなどして明示してください</a:t>
            </a:r>
          </a:p>
        </p:txBody>
      </p:sp>
      <p:pic>
        <p:nvPicPr>
          <p:cNvPr id="8" name="図 7">
            <a:extLst>
              <a:ext uri="{FF2B5EF4-FFF2-40B4-BE49-F238E27FC236}">
                <a16:creationId xmlns:a16="http://schemas.microsoft.com/office/drawing/2014/main" id="{4C82AE09-F2DD-561C-1374-BAB70E514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565" y="4551116"/>
            <a:ext cx="2953013" cy="1982464"/>
          </a:xfrm>
          <a:prstGeom prst="rect">
            <a:avLst/>
          </a:prstGeom>
          <a:ln w="6350">
            <a:solidFill>
              <a:schemeClr val="tx1"/>
            </a:solidFill>
          </a:ln>
        </p:spPr>
      </p:pic>
      <p:pic>
        <p:nvPicPr>
          <p:cNvPr id="20" name="図 19">
            <a:extLst>
              <a:ext uri="{FF2B5EF4-FFF2-40B4-BE49-F238E27FC236}">
                <a16:creationId xmlns:a16="http://schemas.microsoft.com/office/drawing/2014/main" id="{BA595697-CF15-2819-2797-99999E5E4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0" y="2247214"/>
            <a:ext cx="2694048" cy="183008"/>
          </a:xfrm>
          <a:prstGeom prst="rect">
            <a:avLst/>
          </a:prstGeom>
        </p:spPr>
      </p:pic>
      <p:pic>
        <p:nvPicPr>
          <p:cNvPr id="22" name="図 21">
            <a:extLst>
              <a:ext uri="{FF2B5EF4-FFF2-40B4-BE49-F238E27FC236}">
                <a16:creationId xmlns:a16="http://schemas.microsoft.com/office/drawing/2014/main" id="{C7C90B1A-A0F5-B915-833A-F0668AADE3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40" y="2388392"/>
            <a:ext cx="2389270" cy="89487"/>
          </a:xfrm>
          <a:prstGeom prst="rect">
            <a:avLst/>
          </a:prstGeom>
        </p:spPr>
      </p:pic>
      <p:pic>
        <p:nvPicPr>
          <p:cNvPr id="26" name="図 25">
            <a:extLst>
              <a:ext uri="{FF2B5EF4-FFF2-40B4-BE49-F238E27FC236}">
                <a16:creationId xmlns:a16="http://schemas.microsoft.com/office/drawing/2014/main" id="{3F2FBF4F-65EC-966A-143A-B2E8AA2F9D87}"/>
              </a:ext>
            </a:extLst>
          </p:cNvPr>
          <p:cNvPicPr>
            <a:picLocks noChangeAspect="1"/>
          </p:cNvPicPr>
          <p:nvPr/>
        </p:nvPicPr>
        <p:blipFill>
          <a:blip r:embed="rId6" cstate="print">
            <a:extLst>
              <a:ext uri="{28A0092B-C50C-407E-A947-70E740481C1C}">
                <a14:useLocalDpi xmlns:a14="http://schemas.microsoft.com/office/drawing/2010/main" val="0"/>
              </a:ext>
            </a:extLst>
          </a:blip>
          <a:srcRect b="22488"/>
          <a:stretch/>
        </p:blipFill>
        <p:spPr>
          <a:xfrm>
            <a:off x="152077" y="2508373"/>
            <a:ext cx="1906917" cy="1697595"/>
          </a:xfrm>
          <a:prstGeom prst="rect">
            <a:avLst/>
          </a:prstGeom>
        </p:spPr>
      </p:pic>
      <p:pic>
        <p:nvPicPr>
          <p:cNvPr id="28" name="図 27">
            <a:extLst>
              <a:ext uri="{FF2B5EF4-FFF2-40B4-BE49-F238E27FC236}">
                <a16:creationId xmlns:a16="http://schemas.microsoft.com/office/drawing/2014/main" id="{163A49F3-78F3-922B-DB3D-225332BE08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7719" y="2506671"/>
            <a:ext cx="1640305" cy="1229319"/>
          </a:xfrm>
          <a:prstGeom prst="rect">
            <a:avLst/>
          </a:prstGeom>
        </p:spPr>
      </p:pic>
      <p:sp>
        <p:nvSpPr>
          <p:cNvPr id="10" name="矢印: 右 9">
            <a:extLst>
              <a:ext uri="{FF2B5EF4-FFF2-40B4-BE49-F238E27FC236}">
                <a16:creationId xmlns:a16="http://schemas.microsoft.com/office/drawing/2014/main" id="{1478E030-AE90-E4AF-82EB-92FAADC365C0}"/>
              </a:ext>
            </a:extLst>
          </p:cNvPr>
          <p:cNvSpPr/>
          <p:nvPr/>
        </p:nvSpPr>
        <p:spPr>
          <a:xfrm rot="19701088">
            <a:off x="3536114" y="2175689"/>
            <a:ext cx="734168" cy="550668"/>
          </a:xfrm>
          <a:prstGeom prst="rightArrow">
            <a:avLst/>
          </a:prstGeom>
          <a:solidFill>
            <a:schemeClr val="accent4">
              <a:lumMod val="20000"/>
              <a:lumOff val="80000"/>
              <a:alpha val="81000"/>
            </a:schemeClr>
          </a:solidFill>
          <a:ln>
            <a:solidFill>
              <a:schemeClr val="tx1"/>
            </a:solidFill>
          </a:ln>
          <a:scene3d>
            <a:camera prst="orthographicFront">
              <a:rot lat="0" lon="0" rev="2100000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1B778DA7-817A-2525-765F-35121DB7E3C2}"/>
              </a:ext>
            </a:extLst>
          </p:cNvPr>
          <p:cNvSpPr/>
          <p:nvPr/>
        </p:nvSpPr>
        <p:spPr>
          <a:xfrm rot="19701088">
            <a:off x="2789963" y="3493628"/>
            <a:ext cx="1566152" cy="561655"/>
          </a:xfrm>
          <a:prstGeom prst="rightArrow">
            <a:avLst/>
          </a:prstGeom>
          <a:solidFill>
            <a:schemeClr val="accent4">
              <a:lumMod val="20000"/>
              <a:lumOff val="80000"/>
              <a:alpha val="81000"/>
            </a:schemeClr>
          </a:solidFill>
          <a:ln>
            <a:solidFill>
              <a:schemeClr val="tx1"/>
            </a:solidFill>
          </a:ln>
          <a:scene3d>
            <a:camera prst="orthographicFront">
              <a:rot lat="0" lon="0" rev="600000"/>
            </a:camera>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541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 y="-1"/>
            <a:ext cx="9143999" cy="369332"/>
          </a:xfrm>
          <a:prstGeom prst="rect">
            <a:avLst/>
          </a:prstGeom>
          <a:solidFill>
            <a:schemeClr val="accent2"/>
          </a:solidFill>
        </p:spPr>
        <p:txBody>
          <a:bodyPr wrap="square" rtlCol="0">
            <a:spAutoFit/>
          </a:bodyPr>
          <a:lstStyle/>
          <a:p>
            <a:r>
              <a:rPr kumimoji="1" lang="en-US" altLang="ja-JP" b="1" dirty="0">
                <a:solidFill>
                  <a:schemeClr val="bg1"/>
                </a:solidFill>
              </a:rPr>
              <a:t>2.【Do】</a:t>
            </a:r>
            <a:r>
              <a:rPr kumimoji="1" lang="ja-JP" altLang="en-US" b="1" dirty="0">
                <a:solidFill>
                  <a:schemeClr val="bg1"/>
                </a:solidFill>
              </a:rPr>
              <a:t>目標達成に向けた公共交通に関する主な具体的取組　の作成</a:t>
            </a:r>
            <a:endParaRPr kumimoji="1" lang="ja-JP" altLang="en-US" sz="1600" b="1" dirty="0">
              <a:solidFill>
                <a:schemeClr val="bg1"/>
              </a:solidFill>
            </a:endParaRPr>
          </a:p>
        </p:txBody>
      </p:sp>
      <p:graphicFrame>
        <p:nvGraphicFramePr>
          <p:cNvPr id="8" name="表 6">
            <a:extLst>
              <a:ext uri="{FF2B5EF4-FFF2-40B4-BE49-F238E27FC236}">
                <a16:creationId xmlns:a16="http://schemas.microsoft.com/office/drawing/2014/main" id="{E34FDEAD-47C9-F3E3-E8FE-3F6965CB4FCA}"/>
              </a:ext>
            </a:extLst>
          </p:cNvPr>
          <p:cNvGraphicFramePr>
            <a:graphicFrameLocks noGrp="1"/>
          </p:cNvGraphicFramePr>
          <p:nvPr>
            <p:extLst>
              <p:ext uri="{D42A27DB-BD31-4B8C-83A1-F6EECF244321}">
                <p14:modId xmlns:p14="http://schemas.microsoft.com/office/powerpoint/2010/main" val="3801806948"/>
              </p:ext>
            </p:extLst>
          </p:nvPr>
        </p:nvGraphicFramePr>
        <p:xfrm>
          <a:off x="386500" y="839533"/>
          <a:ext cx="8314441" cy="3921497"/>
        </p:xfrm>
        <a:graphic>
          <a:graphicData uri="http://schemas.openxmlformats.org/drawingml/2006/table">
            <a:tbl>
              <a:tblPr firstRow="1" bandRow="1">
                <a:tableStyleId>{5940675A-B579-460E-94D1-54222C63F5DA}</a:tableStyleId>
              </a:tblPr>
              <a:tblGrid>
                <a:gridCol w="1539103">
                  <a:extLst>
                    <a:ext uri="{9D8B030D-6E8A-4147-A177-3AD203B41FA5}">
                      <a16:colId xmlns:a16="http://schemas.microsoft.com/office/drawing/2014/main" val="3484447678"/>
                    </a:ext>
                  </a:extLst>
                </a:gridCol>
                <a:gridCol w="1539103">
                  <a:extLst>
                    <a:ext uri="{9D8B030D-6E8A-4147-A177-3AD203B41FA5}">
                      <a16:colId xmlns:a16="http://schemas.microsoft.com/office/drawing/2014/main" val="645126488"/>
                    </a:ext>
                  </a:extLst>
                </a:gridCol>
                <a:gridCol w="2177563">
                  <a:extLst>
                    <a:ext uri="{9D8B030D-6E8A-4147-A177-3AD203B41FA5}">
                      <a16:colId xmlns:a16="http://schemas.microsoft.com/office/drawing/2014/main" val="504973838"/>
                    </a:ext>
                  </a:extLst>
                </a:gridCol>
                <a:gridCol w="3058672">
                  <a:extLst>
                    <a:ext uri="{9D8B030D-6E8A-4147-A177-3AD203B41FA5}">
                      <a16:colId xmlns:a16="http://schemas.microsoft.com/office/drawing/2014/main" val="3498599674"/>
                    </a:ext>
                  </a:extLst>
                </a:gridCol>
              </a:tblGrid>
              <a:tr h="241307">
                <a:tc>
                  <a:txBody>
                    <a:bodyPr/>
                    <a:lstStyle/>
                    <a:p>
                      <a:pPr algn="ctr"/>
                      <a:r>
                        <a:rPr kumimoji="1" lang="ja-JP" altLang="en-US" sz="1400" b="1" dirty="0"/>
                        <a:t>取組名称</a:t>
                      </a:r>
                    </a:p>
                  </a:txBody>
                  <a:tcPr marL="73421" marR="73421" marT="36711" marB="36711">
                    <a:solidFill>
                      <a:schemeClr val="accent5">
                        <a:lumMod val="40000"/>
                        <a:lumOff val="60000"/>
                      </a:schemeClr>
                    </a:solidFill>
                  </a:tcPr>
                </a:tc>
                <a:tc>
                  <a:txBody>
                    <a:bodyPr/>
                    <a:lstStyle/>
                    <a:p>
                      <a:pPr algn="ctr"/>
                      <a:r>
                        <a:rPr kumimoji="1" lang="ja-JP" altLang="en-US" sz="1400" b="1" dirty="0"/>
                        <a:t>取組の概要</a:t>
                      </a:r>
                    </a:p>
                  </a:txBody>
                  <a:tcPr marL="73421" marR="73421" marT="36711" marB="36711">
                    <a:solidFill>
                      <a:schemeClr val="accent5">
                        <a:lumMod val="40000"/>
                        <a:lumOff val="60000"/>
                      </a:schemeClr>
                    </a:solidFill>
                  </a:tcPr>
                </a:tc>
                <a:tc>
                  <a:txBody>
                    <a:bodyPr/>
                    <a:lstStyle/>
                    <a:p>
                      <a:pPr algn="ctr"/>
                      <a:r>
                        <a:rPr kumimoji="1" lang="ja-JP" altLang="en-US" sz="1400" b="1" dirty="0"/>
                        <a:t>実施結果</a:t>
                      </a:r>
                    </a:p>
                  </a:txBody>
                  <a:tcPr marL="73421" marR="73421" marT="36711" marB="36711">
                    <a:solidFill>
                      <a:schemeClr val="accent5">
                        <a:lumMod val="40000"/>
                        <a:lumOff val="60000"/>
                      </a:schemeClr>
                    </a:solidFill>
                  </a:tcPr>
                </a:tc>
                <a:tc>
                  <a:txBody>
                    <a:bodyPr/>
                    <a:lstStyle/>
                    <a:p>
                      <a:pPr algn="ctr"/>
                      <a:r>
                        <a:rPr kumimoji="1" lang="ja-JP" altLang="en-US" sz="1400" b="1" dirty="0"/>
                        <a:t>実施結果の考察</a:t>
                      </a:r>
                    </a:p>
                  </a:txBody>
                  <a:tcPr marL="73421" marR="73421" marT="36711" marB="36711">
                    <a:solidFill>
                      <a:schemeClr val="accent5">
                        <a:lumMod val="40000"/>
                        <a:lumOff val="60000"/>
                      </a:schemeClr>
                    </a:solidFill>
                  </a:tcPr>
                </a:tc>
                <a:extLst>
                  <a:ext uri="{0D108BD9-81ED-4DB2-BD59-A6C34878D82A}">
                    <a16:rowId xmlns:a16="http://schemas.microsoft.com/office/drawing/2014/main" val="1746913156"/>
                  </a:ext>
                </a:extLst>
              </a:tr>
              <a:tr h="661386">
                <a:tc>
                  <a:txBody>
                    <a:bodyPr/>
                    <a:lstStyle/>
                    <a:p>
                      <a:r>
                        <a:rPr kumimoji="1" lang="ja-JP" altLang="en-US" sz="1200" dirty="0"/>
                        <a:t>★コミュニティバス南都下線の運行（フィーダー補助受給系統）</a:t>
                      </a:r>
                    </a:p>
                  </a:txBody>
                  <a:tcPr marL="73421" marR="73421" marT="36711" marB="36711">
                    <a:solidFill>
                      <a:schemeClr val="bg1"/>
                    </a:solidFill>
                  </a:tcPr>
                </a:tc>
                <a:tc>
                  <a:txBody>
                    <a:bodyPr/>
                    <a:lstStyle/>
                    <a:p>
                      <a:r>
                        <a:rPr kumimoji="1" lang="ja-JP" altLang="en-US" sz="1200" dirty="0"/>
                        <a:t>コミュニティバスの運行を継続</a:t>
                      </a:r>
                    </a:p>
                  </a:txBody>
                  <a:tcPr marL="73421" marR="73421" marT="36711" marB="36711">
                    <a:solidFill>
                      <a:schemeClr val="bg1"/>
                    </a:solidFill>
                  </a:tcPr>
                </a:tc>
                <a:tc>
                  <a:txBody>
                    <a:bodyPr/>
                    <a:lstStyle/>
                    <a:p>
                      <a:r>
                        <a:rPr kumimoji="1" lang="ja-JP" altLang="en-US" sz="1200" dirty="0"/>
                        <a:t>前年に比べて利用者が１割増加（</a:t>
                      </a:r>
                      <a:r>
                        <a:rPr kumimoji="1" lang="en-US" altLang="ja-JP" sz="1200" dirty="0"/>
                        <a:t>15000</a:t>
                      </a:r>
                      <a:r>
                        <a:rPr kumimoji="1" lang="ja-JP" altLang="en-US" sz="1200" dirty="0"/>
                        <a:t>人⇒</a:t>
                      </a:r>
                      <a:r>
                        <a:rPr kumimoji="1" lang="en-US" altLang="ja-JP" sz="1200" dirty="0"/>
                        <a:t>16400</a:t>
                      </a:r>
                      <a:r>
                        <a:rPr kumimoji="1" lang="ja-JP" altLang="en-US" sz="1200" dirty="0"/>
                        <a:t>人）</a:t>
                      </a:r>
                    </a:p>
                  </a:txBody>
                  <a:tcPr marL="73421" marR="73421" marT="36711" marB="36711">
                    <a:solidFill>
                      <a:schemeClr val="bg1"/>
                    </a:solidFill>
                  </a:tcPr>
                </a:tc>
                <a:tc>
                  <a:txBody>
                    <a:bodyPr/>
                    <a:lstStyle/>
                    <a:p>
                      <a:r>
                        <a:rPr kumimoji="1" lang="ja-JP" altLang="en-US" sz="1200" dirty="0"/>
                        <a:t>利用者から要望の多かった鉄道との乗継改善を図った結果、利用が増加。</a:t>
                      </a:r>
                      <a:endParaRPr kumimoji="1" lang="en-US" altLang="ja-JP" sz="1200" dirty="0"/>
                    </a:p>
                  </a:txBody>
                  <a:tcPr marL="73421" marR="73421" marT="36711" marB="36711">
                    <a:solidFill>
                      <a:schemeClr val="bg1"/>
                    </a:solidFill>
                  </a:tcPr>
                </a:tc>
                <a:extLst>
                  <a:ext uri="{0D108BD9-81ED-4DB2-BD59-A6C34878D82A}">
                    <a16:rowId xmlns:a16="http://schemas.microsoft.com/office/drawing/2014/main" val="3409858864"/>
                  </a:ext>
                </a:extLst>
              </a:tr>
              <a:tr h="869223">
                <a:tc>
                  <a:txBody>
                    <a:bodyPr/>
                    <a:lstStyle/>
                    <a:p>
                      <a:r>
                        <a:rPr kumimoji="1" lang="ja-JP" altLang="en-US" sz="1200" dirty="0"/>
                        <a:t>デマンド交通「のらんかー」の運行</a:t>
                      </a:r>
                    </a:p>
                  </a:txBody>
                  <a:tcPr marL="73421" marR="73421" marT="36711" marB="36711">
                    <a:solidFill>
                      <a:schemeClr val="bg1"/>
                    </a:solidFill>
                  </a:tcPr>
                </a:tc>
                <a:tc>
                  <a:txBody>
                    <a:bodyPr/>
                    <a:lstStyle/>
                    <a:p>
                      <a:r>
                        <a:rPr kumimoji="1" lang="ja-JP" altLang="en-US" sz="1200" dirty="0"/>
                        <a:t>山間部においてデマンド交通の運行を開始</a:t>
                      </a:r>
                    </a:p>
                  </a:txBody>
                  <a:tcPr marL="73421" marR="73421" marT="36711" marB="36711">
                    <a:solidFill>
                      <a:schemeClr val="bg1"/>
                    </a:solidFill>
                  </a:tcPr>
                </a:tc>
                <a:tc>
                  <a:txBody>
                    <a:bodyPr/>
                    <a:lstStyle/>
                    <a:p>
                      <a:r>
                        <a:rPr kumimoji="1" lang="ja-JP" altLang="en-US" sz="1200" dirty="0"/>
                        <a:t>昨年までの福祉バスに比べて利用者が２割増加（</a:t>
                      </a:r>
                      <a:r>
                        <a:rPr kumimoji="1" lang="en-US" altLang="ja-JP" sz="1200" dirty="0"/>
                        <a:t>3000</a:t>
                      </a:r>
                      <a:r>
                        <a:rPr kumimoji="1" lang="ja-JP" altLang="en-US" sz="1200" dirty="0"/>
                        <a:t>人⇒</a:t>
                      </a:r>
                      <a:r>
                        <a:rPr kumimoji="1" lang="en-US" altLang="ja-JP" sz="1200" dirty="0"/>
                        <a:t>3700</a:t>
                      </a:r>
                      <a:r>
                        <a:rPr kumimoji="1" lang="ja-JP" altLang="en-US" sz="1200" dirty="0"/>
                        <a:t>人）</a:t>
                      </a:r>
                    </a:p>
                  </a:txBody>
                  <a:tcPr marL="73421" marR="73421" marT="36711" marB="36711">
                    <a:solidFill>
                      <a:schemeClr val="bg1"/>
                    </a:solidFill>
                  </a:tcPr>
                </a:tc>
                <a:tc>
                  <a:txBody>
                    <a:bodyPr/>
                    <a:lstStyle/>
                    <a:p>
                      <a:r>
                        <a:rPr kumimoji="1" lang="ja-JP" altLang="en-US" sz="1200" dirty="0"/>
                        <a:t>自宅前で乗降可能となったことが評価された利用が増加。ただし、目的地についての要望が多いため、開業医を中心に目的地の増加を検討。</a:t>
                      </a:r>
                    </a:p>
                  </a:txBody>
                  <a:tcPr marL="73421" marR="73421" marT="36711" marB="36711">
                    <a:solidFill>
                      <a:schemeClr val="bg1"/>
                    </a:solidFill>
                  </a:tcPr>
                </a:tc>
                <a:extLst>
                  <a:ext uri="{0D108BD9-81ED-4DB2-BD59-A6C34878D82A}">
                    <a16:rowId xmlns:a16="http://schemas.microsoft.com/office/drawing/2014/main" val="2391757351"/>
                  </a:ext>
                </a:extLst>
              </a:tr>
              <a:tr h="545664">
                <a:tc>
                  <a:txBody>
                    <a:bodyPr/>
                    <a:lstStyle/>
                    <a:p>
                      <a:r>
                        <a:rPr kumimoji="1" lang="ja-JP" altLang="en-US" sz="1200" dirty="0"/>
                        <a:t>小学校向け乗り方教室の開催</a:t>
                      </a:r>
                    </a:p>
                  </a:txBody>
                  <a:tcPr marL="73421" marR="73421" marT="36711" marB="36711">
                    <a:solidFill>
                      <a:schemeClr val="bg1"/>
                    </a:solidFill>
                  </a:tcPr>
                </a:tc>
                <a:tc>
                  <a:txBody>
                    <a:bodyPr/>
                    <a:lstStyle/>
                    <a:p>
                      <a:r>
                        <a:rPr kumimoji="1" lang="ja-JP" altLang="en-US" sz="1200" dirty="0"/>
                        <a:t>小学生対象にバス乗り方教室を実施</a:t>
                      </a:r>
                    </a:p>
                  </a:txBody>
                  <a:tcPr marL="73421" marR="73421" marT="36711" marB="36711">
                    <a:solidFill>
                      <a:schemeClr val="bg1"/>
                    </a:solidFill>
                  </a:tcPr>
                </a:tc>
                <a:tc>
                  <a:txBody>
                    <a:bodyPr/>
                    <a:lstStyle/>
                    <a:p>
                      <a:r>
                        <a:rPr kumimoji="1" lang="ja-JP" altLang="en-US" sz="1200" dirty="0"/>
                        <a:t>市内小学校３校で実施。参加者</a:t>
                      </a:r>
                      <a:r>
                        <a:rPr kumimoji="1" lang="en-US" altLang="ja-JP" sz="1200" dirty="0"/>
                        <a:t>120</a:t>
                      </a:r>
                      <a:r>
                        <a:rPr kumimoji="1" lang="ja-JP" altLang="en-US" sz="1200" dirty="0"/>
                        <a:t>人</a:t>
                      </a:r>
                    </a:p>
                  </a:txBody>
                  <a:tcPr marL="73421" marR="73421" marT="36711" marB="36711">
                    <a:solidFill>
                      <a:schemeClr val="bg1"/>
                    </a:solidFill>
                  </a:tcPr>
                </a:tc>
                <a:tc>
                  <a:txBody>
                    <a:bodyPr/>
                    <a:lstStyle/>
                    <a:p>
                      <a:r>
                        <a:rPr kumimoji="1" lang="ja-JP" altLang="en-US" sz="1200" dirty="0"/>
                        <a:t>うち１校が社会見学でバス車庫を訪問するなどの副次的な効果があった。</a:t>
                      </a:r>
                    </a:p>
                  </a:txBody>
                  <a:tcPr marL="73421" marR="73421" marT="36711" marB="36711">
                    <a:solidFill>
                      <a:schemeClr val="bg1"/>
                    </a:solidFill>
                  </a:tcPr>
                </a:tc>
                <a:extLst>
                  <a:ext uri="{0D108BD9-81ED-4DB2-BD59-A6C34878D82A}">
                    <a16:rowId xmlns:a16="http://schemas.microsoft.com/office/drawing/2014/main" val="3085885963"/>
                  </a:ext>
                </a:extLst>
              </a:tr>
              <a:tr h="707443">
                <a:tc>
                  <a:txBody>
                    <a:bodyPr/>
                    <a:lstStyle/>
                    <a:p>
                      <a:r>
                        <a:rPr kumimoji="1" lang="ja-JP" altLang="en-US" sz="1200" dirty="0"/>
                        <a:t>高校生サマーフリーきっぷの販売</a:t>
                      </a:r>
                    </a:p>
                  </a:txBody>
                  <a:tcPr marL="73421" marR="73421" marT="36711" marB="36711">
                    <a:solidFill>
                      <a:schemeClr val="bg1"/>
                    </a:solidFill>
                  </a:tcPr>
                </a:tc>
                <a:tc>
                  <a:txBody>
                    <a:bodyPr/>
                    <a:lstStyle/>
                    <a:p>
                      <a:r>
                        <a:rPr kumimoji="1" lang="ja-JP" altLang="en-US" sz="1200" dirty="0"/>
                        <a:t>夏休み期間中に高校生向けのフリーきっぷを販売</a:t>
                      </a:r>
                    </a:p>
                  </a:txBody>
                  <a:tcPr marL="73421" marR="73421" marT="36711" marB="36711">
                    <a:solidFill>
                      <a:schemeClr val="bg1"/>
                    </a:solidFill>
                  </a:tcPr>
                </a:tc>
                <a:tc>
                  <a:txBody>
                    <a:bodyPr/>
                    <a:lstStyle/>
                    <a:p>
                      <a:r>
                        <a:rPr kumimoji="1" lang="ja-JP" altLang="en-US" sz="1200" dirty="0"/>
                        <a:t>８月の１ヶ月間に</a:t>
                      </a:r>
                      <a:r>
                        <a:rPr kumimoji="1" lang="en-US" altLang="ja-JP" sz="1200" dirty="0"/>
                        <a:t>320</a:t>
                      </a:r>
                      <a:r>
                        <a:rPr kumimoji="1" lang="ja-JP" altLang="en-US" sz="1200" dirty="0"/>
                        <a:t>枚の販売</a:t>
                      </a:r>
                    </a:p>
                  </a:txBody>
                  <a:tcPr marL="73421" marR="73421" marT="36711" marB="36711">
                    <a:solidFill>
                      <a:schemeClr val="bg1"/>
                    </a:solidFill>
                  </a:tcPr>
                </a:tc>
                <a:tc>
                  <a:txBody>
                    <a:bodyPr/>
                    <a:lstStyle/>
                    <a:p>
                      <a:r>
                        <a:rPr kumimoji="1" lang="ja-JP" altLang="en-US" sz="1200" dirty="0"/>
                        <a:t>部活、塾通いにバスを利用しやすくなったとの声が多い。</a:t>
                      </a:r>
                    </a:p>
                  </a:txBody>
                  <a:tcPr marL="73421" marR="73421" marT="36711" marB="36711">
                    <a:solidFill>
                      <a:schemeClr val="bg1"/>
                    </a:solidFill>
                  </a:tcPr>
                </a:tc>
                <a:extLst>
                  <a:ext uri="{0D108BD9-81ED-4DB2-BD59-A6C34878D82A}">
                    <a16:rowId xmlns:a16="http://schemas.microsoft.com/office/drawing/2014/main" val="433575767"/>
                  </a:ext>
                </a:extLst>
              </a:tr>
              <a:tr h="707443">
                <a:tc>
                  <a:txBody>
                    <a:bodyPr/>
                    <a:lstStyle/>
                    <a:p>
                      <a:r>
                        <a:rPr kumimoji="1" lang="ja-JP" altLang="en-US" sz="1200" dirty="0"/>
                        <a:t>バスマップの作成・配布</a:t>
                      </a:r>
                    </a:p>
                  </a:txBody>
                  <a:tcPr marL="73421" marR="73421" marT="36711" marB="36711">
                    <a:solidFill>
                      <a:schemeClr val="bg1"/>
                    </a:solidFill>
                  </a:tcPr>
                </a:tc>
                <a:tc>
                  <a:txBody>
                    <a:bodyPr/>
                    <a:lstStyle/>
                    <a:p>
                      <a:r>
                        <a:rPr kumimoji="1" lang="ja-JP" altLang="en-US" sz="1200" dirty="0"/>
                        <a:t>市内の公共交通を網羅したマップを作成し、全戸配布</a:t>
                      </a:r>
                    </a:p>
                  </a:txBody>
                  <a:tcPr marL="73421" marR="73421" marT="36711" marB="36711">
                    <a:solidFill>
                      <a:schemeClr val="bg1"/>
                    </a:solidFill>
                  </a:tcPr>
                </a:tc>
                <a:tc>
                  <a:txBody>
                    <a:bodyPr/>
                    <a:lstStyle/>
                    <a:p>
                      <a:r>
                        <a:rPr kumimoji="1" lang="ja-JP" altLang="en-US" sz="1200" dirty="0"/>
                        <a:t>市内全戸約２万世帯に広報と同時配布</a:t>
                      </a:r>
                    </a:p>
                  </a:txBody>
                  <a:tcPr marL="73421" marR="73421" marT="36711" marB="36711">
                    <a:solidFill>
                      <a:schemeClr val="bg1"/>
                    </a:solidFill>
                  </a:tcPr>
                </a:tc>
                <a:tc>
                  <a:txBody>
                    <a:bodyPr/>
                    <a:lstStyle/>
                    <a:p>
                      <a:r>
                        <a:rPr kumimoji="1" lang="ja-JP" altLang="en-US" sz="1200" dirty="0"/>
                        <a:t>配布のみで効果検証はできていないため、今後の課題として効果検証の方法を検討していく。</a:t>
                      </a:r>
                    </a:p>
                  </a:txBody>
                  <a:tcPr marL="73421" marR="73421" marT="36711" marB="36711">
                    <a:solidFill>
                      <a:schemeClr val="bg1"/>
                    </a:solidFill>
                  </a:tcPr>
                </a:tc>
                <a:extLst>
                  <a:ext uri="{0D108BD9-81ED-4DB2-BD59-A6C34878D82A}">
                    <a16:rowId xmlns:a16="http://schemas.microsoft.com/office/drawing/2014/main" val="3040087423"/>
                  </a:ext>
                </a:extLst>
              </a:tr>
            </a:tbl>
          </a:graphicData>
        </a:graphic>
      </p:graphicFrame>
      <p:sp>
        <p:nvSpPr>
          <p:cNvPr id="9" name="テキスト ボックス 8">
            <a:extLst>
              <a:ext uri="{FF2B5EF4-FFF2-40B4-BE49-F238E27FC236}">
                <a16:creationId xmlns:a16="http://schemas.microsoft.com/office/drawing/2014/main" id="{30158FED-AF8F-465A-D51B-D21C68C04312}"/>
              </a:ext>
            </a:extLst>
          </p:cNvPr>
          <p:cNvSpPr txBox="1"/>
          <p:nvPr/>
        </p:nvSpPr>
        <p:spPr>
          <a:xfrm>
            <a:off x="223113" y="442413"/>
            <a:ext cx="8709131" cy="369332"/>
          </a:xfrm>
          <a:prstGeom prst="rect">
            <a:avLst/>
          </a:prstGeom>
          <a:noFill/>
        </p:spPr>
        <p:txBody>
          <a:bodyPr wrap="square">
            <a:spAutoFit/>
          </a:bodyPr>
          <a:lstStyle/>
          <a:p>
            <a:r>
              <a:rPr lang="ja-JP" altLang="en-US" b="1" dirty="0"/>
              <a:t>作成の例（表形式でまとめる場合は、写真等イメージ図も掲載してください）</a:t>
            </a:r>
          </a:p>
        </p:txBody>
      </p:sp>
      <p:sp>
        <p:nvSpPr>
          <p:cNvPr id="11" name="吹き出し: 四角形 10">
            <a:extLst>
              <a:ext uri="{FF2B5EF4-FFF2-40B4-BE49-F238E27FC236}">
                <a16:creationId xmlns:a16="http://schemas.microsoft.com/office/drawing/2014/main" id="{FC5470BF-E7E1-F914-EB10-470A97210795}"/>
              </a:ext>
            </a:extLst>
          </p:cNvPr>
          <p:cNvSpPr/>
          <p:nvPr/>
        </p:nvSpPr>
        <p:spPr>
          <a:xfrm>
            <a:off x="223114" y="5007383"/>
            <a:ext cx="1659118" cy="1318861"/>
          </a:xfrm>
          <a:prstGeom prst="wedgeRectCallout">
            <a:avLst>
              <a:gd name="adj1" fmla="val 20319"/>
              <a:gd name="adj2" fmla="val -8778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取組の名称を記載</a:t>
            </a:r>
            <a:endParaRPr kumimoji="1" lang="en-US" altLang="ja-JP" sz="1400" dirty="0">
              <a:solidFill>
                <a:schemeClr val="tx1"/>
              </a:solidFill>
            </a:endParaRPr>
          </a:p>
          <a:p>
            <a:r>
              <a:rPr kumimoji="1" lang="ja-JP" altLang="en-US" sz="1400" dirty="0">
                <a:solidFill>
                  <a:schemeClr val="tx1"/>
                </a:solidFill>
              </a:rPr>
              <a:t>（補助対象の取組については★印を付けるなどしてわかるようにしてください）</a:t>
            </a:r>
          </a:p>
        </p:txBody>
      </p:sp>
      <p:sp>
        <p:nvSpPr>
          <p:cNvPr id="20" name="吹き出し: 四角形 19">
            <a:extLst>
              <a:ext uri="{FF2B5EF4-FFF2-40B4-BE49-F238E27FC236}">
                <a16:creationId xmlns:a16="http://schemas.microsoft.com/office/drawing/2014/main" id="{A23F6331-DEF4-212A-D9D4-77037EE5B615}"/>
              </a:ext>
            </a:extLst>
          </p:cNvPr>
          <p:cNvSpPr/>
          <p:nvPr/>
        </p:nvSpPr>
        <p:spPr>
          <a:xfrm>
            <a:off x="2042217" y="5019479"/>
            <a:ext cx="1502303" cy="1318861"/>
          </a:xfrm>
          <a:prstGeom prst="wedgeRectCallout">
            <a:avLst>
              <a:gd name="adj1" fmla="val -8135"/>
              <a:gd name="adj2" fmla="val -78859"/>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実施他取組の概要が分かるように説明</a:t>
            </a:r>
            <a:endParaRPr kumimoji="1" lang="ja-JP" altLang="en-US" sz="1000" dirty="0">
              <a:solidFill>
                <a:schemeClr val="tx1"/>
              </a:solidFill>
            </a:endParaRPr>
          </a:p>
        </p:txBody>
      </p:sp>
      <p:sp>
        <p:nvSpPr>
          <p:cNvPr id="21" name="吹き出し: 四角形 20">
            <a:extLst>
              <a:ext uri="{FF2B5EF4-FFF2-40B4-BE49-F238E27FC236}">
                <a16:creationId xmlns:a16="http://schemas.microsoft.com/office/drawing/2014/main" id="{EA643021-5A27-9619-8EF9-867B2F9B2DD7}"/>
              </a:ext>
            </a:extLst>
          </p:cNvPr>
          <p:cNvSpPr/>
          <p:nvPr/>
        </p:nvSpPr>
        <p:spPr>
          <a:xfrm>
            <a:off x="3848520" y="4999910"/>
            <a:ext cx="1895018" cy="1318861"/>
          </a:xfrm>
          <a:prstGeom prst="wedgeRectCallout">
            <a:avLst>
              <a:gd name="adj1" fmla="val -9777"/>
              <a:gd name="adj2" fmla="val -8035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実施状況を可能な限り数値化して記載</a:t>
            </a:r>
            <a:endParaRPr kumimoji="1" lang="en-US" altLang="ja-JP" sz="1400" dirty="0">
              <a:solidFill>
                <a:schemeClr val="tx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数値化できない場合は具体的な実施結果を記載</a:t>
            </a:r>
          </a:p>
        </p:txBody>
      </p:sp>
      <p:sp>
        <p:nvSpPr>
          <p:cNvPr id="22" name="吹き出し: 四角形 21">
            <a:extLst>
              <a:ext uri="{FF2B5EF4-FFF2-40B4-BE49-F238E27FC236}">
                <a16:creationId xmlns:a16="http://schemas.microsoft.com/office/drawing/2014/main" id="{BFBB0EEB-8C48-15C2-2503-C61E99086782}"/>
              </a:ext>
            </a:extLst>
          </p:cNvPr>
          <p:cNvSpPr/>
          <p:nvPr/>
        </p:nvSpPr>
        <p:spPr>
          <a:xfrm>
            <a:off x="6047539" y="4999910"/>
            <a:ext cx="2653402" cy="1327344"/>
          </a:xfrm>
          <a:prstGeom prst="wedgeRectCallout">
            <a:avLst>
              <a:gd name="adj1" fmla="val -37670"/>
              <a:gd name="adj2" fmla="val -8222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実施結果について考察し、得られた効果について整理</a:t>
            </a:r>
            <a:endParaRPr kumimoji="1" lang="en-US" altLang="ja-JP" sz="1400" dirty="0">
              <a:solidFill>
                <a:schemeClr val="tx1"/>
              </a:solidFill>
            </a:endParaRPr>
          </a:p>
        </p:txBody>
      </p:sp>
      <p:sp>
        <p:nvSpPr>
          <p:cNvPr id="4" name="テキスト ボックス 3">
            <a:extLst>
              <a:ext uri="{FF2B5EF4-FFF2-40B4-BE49-F238E27FC236}">
                <a16:creationId xmlns:a16="http://schemas.microsoft.com/office/drawing/2014/main" id="{A7092B38-AF0D-910D-C6B0-21E10E0FF5ED}"/>
              </a:ext>
            </a:extLst>
          </p:cNvPr>
          <p:cNvSpPr txBox="1"/>
          <p:nvPr/>
        </p:nvSpPr>
        <p:spPr>
          <a:xfrm>
            <a:off x="812058" y="6372985"/>
            <a:ext cx="7519884" cy="369332"/>
          </a:xfrm>
          <a:prstGeom prst="rect">
            <a:avLst/>
          </a:prstGeom>
          <a:noFill/>
        </p:spPr>
        <p:txBody>
          <a:bodyPr wrap="square">
            <a:spAutoFit/>
          </a:bodyPr>
          <a:lstStyle/>
          <a:p>
            <a:r>
              <a:rPr lang="ja-JP" altLang="en-US" b="1" u="sng" dirty="0"/>
              <a:t>実施した施策のうち、</a:t>
            </a:r>
            <a:r>
              <a:rPr lang="ja-JP" altLang="en-US" b="1" u="sng" dirty="0">
                <a:solidFill>
                  <a:srgbClr val="FF0000"/>
                </a:solidFill>
              </a:rPr>
              <a:t>特に重要なものを赤字で強調してください</a:t>
            </a:r>
          </a:p>
        </p:txBody>
      </p:sp>
      <p:sp>
        <p:nvSpPr>
          <p:cNvPr id="2" name="スライド番号プレースホルダー 2">
            <a:extLst>
              <a:ext uri="{FF2B5EF4-FFF2-40B4-BE49-F238E27FC236}">
                <a16:creationId xmlns:a16="http://schemas.microsoft.com/office/drawing/2014/main" id="{3FD77148-7FE3-5C3A-7BC9-E274FDB59454}"/>
              </a:ext>
            </a:extLst>
          </p:cNvPr>
          <p:cNvSpPr>
            <a:spLocks noGrp="1"/>
          </p:cNvSpPr>
          <p:nvPr>
            <p:ph type="sldNum" sz="quarter" idx="12"/>
          </p:nvPr>
        </p:nvSpPr>
        <p:spPr>
          <a:xfrm>
            <a:off x="8063344" y="-1"/>
            <a:ext cx="1080655" cy="338555"/>
          </a:xfrm>
        </p:spPr>
        <p:txBody>
          <a:bodyPr/>
          <a:lstStyle/>
          <a:p>
            <a:fld id="{9712B704-3403-438C-B054-B6437CB8F712}" type="slidenum">
              <a:rPr lang="ja-JP" altLang="en-US" smtClean="0"/>
              <a:pPr/>
              <a:t>12</a:t>
            </a:fld>
            <a:endParaRPr lang="ja-JP" altLang="en-US" dirty="0"/>
          </a:p>
        </p:txBody>
      </p:sp>
    </p:spTree>
    <p:extLst>
      <p:ext uri="{BB962C8B-B14F-4D97-AF65-F5344CB8AC3E}">
        <p14:creationId xmlns:p14="http://schemas.microsoft.com/office/powerpoint/2010/main" val="328840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CF3B0A-816C-A72D-67EA-4819642274E4}"/>
              </a:ext>
            </a:extLst>
          </p:cNvPr>
          <p:cNvSpPr txBox="1"/>
          <p:nvPr/>
        </p:nvSpPr>
        <p:spPr>
          <a:xfrm>
            <a:off x="1" y="-1"/>
            <a:ext cx="9143999" cy="369332"/>
          </a:xfrm>
          <a:prstGeom prst="rect">
            <a:avLst/>
          </a:prstGeom>
          <a:solidFill>
            <a:schemeClr val="accent2"/>
          </a:solidFill>
        </p:spPr>
        <p:txBody>
          <a:bodyPr wrap="square" rtlCol="0">
            <a:spAutoFit/>
          </a:bodyPr>
          <a:lstStyle/>
          <a:p>
            <a:r>
              <a:rPr kumimoji="1" lang="en-US" altLang="ja-JP" b="1" dirty="0">
                <a:solidFill>
                  <a:schemeClr val="bg1"/>
                </a:solidFill>
              </a:rPr>
              <a:t>3.【Check】</a:t>
            </a:r>
            <a:r>
              <a:rPr kumimoji="1" lang="ja-JP" altLang="en-US" b="1" dirty="0">
                <a:solidFill>
                  <a:schemeClr val="bg1"/>
                </a:solidFill>
              </a:rPr>
              <a:t>計画の目標の達成状況とその理由についての考察　の作成</a:t>
            </a:r>
          </a:p>
        </p:txBody>
      </p:sp>
      <p:sp>
        <p:nvSpPr>
          <p:cNvPr id="4" name="テキスト ボックス 3">
            <a:extLst>
              <a:ext uri="{FF2B5EF4-FFF2-40B4-BE49-F238E27FC236}">
                <a16:creationId xmlns:a16="http://schemas.microsoft.com/office/drawing/2014/main" id="{1C0B36A9-45BA-C0D9-4EE3-D10A96D429AA}"/>
              </a:ext>
            </a:extLst>
          </p:cNvPr>
          <p:cNvSpPr txBox="1"/>
          <p:nvPr/>
        </p:nvSpPr>
        <p:spPr>
          <a:xfrm>
            <a:off x="103641" y="412534"/>
            <a:ext cx="8936718" cy="923330"/>
          </a:xfrm>
          <a:prstGeom prst="rect">
            <a:avLst/>
          </a:prstGeom>
          <a:noFill/>
          <a:ln w="38100">
            <a:solidFill>
              <a:srgbClr val="FF0000"/>
            </a:solidFill>
          </a:ln>
        </p:spPr>
        <p:txBody>
          <a:bodyPr wrap="square" rtlCol="0">
            <a:spAutoFit/>
          </a:bodyPr>
          <a:lstStyle/>
          <a:p>
            <a:r>
              <a:rPr kumimoji="1" lang="en-US" altLang="ja-JP" b="1" dirty="0"/>
              <a:t>【</a:t>
            </a:r>
            <a:r>
              <a:rPr kumimoji="1" lang="ja-JP" altLang="en-US" b="1" dirty="0"/>
              <a:t>作成のポイント</a:t>
            </a:r>
            <a:r>
              <a:rPr kumimoji="1" lang="en-US" altLang="ja-JP" b="1" dirty="0"/>
              <a:t>】</a:t>
            </a:r>
          </a:p>
          <a:p>
            <a:r>
              <a:rPr kumimoji="1" lang="ja-JP" altLang="en-US" b="1" dirty="0">
                <a:solidFill>
                  <a:srgbClr val="FF0000"/>
                </a:solidFill>
              </a:rPr>
              <a:t>地域公共交通計画の目標とその達成状況を測る評価指標</a:t>
            </a:r>
            <a:r>
              <a:rPr kumimoji="1" lang="ja-JP" altLang="en-US" dirty="0"/>
              <a:t>を示した上で、各年の</a:t>
            </a:r>
            <a:r>
              <a:rPr kumimoji="1" lang="ja-JP" altLang="en-US" b="1" dirty="0">
                <a:solidFill>
                  <a:srgbClr val="FF0000"/>
                </a:solidFill>
              </a:rPr>
              <a:t>達成状況</a:t>
            </a:r>
            <a:r>
              <a:rPr kumimoji="1" lang="ja-JP" altLang="en-US" dirty="0"/>
              <a:t>についてまとめた上で、達成・未達成となった</a:t>
            </a:r>
            <a:r>
              <a:rPr kumimoji="1" lang="ja-JP" altLang="en-US" b="1" dirty="0">
                <a:solidFill>
                  <a:srgbClr val="FF0000"/>
                </a:solidFill>
              </a:rPr>
              <a:t>理由について考察</a:t>
            </a:r>
            <a:r>
              <a:rPr kumimoji="1" lang="ja-JP" altLang="en-US" dirty="0"/>
              <a:t>してください。</a:t>
            </a:r>
          </a:p>
        </p:txBody>
      </p:sp>
      <p:sp>
        <p:nvSpPr>
          <p:cNvPr id="16" name="テキスト ボックス 15">
            <a:extLst>
              <a:ext uri="{FF2B5EF4-FFF2-40B4-BE49-F238E27FC236}">
                <a16:creationId xmlns:a16="http://schemas.microsoft.com/office/drawing/2014/main" id="{1252DF59-CC11-2053-904E-70481869EFEE}"/>
              </a:ext>
            </a:extLst>
          </p:cNvPr>
          <p:cNvSpPr txBox="1"/>
          <p:nvPr/>
        </p:nvSpPr>
        <p:spPr>
          <a:xfrm>
            <a:off x="103641" y="4236336"/>
            <a:ext cx="8936718" cy="2308324"/>
          </a:xfrm>
          <a:prstGeom prst="rect">
            <a:avLst/>
          </a:prstGeom>
          <a:solidFill>
            <a:schemeClr val="bg1"/>
          </a:solidFill>
        </p:spPr>
        <p:txBody>
          <a:bodyPr wrap="square" rtlCol="0">
            <a:spAutoFit/>
          </a:bodyPr>
          <a:lstStyle/>
          <a:p>
            <a:r>
              <a:rPr lang="ja-JP" altLang="en-US" sz="1600" b="1" dirty="0"/>
              <a:t>✓</a:t>
            </a:r>
            <a:r>
              <a:rPr kumimoji="1" lang="ja-JP" altLang="en-US" sz="1600" dirty="0"/>
              <a:t>「目標と評価指標の関係」「達成状況」「達成状況の考察」の関係が分かるように記載してく</a:t>
            </a:r>
            <a:endParaRPr kumimoji="1" lang="en-US" altLang="ja-JP" sz="1600" dirty="0"/>
          </a:p>
          <a:p>
            <a:r>
              <a:rPr lang="ja-JP" altLang="en-US" sz="1600" dirty="0"/>
              <a:t>　</a:t>
            </a:r>
            <a:r>
              <a:rPr kumimoji="1" lang="ja-JP" altLang="en-US" sz="1600" dirty="0"/>
              <a:t>ださい。</a:t>
            </a:r>
            <a:endParaRPr kumimoji="1" lang="en-US" altLang="ja-JP" sz="1600" dirty="0"/>
          </a:p>
          <a:p>
            <a:r>
              <a:rPr kumimoji="1" lang="ja-JP" altLang="en-US" sz="1600" b="1" dirty="0"/>
              <a:t>✓</a:t>
            </a:r>
            <a:r>
              <a:rPr kumimoji="1" lang="ja-JP" altLang="en-US" sz="1600" dirty="0"/>
              <a:t> 計画書や協議会の自己評価資料から抜粋すると作成が容易です。あるいは、本資料を協議会</a:t>
            </a:r>
            <a:endParaRPr kumimoji="1" lang="en-US" altLang="ja-JP" sz="1600" dirty="0"/>
          </a:p>
          <a:p>
            <a:r>
              <a:rPr lang="ja-JP" altLang="en-US" sz="1600" dirty="0"/>
              <a:t>　</a:t>
            </a:r>
            <a:r>
              <a:rPr kumimoji="1" lang="ja-JP" altLang="en-US" sz="1600" dirty="0"/>
              <a:t>における自己評価に活用いただくこともおすすめです。必要に応じて図表に整理するなどして</a:t>
            </a:r>
            <a:endParaRPr kumimoji="1" lang="en-US" altLang="ja-JP" sz="1600" dirty="0"/>
          </a:p>
          <a:p>
            <a:r>
              <a:rPr lang="ja-JP" altLang="en-US" sz="1600" dirty="0"/>
              <a:t>　</a:t>
            </a:r>
            <a:r>
              <a:rPr kumimoji="1" lang="ja-JP" altLang="en-US" sz="1600" dirty="0"/>
              <a:t>ください。</a:t>
            </a:r>
            <a:endParaRPr kumimoji="1" lang="en-US" altLang="ja-JP" sz="1600" dirty="0"/>
          </a:p>
          <a:p>
            <a:r>
              <a:rPr kumimoji="1" lang="ja-JP" altLang="en-US" sz="1600" b="1" dirty="0"/>
              <a:t>✓</a:t>
            </a:r>
            <a:r>
              <a:rPr kumimoji="1" lang="ja-JP" altLang="en-US" sz="1600" dirty="0"/>
              <a:t> 用いる数値は、実績値や推計値、調査時点の数値など、直近のものを用いてください。</a:t>
            </a:r>
            <a:endParaRPr kumimoji="1" lang="en-US" altLang="ja-JP" sz="1600" dirty="0"/>
          </a:p>
          <a:p>
            <a:r>
              <a:rPr kumimoji="1" lang="ja-JP" altLang="en-US" sz="1600" b="1" dirty="0"/>
              <a:t>✓</a:t>
            </a:r>
            <a:r>
              <a:rPr kumimoji="1" lang="ja-JP" altLang="en-US" sz="1600" dirty="0"/>
              <a:t> 過去数年間の実績値の推移をまとめておくと、目標の達成状況がより良くわかります。</a:t>
            </a:r>
            <a:endParaRPr kumimoji="1" lang="en-US" altLang="ja-JP" sz="1600" dirty="0"/>
          </a:p>
          <a:p>
            <a:r>
              <a:rPr kumimoji="1" lang="ja-JP" altLang="en-US" sz="1600" b="1" dirty="0"/>
              <a:t>✓</a:t>
            </a:r>
            <a:r>
              <a:rPr kumimoji="1" lang="ja-JP" altLang="en-US" sz="1600" dirty="0"/>
              <a:t> 達成状況がわからない場合や考察ができない場合はその旨をそのまま記載してください（評</a:t>
            </a:r>
            <a:endParaRPr kumimoji="1" lang="en-US" altLang="ja-JP" sz="1600" dirty="0"/>
          </a:p>
          <a:p>
            <a:r>
              <a:rPr lang="ja-JP" altLang="en-US" sz="1600" dirty="0"/>
              <a:t>　</a:t>
            </a:r>
            <a:r>
              <a:rPr kumimoji="1" lang="ja-JP" altLang="en-US" sz="1600" dirty="0"/>
              <a:t>価手法について改善のアドバイスが期待できます）。</a:t>
            </a:r>
            <a:endParaRPr kumimoji="1" lang="en-US" altLang="ja-JP" sz="1600" dirty="0"/>
          </a:p>
        </p:txBody>
      </p:sp>
      <p:sp>
        <p:nvSpPr>
          <p:cNvPr id="3" name="スライド番号プレースホルダー 2">
            <a:extLst>
              <a:ext uri="{FF2B5EF4-FFF2-40B4-BE49-F238E27FC236}">
                <a16:creationId xmlns:a16="http://schemas.microsoft.com/office/drawing/2014/main" id="{A2419933-6CEA-B02C-9690-9BA658865553}"/>
              </a:ext>
            </a:extLst>
          </p:cNvPr>
          <p:cNvSpPr>
            <a:spLocks noGrp="1"/>
          </p:cNvSpPr>
          <p:nvPr>
            <p:ph type="sldNum" sz="quarter" idx="12"/>
          </p:nvPr>
        </p:nvSpPr>
        <p:spPr>
          <a:xfrm>
            <a:off x="8063344" y="-1"/>
            <a:ext cx="1080655" cy="338555"/>
          </a:xfrm>
        </p:spPr>
        <p:txBody>
          <a:bodyPr/>
          <a:lstStyle/>
          <a:p>
            <a:fld id="{9712B704-3403-438C-B054-B6437CB8F712}" type="slidenum">
              <a:rPr lang="ja-JP" altLang="en-US" smtClean="0"/>
              <a:pPr/>
              <a:t>13</a:t>
            </a:fld>
            <a:endParaRPr lang="ja-JP" altLang="en-US" dirty="0"/>
          </a:p>
        </p:txBody>
      </p:sp>
      <p:pic>
        <p:nvPicPr>
          <p:cNvPr id="8" name="図 7">
            <a:extLst>
              <a:ext uri="{FF2B5EF4-FFF2-40B4-BE49-F238E27FC236}">
                <a16:creationId xmlns:a16="http://schemas.microsoft.com/office/drawing/2014/main" id="{8EB24CB5-EE89-01C7-7E51-6A46045A412D}"/>
              </a:ext>
            </a:extLst>
          </p:cNvPr>
          <p:cNvPicPr>
            <a:picLocks noChangeAspect="1"/>
          </p:cNvPicPr>
          <p:nvPr/>
        </p:nvPicPr>
        <p:blipFill rotWithShape="1">
          <a:blip r:embed="rId2"/>
          <a:srcRect l="32442" t="22610" r="17554" b="10827"/>
          <a:stretch/>
        </p:blipFill>
        <p:spPr>
          <a:xfrm>
            <a:off x="2285802" y="1379067"/>
            <a:ext cx="4572396" cy="2857269"/>
          </a:xfrm>
          <a:prstGeom prst="rect">
            <a:avLst/>
          </a:prstGeom>
        </p:spPr>
      </p:pic>
    </p:spTree>
    <p:extLst>
      <p:ext uri="{BB962C8B-B14F-4D97-AF65-F5344CB8AC3E}">
        <p14:creationId xmlns:p14="http://schemas.microsoft.com/office/powerpoint/2010/main" val="175221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CF3B0A-816C-A72D-67EA-4819642274E4}"/>
              </a:ext>
            </a:extLst>
          </p:cNvPr>
          <p:cNvSpPr txBox="1"/>
          <p:nvPr/>
        </p:nvSpPr>
        <p:spPr>
          <a:xfrm>
            <a:off x="1" y="-1"/>
            <a:ext cx="9143999" cy="369332"/>
          </a:xfrm>
          <a:prstGeom prst="rect">
            <a:avLst/>
          </a:prstGeom>
          <a:solidFill>
            <a:schemeClr val="accent2"/>
          </a:solidFill>
        </p:spPr>
        <p:txBody>
          <a:bodyPr wrap="square" rtlCol="0">
            <a:spAutoFit/>
          </a:bodyPr>
          <a:lstStyle/>
          <a:p>
            <a:r>
              <a:rPr kumimoji="1" lang="en-US" altLang="ja-JP" b="1" dirty="0">
                <a:solidFill>
                  <a:schemeClr val="bg1"/>
                </a:solidFill>
              </a:rPr>
              <a:t>3.【Check】</a:t>
            </a:r>
            <a:r>
              <a:rPr kumimoji="1" lang="ja-JP" altLang="en-US" b="1" dirty="0">
                <a:solidFill>
                  <a:schemeClr val="bg1"/>
                </a:solidFill>
              </a:rPr>
              <a:t>計画の目標の達成状況とその理由についての考察　の作成</a:t>
            </a:r>
          </a:p>
        </p:txBody>
      </p:sp>
      <p:graphicFrame>
        <p:nvGraphicFramePr>
          <p:cNvPr id="5" name="表 6">
            <a:extLst>
              <a:ext uri="{FF2B5EF4-FFF2-40B4-BE49-F238E27FC236}">
                <a16:creationId xmlns:a16="http://schemas.microsoft.com/office/drawing/2014/main" id="{C2E9A90F-9A04-985D-93C9-567C61E71AAB}"/>
              </a:ext>
            </a:extLst>
          </p:cNvPr>
          <p:cNvGraphicFramePr>
            <a:graphicFrameLocks noGrp="1"/>
          </p:cNvGraphicFramePr>
          <p:nvPr>
            <p:extLst>
              <p:ext uri="{D42A27DB-BD31-4B8C-83A1-F6EECF244321}">
                <p14:modId xmlns:p14="http://schemas.microsoft.com/office/powerpoint/2010/main" val="3568797395"/>
              </p:ext>
            </p:extLst>
          </p:nvPr>
        </p:nvGraphicFramePr>
        <p:xfrm>
          <a:off x="196770" y="1075608"/>
          <a:ext cx="8750458" cy="4800834"/>
        </p:xfrm>
        <a:graphic>
          <a:graphicData uri="http://schemas.openxmlformats.org/drawingml/2006/table">
            <a:tbl>
              <a:tblPr firstRow="1" bandRow="1">
                <a:tableStyleId>{5940675A-B579-460E-94D1-54222C63F5DA}</a:tableStyleId>
              </a:tblPr>
              <a:tblGrid>
                <a:gridCol w="1170117">
                  <a:extLst>
                    <a:ext uri="{9D8B030D-6E8A-4147-A177-3AD203B41FA5}">
                      <a16:colId xmlns:a16="http://schemas.microsoft.com/office/drawing/2014/main" val="3484447678"/>
                    </a:ext>
                  </a:extLst>
                </a:gridCol>
                <a:gridCol w="1291472">
                  <a:extLst>
                    <a:ext uri="{9D8B030D-6E8A-4147-A177-3AD203B41FA5}">
                      <a16:colId xmlns:a16="http://schemas.microsoft.com/office/drawing/2014/main" val="3770247190"/>
                    </a:ext>
                  </a:extLst>
                </a:gridCol>
                <a:gridCol w="827673">
                  <a:extLst>
                    <a:ext uri="{9D8B030D-6E8A-4147-A177-3AD203B41FA5}">
                      <a16:colId xmlns:a16="http://schemas.microsoft.com/office/drawing/2014/main" val="504973838"/>
                    </a:ext>
                  </a:extLst>
                </a:gridCol>
                <a:gridCol w="827673">
                  <a:extLst>
                    <a:ext uri="{9D8B030D-6E8A-4147-A177-3AD203B41FA5}">
                      <a16:colId xmlns:a16="http://schemas.microsoft.com/office/drawing/2014/main" val="1026260688"/>
                    </a:ext>
                  </a:extLst>
                </a:gridCol>
                <a:gridCol w="827673">
                  <a:extLst>
                    <a:ext uri="{9D8B030D-6E8A-4147-A177-3AD203B41FA5}">
                      <a16:colId xmlns:a16="http://schemas.microsoft.com/office/drawing/2014/main" val="2632027471"/>
                    </a:ext>
                  </a:extLst>
                </a:gridCol>
                <a:gridCol w="827673">
                  <a:extLst>
                    <a:ext uri="{9D8B030D-6E8A-4147-A177-3AD203B41FA5}">
                      <a16:colId xmlns:a16="http://schemas.microsoft.com/office/drawing/2014/main" val="3045186707"/>
                    </a:ext>
                  </a:extLst>
                </a:gridCol>
                <a:gridCol w="827673">
                  <a:extLst>
                    <a:ext uri="{9D8B030D-6E8A-4147-A177-3AD203B41FA5}">
                      <a16:colId xmlns:a16="http://schemas.microsoft.com/office/drawing/2014/main" val="2698043693"/>
                    </a:ext>
                  </a:extLst>
                </a:gridCol>
                <a:gridCol w="2150504">
                  <a:extLst>
                    <a:ext uri="{9D8B030D-6E8A-4147-A177-3AD203B41FA5}">
                      <a16:colId xmlns:a16="http://schemas.microsoft.com/office/drawing/2014/main" val="3498599674"/>
                    </a:ext>
                  </a:extLst>
                </a:gridCol>
              </a:tblGrid>
              <a:tr h="0">
                <a:tc rowSpan="2" gridSpan="2">
                  <a:txBody>
                    <a:bodyPr/>
                    <a:lstStyle/>
                    <a:p>
                      <a:pPr algn="ctr"/>
                      <a:r>
                        <a:rPr kumimoji="1" lang="ja-JP" altLang="en-US" sz="1600" b="1" dirty="0"/>
                        <a:t>計画目標・評価指標・目標値</a:t>
                      </a:r>
                    </a:p>
                  </a:txBody>
                  <a:tcPr marL="131053" marR="131053" marT="65526" marB="65526">
                    <a:solidFill>
                      <a:schemeClr val="accent5">
                        <a:lumMod val="40000"/>
                        <a:lumOff val="60000"/>
                      </a:schemeClr>
                    </a:solidFill>
                  </a:tcPr>
                </a:tc>
                <a:tc rowSpan="2" hMerge="1">
                  <a:txBody>
                    <a:bodyPr/>
                    <a:lstStyle/>
                    <a:p>
                      <a:endParaRPr kumimoji="1" lang="ja-JP" altLang="en-US"/>
                    </a:p>
                  </a:txBody>
                  <a:tcPr/>
                </a:tc>
                <a:tc gridSpan="5">
                  <a:txBody>
                    <a:bodyPr/>
                    <a:lstStyle/>
                    <a:p>
                      <a:pPr algn="ctr"/>
                      <a:r>
                        <a:rPr kumimoji="1" lang="ja-JP" altLang="en-US" sz="1600" b="1" dirty="0"/>
                        <a:t>達成状況</a:t>
                      </a:r>
                    </a:p>
                  </a:txBody>
                  <a:tcPr marL="119861" marR="119861" marT="59930" marB="59930">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kumimoji="1" lang="ja-JP" altLang="en-US" sz="1600" b="1" dirty="0"/>
                        <a:t>考察</a:t>
                      </a:r>
                    </a:p>
                  </a:txBody>
                  <a:tcPr marL="119861" marR="119861" marT="59930" marB="59930">
                    <a:solidFill>
                      <a:schemeClr val="accent5">
                        <a:lumMod val="40000"/>
                        <a:lumOff val="60000"/>
                      </a:schemeClr>
                    </a:solidFill>
                  </a:tcPr>
                </a:tc>
                <a:extLst>
                  <a:ext uri="{0D108BD9-81ED-4DB2-BD59-A6C34878D82A}">
                    <a16:rowId xmlns:a16="http://schemas.microsoft.com/office/drawing/2014/main" val="1746913156"/>
                  </a:ext>
                </a:extLst>
              </a:tr>
              <a:tr h="0">
                <a:tc gridSpan="2" vMerge="1">
                  <a:txBody>
                    <a:bodyPr/>
                    <a:lstStyle/>
                    <a:p>
                      <a:pPr algn="ctr"/>
                      <a:endParaRPr kumimoji="1" lang="ja-JP" altLang="en-US" sz="1600" b="1" dirty="0"/>
                    </a:p>
                  </a:txBody>
                  <a:tcPr marL="131053" marR="131053" marT="65526" marB="65526">
                    <a:solidFill>
                      <a:schemeClr val="accent5">
                        <a:lumMod val="40000"/>
                        <a:lumOff val="60000"/>
                      </a:schemeClr>
                    </a:solidFill>
                  </a:tcPr>
                </a:tc>
                <a:tc hMerge="1" vMerge="1">
                  <a:txBody>
                    <a:bodyPr/>
                    <a:lstStyle/>
                    <a:p>
                      <a:endParaRPr kumimoji="1" lang="ja-JP" altLang="en-US"/>
                    </a:p>
                  </a:txBody>
                  <a:tcPr/>
                </a:tc>
                <a:tc>
                  <a:txBody>
                    <a:bodyPr/>
                    <a:lstStyle/>
                    <a:p>
                      <a:pPr algn="ctr"/>
                      <a:r>
                        <a:rPr kumimoji="1" lang="en-US" altLang="ja-JP" sz="1600" b="1" dirty="0"/>
                        <a:t>1</a:t>
                      </a:r>
                      <a:r>
                        <a:rPr kumimoji="1" lang="ja-JP" altLang="en-US" sz="1600" b="1" dirty="0"/>
                        <a:t>年目</a:t>
                      </a:r>
                    </a:p>
                  </a:txBody>
                  <a:tcPr marL="119861" marR="119861" marT="59930" marB="59930">
                    <a:solidFill>
                      <a:schemeClr val="accent5">
                        <a:lumMod val="40000"/>
                        <a:lumOff val="60000"/>
                      </a:schemeClr>
                    </a:solidFill>
                  </a:tcPr>
                </a:tc>
                <a:tc>
                  <a:txBody>
                    <a:bodyPr/>
                    <a:lstStyle/>
                    <a:p>
                      <a:pPr algn="ctr"/>
                      <a:r>
                        <a:rPr kumimoji="1" lang="en-US" altLang="ja-JP" sz="1600" b="1" dirty="0"/>
                        <a:t>2</a:t>
                      </a:r>
                      <a:r>
                        <a:rPr kumimoji="1" lang="ja-JP" altLang="en-US" sz="1600" b="1" dirty="0"/>
                        <a:t>年目</a:t>
                      </a:r>
                    </a:p>
                  </a:txBody>
                  <a:tcPr marL="119861" marR="119861" marT="59930" marB="59930">
                    <a:solidFill>
                      <a:schemeClr val="accent5">
                        <a:lumMod val="40000"/>
                        <a:lumOff val="60000"/>
                      </a:schemeClr>
                    </a:solidFill>
                  </a:tcPr>
                </a:tc>
                <a:tc>
                  <a:txBody>
                    <a:bodyPr/>
                    <a:lstStyle/>
                    <a:p>
                      <a:pPr algn="ctr"/>
                      <a:r>
                        <a:rPr kumimoji="1" lang="en-US" altLang="ja-JP" sz="1600" b="1" dirty="0"/>
                        <a:t>3</a:t>
                      </a:r>
                      <a:r>
                        <a:rPr kumimoji="1" lang="ja-JP" altLang="en-US" sz="1600" b="1" dirty="0"/>
                        <a:t>年目</a:t>
                      </a:r>
                      <a:endParaRPr kumimoji="1" lang="en-US" altLang="ja-JP" sz="1600" b="1" dirty="0"/>
                    </a:p>
                    <a:p>
                      <a:pPr algn="ctr"/>
                      <a:r>
                        <a:rPr kumimoji="1" lang="ja-JP" altLang="en-US" sz="1050" b="1" dirty="0"/>
                        <a:t>（本年）</a:t>
                      </a:r>
                    </a:p>
                  </a:txBody>
                  <a:tcPr marL="119861" marR="119861" marT="59930" marB="59930">
                    <a:solidFill>
                      <a:schemeClr val="accent5">
                        <a:lumMod val="40000"/>
                        <a:lumOff val="60000"/>
                      </a:schemeClr>
                    </a:solidFill>
                  </a:tcPr>
                </a:tc>
                <a:tc>
                  <a:txBody>
                    <a:bodyPr/>
                    <a:lstStyle/>
                    <a:p>
                      <a:pPr algn="ctr"/>
                      <a:r>
                        <a:rPr kumimoji="1" lang="en-US" altLang="ja-JP" sz="1600" b="1" dirty="0"/>
                        <a:t>4</a:t>
                      </a:r>
                      <a:r>
                        <a:rPr kumimoji="1" lang="ja-JP" altLang="en-US" sz="1600" b="1" dirty="0"/>
                        <a:t>年目</a:t>
                      </a:r>
                    </a:p>
                  </a:txBody>
                  <a:tcPr marL="119861" marR="119861" marT="59930" marB="59930">
                    <a:solidFill>
                      <a:schemeClr val="accent5">
                        <a:lumMod val="40000"/>
                        <a:lumOff val="60000"/>
                      </a:schemeClr>
                    </a:solidFill>
                  </a:tcPr>
                </a:tc>
                <a:tc>
                  <a:txBody>
                    <a:bodyPr/>
                    <a:lstStyle/>
                    <a:p>
                      <a:pPr algn="ctr"/>
                      <a:r>
                        <a:rPr kumimoji="1" lang="en-US" altLang="ja-JP" sz="1600" b="1" dirty="0"/>
                        <a:t>5</a:t>
                      </a:r>
                      <a:r>
                        <a:rPr kumimoji="1" lang="ja-JP" altLang="en-US" sz="1600" b="1" dirty="0"/>
                        <a:t>年目</a:t>
                      </a:r>
                    </a:p>
                  </a:txBody>
                  <a:tcPr marL="119861" marR="119861" marT="59930" marB="59930">
                    <a:solidFill>
                      <a:schemeClr val="accent5">
                        <a:lumMod val="40000"/>
                        <a:lumOff val="60000"/>
                      </a:schemeClr>
                    </a:solidFill>
                  </a:tcPr>
                </a:tc>
                <a:tc vMerge="1">
                  <a:txBody>
                    <a:bodyPr/>
                    <a:lstStyle/>
                    <a:p>
                      <a:pPr algn="ctr"/>
                      <a:endParaRPr kumimoji="1" lang="ja-JP" altLang="en-US" sz="1600" b="1" dirty="0"/>
                    </a:p>
                  </a:txBody>
                  <a:tcPr marL="119861" marR="119861" marT="59930" marB="59930">
                    <a:solidFill>
                      <a:schemeClr val="accent5">
                        <a:lumMod val="40000"/>
                        <a:lumOff val="60000"/>
                      </a:schemeClr>
                    </a:solidFill>
                  </a:tcPr>
                </a:tc>
                <a:extLst>
                  <a:ext uri="{0D108BD9-81ED-4DB2-BD59-A6C34878D82A}">
                    <a16:rowId xmlns:a16="http://schemas.microsoft.com/office/drawing/2014/main" val="493983516"/>
                  </a:ext>
                </a:extLst>
              </a:tr>
              <a:tr h="902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利用しやすい公共交通の整備</a:t>
                      </a:r>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利用者数</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250,000</a:t>
                      </a:r>
                      <a:r>
                        <a:rPr kumimoji="1" lang="ja-JP" altLang="en-US" sz="1600" dirty="0"/>
                        <a:t>人</a:t>
                      </a:r>
                    </a:p>
                  </a:txBody>
                  <a:tcPr marL="119861" marR="119861" marT="59930" marB="59930">
                    <a:solidFill>
                      <a:schemeClr val="bg1"/>
                    </a:solidFill>
                  </a:tcPr>
                </a:tc>
                <a:tc>
                  <a:txBody>
                    <a:bodyPr/>
                    <a:lstStyle/>
                    <a:p>
                      <a:r>
                        <a:rPr kumimoji="1" lang="en-US" altLang="ja-JP" sz="1600" dirty="0"/>
                        <a:t>180,000</a:t>
                      </a:r>
                      <a:r>
                        <a:rPr kumimoji="1" lang="ja-JP" altLang="en-US" sz="1600" dirty="0"/>
                        <a:t>人</a:t>
                      </a:r>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200,000</a:t>
                      </a:r>
                      <a:r>
                        <a:rPr kumimoji="1" lang="ja-JP" altLang="en-US" sz="1600" dirty="0"/>
                        <a:t>人</a:t>
                      </a:r>
                    </a:p>
                  </a:txBody>
                  <a:tcPr marL="119861" marR="119861" marT="59930" marB="59930">
                    <a:solidFill>
                      <a:schemeClr val="bg1"/>
                    </a:solidFill>
                  </a:tcPr>
                </a:tc>
                <a:tc>
                  <a:txBody>
                    <a:bodyPr/>
                    <a:lstStyle/>
                    <a:p>
                      <a:r>
                        <a:rPr kumimoji="1" lang="en-US" altLang="ja-JP" sz="1600" dirty="0"/>
                        <a:t>220,000</a:t>
                      </a:r>
                      <a:r>
                        <a:rPr kumimoji="1" lang="ja-JP" altLang="en-US" sz="1600" dirty="0"/>
                        <a:t>人</a:t>
                      </a:r>
                    </a:p>
                  </a:txBody>
                  <a:tcPr marL="119861" marR="119861" marT="59930" marB="59930">
                    <a:solidFill>
                      <a:schemeClr val="bg1"/>
                    </a:solidFill>
                  </a:tcPr>
                </a:tc>
                <a:tc>
                  <a:txBody>
                    <a:bodyPr/>
                    <a:lstStyle/>
                    <a:p>
                      <a:endParaRPr kumimoji="1" lang="ja-JP" altLang="en-US" sz="1600" dirty="0"/>
                    </a:p>
                  </a:txBody>
                  <a:tcPr marL="119861" marR="119861" marT="59930" marB="59930">
                    <a:solidFill>
                      <a:schemeClr val="bg1"/>
                    </a:solidFill>
                  </a:tcPr>
                </a:tc>
                <a:tc>
                  <a:txBody>
                    <a:bodyPr/>
                    <a:lstStyle/>
                    <a:p>
                      <a:endParaRPr kumimoji="1" lang="ja-JP" altLang="en-US" sz="1600" dirty="0"/>
                    </a:p>
                  </a:txBody>
                  <a:tcPr marL="119861" marR="119861" marT="59930" marB="59930">
                    <a:solidFill>
                      <a:schemeClr val="bg1"/>
                    </a:solidFill>
                  </a:tcPr>
                </a:tc>
                <a:tc>
                  <a:txBody>
                    <a:bodyPr/>
                    <a:lstStyle/>
                    <a:p>
                      <a:r>
                        <a:rPr kumimoji="1" lang="ja-JP" altLang="en-US" sz="1600" dirty="0"/>
                        <a:t>目標は未達成だが、自治会と連携した利用促進により利用増を実現した</a:t>
                      </a:r>
                    </a:p>
                  </a:txBody>
                  <a:tcPr marL="119861" marR="119861" marT="59930" marB="59930">
                    <a:solidFill>
                      <a:schemeClr val="bg1"/>
                    </a:solidFill>
                  </a:tcPr>
                </a:tc>
                <a:extLst>
                  <a:ext uri="{0D108BD9-81ED-4DB2-BD59-A6C34878D82A}">
                    <a16:rowId xmlns:a16="http://schemas.microsoft.com/office/drawing/2014/main" val="3409858864"/>
                  </a:ext>
                </a:extLst>
              </a:tr>
              <a:tr h="90207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持続可能な公共交通運営</a:t>
                      </a:r>
                    </a:p>
                  </a:txBody>
                  <a:tcPr marL="131053" marR="131053" marT="65526" marB="65526">
                    <a:solidFill>
                      <a:schemeClr val="bg1"/>
                    </a:solidFill>
                  </a:tcPr>
                </a:tc>
                <a:tc>
                  <a:txBody>
                    <a:bodyPr/>
                    <a:lstStyle/>
                    <a:p>
                      <a:r>
                        <a:rPr kumimoji="1" lang="ja-JP" altLang="en-US" sz="1600" dirty="0"/>
                        <a:t>収支率</a:t>
                      </a:r>
                      <a:endParaRPr kumimoji="1" lang="en-US" altLang="ja-JP" sz="1600" dirty="0"/>
                    </a:p>
                    <a:p>
                      <a:r>
                        <a:rPr kumimoji="1" lang="en-US" altLang="ja-JP" sz="1400" dirty="0"/>
                        <a:t>25</a:t>
                      </a:r>
                      <a:r>
                        <a:rPr kumimoji="1" lang="ja-JP" altLang="en-US" sz="1400" dirty="0"/>
                        <a:t>％</a:t>
                      </a:r>
                      <a:endParaRPr kumimoji="1" lang="en-US" altLang="ja-JP" sz="1400" dirty="0"/>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20</a:t>
                      </a:r>
                      <a:r>
                        <a:rPr kumimoji="1" lang="ja-JP" altLang="en-US" sz="1600" dirty="0"/>
                        <a:t>％</a:t>
                      </a:r>
                      <a:endParaRPr kumimoji="1" lang="en-US" altLang="ja-JP" sz="1600" dirty="0"/>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n-lt"/>
                        </a:rPr>
                        <a:t>22%</a:t>
                      </a:r>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16</a:t>
                      </a:r>
                      <a:r>
                        <a:rPr kumimoji="1" lang="ja-JP" altLang="en-US" sz="1600" dirty="0"/>
                        <a:t>％</a:t>
                      </a:r>
                      <a:endParaRPr kumimoji="1" lang="en-US" altLang="ja-JP" sz="1600" dirty="0"/>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p>
                  </a:txBody>
                  <a:tcPr marL="119861" marR="119861" marT="59930" marB="59930">
                    <a:solidFill>
                      <a:schemeClr val="bg1"/>
                    </a:solidFill>
                  </a:tcPr>
                </a:tc>
                <a:tc>
                  <a:txBody>
                    <a:bodyPr/>
                    <a:lstStyle/>
                    <a:p>
                      <a:r>
                        <a:rPr kumimoji="1" lang="ja-JP" altLang="en-US" sz="1600" dirty="0"/>
                        <a:t>高齢者向け割引施策の実施により、収支率が悪化</a:t>
                      </a:r>
                    </a:p>
                  </a:txBody>
                  <a:tcPr marL="119861" marR="119861" marT="59930" marB="59930">
                    <a:solidFill>
                      <a:schemeClr val="bg1"/>
                    </a:solidFill>
                  </a:tcPr>
                </a:tc>
                <a:extLst>
                  <a:ext uri="{0D108BD9-81ED-4DB2-BD59-A6C34878D82A}">
                    <a16:rowId xmlns:a16="http://schemas.microsoft.com/office/drawing/2014/main" val="2391757351"/>
                  </a:ext>
                </a:extLst>
              </a:tr>
              <a:tr h="0">
                <a:tc vMerge="1">
                  <a:txBody>
                    <a:bodyPr/>
                    <a:lstStyle/>
                    <a:p>
                      <a:endParaRPr kumimoji="1" lang="ja-JP" altLang="en-US" dirty="0"/>
                    </a:p>
                  </a:txBody>
                  <a:tcPr/>
                </a:tc>
                <a:tc>
                  <a:txBody>
                    <a:bodyPr/>
                    <a:lstStyle/>
                    <a:p>
                      <a:r>
                        <a:rPr kumimoji="1" lang="ja-JP" altLang="en-US" sz="1600" dirty="0"/>
                        <a:t>財政負担額</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3600</a:t>
                      </a:r>
                      <a:r>
                        <a:rPr kumimoji="1" lang="ja-JP" altLang="en-US" sz="1600" dirty="0"/>
                        <a:t>円</a:t>
                      </a:r>
                      <a:r>
                        <a:rPr kumimoji="1" lang="en-US" altLang="ja-JP" sz="1600" dirty="0"/>
                        <a:t>/</a:t>
                      </a:r>
                      <a:r>
                        <a:rPr kumimoji="1" lang="ja-JP" altLang="en-US" sz="1600" dirty="0"/>
                        <a:t>人以下</a:t>
                      </a:r>
                      <a:endParaRPr kumimoji="1" lang="en-US" altLang="ja-JP" sz="1600" dirty="0"/>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3700</a:t>
                      </a:r>
                      <a:r>
                        <a:rPr kumimoji="1" lang="ja-JP" altLang="en-US" sz="1600" dirty="0"/>
                        <a:t>円</a:t>
                      </a:r>
                      <a:r>
                        <a:rPr kumimoji="1" lang="en-US" altLang="ja-JP" sz="1600" dirty="0"/>
                        <a:t>/</a:t>
                      </a:r>
                      <a:r>
                        <a:rPr kumimoji="1" lang="ja-JP" altLang="en-US" sz="1600" dirty="0"/>
                        <a:t>人</a:t>
                      </a:r>
                      <a:endParaRPr kumimoji="1" lang="en-US" altLang="ja-JP" sz="1600" dirty="0"/>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3800</a:t>
                      </a:r>
                      <a:r>
                        <a:rPr kumimoji="1" lang="ja-JP" altLang="en-US" sz="1600" dirty="0"/>
                        <a:t>円</a:t>
                      </a:r>
                      <a:r>
                        <a:rPr kumimoji="1" lang="en-US" altLang="ja-JP" sz="1600" dirty="0"/>
                        <a:t>/</a:t>
                      </a:r>
                      <a:r>
                        <a:rPr kumimoji="1" lang="ja-JP" altLang="en-US" sz="1600" dirty="0"/>
                        <a:t>人</a:t>
                      </a:r>
                      <a:endParaRPr kumimoji="1" lang="en-US" altLang="ja-JP" sz="1600" dirty="0"/>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3800</a:t>
                      </a:r>
                      <a:r>
                        <a:rPr kumimoji="1" lang="ja-JP" altLang="en-US" sz="1600" dirty="0"/>
                        <a:t>円</a:t>
                      </a:r>
                      <a:r>
                        <a:rPr kumimoji="1" lang="en-US" altLang="ja-JP" sz="1600" dirty="0"/>
                        <a:t>/</a:t>
                      </a:r>
                      <a:r>
                        <a:rPr kumimoji="1" lang="ja-JP" altLang="en-US" sz="1600" dirty="0"/>
                        <a:t>人</a:t>
                      </a:r>
                      <a:endParaRPr kumimoji="1" lang="en-US" altLang="ja-JP" sz="1600" dirty="0"/>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p>
                  </a:txBody>
                  <a:tcPr marL="119861" marR="119861" marT="59930" marB="5993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p>
                  </a:txBody>
                  <a:tcPr marL="119861" marR="119861" marT="59930" marB="59930">
                    <a:solidFill>
                      <a:schemeClr val="bg1"/>
                    </a:solidFill>
                  </a:tcPr>
                </a:tc>
                <a:tc>
                  <a:txBody>
                    <a:bodyPr/>
                    <a:lstStyle/>
                    <a:p>
                      <a:r>
                        <a:rPr kumimoji="1" lang="ja-JP" altLang="en-US" sz="1600" dirty="0"/>
                        <a:t>委託費の増加によりやや目標値を達成できず</a:t>
                      </a:r>
                    </a:p>
                  </a:txBody>
                  <a:tcPr marL="119861" marR="119861" marT="59930" marB="59930">
                    <a:solidFill>
                      <a:schemeClr val="bg1"/>
                    </a:solidFill>
                  </a:tcPr>
                </a:tc>
                <a:extLst>
                  <a:ext uri="{0D108BD9-81ED-4DB2-BD59-A6C34878D82A}">
                    <a16:rowId xmlns:a16="http://schemas.microsoft.com/office/drawing/2014/main" val="3085885963"/>
                  </a:ext>
                </a:extLst>
              </a:tr>
              <a:tr h="9020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移動制約者の外出環境整備</a:t>
                      </a:r>
                    </a:p>
                  </a:txBody>
                  <a:tcPr marL="119861" marR="119861" marT="59930" marB="59930">
                    <a:solidFill>
                      <a:schemeClr val="bg1"/>
                    </a:solidFill>
                  </a:tcPr>
                </a:tc>
                <a:tc>
                  <a:txBody>
                    <a:bodyPr/>
                    <a:lstStyle/>
                    <a:p>
                      <a:r>
                        <a:rPr kumimoji="1" lang="ja-JP" altLang="en-US" sz="1600" dirty="0"/>
                        <a:t>公共交通</a:t>
                      </a:r>
                      <a:br>
                        <a:rPr kumimoji="1" lang="en-US" altLang="ja-JP" sz="1600" dirty="0"/>
                      </a:br>
                      <a:r>
                        <a:rPr kumimoji="1" lang="ja-JP" altLang="en-US" sz="1600" dirty="0"/>
                        <a:t>カバー率</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90%</a:t>
                      </a:r>
                    </a:p>
                    <a:p>
                      <a:endParaRPr kumimoji="1" lang="ja-JP" altLang="en-US" sz="1600" dirty="0"/>
                    </a:p>
                  </a:txBody>
                  <a:tcPr marL="119861" marR="119861" marT="59930" marB="59930">
                    <a:solidFill>
                      <a:schemeClr val="bg1"/>
                    </a:solidFill>
                  </a:tcPr>
                </a:tc>
                <a:tc>
                  <a:txBody>
                    <a:bodyPr/>
                    <a:lstStyle/>
                    <a:p>
                      <a:r>
                        <a:rPr kumimoji="1" lang="en-US" altLang="ja-JP" sz="1600" dirty="0"/>
                        <a:t>90</a:t>
                      </a:r>
                      <a:r>
                        <a:rPr kumimoji="1" lang="ja-JP" altLang="en-US" sz="1600" dirty="0"/>
                        <a:t>％</a:t>
                      </a:r>
                    </a:p>
                  </a:txBody>
                  <a:tcPr marL="119861" marR="119861" marT="59930" marB="59930">
                    <a:solidFill>
                      <a:schemeClr val="bg1"/>
                    </a:solidFill>
                  </a:tcPr>
                </a:tc>
                <a:tc>
                  <a:txBody>
                    <a:bodyPr/>
                    <a:lstStyle/>
                    <a:p>
                      <a:r>
                        <a:rPr kumimoji="1" lang="ja-JP" altLang="en-US" sz="1400" dirty="0"/>
                        <a:t>未測定</a:t>
                      </a:r>
                      <a:endParaRPr kumimoji="1" lang="ja-JP" altLang="en-US" sz="1600" dirty="0"/>
                    </a:p>
                  </a:txBody>
                  <a:tcPr marL="119861" marR="119861" marT="59930" marB="59930">
                    <a:solidFill>
                      <a:schemeClr val="bg1"/>
                    </a:solidFill>
                  </a:tcPr>
                </a:tc>
                <a:tc>
                  <a:txBody>
                    <a:bodyPr/>
                    <a:lstStyle/>
                    <a:p>
                      <a:r>
                        <a:rPr kumimoji="1" lang="en-US" altLang="ja-JP" sz="1600" dirty="0"/>
                        <a:t>95%</a:t>
                      </a:r>
                      <a:endParaRPr kumimoji="1" lang="ja-JP" altLang="en-US" sz="1600" dirty="0"/>
                    </a:p>
                  </a:txBody>
                  <a:tcPr marL="119861" marR="119861" marT="59930" marB="59930">
                    <a:solidFill>
                      <a:schemeClr val="bg1"/>
                    </a:solidFill>
                  </a:tcPr>
                </a:tc>
                <a:tc>
                  <a:txBody>
                    <a:bodyPr/>
                    <a:lstStyle/>
                    <a:p>
                      <a:endParaRPr kumimoji="1" lang="ja-JP" altLang="en-US" sz="1600" dirty="0"/>
                    </a:p>
                  </a:txBody>
                  <a:tcPr marL="119861" marR="119861" marT="59930" marB="59930">
                    <a:solidFill>
                      <a:schemeClr val="bg1"/>
                    </a:solidFill>
                  </a:tcPr>
                </a:tc>
                <a:tc>
                  <a:txBody>
                    <a:bodyPr/>
                    <a:lstStyle/>
                    <a:p>
                      <a:endParaRPr kumimoji="1" lang="ja-JP" altLang="en-US" sz="1600" dirty="0"/>
                    </a:p>
                  </a:txBody>
                  <a:tcPr marL="119861" marR="119861" marT="59930" marB="59930">
                    <a:solidFill>
                      <a:schemeClr val="bg1"/>
                    </a:solidFill>
                  </a:tcPr>
                </a:tc>
                <a:tc>
                  <a:txBody>
                    <a:bodyPr/>
                    <a:lstStyle/>
                    <a:p>
                      <a:r>
                        <a:rPr kumimoji="1" lang="ja-JP" altLang="en-US" sz="1600" dirty="0"/>
                        <a:t>新路線の整備により目標値を上回った</a:t>
                      </a:r>
                    </a:p>
                  </a:txBody>
                  <a:tcPr marL="119861" marR="119861" marT="59930" marB="59930">
                    <a:solidFill>
                      <a:schemeClr val="bg1"/>
                    </a:solidFill>
                  </a:tcPr>
                </a:tc>
                <a:extLst>
                  <a:ext uri="{0D108BD9-81ED-4DB2-BD59-A6C34878D82A}">
                    <a16:rowId xmlns:a16="http://schemas.microsoft.com/office/drawing/2014/main" val="433575767"/>
                  </a:ext>
                </a:extLst>
              </a:tr>
            </a:tbl>
          </a:graphicData>
        </a:graphic>
      </p:graphicFrame>
      <p:sp>
        <p:nvSpPr>
          <p:cNvPr id="12" name="吹き出し: 四角形 11">
            <a:extLst>
              <a:ext uri="{FF2B5EF4-FFF2-40B4-BE49-F238E27FC236}">
                <a16:creationId xmlns:a16="http://schemas.microsoft.com/office/drawing/2014/main" id="{95B040CF-6356-9F8A-BE29-B0470E712FD4}"/>
              </a:ext>
            </a:extLst>
          </p:cNvPr>
          <p:cNvSpPr/>
          <p:nvPr/>
        </p:nvSpPr>
        <p:spPr>
          <a:xfrm>
            <a:off x="196770" y="5899302"/>
            <a:ext cx="1423131" cy="673085"/>
          </a:xfrm>
          <a:prstGeom prst="wedgeRectCallout">
            <a:avLst>
              <a:gd name="adj1" fmla="val -7092"/>
              <a:gd name="adj2" fmla="val -8161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計画の目標</a:t>
            </a:r>
            <a:br>
              <a:rPr kumimoji="1" lang="en-US" altLang="ja-JP" sz="1400" dirty="0">
                <a:solidFill>
                  <a:schemeClr val="tx1"/>
                </a:solidFill>
              </a:rPr>
            </a:br>
            <a:r>
              <a:rPr kumimoji="1" lang="ja-JP" altLang="en-US" sz="900" dirty="0">
                <a:solidFill>
                  <a:schemeClr val="tx1"/>
                </a:solidFill>
              </a:rPr>
              <a:t>（計画から転記）</a:t>
            </a:r>
            <a:endParaRPr kumimoji="1" lang="ja-JP" altLang="en-US" sz="1400" dirty="0">
              <a:solidFill>
                <a:schemeClr val="tx1"/>
              </a:solidFill>
            </a:endParaRPr>
          </a:p>
        </p:txBody>
      </p:sp>
      <p:sp>
        <p:nvSpPr>
          <p:cNvPr id="13" name="吹き出し: 四角形 12">
            <a:extLst>
              <a:ext uri="{FF2B5EF4-FFF2-40B4-BE49-F238E27FC236}">
                <a16:creationId xmlns:a16="http://schemas.microsoft.com/office/drawing/2014/main" id="{9D166BC8-6FBB-56BA-6FE5-EA33BDFE5566}"/>
              </a:ext>
            </a:extLst>
          </p:cNvPr>
          <p:cNvSpPr/>
          <p:nvPr/>
        </p:nvSpPr>
        <p:spPr>
          <a:xfrm>
            <a:off x="1724628" y="5692952"/>
            <a:ext cx="1557477" cy="879435"/>
          </a:xfrm>
          <a:prstGeom prst="wedgeRectCallout">
            <a:avLst>
              <a:gd name="adj1" fmla="val -28501"/>
              <a:gd name="adj2" fmla="val -7677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各目標に対応する評価指標と目標値</a:t>
            </a:r>
            <a:endParaRPr kumimoji="1" lang="en-US" altLang="ja-JP" sz="1400" dirty="0">
              <a:solidFill>
                <a:schemeClr val="tx1"/>
              </a:solidFill>
            </a:endParaRPr>
          </a:p>
          <a:p>
            <a:r>
              <a:rPr kumimoji="1" lang="ja-JP" altLang="en-US" sz="1000" dirty="0">
                <a:solidFill>
                  <a:schemeClr val="tx1"/>
                </a:solidFill>
              </a:rPr>
              <a:t>（計画から転記）</a:t>
            </a:r>
          </a:p>
        </p:txBody>
      </p:sp>
      <p:sp>
        <p:nvSpPr>
          <p:cNvPr id="14" name="吹き出し: 四角形 13">
            <a:extLst>
              <a:ext uri="{FF2B5EF4-FFF2-40B4-BE49-F238E27FC236}">
                <a16:creationId xmlns:a16="http://schemas.microsoft.com/office/drawing/2014/main" id="{FE54FEE8-914B-B8BB-7448-471D0F481065}"/>
              </a:ext>
            </a:extLst>
          </p:cNvPr>
          <p:cNvSpPr/>
          <p:nvPr/>
        </p:nvSpPr>
        <p:spPr>
          <a:xfrm>
            <a:off x="3508523" y="5823705"/>
            <a:ext cx="2434364" cy="854566"/>
          </a:xfrm>
          <a:prstGeom prst="wedgeRectCallout">
            <a:avLst>
              <a:gd name="adj1" fmla="val -14780"/>
              <a:gd name="adj2" fmla="val -8635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目標値の達成状況とその推移</a:t>
            </a:r>
          </a:p>
        </p:txBody>
      </p:sp>
      <p:sp>
        <p:nvSpPr>
          <p:cNvPr id="15" name="吹き出し: 四角形 14">
            <a:extLst>
              <a:ext uri="{FF2B5EF4-FFF2-40B4-BE49-F238E27FC236}">
                <a16:creationId xmlns:a16="http://schemas.microsoft.com/office/drawing/2014/main" id="{1C83CA3B-735D-377F-A693-7B6AF7AFF4F5}"/>
              </a:ext>
            </a:extLst>
          </p:cNvPr>
          <p:cNvSpPr/>
          <p:nvPr/>
        </p:nvSpPr>
        <p:spPr>
          <a:xfrm>
            <a:off x="6230266" y="5620829"/>
            <a:ext cx="2606948" cy="1116073"/>
          </a:xfrm>
          <a:prstGeom prst="wedgeRectCallout">
            <a:avLst>
              <a:gd name="adj1" fmla="val -4202"/>
              <a:gd name="adj2" fmla="val -7104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目標値の</a:t>
            </a:r>
            <a:r>
              <a:rPr kumimoji="1" lang="ja-JP" altLang="en-US" sz="1400" u="sng" dirty="0">
                <a:solidFill>
                  <a:schemeClr val="tx1"/>
                </a:solidFill>
              </a:rPr>
              <a:t>達成・未達成の理由</a:t>
            </a:r>
            <a:r>
              <a:rPr kumimoji="1" lang="ja-JP" altLang="en-US" sz="1400" dirty="0">
                <a:solidFill>
                  <a:schemeClr val="tx1"/>
                </a:solidFill>
              </a:rPr>
              <a:t>についての考察</a:t>
            </a:r>
            <a:endParaRPr kumimoji="1" lang="en-US" altLang="ja-JP" sz="1400" dirty="0">
              <a:solidFill>
                <a:schemeClr val="tx1"/>
              </a:solidFill>
            </a:endParaRPr>
          </a:p>
          <a:p>
            <a:r>
              <a:rPr lang="ja-JP" altLang="en-US" sz="1400" dirty="0">
                <a:solidFill>
                  <a:schemeClr val="tx1"/>
                </a:solidFill>
              </a:rPr>
              <a:t>「今後の方針」は次ページ（</a:t>
            </a:r>
            <a:r>
              <a:rPr lang="en-US" altLang="ja-JP" sz="1400" dirty="0">
                <a:solidFill>
                  <a:schemeClr val="tx1"/>
                </a:solidFill>
              </a:rPr>
              <a:t>Act</a:t>
            </a:r>
            <a:r>
              <a:rPr lang="ja-JP" altLang="en-US" sz="1400" dirty="0">
                <a:solidFill>
                  <a:schemeClr val="tx1"/>
                </a:solidFill>
              </a:rPr>
              <a:t>）で記載します</a:t>
            </a:r>
            <a:endParaRPr kumimoji="1" lang="ja-JP" altLang="en-US" sz="1400" dirty="0">
              <a:solidFill>
                <a:schemeClr val="tx1"/>
              </a:solidFill>
            </a:endParaRPr>
          </a:p>
        </p:txBody>
      </p:sp>
      <p:sp>
        <p:nvSpPr>
          <p:cNvPr id="18" name="テキスト ボックス 17">
            <a:extLst>
              <a:ext uri="{FF2B5EF4-FFF2-40B4-BE49-F238E27FC236}">
                <a16:creationId xmlns:a16="http://schemas.microsoft.com/office/drawing/2014/main" id="{2BD3E5E8-F872-091C-C685-3EE91739ED58}"/>
              </a:ext>
            </a:extLst>
          </p:cNvPr>
          <p:cNvSpPr txBox="1"/>
          <p:nvPr/>
        </p:nvSpPr>
        <p:spPr>
          <a:xfrm>
            <a:off x="342670" y="640675"/>
            <a:ext cx="1520854" cy="369332"/>
          </a:xfrm>
          <a:prstGeom prst="rect">
            <a:avLst/>
          </a:prstGeom>
          <a:noFill/>
        </p:spPr>
        <p:txBody>
          <a:bodyPr wrap="square">
            <a:spAutoFit/>
          </a:bodyPr>
          <a:lstStyle/>
          <a:p>
            <a:r>
              <a:rPr lang="ja-JP" altLang="en-US" b="1" dirty="0"/>
              <a:t>作成の例</a:t>
            </a:r>
          </a:p>
        </p:txBody>
      </p:sp>
      <p:sp>
        <p:nvSpPr>
          <p:cNvPr id="2" name="スライド番号プレースホルダー 1">
            <a:extLst>
              <a:ext uri="{FF2B5EF4-FFF2-40B4-BE49-F238E27FC236}">
                <a16:creationId xmlns:a16="http://schemas.microsoft.com/office/drawing/2014/main" id="{39C62BE8-8089-F7BB-68BC-D48A6830A597}"/>
              </a:ext>
            </a:extLst>
          </p:cNvPr>
          <p:cNvSpPr>
            <a:spLocks noGrp="1"/>
          </p:cNvSpPr>
          <p:nvPr>
            <p:ph type="sldNum" sz="quarter" idx="12"/>
          </p:nvPr>
        </p:nvSpPr>
        <p:spPr>
          <a:xfrm>
            <a:off x="8063344" y="-1"/>
            <a:ext cx="1080655" cy="338555"/>
          </a:xfrm>
        </p:spPr>
        <p:txBody>
          <a:bodyPr/>
          <a:lstStyle/>
          <a:p>
            <a:fld id="{9712B704-3403-438C-B054-B6437CB8F712}" type="slidenum">
              <a:rPr lang="ja-JP" altLang="en-US" smtClean="0"/>
              <a:pPr/>
              <a:t>14</a:t>
            </a:fld>
            <a:endParaRPr lang="ja-JP" altLang="en-US" dirty="0"/>
          </a:p>
        </p:txBody>
      </p:sp>
    </p:spTree>
    <p:extLst>
      <p:ext uri="{BB962C8B-B14F-4D97-AF65-F5344CB8AC3E}">
        <p14:creationId xmlns:p14="http://schemas.microsoft.com/office/powerpoint/2010/main" val="70848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1" y="-1"/>
            <a:ext cx="9143999" cy="369332"/>
          </a:xfrm>
          <a:prstGeom prst="rect">
            <a:avLst/>
          </a:prstGeom>
          <a:solidFill>
            <a:schemeClr val="accent2"/>
          </a:solidFill>
        </p:spPr>
        <p:txBody>
          <a:bodyPr wrap="square" rtlCol="0">
            <a:spAutoFit/>
          </a:bodyPr>
          <a:lstStyle/>
          <a:p>
            <a:r>
              <a:rPr lang="en-US" altLang="ja-JP" b="1" dirty="0">
                <a:solidFill>
                  <a:schemeClr val="bg1"/>
                </a:solidFill>
              </a:rPr>
              <a:t>4</a:t>
            </a:r>
            <a:r>
              <a:rPr kumimoji="1" lang="en-US" altLang="ja-JP" b="1" dirty="0">
                <a:solidFill>
                  <a:schemeClr val="bg1"/>
                </a:solidFill>
              </a:rPr>
              <a:t>.【Act】</a:t>
            </a:r>
            <a:r>
              <a:rPr kumimoji="1" lang="ja-JP" altLang="en-US" b="1" dirty="0">
                <a:solidFill>
                  <a:schemeClr val="bg1"/>
                </a:solidFill>
              </a:rPr>
              <a:t>計画目標の達成に向けた今後の取組方針　の作成</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15</a:t>
            </a:fld>
            <a:endParaRPr lang="ja-JP" altLang="en-US" dirty="0"/>
          </a:p>
        </p:txBody>
      </p:sp>
      <p:sp>
        <p:nvSpPr>
          <p:cNvPr id="14" name="テキスト ボックス 13">
            <a:extLst>
              <a:ext uri="{FF2B5EF4-FFF2-40B4-BE49-F238E27FC236}">
                <a16:creationId xmlns:a16="http://schemas.microsoft.com/office/drawing/2014/main" id="{FC49C0CB-00D2-6DCC-8F84-4E19140810AB}"/>
              </a:ext>
            </a:extLst>
          </p:cNvPr>
          <p:cNvSpPr txBox="1"/>
          <p:nvPr/>
        </p:nvSpPr>
        <p:spPr>
          <a:xfrm>
            <a:off x="103641" y="412534"/>
            <a:ext cx="8936718" cy="923330"/>
          </a:xfrm>
          <a:prstGeom prst="rect">
            <a:avLst/>
          </a:prstGeom>
          <a:noFill/>
          <a:ln w="38100">
            <a:solidFill>
              <a:srgbClr val="FF0000"/>
            </a:solidFill>
          </a:ln>
        </p:spPr>
        <p:txBody>
          <a:bodyPr wrap="square" rtlCol="0">
            <a:spAutoFit/>
          </a:bodyPr>
          <a:lstStyle/>
          <a:p>
            <a:r>
              <a:rPr kumimoji="1" lang="en-US" altLang="ja-JP" b="1" dirty="0"/>
              <a:t>【</a:t>
            </a:r>
            <a:r>
              <a:rPr kumimoji="1" lang="ja-JP" altLang="en-US" b="1" dirty="0"/>
              <a:t>作成のポイント</a:t>
            </a:r>
            <a:r>
              <a:rPr kumimoji="1" lang="en-US" altLang="ja-JP" b="1" dirty="0"/>
              <a:t>】</a:t>
            </a:r>
          </a:p>
          <a:p>
            <a:r>
              <a:rPr lang="ja-JP" altLang="en-US" dirty="0"/>
              <a:t>前ページ（</a:t>
            </a:r>
            <a:r>
              <a:rPr lang="en-US" altLang="ja-JP" dirty="0"/>
              <a:t>Check</a:t>
            </a:r>
            <a:r>
              <a:rPr lang="ja-JP" altLang="en-US" dirty="0"/>
              <a:t>）</a:t>
            </a:r>
            <a:r>
              <a:rPr kumimoji="1" lang="ja-JP" altLang="en-US" dirty="0"/>
              <a:t>から得られた課題、目標に対する現在の到達点を踏まえ、</a:t>
            </a:r>
            <a:r>
              <a:rPr kumimoji="1" lang="ja-JP" altLang="en-US" b="1" dirty="0">
                <a:solidFill>
                  <a:srgbClr val="FF0000"/>
                </a:solidFill>
              </a:rPr>
              <a:t>今後の取組方針をスケジュールを含め</a:t>
            </a:r>
            <a:r>
              <a:rPr kumimoji="1" lang="ja-JP" altLang="en-US" dirty="0"/>
              <a:t>記載してください。</a:t>
            </a:r>
          </a:p>
        </p:txBody>
      </p:sp>
      <p:sp>
        <p:nvSpPr>
          <p:cNvPr id="16" name="テキスト ボックス 15">
            <a:extLst>
              <a:ext uri="{FF2B5EF4-FFF2-40B4-BE49-F238E27FC236}">
                <a16:creationId xmlns:a16="http://schemas.microsoft.com/office/drawing/2014/main" id="{A761A647-96EB-2C6E-120D-0D963FF09750}"/>
              </a:ext>
            </a:extLst>
          </p:cNvPr>
          <p:cNvSpPr txBox="1"/>
          <p:nvPr/>
        </p:nvSpPr>
        <p:spPr>
          <a:xfrm>
            <a:off x="223331" y="4752754"/>
            <a:ext cx="8607402" cy="1815882"/>
          </a:xfrm>
          <a:prstGeom prst="rect">
            <a:avLst/>
          </a:prstGeom>
          <a:solidFill>
            <a:schemeClr val="bg1"/>
          </a:solidFill>
        </p:spPr>
        <p:txBody>
          <a:bodyPr wrap="square" rtlCol="0">
            <a:spAutoFit/>
          </a:bodyPr>
          <a:lstStyle/>
          <a:p>
            <a:r>
              <a:rPr kumimoji="1" lang="ja-JP" altLang="en-US" sz="1600" b="1" dirty="0"/>
              <a:t>✓</a:t>
            </a:r>
            <a:r>
              <a:rPr kumimoji="1" lang="ja-JP" altLang="en-US" sz="1600" dirty="0"/>
              <a:t> 今後の方針は、</a:t>
            </a:r>
            <a:r>
              <a:rPr lang="ja-JP" altLang="en-US" sz="1600" dirty="0"/>
              <a:t>１</a:t>
            </a:r>
            <a:r>
              <a:rPr kumimoji="1" lang="ja-JP" altLang="en-US" sz="1600" dirty="0"/>
              <a:t>年ないし、これまでの取組の中で明らかになってきた課題を整理した上</a:t>
            </a:r>
            <a:endParaRPr kumimoji="1" lang="en-US" altLang="ja-JP" sz="1600" dirty="0"/>
          </a:p>
          <a:p>
            <a:r>
              <a:rPr lang="ja-JP" altLang="en-US" sz="1600" dirty="0"/>
              <a:t>　</a:t>
            </a:r>
            <a:r>
              <a:rPr kumimoji="1" lang="ja-JP" altLang="en-US" sz="1600" dirty="0"/>
              <a:t>で、今後どのように対応していくかということについて、具体的に記載してください。な</a:t>
            </a:r>
            <a:endParaRPr kumimoji="1" lang="en-US" altLang="ja-JP" sz="1600" dirty="0"/>
          </a:p>
          <a:p>
            <a:r>
              <a:rPr lang="ja-JP" altLang="en-US" sz="1600" dirty="0"/>
              <a:t>　</a:t>
            </a:r>
            <a:r>
              <a:rPr kumimoji="1" lang="ja-JP" altLang="en-US" sz="1600" dirty="0"/>
              <a:t>お、昨年度の実態を踏まえて、今年度に実施中もしくは実施予定の事業があれば、その内</a:t>
            </a:r>
            <a:endParaRPr kumimoji="1" lang="en-US" altLang="ja-JP" sz="1600" dirty="0"/>
          </a:p>
          <a:p>
            <a:r>
              <a:rPr lang="ja-JP" altLang="en-US" sz="1600" dirty="0"/>
              <a:t>　</a:t>
            </a:r>
            <a:r>
              <a:rPr kumimoji="1" lang="ja-JP" altLang="en-US" sz="1600" dirty="0"/>
              <a:t>容やスケジュールも含めて記載してください。</a:t>
            </a:r>
            <a:endParaRPr kumimoji="1" lang="en-US" altLang="ja-JP" sz="1600" dirty="0"/>
          </a:p>
          <a:p>
            <a:r>
              <a:rPr kumimoji="1" lang="ja-JP" altLang="en-US" sz="1600" b="1" dirty="0"/>
              <a:t>✓</a:t>
            </a:r>
            <a:r>
              <a:rPr kumimoji="1" lang="ja-JP" altLang="en-US" sz="1600" dirty="0"/>
              <a:t> 計画の目標に対する「現在の到達点」を踏まえて、「今後の取組方針」を考えるとよいで　</a:t>
            </a:r>
            <a:endParaRPr kumimoji="1" lang="en-US" altLang="ja-JP" sz="1600" dirty="0"/>
          </a:p>
          <a:p>
            <a:r>
              <a:rPr lang="ja-JP" altLang="en-US" sz="1600" dirty="0"/>
              <a:t>　</a:t>
            </a:r>
            <a:r>
              <a:rPr kumimoji="1" lang="ja-JP" altLang="en-US" sz="1600" dirty="0"/>
              <a:t>しょう。</a:t>
            </a:r>
            <a:endParaRPr kumimoji="1" lang="en-US" altLang="ja-JP" sz="1600" dirty="0"/>
          </a:p>
          <a:p>
            <a:r>
              <a:rPr kumimoji="1" lang="ja-JP" altLang="en-US" sz="1600" b="1" dirty="0"/>
              <a:t>✓</a:t>
            </a:r>
            <a:r>
              <a:rPr kumimoji="1" lang="ja-JP" altLang="en-US" sz="1600" dirty="0"/>
              <a:t> 取組にあたってのアドバイスを求めたい場合には、その内容も記載してください。</a:t>
            </a:r>
          </a:p>
        </p:txBody>
      </p:sp>
      <p:pic>
        <p:nvPicPr>
          <p:cNvPr id="5" name="図 4">
            <a:extLst>
              <a:ext uri="{FF2B5EF4-FFF2-40B4-BE49-F238E27FC236}">
                <a16:creationId xmlns:a16="http://schemas.microsoft.com/office/drawing/2014/main" id="{F5A7C305-DA2E-4AAA-ACE8-46876BCFE96A}"/>
              </a:ext>
            </a:extLst>
          </p:cNvPr>
          <p:cNvPicPr>
            <a:picLocks noChangeAspect="1"/>
          </p:cNvPicPr>
          <p:nvPr/>
        </p:nvPicPr>
        <p:blipFill rotWithShape="1">
          <a:blip r:embed="rId2"/>
          <a:srcRect l="32558" t="22587" r="17558" b="10827"/>
          <a:stretch/>
        </p:blipFill>
        <p:spPr>
          <a:xfrm>
            <a:off x="2381693" y="1467293"/>
            <a:ext cx="4561368" cy="3285461"/>
          </a:xfrm>
          <a:prstGeom prst="rect">
            <a:avLst/>
          </a:prstGeom>
        </p:spPr>
      </p:pic>
    </p:spTree>
    <p:extLst>
      <p:ext uri="{BB962C8B-B14F-4D97-AF65-F5344CB8AC3E}">
        <p14:creationId xmlns:p14="http://schemas.microsoft.com/office/powerpoint/2010/main" val="402714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1" y="-1"/>
            <a:ext cx="9143999" cy="369332"/>
          </a:xfrm>
          <a:prstGeom prst="rect">
            <a:avLst/>
          </a:prstGeom>
          <a:solidFill>
            <a:schemeClr val="accent2"/>
          </a:solidFill>
        </p:spPr>
        <p:txBody>
          <a:bodyPr wrap="square" rtlCol="0">
            <a:spAutoFit/>
          </a:bodyPr>
          <a:lstStyle/>
          <a:p>
            <a:r>
              <a:rPr lang="en-US" altLang="ja-JP" b="1" dirty="0">
                <a:solidFill>
                  <a:schemeClr val="bg1"/>
                </a:solidFill>
              </a:rPr>
              <a:t>4</a:t>
            </a:r>
            <a:r>
              <a:rPr kumimoji="1" lang="en-US" altLang="ja-JP" b="1" dirty="0">
                <a:solidFill>
                  <a:schemeClr val="bg1"/>
                </a:solidFill>
              </a:rPr>
              <a:t>.【Act】</a:t>
            </a:r>
            <a:r>
              <a:rPr kumimoji="1" lang="ja-JP" altLang="en-US" b="1" dirty="0">
                <a:solidFill>
                  <a:schemeClr val="bg1"/>
                </a:solidFill>
              </a:rPr>
              <a:t>計画目標の達成に向けた今後の取組方針　の作成</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16</a:t>
            </a:fld>
            <a:endParaRPr lang="ja-JP" altLang="en-US" dirty="0"/>
          </a:p>
        </p:txBody>
      </p:sp>
      <p:graphicFrame>
        <p:nvGraphicFramePr>
          <p:cNvPr id="5" name="表 6">
            <a:extLst>
              <a:ext uri="{FF2B5EF4-FFF2-40B4-BE49-F238E27FC236}">
                <a16:creationId xmlns:a16="http://schemas.microsoft.com/office/drawing/2014/main" id="{59C28DD6-901F-0612-167C-44D5E68D40BE}"/>
              </a:ext>
            </a:extLst>
          </p:cNvPr>
          <p:cNvGraphicFramePr>
            <a:graphicFrameLocks noGrp="1"/>
          </p:cNvGraphicFramePr>
          <p:nvPr>
            <p:extLst>
              <p:ext uri="{D42A27DB-BD31-4B8C-83A1-F6EECF244321}">
                <p14:modId xmlns:p14="http://schemas.microsoft.com/office/powerpoint/2010/main" val="3007746016"/>
              </p:ext>
            </p:extLst>
          </p:nvPr>
        </p:nvGraphicFramePr>
        <p:xfrm>
          <a:off x="504347" y="858493"/>
          <a:ext cx="8135305" cy="5059274"/>
        </p:xfrm>
        <a:graphic>
          <a:graphicData uri="http://schemas.openxmlformats.org/drawingml/2006/table">
            <a:tbl>
              <a:tblPr firstRow="1" bandRow="1">
                <a:tableStyleId>{5940675A-B579-460E-94D1-54222C63F5DA}</a:tableStyleId>
              </a:tblPr>
              <a:tblGrid>
                <a:gridCol w="2685742">
                  <a:extLst>
                    <a:ext uri="{9D8B030D-6E8A-4147-A177-3AD203B41FA5}">
                      <a16:colId xmlns:a16="http://schemas.microsoft.com/office/drawing/2014/main" val="3484447678"/>
                    </a:ext>
                  </a:extLst>
                </a:gridCol>
                <a:gridCol w="5449563">
                  <a:extLst>
                    <a:ext uri="{9D8B030D-6E8A-4147-A177-3AD203B41FA5}">
                      <a16:colId xmlns:a16="http://schemas.microsoft.com/office/drawing/2014/main" val="504973838"/>
                    </a:ext>
                  </a:extLst>
                </a:gridCol>
              </a:tblGrid>
              <a:tr h="344078">
                <a:tc>
                  <a:txBody>
                    <a:bodyPr/>
                    <a:lstStyle/>
                    <a:p>
                      <a:pPr algn="ctr"/>
                      <a:r>
                        <a:rPr kumimoji="1" lang="ja-JP" altLang="en-US" sz="1600" b="1" dirty="0"/>
                        <a:t>計画目標の現在の到達点</a:t>
                      </a:r>
                    </a:p>
                  </a:txBody>
                  <a:tcPr marL="84011" marR="84011" marT="42003" marB="42003" anchor="ctr">
                    <a:solidFill>
                      <a:schemeClr val="accent5">
                        <a:lumMod val="40000"/>
                        <a:lumOff val="60000"/>
                      </a:schemeClr>
                    </a:solidFill>
                  </a:tcPr>
                </a:tc>
                <a:tc>
                  <a:txBody>
                    <a:bodyPr/>
                    <a:lstStyle/>
                    <a:p>
                      <a:pPr algn="ctr"/>
                      <a:r>
                        <a:rPr kumimoji="1" lang="ja-JP" altLang="en-US" sz="1600" b="1" dirty="0"/>
                        <a:t>今後の取組方針</a:t>
                      </a:r>
                    </a:p>
                  </a:txBody>
                  <a:tcPr marL="84011" marR="84011" marT="42003" marB="42003" anchor="ctr">
                    <a:solidFill>
                      <a:schemeClr val="accent5">
                        <a:lumMod val="40000"/>
                        <a:lumOff val="60000"/>
                      </a:schemeClr>
                    </a:solidFill>
                  </a:tcPr>
                </a:tc>
                <a:extLst>
                  <a:ext uri="{0D108BD9-81ED-4DB2-BD59-A6C34878D82A}">
                    <a16:rowId xmlns:a16="http://schemas.microsoft.com/office/drawing/2014/main" val="1746913156"/>
                  </a:ext>
                </a:extLst>
              </a:tr>
              <a:tr h="1592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t>利用者数は現状では未達成であるが増加傾向が続いている</a:t>
                      </a:r>
                      <a:endParaRPr kumimoji="1" lang="ja-JP" altLang="en-US" sz="1600" dirty="0"/>
                    </a:p>
                  </a:txBody>
                  <a:tcPr marL="125892" marR="125892" marT="62945" marB="62945">
                    <a:solidFill>
                      <a:schemeClr val="bg1"/>
                    </a:solidFill>
                  </a:tcPr>
                </a:tc>
                <a:tc>
                  <a:txBody>
                    <a:bodyPr/>
                    <a:lstStyle/>
                    <a:p>
                      <a:r>
                        <a:rPr kumimoji="1" lang="ja-JP" altLang="en-US" sz="1600" dirty="0"/>
                        <a:t>・自治会と連携した利用促進活動を今後も継続実施</a:t>
                      </a:r>
                      <a:endParaRPr kumimoji="1" lang="en-US" altLang="ja-JP" sz="1600" dirty="0"/>
                    </a:p>
                    <a:p>
                      <a:r>
                        <a:rPr kumimoji="1" lang="ja-JP" altLang="en-US" sz="1600" dirty="0"/>
                        <a:t>・来年度からは小学校向けのバス乗り方出前教室を実施することで、小学生とその親を対象とした利用促進を実施する予定</a:t>
                      </a:r>
                      <a:endParaRPr kumimoji="1" lang="en-US" altLang="ja-JP" sz="1600" dirty="0"/>
                    </a:p>
                    <a:p>
                      <a:r>
                        <a:rPr kumimoji="1" lang="en-US" altLang="ja-JP" sz="1600" dirty="0">
                          <a:sym typeface="Wingdings" panose="05000000000000000000" pitchFamily="2" charset="2"/>
                        </a:rPr>
                        <a:t></a:t>
                      </a:r>
                      <a:r>
                        <a:rPr kumimoji="1" lang="ja-JP" altLang="en-US" sz="1600" dirty="0">
                          <a:sym typeface="Wingdings" panose="05000000000000000000" pitchFamily="2" charset="2"/>
                        </a:rPr>
                        <a:t>以上を通じて目標年度（○年度）には目標値を達成する見込み</a:t>
                      </a:r>
                      <a:endParaRPr kumimoji="1" lang="en-US" altLang="ja-JP" sz="1600" dirty="0"/>
                    </a:p>
                  </a:txBody>
                  <a:tcPr marL="84011" marR="84011" marT="42003" marB="42003">
                    <a:solidFill>
                      <a:schemeClr val="bg1"/>
                    </a:solidFill>
                  </a:tcPr>
                </a:tc>
                <a:extLst>
                  <a:ext uri="{0D108BD9-81ED-4DB2-BD59-A6C34878D82A}">
                    <a16:rowId xmlns:a16="http://schemas.microsoft.com/office/drawing/2014/main" val="3409858864"/>
                  </a:ext>
                </a:extLst>
              </a:tr>
              <a:tr h="1777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収支率は目標値を大きく下回っているが、利用者は増加傾向にある</a:t>
                      </a:r>
                    </a:p>
                  </a:txBody>
                  <a:tcPr marL="125892" marR="125892" marT="62945" marB="62945">
                    <a:solidFill>
                      <a:schemeClr val="bg1"/>
                    </a:solidFill>
                  </a:tcPr>
                </a:tc>
                <a:tc>
                  <a:txBody>
                    <a:bodyPr/>
                    <a:lstStyle/>
                    <a:p>
                      <a:r>
                        <a:rPr kumimoji="1" lang="ja-JP" altLang="en-US" sz="1600" dirty="0"/>
                        <a:t>・高齢者パスの利用が想定以上に多く、客単価が低下しているが、高齢者の外出支援という目的には大きく貢献</a:t>
                      </a:r>
                      <a:endParaRPr kumimoji="1" lang="en-US" altLang="ja-JP" sz="1600" dirty="0"/>
                    </a:p>
                    <a:p>
                      <a:r>
                        <a:rPr kumimoji="1" lang="en-US" altLang="ja-JP" sz="1600" dirty="0">
                          <a:sym typeface="Wingdings" panose="05000000000000000000" pitchFamily="2" charset="2"/>
                        </a:rPr>
                        <a:t></a:t>
                      </a:r>
                      <a:r>
                        <a:rPr kumimoji="1" lang="ja-JP" altLang="en-US" sz="1600" dirty="0">
                          <a:sym typeface="Wingdings" panose="05000000000000000000" pitchFamily="2" charset="2"/>
                        </a:rPr>
                        <a:t>次期計画にて収支率の目標値の見直しを検討中</a:t>
                      </a:r>
                      <a:endParaRPr kumimoji="1" lang="en-US" altLang="ja-JP" sz="1600" dirty="0">
                        <a:sym typeface="Wingdings" panose="05000000000000000000" pitchFamily="2" charset="2"/>
                      </a:endParaRPr>
                    </a:p>
                    <a:p>
                      <a:r>
                        <a:rPr kumimoji="1" lang="en-US" altLang="ja-JP" sz="1600" dirty="0"/>
                        <a:t>※</a:t>
                      </a:r>
                      <a:r>
                        <a:rPr kumimoji="1" lang="ja-JP" altLang="en-US" sz="1600" dirty="0"/>
                        <a:t>目標値としてどの程度が適切かについてアドバイスをいただきたい</a:t>
                      </a:r>
                    </a:p>
                  </a:txBody>
                  <a:tcPr marL="84011" marR="84011" marT="42003" marB="42003">
                    <a:solidFill>
                      <a:schemeClr val="bg1"/>
                    </a:solidFill>
                  </a:tcPr>
                </a:tc>
                <a:extLst>
                  <a:ext uri="{0D108BD9-81ED-4DB2-BD59-A6C34878D82A}">
                    <a16:rowId xmlns:a16="http://schemas.microsoft.com/office/drawing/2014/main" val="2391757351"/>
                  </a:ext>
                </a:extLst>
              </a:tr>
              <a:tr h="1345767">
                <a:tc>
                  <a:txBody>
                    <a:bodyPr/>
                    <a:lstStyle/>
                    <a:p>
                      <a:r>
                        <a:rPr kumimoji="1" lang="ja-JP" altLang="en-US" sz="1600" dirty="0"/>
                        <a:t>財政負担額は事業者への委託額の増加が止まらず目標達成が困難</a:t>
                      </a:r>
                    </a:p>
                  </a:txBody>
                  <a:tcPr marL="137647" marR="137647" marT="68823" marB="68823">
                    <a:solidFill>
                      <a:schemeClr val="bg1"/>
                    </a:solidFill>
                  </a:tcPr>
                </a:tc>
                <a:tc>
                  <a:txBody>
                    <a:bodyPr/>
                    <a:lstStyle/>
                    <a:p>
                      <a:r>
                        <a:rPr kumimoji="1" lang="ja-JP" altLang="en-US" sz="1600" dirty="0"/>
                        <a:t>・ドライバー不足からコミバスの委託費は増額が続いている</a:t>
                      </a:r>
                      <a:endParaRPr kumimoji="1" lang="en-US" altLang="ja-JP" sz="1600" dirty="0"/>
                    </a:p>
                    <a:p>
                      <a:r>
                        <a:rPr kumimoji="1" lang="ja-JP" altLang="en-US" sz="1600" dirty="0"/>
                        <a:t>・利用の少ない路線は乗合タクシーへの切り替えを予定</a:t>
                      </a:r>
                      <a:endParaRPr kumimoji="1" lang="en-US" altLang="ja-JP" sz="1600" dirty="0"/>
                    </a:p>
                    <a:p>
                      <a:r>
                        <a:rPr kumimoji="1" lang="en-US" altLang="ja-JP" sz="1600" dirty="0">
                          <a:sym typeface="Wingdings" panose="05000000000000000000" pitchFamily="2" charset="2"/>
                        </a:rPr>
                        <a:t></a:t>
                      </a:r>
                      <a:r>
                        <a:rPr kumimoji="1" lang="ja-JP" altLang="en-US" sz="1600" dirty="0">
                          <a:sym typeface="Wingdings" panose="05000000000000000000" pitchFamily="2" charset="2"/>
                        </a:rPr>
                        <a:t>一部路線での運行形態の見直しに加えて、次期計画での目標値の見直しを予定</a:t>
                      </a:r>
                      <a:endParaRPr kumimoji="1" lang="en-US" altLang="ja-JP" sz="1600" dirty="0"/>
                    </a:p>
                  </a:txBody>
                  <a:tcPr marL="84011" marR="84011" marT="42003" marB="42003">
                    <a:solidFill>
                      <a:schemeClr val="bg1"/>
                    </a:solidFill>
                  </a:tcPr>
                </a:tc>
                <a:extLst>
                  <a:ext uri="{0D108BD9-81ED-4DB2-BD59-A6C34878D82A}">
                    <a16:rowId xmlns:a16="http://schemas.microsoft.com/office/drawing/2014/main" val="3085885963"/>
                  </a:ext>
                </a:extLst>
              </a:tr>
            </a:tbl>
          </a:graphicData>
        </a:graphic>
      </p:graphicFrame>
      <p:pic>
        <p:nvPicPr>
          <p:cNvPr id="6" name="図 5">
            <a:extLst>
              <a:ext uri="{FF2B5EF4-FFF2-40B4-BE49-F238E27FC236}">
                <a16:creationId xmlns:a16="http://schemas.microsoft.com/office/drawing/2014/main" id="{83337504-EBB2-BA35-E246-2C31D00B9B1A}"/>
              </a:ext>
            </a:extLst>
          </p:cNvPr>
          <p:cNvPicPr>
            <a:picLocks noChangeAspect="1"/>
          </p:cNvPicPr>
          <p:nvPr/>
        </p:nvPicPr>
        <p:blipFill>
          <a:blip r:embed="rId2"/>
          <a:stretch>
            <a:fillRect/>
          </a:stretch>
        </p:blipFill>
        <p:spPr>
          <a:xfrm>
            <a:off x="1606823" y="1799126"/>
            <a:ext cx="1523621" cy="915794"/>
          </a:xfrm>
          <a:prstGeom prst="rect">
            <a:avLst/>
          </a:prstGeom>
        </p:spPr>
      </p:pic>
      <p:sp>
        <p:nvSpPr>
          <p:cNvPr id="7" name="テキスト ボックス 6">
            <a:extLst>
              <a:ext uri="{FF2B5EF4-FFF2-40B4-BE49-F238E27FC236}">
                <a16:creationId xmlns:a16="http://schemas.microsoft.com/office/drawing/2014/main" id="{9D3CCE04-B357-C793-4484-26F1E2118F29}"/>
              </a:ext>
            </a:extLst>
          </p:cNvPr>
          <p:cNvSpPr txBox="1"/>
          <p:nvPr/>
        </p:nvSpPr>
        <p:spPr>
          <a:xfrm>
            <a:off x="685614" y="508674"/>
            <a:ext cx="2375312" cy="369332"/>
          </a:xfrm>
          <a:prstGeom prst="rect">
            <a:avLst/>
          </a:prstGeom>
          <a:noFill/>
        </p:spPr>
        <p:txBody>
          <a:bodyPr wrap="square">
            <a:spAutoFit/>
          </a:bodyPr>
          <a:lstStyle/>
          <a:p>
            <a:r>
              <a:rPr lang="en-US" altLang="ja-JP" b="1" dirty="0"/>
              <a:t>【</a:t>
            </a:r>
            <a:r>
              <a:rPr lang="ja-JP" altLang="en-US" b="1" dirty="0"/>
              <a:t>作成例</a:t>
            </a:r>
            <a:r>
              <a:rPr lang="en-US" altLang="ja-JP" b="1" dirty="0"/>
              <a:t>】</a:t>
            </a:r>
            <a:endParaRPr lang="ja-JP" altLang="en-US" b="1" dirty="0"/>
          </a:p>
        </p:txBody>
      </p:sp>
      <p:sp>
        <p:nvSpPr>
          <p:cNvPr id="8" name="吹き出し: 四角形 7">
            <a:extLst>
              <a:ext uri="{FF2B5EF4-FFF2-40B4-BE49-F238E27FC236}">
                <a16:creationId xmlns:a16="http://schemas.microsoft.com/office/drawing/2014/main" id="{BD87FCBC-92F8-E5C2-C961-1B1A7608C8B2}"/>
              </a:ext>
            </a:extLst>
          </p:cNvPr>
          <p:cNvSpPr/>
          <p:nvPr/>
        </p:nvSpPr>
        <p:spPr>
          <a:xfrm>
            <a:off x="656983" y="5935557"/>
            <a:ext cx="2473461" cy="580496"/>
          </a:xfrm>
          <a:prstGeom prst="wedgeRectCallout">
            <a:avLst>
              <a:gd name="adj1" fmla="val 26959"/>
              <a:gd name="adj2" fmla="val -15128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目標の達成状況や、</a:t>
            </a:r>
            <a:br>
              <a:rPr kumimoji="1" lang="en-US" altLang="ja-JP" sz="1600" dirty="0">
                <a:solidFill>
                  <a:schemeClr val="tx1"/>
                </a:solidFill>
              </a:rPr>
            </a:br>
            <a:r>
              <a:rPr kumimoji="1" lang="ja-JP" altLang="en-US" sz="1600" dirty="0">
                <a:solidFill>
                  <a:schemeClr val="tx1"/>
                </a:solidFill>
              </a:rPr>
              <a:t>課題や傾向の分析内容</a:t>
            </a:r>
            <a:endParaRPr kumimoji="1" lang="ja-JP" altLang="en-US" sz="1050" dirty="0">
              <a:solidFill>
                <a:schemeClr val="tx1"/>
              </a:solidFill>
            </a:endParaRPr>
          </a:p>
        </p:txBody>
      </p:sp>
      <p:sp>
        <p:nvSpPr>
          <p:cNvPr id="13" name="吹き出し: 四角形 12">
            <a:extLst>
              <a:ext uri="{FF2B5EF4-FFF2-40B4-BE49-F238E27FC236}">
                <a16:creationId xmlns:a16="http://schemas.microsoft.com/office/drawing/2014/main" id="{0DEDD362-4DFA-EAC1-FC0C-F34FC3B322CA}"/>
              </a:ext>
            </a:extLst>
          </p:cNvPr>
          <p:cNvSpPr/>
          <p:nvPr/>
        </p:nvSpPr>
        <p:spPr>
          <a:xfrm>
            <a:off x="4070658" y="6006252"/>
            <a:ext cx="3754662" cy="522668"/>
          </a:xfrm>
          <a:prstGeom prst="wedgeRectCallout">
            <a:avLst>
              <a:gd name="adj1" fmla="val -17415"/>
              <a:gd name="adj2" fmla="val -9407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目標達成に向けての実施の方向性や、目標の見直しなどの方針</a:t>
            </a:r>
            <a:endParaRPr kumimoji="1" lang="ja-JP" altLang="en-US" sz="1050" dirty="0">
              <a:solidFill>
                <a:schemeClr val="tx1"/>
              </a:solidFill>
            </a:endParaRPr>
          </a:p>
        </p:txBody>
      </p:sp>
      <p:pic>
        <p:nvPicPr>
          <p:cNvPr id="4" name="図 3">
            <a:extLst>
              <a:ext uri="{FF2B5EF4-FFF2-40B4-BE49-F238E27FC236}">
                <a16:creationId xmlns:a16="http://schemas.microsoft.com/office/drawing/2014/main" id="{4CB93C92-F8D8-0C7F-FE66-ABAABE7B55CD}"/>
              </a:ext>
            </a:extLst>
          </p:cNvPr>
          <p:cNvPicPr>
            <a:picLocks noChangeAspect="1"/>
          </p:cNvPicPr>
          <p:nvPr/>
        </p:nvPicPr>
        <p:blipFill>
          <a:blip r:embed="rId3"/>
          <a:stretch>
            <a:fillRect/>
          </a:stretch>
        </p:blipFill>
        <p:spPr>
          <a:xfrm>
            <a:off x="1478112" y="3570453"/>
            <a:ext cx="1456428" cy="915795"/>
          </a:xfrm>
          <a:prstGeom prst="rect">
            <a:avLst/>
          </a:prstGeom>
        </p:spPr>
      </p:pic>
    </p:spTree>
    <p:extLst>
      <p:ext uri="{BB962C8B-B14F-4D97-AF65-F5344CB8AC3E}">
        <p14:creationId xmlns:p14="http://schemas.microsoft.com/office/powerpoint/2010/main" val="423126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B3B179A-8DBF-46E1-B8C6-3D71AB9BD82A}"/>
              </a:ext>
            </a:extLst>
          </p:cNvPr>
          <p:cNvPicPr>
            <a:picLocks noChangeAspect="1"/>
          </p:cNvPicPr>
          <p:nvPr/>
        </p:nvPicPr>
        <p:blipFill rotWithShape="1">
          <a:blip r:embed="rId2"/>
          <a:srcRect l="15000" t="16331" r="56944" b="8190"/>
          <a:stretch/>
        </p:blipFill>
        <p:spPr>
          <a:xfrm>
            <a:off x="2073417" y="1982670"/>
            <a:ext cx="4396166" cy="3326410"/>
          </a:xfrm>
          <a:prstGeom prst="rect">
            <a:avLst/>
          </a:prstGeom>
        </p:spPr>
      </p:pic>
      <p:sp>
        <p:nvSpPr>
          <p:cNvPr id="9" name="テキスト ボックス 8">
            <a:extLst>
              <a:ext uri="{FF2B5EF4-FFF2-40B4-BE49-F238E27FC236}">
                <a16:creationId xmlns:a16="http://schemas.microsoft.com/office/drawing/2014/main" id="{B4BDC2E5-60CB-D0A0-CDDF-DD8F3FC6F810}"/>
              </a:ext>
            </a:extLst>
          </p:cNvPr>
          <p:cNvSpPr txBox="1"/>
          <p:nvPr/>
        </p:nvSpPr>
        <p:spPr>
          <a:xfrm>
            <a:off x="1" y="-1"/>
            <a:ext cx="9143999" cy="369332"/>
          </a:xfrm>
          <a:prstGeom prst="rect">
            <a:avLst/>
          </a:prstGeom>
          <a:solidFill>
            <a:schemeClr val="accent2"/>
          </a:solidFill>
        </p:spPr>
        <p:txBody>
          <a:bodyPr wrap="square" rtlCol="0">
            <a:spAutoFit/>
          </a:bodyPr>
          <a:lstStyle/>
          <a:p>
            <a:r>
              <a:rPr kumimoji="1" lang="en-US" altLang="ja-JP" b="1" dirty="0">
                <a:solidFill>
                  <a:schemeClr val="bg1"/>
                </a:solidFill>
              </a:rPr>
              <a:t>5.</a:t>
            </a:r>
            <a:r>
              <a:rPr kumimoji="1" lang="ja-JP" altLang="en-US" b="1" dirty="0">
                <a:solidFill>
                  <a:schemeClr val="bg1"/>
                </a:solidFill>
              </a:rPr>
              <a:t>直近</a:t>
            </a:r>
            <a:r>
              <a:rPr lang="ja-JP" altLang="en-US" b="1" dirty="0">
                <a:solidFill>
                  <a:schemeClr val="bg1"/>
                </a:solidFill>
              </a:rPr>
              <a:t>２</a:t>
            </a:r>
            <a:r>
              <a:rPr kumimoji="1" lang="ja-JP" altLang="en-US" b="1" dirty="0">
                <a:solidFill>
                  <a:schemeClr val="bg1"/>
                </a:solidFill>
              </a:rPr>
              <a:t>年間の二次評価の活用・対応状況　の作成</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17</a:t>
            </a:fld>
            <a:endParaRPr lang="ja-JP" altLang="en-US" dirty="0"/>
          </a:p>
        </p:txBody>
      </p:sp>
      <p:sp>
        <p:nvSpPr>
          <p:cNvPr id="14" name="テキスト ボックス 13">
            <a:extLst>
              <a:ext uri="{FF2B5EF4-FFF2-40B4-BE49-F238E27FC236}">
                <a16:creationId xmlns:a16="http://schemas.microsoft.com/office/drawing/2014/main" id="{FC49C0CB-00D2-6DCC-8F84-4E19140810AB}"/>
              </a:ext>
            </a:extLst>
          </p:cNvPr>
          <p:cNvSpPr txBox="1"/>
          <p:nvPr/>
        </p:nvSpPr>
        <p:spPr>
          <a:xfrm>
            <a:off x="103641" y="412534"/>
            <a:ext cx="8936718" cy="923330"/>
          </a:xfrm>
          <a:prstGeom prst="rect">
            <a:avLst/>
          </a:prstGeom>
          <a:noFill/>
          <a:ln w="38100">
            <a:solidFill>
              <a:srgbClr val="FF0000"/>
            </a:solidFill>
          </a:ln>
        </p:spPr>
        <p:txBody>
          <a:bodyPr wrap="square" rtlCol="0">
            <a:spAutoFit/>
          </a:bodyPr>
          <a:lstStyle/>
          <a:p>
            <a:r>
              <a:rPr kumimoji="1" lang="en-US" altLang="ja-JP" b="1" dirty="0"/>
              <a:t>【</a:t>
            </a:r>
            <a:r>
              <a:rPr kumimoji="1" lang="ja-JP" altLang="en-US" b="1" dirty="0"/>
              <a:t>作成のポイント</a:t>
            </a:r>
            <a:r>
              <a:rPr kumimoji="1" lang="en-US" altLang="ja-JP" b="1" dirty="0"/>
              <a:t>】</a:t>
            </a:r>
          </a:p>
          <a:p>
            <a:r>
              <a:rPr kumimoji="1" lang="ja-JP" altLang="en-US" dirty="0"/>
              <a:t>過去</a:t>
            </a:r>
            <a:r>
              <a:rPr lang="ja-JP" altLang="en-US" dirty="0"/>
              <a:t>２</a:t>
            </a:r>
            <a:r>
              <a:rPr kumimoji="1" lang="ja-JP" altLang="en-US" dirty="0"/>
              <a:t>年間の</a:t>
            </a:r>
            <a:r>
              <a:rPr kumimoji="1" lang="ja-JP" altLang="en-US" b="1" dirty="0">
                <a:solidFill>
                  <a:srgbClr val="FF0000"/>
                </a:solidFill>
              </a:rPr>
              <a:t>第三者評価結果への具体的な対応状況</a:t>
            </a:r>
            <a:r>
              <a:rPr kumimoji="1" lang="ja-JP" altLang="en-US" dirty="0"/>
              <a:t>を記載してください。予算措置などの関係で</a:t>
            </a:r>
            <a:r>
              <a:rPr kumimoji="1" lang="ja-JP" altLang="en-US" b="1" dirty="0">
                <a:solidFill>
                  <a:srgbClr val="FF0000"/>
                </a:solidFill>
              </a:rPr>
              <a:t>対応できていない場合には、今後の予定を記載</a:t>
            </a:r>
            <a:r>
              <a:rPr kumimoji="1" lang="ja-JP" altLang="en-US" dirty="0"/>
              <a:t>してください。</a:t>
            </a:r>
            <a:endParaRPr kumimoji="1" lang="en-US" altLang="ja-JP" dirty="0"/>
          </a:p>
        </p:txBody>
      </p:sp>
      <p:sp>
        <p:nvSpPr>
          <p:cNvPr id="17" name="テキスト ボックス 16">
            <a:extLst>
              <a:ext uri="{FF2B5EF4-FFF2-40B4-BE49-F238E27FC236}">
                <a16:creationId xmlns:a16="http://schemas.microsoft.com/office/drawing/2014/main" id="{2F5EB93E-965D-2A9F-C394-8113BB62C69D}"/>
              </a:ext>
            </a:extLst>
          </p:cNvPr>
          <p:cNvSpPr txBox="1"/>
          <p:nvPr/>
        </p:nvSpPr>
        <p:spPr>
          <a:xfrm>
            <a:off x="212103" y="6250564"/>
            <a:ext cx="8719794" cy="584775"/>
          </a:xfrm>
          <a:prstGeom prst="rect">
            <a:avLst/>
          </a:prstGeom>
          <a:noFill/>
        </p:spPr>
        <p:txBody>
          <a:bodyPr wrap="square" rtlCol="0">
            <a:spAutoFit/>
          </a:bodyPr>
          <a:lstStyle/>
          <a:p>
            <a:pPr algn="ctr"/>
            <a:r>
              <a:rPr kumimoji="1" lang="ja-JP" altLang="en-US" sz="1600" b="1" u="sng" dirty="0">
                <a:solidFill>
                  <a:srgbClr val="FF0000"/>
                </a:solidFill>
              </a:rPr>
              <a:t>本スライドは第三者評価委員会において発表は不要</a:t>
            </a:r>
            <a:r>
              <a:rPr kumimoji="1" lang="ja-JP" altLang="en-US" sz="1600" dirty="0">
                <a:solidFill>
                  <a:srgbClr val="FF0000"/>
                </a:solidFill>
              </a:rPr>
              <a:t>です。</a:t>
            </a:r>
            <a:br>
              <a:rPr kumimoji="1" lang="en-US" altLang="ja-JP" sz="1600" dirty="0">
                <a:solidFill>
                  <a:srgbClr val="FF0000"/>
                </a:solidFill>
              </a:rPr>
            </a:br>
            <a:r>
              <a:rPr kumimoji="1" lang="ja-JP" altLang="en-US" sz="1600" dirty="0">
                <a:solidFill>
                  <a:srgbClr val="FF0000"/>
                </a:solidFill>
              </a:rPr>
              <a:t>（委員は事前に資料に目を通しますので、作成してください。）</a:t>
            </a:r>
          </a:p>
        </p:txBody>
      </p:sp>
      <p:sp>
        <p:nvSpPr>
          <p:cNvPr id="18" name="吹き出し: 四角形 17">
            <a:extLst>
              <a:ext uri="{FF2B5EF4-FFF2-40B4-BE49-F238E27FC236}">
                <a16:creationId xmlns:a16="http://schemas.microsoft.com/office/drawing/2014/main" id="{5358099E-B033-BBD6-FCFE-F0FFE2841AA0}"/>
              </a:ext>
            </a:extLst>
          </p:cNvPr>
          <p:cNvSpPr/>
          <p:nvPr/>
        </p:nvSpPr>
        <p:spPr>
          <a:xfrm>
            <a:off x="808948" y="5258280"/>
            <a:ext cx="2122541" cy="460295"/>
          </a:xfrm>
          <a:prstGeom prst="wedgeRectCallout">
            <a:avLst>
              <a:gd name="adj1" fmla="val 44931"/>
              <a:gd name="adj2" fmla="val -21086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過去</a:t>
            </a:r>
            <a:r>
              <a:rPr lang="ja-JP" altLang="en-US" sz="1200" dirty="0">
                <a:solidFill>
                  <a:schemeClr val="tx1"/>
                </a:solidFill>
              </a:rPr>
              <a:t>２</a:t>
            </a:r>
            <a:r>
              <a:rPr kumimoji="1" lang="ja-JP" altLang="en-US" sz="1200" dirty="0">
                <a:solidFill>
                  <a:schemeClr val="tx1"/>
                </a:solidFill>
              </a:rPr>
              <a:t>回分の評価結果について記載してください。</a:t>
            </a:r>
          </a:p>
        </p:txBody>
      </p:sp>
      <p:sp>
        <p:nvSpPr>
          <p:cNvPr id="19" name="吹き出し: 四角形 18">
            <a:extLst>
              <a:ext uri="{FF2B5EF4-FFF2-40B4-BE49-F238E27FC236}">
                <a16:creationId xmlns:a16="http://schemas.microsoft.com/office/drawing/2014/main" id="{B27DC327-65D5-5E6A-F1EE-CE284710E498}"/>
              </a:ext>
            </a:extLst>
          </p:cNvPr>
          <p:cNvSpPr/>
          <p:nvPr/>
        </p:nvSpPr>
        <p:spPr>
          <a:xfrm>
            <a:off x="5198533" y="4249358"/>
            <a:ext cx="3733364" cy="877626"/>
          </a:xfrm>
          <a:prstGeom prst="wedgeRectCallout">
            <a:avLst>
              <a:gd name="adj1" fmla="val -38845"/>
              <a:gd name="adj2" fmla="val -126642"/>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200" dirty="0">
                <a:solidFill>
                  <a:schemeClr val="tx1"/>
                </a:solidFill>
              </a:rPr>
              <a:t>①評価結果を踏まえて施策を実施したもの</a:t>
            </a:r>
            <a:endParaRPr kumimoji="1" lang="en-US" altLang="ja-JP" sz="1200" dirty="0">
              <a:solidFill>
                <a:schemeClr val="tx1"/>
              </a:solidFill>
            </a:endParaRPr>
          </a:p>
          <a:p>
            <a:pPr algn="just"/>
            <a:r>
              <a:rPr kumimoji="1" lang="ja-JP" altLang="en-US" sz="1200" dirty="0">
                <a:solidFill>
                  <a:schemeClr val="tx1"/>
                </a:solidFill>
              </a:rPr>
              <a:t>その結果を踏まえた今後の予定を記載してください。</a:t>
            </a:r>
            <a:endParaRPr kumimoji="1" lang="en-US" altLang="ja-JP" sz="1200" dirty="0">
              <a:solidFill>
                <a:schemeClr val="tx1"/>
              </a:solidFill>
            </a:endParaRPr>
          </a:p>
          <a:p>
            <a:pPr algn="just"/>
            <a:r>
              <a:rPr kumimoji="1" lang="ja-JP" altLang="en-US" sz="1200" dirty="0">
                <a:solidFill>
                  <a:schemeClr val="tx1"/>
                </a:solidFill>
              </a:rPr>
              <a:t>②未対応のもの</a:t>
            </a:r>
            <a:endParaRPr kumimoji="1" lang="en-US" altLang="ja-JP" sz="1200" dirty="0">
              <a:solidFill>
                <a:schemeClr val="tx1"/>
              </a:solidFill>
            </a:endParaRPr>
          </a:p>
          <a:p>
            <a:pPr algn="just"/>
            <a:r>
              <a:rPr kumimoji="1" lang="ja-JP" altLang="en-US" sz="1200" dirty="0">
                <a:solidFill>
                  <a:schemeClr val="tx1"/>
                </a:solidFill>
              </a:rPr>
              <a:t>今後の対応の予定や方針を記載してください。</a:t>
            </a:r>
          </a:p>
        </p:txBody>
      </p:sp>
      <p:sp>
        <p:nvSpPr>
          <p:cNvPr id="20" name="吹き出し: 四角形 19">
            <a:extLst>
              <a:ext uri="{FF2B5EF4-FFF2-40B4-BE49-F238E27FC236}">
                <a16:creationId xmlns:a16="http://schemas.microsoft.com/office/drawing/2014/main" id="{6EDCEC9B-CE1D-1F13-AD8A-1A76B63BE72E}"/>
              </a:ext>
            </a:extLst>
          </p:cNvPr>
          <p:cNvSpPr/>
          <p:nvPr/>
        </p:nvSpPr>
        <p:spPr>
          <a:xfrm>
            <a:off x="3336015" y="5294099"/>
            <a:ext cx="3607938" cy="877626"/>
          </a:xfrm>
          <a:prstGeom prst="wedgeRectCallout">
            <a:avLst>
              <a:gd name="adj1" fmla="val -8242"/>
              <a:gd name="adj2" fmla="val -136448"/>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評価結果への対応状況を記載してください。</a:t>
            </a:r>
            <a:endParaRPr kumimoji="1" lang="en-US" altLang="ja-JP" sz="1200" dirty="0">
              <a:solidFill>
                <a:schemeClr val="tx1"/>
              </a:solidFill>
            </a:endParaRPr>
          </a:p>
          <a:p>
            <a:r>
              <a:rPr kumimoji="1" lang="ja-JP" altLang="en-US" sz="1200" dirty="0">
                <a:solidFill>
                  <a:schemeClr val="tx1"/>
                </a:solidFill>
              </a:rPr>
              <a:t>ただし、直近の評価結果については、予算措置などの関係上、対応できていないことが想定されますので、その場合は「未対応」と記載ください。</a:t>
            </a:r>
          </a:p>
        </p:txBody>
      </p:sp>
      <p:sp>
        <p:nvSpPr>
          <p:cNvPr id="21" name="テキスト ボックス 20">
            <a:extLst>
              <a:ext uri="{FF2B5EF4-FFF2-40B4-BE49-F238E27FC236}">
                <a16:creationId xmlns:a16="http://schemas.microsoft.com/office/drawing/2014/main" id="{0D76BA66-3A3B-31C6-3360-A81E2DF55551}"/>
              </a:ext>
            </a:extLst>
          </p:cNvPr>
          <p:cNvSpPr txBox="1"/>
          <p:nvPr/>
        </p:nvSpPr>
        <p:spPr>
          <a:xfrm>
            <a:off x="356655" y="1420947"/>
            <a:ext cx="8359082" cy="584775"/>
          </a:xfrm>
          <a:prstGeom prst="rect">
            <a:avLst/>
          </a:prstGeom>
          <a:noFill/>
        </p:spPr>
        <p:txBody>
          <a:bodyPr wrap="square">
            <a:spAutoFit/>
          </a:bodyPr>
          <a:lstStyle/>
          <a:p>
            <a:r>
              <a:rPr lang="en-US" altLang="ja-JP" sz="1600" dirty="0">
                <a:solidFill>
                  <a:srgbClr val="FF0000"/>
                </a:solidFill>
              </a:rPr>
              <a:t>※</a:t>
            </a:r>
            <a:r>
              <a:rPr lang="ja-JP" altLang="en-US" sz="1600" dirty="0">
                <a:solidFill>
                  <a:srgbClr val="FF0000"/>
                </a:solidFill>
              </a:rPr>
              <a:t>前回の二次評価がない場合は、記載不要</a:t>
            </a:r>
            <a:endParaRPr lang="en-US" altLang="ja-JP" sz="1600" dirty="0">
              <a:solidFill>
                <a:srgbClr val="FF0000"/>
              </a:solidFill>
            </a:endParaRPr>
          </a:p>
          <a:p>
            <a:r>
              <a:rPr lang="en-US" altLang="ja-JP" sz="1600" dirty="0">
                <a:solidFill>
                  <a:srgbClr val="FF0000"/>
                </a:solidFill>
              </a:rPr>
              <a:t>※</a:t>
            </a:r>
            <a:r>
              <a:rPr lang="ja-JP" altLang="en-US" sz="1600" dirty="0">
                <a:solidFill>
                  <a:srgbClr val="FF0000"/>
                </a:solidFill>
              </a:rPr>
              <a:t>前回の二次評価結果がわからない場合は、運輸支局までお問い合わせください。</a:t>
            </a:r>
            <a:endParaRPr lang="en-US" altLang="ja-JP" sz="1600" dirty="0">
              <a:solidFill>
                <a:srgbClr val="FF0000"/>
              </a:solidFill>
            </a:endParaRPr>
          </a:p>
        </p:txBody>
      </p:sp>
    </p:spTree>
    <p:extLst>
      <p:ext uri="{BB962C8B-B14F-4D97-AF65-F5344CB8AC3E}">
        <p14:creationId xmlns:p14="http://schemas.microsoft.com/office/powerpoint/2010/main" val="359377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1" y="-1"/>
            <a:ext cx="9143999" cy="369332"/>
          </a:xfrm>
          <a:prstGeom prst="rect">
            <a:avLst/>
          </a:prstGeom>
          <a:solidFill>
            <a:schemeClr val="accent2"/>
          </a:solidFill>
        </p:spPr>
        <p:txBody>
          <a:bodyPr wrap="square" rtlCol="0">
            <a:spAutoFit/>
          </a:bodyPr>
          <a:lstStyle/>
          <a:p>
            <a:r>
              <a:rPr kumimoji="1" lang="en-US" altLang="ja-JP" b="1" dirty="0">
                <a:solidFill>
                  <a:schemeClr val="bg1"/>
                </a:solidFill>
              </a:rPr>
              <a:t>6.</a:t>
            </a:r>
            <a:r>
              <a:rPr kumimoji="1" lang="ja-JP" altLang="en-US" b="1" dirty="0">
                <a:solidFill>
                  <a:schemeClr val="bg1"/>
                </a:solidFill>
              </a:rPr>
              <a:t>計画・評価の推進体制　の作成</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18</a:t>
            </a:fld>
            <a:endParaRPr lang="ja-JP" altLang="en-US" dirty="0"/>
          </a:p>
        </p:txBody>
      </p:sp>
      <p:sp>
        <p:nvSpPr>
          <p:cNvPr id="14" name="テキスト ボックス 13">
            <a:extLst>
              <a:ext uri="{FF2B5EF4-FFF2-40B4-BE49-F238E27FC236}">
                <a16:creationId xmlns:a16="http://schemas.microsoft.com/office/drawing/2014/main" id="{FC49C0CB-00D2-6DCC-8F84-4E19140810AB}"/>
              </a:ext>
            </a:extLst>
          </p:cNvPr>
          <p:cNvSpPr txBox="1"/>
          <p:nvPr/>
        </p:nvSpPr>
        <p:spPr>
          <a:xfrm>
            <a:off x="103641" y="412534"/>
            <a:ext cx="8936718" cy="923330"/>
          </a:xfrm>
          <a:prstGeom prst="rect">
            <a:avLst/>
          </a:prstGeom>
          <a:noFill/>
          <a:ln w="38100">
            <a:solidFill>
              <a:srgbClr val="FF0000"/>
            </a:solidFill>
          </a:ln>
        </p:spPr>
        <p:txBody>
          <a:bodyPr wrap="square" rtlCol="0">
            <a:spAutoFit/>
          </a:bodyPr>
          <a:lstStyle/>
          <a:p>
            <a:r>
              <a:rPr kumimoji="1" lang="en-US" altLang="ja-JP" b="1" dirty="0"/>
              <a:t>【</a:t>
            </a:r>
            <a:r>
              <a:rPr kumimoji="1" lang="ja-JP" altLang="en-US" b="1" dirty="0"/>
              <a:t>作成のポイント</a:t>
            </a:r>
            <a:r>
              <a:rPr kumimoji="1" lang="en-US" altLang="ja-JP" b="1" dirty="0"/>
              <a:t>】</a:t>
            </a:r>
          </a:p>
          <a:p>
            <a:r>
              <a:rPr kumimoji="1" lang="ja-JP" altLang="en-US" dirty="0"/>
              <a:t>計画の中から</a:t>
            </a:r>
            <a:r>
              <a:rPr kumimoji="1" lang="en-US" altLang="ja-JP" b="1" dirty="0">
                <a:solidFill>
                  <a:srgbClr val="FF0000"/>
                </a:solidFill>
              </a:rPr>
              <a:t>PDCA</a:t>
            </a:r>
            <a:r>
              <a:rPr kumimoji="1" lang="ja-JP" altLang="en-US" b="1" dirty="0">
                <a:solidFill>
                  <a:srgbClr val="FF0000"/>
                </a:solidFill>
              </a:rPr>
              <a:t>の推進体制やスケジュールに関する記載を抜粋</a:t>
            </a:r>
            <a:r>
              <a:rPr kumimoji="1" lang="ja-JP" altLang="en-US" dirty="0"/>
              <a:t>して記載した上で、直近の</a:t>
            </a:r>
            <a:r>
              <a:rPr kumimoji="1" lang="ja-JP" altLang="en-US" b="1" dirty="0">
                <a:solidFill>
                  <a:srgbClr val="FF0000"/>
                </a:solidFill>
              </a:rPr>
              <a:t>１年間の協議会開催状況</a:t>
            </a:r>
            <a:r>
              <a:rPr kumimoji="1" lang="ja-JP" altLang="en-US" dirty="0"/>
              <a:t>についても説明してください。</a:t>
            </a:r>
            <a:endParaRPr kumimoji="1" lang="en-US" altLang="ja-JP" dirty="0"/>
          </a:p>
        </p:txBody>
      </p:sp>
      <p:pic>
        <p:nvPicPr>
          <p:cNvPr id="3" name="図 2">
            <a:extLst>
              <a:ext uri="{FF2B5EF4-FFF2-40B4-BE49-F238E27FC236}">
                <a16:creationId xmlns:a16="http://schemas.microsoft.com/office/drawing/2014/main" id="{82611273-EDB0-ED31-BB42-1A2BF7AB6606}"/>
              </a:ext>
            </a:extLst>
          </p:cNvPr>
          <p:cNvPicPr>
            <a:picLocks noChangeAspect="1"/>
          </p:cNvPicPr>
          <p:nvPr/>
        </p:nvPicPr>
        <p:blipFill>
          <a:blip r:embed="rId2"/>
          <a:stretch>
            <a:fillRect/>
          </a:stretch>
        </p:blipFill>
        <p:spPr>
          <a:xfrm>
            <a:off x="3491146" y="1511675"/>
            <a:ext cx="5073734" cy="3805300"/>
          </a:xfrm>
          <a:prstGeom prst="rect">
            <a:avLst/>
          </a:prstGeom>
        </p:spPr>
      </p:pic>
      <p:pic>
        <p:nvPicPr>
          <p:cNvPr id="5" name="図 4">
            <a:extLst>
              <a:ext uri="{FF2B5EF4-FFF2-40B4-BE49-F238E27FC236}">
                <a16:creationId xmlns:a16="http://schemas.microsoft.com/office/drawing/2014/main" id="{0F76DDA1-259B-9534-0565-95CA87CF5AA3}"/>
              </a:ext>
            </a:extLst>
          </p:cNvPr>
          <p:cNvPicPr>
            <a:picLocks noChangeAspect="1"/>
          </p:cNvPicPr>
          <p:nvPr/>
        </p:nvPicPr>
        <p:blipFill>
          <a:blip r:embed="rId3"/>
          <a:stretch>
            <a:fillRect/>
          </a:stretch>
        </p:blipFill>
        <p:spPr>
          <a:xfrm>
            <a:off x="4013227" y="1896271"/>
            <a:ext cx="3902201" cy="1653659"/>
          </a:xfrm>
          <a:prstGeom prst="rect">
            <a:avLst/>
          </a:prstGeom>
        </p:spPr>
      </p:pic>
      <p:sp>
        <p:nvSpPr>
          <p:cNvPr id="6" name="吹き出し: 四角形 5">
            <a:extLst>
              <a:ext uri="{FF2B5EF4-FFF2-40B4-BE49-F238E27FC236}">
                <a16:creationId xmlns:a16="http://schemas.microsoft.com/office/drawing/2014/main" id="{132C8E38-CA25-E558-6692-C7C4FF9B9C37}"/>
              </a:ext>
            </a:extLst>
          </p:cNvPr>
          <p:cNvSpPr/>
          <p:nvPr/>
        </p:nvSpPr>
        <p:spPr>
          <a:xfrm>
            <a:off x="402817" y="2020529"/>
            <a:ext cx="2860147" cy="923330"/>
          </a:xfrm>
          <a:prstGeom prst="wedgeRectCallout">
            <a:avLst>
              <a:gd name="adj1" fmla="val 110736"/>
              <a:gd name="adj2" fmla="val -1702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計画に掲げられたスケジュールを抜粋してください。</a:t>
            </a:r>
          </a:p>
        </p:txBody>
      </p:sp>
      <p:sp>
        <p:nvSpPr>
          <p:cNvPr id="7" name="正方形/長方形 6">
            <a:extLst>
              <a:ext uri="{FF2B5EF4-FFF2-40B4-BE49-F238E27FC236}">
                <a16:creationId xmlns:a16="http://schemas.microsoft.com/office/drawing/2014/main" id="{5BFFB7E9-AA23-56CD-A367-45EAD16FD052}"/>
              </a:ext>
            </a:extLst>
          </p:cNvPr>
          <p:cNvSpPr/>
          <p:nvPr/>
        </p:nvSpPr>
        <p:spPr>
          <a:xfrm>
            <a:off x="3942165" y="3620501"/>
            <a:ext cx="4171695" cy="14260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kumimoji="1" lang="en-US" altLang="ja-JP" sz="900" dirty="0"/>
              <a:t>【</a:t>
            </a:r>
            <a:r>
              <a:rPr kumimoji="1" lang="ja-JP" altLang="en-US" sz="900" dirty="0"/>
              <a:t>協議会の実施状況</a:t>
            </a:r>
            <a:r>
              <a:rPr kumimoji="1" lang="en-US" altLang="ja-JP" sz="900" dirty="0"/>
              <a:t>】</a:t>
            </a:r>
          </a:p>
          <a:p>
            <a:pPr algn="just"/>
            <a:r>
              <a:rPr kumimoji="1" lang="ja-JP" altLang="en-US" sz="900" dirty="0"/>
              <a:t>第</a:t>
            </a:r>
            <a:r>
              <a:rPr kumimoji="1" lang="en-US" altLang="ja-JP" sz="900" dirty="0"/>
              <a:t>1</a:t>
            </a:r>
            <a:r>
              <a:rPr kumimoji="1" lang="ja-JP" altLang="en-US" sz="900" dirty="0"/>
              <a:t>回協議会　○月○日　　主な議題：○○○○</a:t>
            </a:r>
            <a:endParaRPr kumimoji="1" lang="en-US" altLang="ja-JP" sz="900" dirty="0"/>
          </a:p>
          <a:p>
            <a:pPr algn="just"/>
            <a:r>
              <a:rPr lang="ja-JP" altLang="en-US" sz="900" dirty="0"/>
              <a:t>　第</a:t>
            </a:r>
            <a:r>
              <a:rPr lang="en-US" altLang="ja-JP" sz="900" dirty="0"/>
              <a:t>1</a:t>
            </a:r>
            <a:r>
              <a:rPr lang="ja-JP" altLang="en-US" sz="900" dirty="0"/>
              <a:t>回部会　　○月○日　　主な議題：○○○○</a:t>
            </a:r>
            <a:endParaRPr lang="en-US" altLang="ja-JP" sz="900" dirty="0"/>
          </a:p>
          <a:p>
            <a:pPr algn="just"/>
            <a:r>
              <a:rPr kumimoji="1" lang="ja-JP" altLang="en-US" sz="900" dirty="0"/>
              <a:t>第</a:t>
            </a:r>
            <a:r>
              <a:rPr kumimoji="1" lang="en-US" altLang="ja-JP" sz="900" dirty="0"/>
              <a:t>2</a:t>
            </a:r>
            <a:r>
              <a:rPr kumimoji="1" lang="ja-JP" altLang="en-US" sz="900" dirty="0"/>
              <a:t>回協議会　○月○日＜書面＞　　主な議題：○○○○</a:t>
            </a:r>
            <a:endParaRPr kumimoji="1" lang="en-US" altLang="ja-JP" sz="900" dirty="0"/>
          </a:p>
          <a:p>
            <a:pPr algn="just"/>
            <a:r>
              <a:rPr kumimoji="1" lang="ja-JP" altLang="en-US" sz="900" dirty="0"/>
              <a:t>　○○地域説明会　　○月○日</a:t>
            </a:r>
            <a:endParaRPr kumimoji="1" lang="en-US" altLang="ja-JP" sz="900" dirty="0"/>
          </a:p>
          <a:p>
            <a:pPr algn="just"/>
            <a:r>
              <a:rPr kumimoji="1" lang="ja-JP" altLang="en-US" sz="900" dirty="0"/>
              <a:t>第</a:t>
            </a:r>
            <a:r>
              <a:rPr kumimoji="1" lang="en-US" altLang="ja-JP" sz="900" dirty="0"/>
              <a:t>3</a:t>
            </a:r>
            <a:r>
              <a:rPr kumimoji="1" lang="ja-JP" altLang="en-US" sz="900" dirty="0"/>
              <a:t>回協議会　○月○日　　主な議題：○○○○</a:t>
            </a:r>
            <a:endParaRPr kumimoji="1" lang="en-US" altLang="ja-JP" sz="900" dirty="0"/>
          </a:p>
        </p:txBody>
      </p:sp>
      <p:sp>
        <p:nvSpPr>
          <p:cNvPr id="8" name="吹き出し: 四角形 7">
            <a:extLst>
              <a:ext uri="{FF2B5EF4-FFF2-40B4-BE49-F238E27FC236}">
                <a16:creationId xmlns:a16="http://schemas.microsoft.com/office/drawing/2014/main" id="{4946AF21-6A65-1898-064C-56EB17BC4AA4}"/>
              </a:ext>
            </a:extLst>
          </p:cNvPr>
          <p:cNvSpPr/>
          <p:nvPr/>
        </p:nvSpPr>
        <p:spPr>
          <a:xfrm>
            <a:off x="579120" y="3705319"/>
            <a:ext cx="2860147" cy="1341243"/>
          </a:xfrm>
          <a:prstGeom prst="wedgeRectCallout">
            <a:avLst>
              <a:gd name="adj1" fmla="val 71044"/>
              <a:gd name="adj2" fmla="val -14034"/>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直近１年間の協議会や部会、地域説明会などの開催状況を記載しましょう。</a:t>
            </a:r>
            <a:endParaRPr kumimoji="1" lang="en-US" altLang="ja-JP" sz="1600" dirty="0">
              <a:solidFill>
                <a:schemeClr val="tx1"/>
              </a:solidFill>
            </a:endParaRPr>
          </a:p>
          <a:p>
            <a:pPr algn="just"/>
            <a:r>
              <a:rPr kumimoji="1" lang="ja-JP" altLang="en-US" sz="1600" dirty="0">
                <a:solidFill>
                  <a:schemeClr val="tx1"/>
                </a:solidFill>
              </a:rPr>
              <a:t>主な議題なども記載するとよりわかりやすいでしょう。</a:t>
            </a:r>
          </a:p>
        </p:txBody>
      </p:sp>
      <p:sp>
        <p:nvSpPr>
          <p:cNvPr id="4" name="テキスト ボックス 3">
            <a:extLst>
              <a:ext uri="{FF2B5EF4-FFF2-40B4-BE49-F238E27FC236}">
                <a16:creationId xmlns:a16="http://schemas.microsoft.com/office/drawing/2014/main" id="{BC8D0571-FECC-50B3-3B31-94E8E4B418BE}"/>
              </a:ext>
            </a:extLst>
          </p:cNvPr>
          <p:cNvSpPr txBox="1"/>
          <p:nvPr/>
        </p:nvSpPr>
        <p:spPr>
          <a:xfrm>
            <a:off x="212103" y="6250564"/>
            <a:ext cx="8719794" cy="584775"/>
          </a:xfrm>
          <a:prstGeom prst="rect">
            <a:avLst/>
          </a:prstGeom>
          <a:noFill/>
        </p:spPr>
        <p:txBody>
          <a:bodyPr wrap="square" rtlCol="0">
            <a:spAutoFit/>
          </a:bodyPr>
          <a:lstStyle/>
          <a:p>
            <a:pPr algn="ctr"/>
            <a:r>
              <a:rPr kumimoji="1" lang="ja-JP" altLang="en-US" sz="1600" b="1" u="sng" dirty="0">
                <a:solidFill>
                  <a:srgbClr val="FF0000"/>
                </a:solidFill>
              </a:rPr>
              <a:t>本スライドは第三者評価委員会において発表は不要</a:t>
            </a:r>
            <a:r>
              <a:rPr kumimoji="1" lang="ja-JP" altLang="en-US" sz="1600" dirty="0">
                <a:solidFill>
                  <a:srgbClr val="FF0000"/>
                </a:solidFill>
              </a:rPr>
              <a:t>です。</a:t>
            </a:r>
            <a:br>
              <a:rPr kumimoji="1" lang="en-US" altLang="ja-JP" sz="1600" dirty="0">
                <a:solidFill>
                  <a:srgbClr val="FF0000"/>
                </a:solidFill>
              </a:rPr>
            </a:br>
            <a:r>
              <a:rPr kumimoji="1" lang="ja-JP" altLang="en-US" sz="1600" dirty="0">
                <a:solidFill>
                  <a:srgbClr val="FF0000"/>
                </a:solidFill>
              </a:rPr>
              <a:t>（委員は事前に資料に目を通しますので、作成してください。）</a:t>
            </a:r>
          </a:p>
        </p:txBody>
      </p:sp>
    </p:spTree>
    <p:extLst>
      <p:ext uri="{BB962C8B-B14F-4D97-AF65-F5344CB8AC3E}">
        <p14:creationId xmlns:p14="http://schemas.microsoft.com/office/powerpoint/2010/main" val="218477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1" y="-1"/>
            <a:ext cx="9143999" cy="369332"/>
          </a:xfrm>
          <a:prstGeom prst="rect">
            <a:avLst/>
          </a:prstGeom>
          <a:solidFill>
            <a:schemeClr val="accent2"/>
          </a:solidFill>
        </p:spPr>
        <p:txBody>
          <a:bodyPr wrap="square" rtlCol="0">
            <a:spAutoFit/>
          </a:bodyPr>
          <a:lstStyle/>
          <a:p>
            <a:r>
              <a:rPr kumimoji="1" lang="en-US" altLang="ja-JP" b="1" dirty="0">
                <a:solidFill>
                  <a:schemeClr val="bg1"/>
                </a:solidFill>
              </a:rPr>
              <a:t>A.</a:t>
            </a:r>
            <a:r>
              <a:rPr kumimoji="1" lang="ja-JP" altLang="en-US" b="1" dirty="0">
                <a:solidFill>
                  <a:schemeClr val="bg1"/>
                </a:solidFill>
              </a:rPr>
              <a:t>地域公共交通調査事業の必要性　の作成</a:t>
            </a:r>
          </a:p>
        </p:txBody>
      </p:sp>
      <p:pic>
        <p:nvPicPr>
          <p:cNvPr id="4" name="図 3">
            <a:extLst>
              <a:ext uri="{FF2B5EF4-FFF2-40B4-BE49-F238E27FC236}">
                <a16:creationId xmlns:a16="http://schemas.microsoft.com/office/drawing/2014/main" id="{D9E0E7E8-1EA0-2529-C584-7CB0F4A70EE5}"/>
              </a:ext>
            </a:extLst>
          </p:cNvPr>
          <p:cNvPicPr>
            <a:picLocks noChangeAspect="1"/>
          </p:cNvPicPr>
          <p:nvPr/>
        </p:nvPicPr>
        <p:blipFill>
          <a:blip r:embed="rId2"/>
          <a:stretch>
            <a:fillRect/>
          </a:stretch>
        </p:blipFill>
        <p:spPr>
          <a:xfrm>
            <a:off x="2224530" y="1398165"/>
            <a:ext cx="4572396" cy="3429297"/>
          </a:xfrm>
          <a:prstGeom prst="rect">
            <a:avLst/>
          </a:prstGeom>
        </p:spPr>
      </p:pic>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19</a:t>
            </a:fld>
            <a:endParaRPr lang="ja-JP" altLang="en-US" dirty="0"/>
          </a:p>
        </p:txBody>
      </p:sp>
      <p:sp>
        <p:nvSpPr>
          <p:cNvPr id="14" name="テキスト ボックス 13">
            <a:extLst>
              <a:ext uri="{FF2B5EF4-FFF2-40B4-BE49-F238E27FC236}">
                <a16:creationId xmlns:a16="http://schemas.microsoft.com/office/drawing/2014/main" id="{FC49C0CB-00D2-6DCC-8F84-4E19140810AB}"/>
              </a:ext>
            </a:extLst>
          </p:cNvPr>
          <p:cNvSpPr txBox="1"/>
          <p:nvPr/>
        </p:nvSpPr>
        <p:spPr>
          <a:xfrm>
            <a:off x="103641" y="412534"/>
            <a:ext cx="8936718" cy="646331"/>
          </a:xfrm>
          <a:prstGeom prst="rect">
            <a:avLst/>
          </a:prstGeom>
          <a:noFill/>
          <a:ln w="38100">
            <a:solidFill>
              <a:srgbClr val="FF0000"/>
            </a:solidFill>
          </a:ln>
        </p:spPr>
        <p:txBody>
          <a:bodyPr wrap="square" rtlCol="0">
            <a:spAutoFit/>
          </a:bodyPr>
          <a:lstStyle/>
          <a:p>
            <a:r>
              <a:rPr kumimoji="1" lang="en-US" altLang="ja-JP" b="1" dirty="0"/>
              <a:t>【</a:t>
            </a:r>
            <a:r>
              <a:rPr kumimoji="1" lang="ja-JP" altLang="en-US" b="1" dirty="0"/>
              <a:t>作成のポイント</a:t>
            </a:r>
            <a:r>
              <a:rPr kumimoji="1" lang="en-US" altLang="ja-JP" b="1" dirty="0"/>
              <a:t>】</a:t>
            </a:r>
          </a:p>
          <a:p>
            <a:r>
              <a:rPr kumimoji="1" lang="ja-JP" altLang="en-US" dirty="0"/>
              <a:t>調査の背景となる</a:t>
            </a:r>
            <a:r>
              <a:rPr kumimoji="1" lang="ja-JP" altLang="en-US" b="1" dirty="0">
                <a:solidFill>
                  <a:srgbClr val="FF0000"/>
                </a:solidFill>
              </a:rPr>
              <a:t>地域の抱える交通課題</a:t>
            </a:r>
            <a:r>
              <a:rPr kumimoji="1" lang="ja-JP" altLang="en-US" dirty="0"/>
              <a:t>について記載しましょう。</a:t>
            </a:r>
            <a:endParaRPr kumimoji="1" lang="en-US" altLang="ja-JP" dirty="0"/>
          </a:p>
        </p:txBody>
      </p:sp>
      <p:sp>
        <p:nvSpPr>
          <p:cNvPr id="11" name="テキスト ボックス 10">
            <a:extLst>
              <a:ext uri="{FF2B5EF4-FFF2-40B4-BE49-F238E27FC236}">
                <a16:creationId xmlns:a16="http://schemas.microsoft.com/office/drawing/2014/main" id="{C4A7C041-1DF3-9F3F-15F2-28A0D14F7FFE}"/>
              </a:ext>
            </a:extLst>
          </p:cNvPr>
          <p:cNvSpPr txBox="1"/>
          <p:nvPr/>
        </p:nvSpPr>
        <p:spPr>
          <a:xfrm>
            <a:off x="246202" y="5234173"/>
            <a:ext cx="8469534" cy="1077218"/>
          </a:xfrm>
          <a:prstGeom prst="rect">
            <a:avLst/>
          </a:prstGeom>
          <a:solidFill>
            <a:schemeClr val="bg1"/>
          </a:solidFill>
        </p:spPr>
        <p:txBody>
          <a:bodyPr wrap="square" rtlCol="0">
            <a:spAutoFit/>
          </a:bodyPr>
          <a:lstStyle/>
          <a:p>
            <a:r>
              <a:rPr lang="ja-JP" altLang="en-US" sz="1600" b="1" dirty="0"/>
              <a:t>✓</a:t>
            </a:r>
            <a:r>
              <a:rPr lang="ja-JP" altLang="en-US" sz="1600" dirty="0"/>
              <a:t> 交付申請書の内容を要約して、地域の抱える交通課題など、計画策定の背景やその必要</a:t>
            </a:r>
            <a:endParaRPr lang="en-US" altLang="ja-JP" sz="1600" dirty="0"/>
          </a:p>
          <a:p>
            <a:r>
              <a:rPr lang="ja-JP" altLang="en-US" sz="1600" dirty="0"/>
              <a:t>　性がわかるようにまとめてください。</a:t>
            </a:r>
            <a:endParaRPr lang="en-US" altLang="ja-JP" sz="1600" dirty="0"/>
          </a:p>
          <a:p>
            <a:r>
              <a:rPr kumimoji="1" lang="ja-JP" altLang="en-US" sz="1600" b="1" dirty="0"/>
              <a:t>✓</a:t>
            </a:r>
            <a:r>
              <a:rPr kumimoji="1" lang="ja-JP" altLang="en-US" sz="1600" dirty="0"/>
              <a:t> 計画がすでにある場合（計画更新の場合）には、旧計画で取り組んだ内容の総括や残さ</a:t>
            </a:r>
            <a:endParaRPr kumimoji="1" lang="en-US" altLang="ja-JP" sz="1600" dirty="0"/>
          </a:p>
          <a:p>
            <a:r>
              <a:rPr lang="ja-JP" altLang="en-US" sz="1600" dirty="0"/>
              <a:t>　</a:t>
            </a:r>
            <a:r>
              <a:rPr kumimoji="1" lang="ja-JP" altLang="en-US" sz="1600" dirty="0"/>
              <a:t>れた課題についても記載するようにしてください。</a:t>
            </a:r>
            <a:endParaRPr kumimoji="1" lang="en-US" altLang="ja-JP" sz="1600" dirty="0"/>
          </a:p>
        </p:txBody>
      </p:sp>
      <p:sp>
        <p:nvSpPr>
          <p:cNvPr id="5" name="正方形/長方形 4">
            <a:extLst>
              <a:ext uri="{FF2B5EF4-FFF2-40B4-BE49-F238E27FC236}">
                <a16:creationId xmlns:a16="http://schemas.microsoft.com/office/drawing/2014/main" id="{47FCB0DC-A4DA-B34F-A52D-857BA5F096FC}"/>
              </a:ext>
            </a:extLst>
          </p:cNvPr>
          <p:cNvSpPr/>
          <p:nvPr/>
        </p:nvSpPr>
        <p:spPr>
          <a:xfrm>
            <a:off x="2366130" y="2065182"/>
            <a:ext cx="2045616" cy="2553952"/>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marL="171450" indent="-171450" algn="just">
              <a:buFont typeface="Wingdings" panose="05000000000000000000" pitchFamily="2" charset="2"/>
              <a:buChar char="n"/>
            </a:pPr>
            <a:r>
              <a:rPr kumimoji="1" lang="ja-JP" altLang="en-US" sz="1050" dirty="0"/>
              <a:t>市内の幹線的路線である民営バス○○線の廃止申し出を契機として、市内公共交通網の全面的な刷新の必要性が生じた</a:t>
            </a:r>
            <a:endParaRPr kumimoji="1" lang="en-US" altLang="ja-JP" sz="1050" dirty="0"/>
          </a:p>
          <a:p>
            <a:pPr marL="171450" indent="-171450" algn="just">
              <a:buFont typeface="Wingdings" panose="05000000000000000000" pitchFamily="2" charset="2"/>
              <a:buChar char="n"/>
            </a:pPr>
            <a:r>
              <a:rPr kumimoji="1" lang="ja-JP" altLang="en-US" sz="1050" dirty="0"/>
              <a:t>利便性の高い公共交通網を構築するために、市民の多くが目的とする施設や、望ましい運行本数などについての詳細な分析が必要</a:t>
            </a:r>
            <a:endParaRPr kumimoji="1" lang="en-US" altLang="ja-JP" sz="1050" dirty="0"/>
          </a:p>
          <a:p>
            <a:pPr marL="171450" indent="-171450" algn="just">
              <a:buFont typeface="Wingdings" panose="05000000000000000000" pitchFamily="2" charset="2"/>
              <a:buChar char="n"/>
            </a:pPr>
            <a:r>
              <a:rPr kumimoji="1" lang="ja-JP" altLang="en-US" sz="1050" dirty="0"/>
              <a:t>上記分析を通じて、必要な財政負担額をシミュレーションし、実際のサービス検討に活用する</a:t>
            </a:r>
            <a:endParaRPr kumimoji="1" lang="en-US" altLang="ja-JP" sz="1050" dirty="0"/>
          </a:p>
        </p:txBody>
      </p:sp>
      <p:sp>
        <p:nvSpPr>
          <p:cNvPr id="12" name="吹き出し: 四角形 11">
            <a:extLst>
              <a:ext uri="{FF2B5EF4-FFF2-40B4-BE49-F238E27FC236}">
                <a16:creationId xmlns:a16="http://schemas.microsoft.com/office/drawing/2014/main" id="{037913B5-97D9-89C4-62E4-CD6668400775}"/>
              </a:ext>
            </a:extLst>
          </p:cNvPr>
          <p:cNvSpPr/>
          <p:nvPr/>
        </p:nvSpPr>
        <p:spPr>
          <a:xfrm>
            <a:off x="246203" y="1925728"/>
            <a:ext cx="1881899" cy="2222066"/>
          </a:xfrm>
          <a:prstGeom prst="wedgeRectCallout">
            <a:avLst>
              <a:gd name="adj1" fmla="val 60702"/>
              <a:gd name="adj2" fmla="val 2290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交付申請書（様式</a:t>
            </a:r>
            <a:r>
              <a:rPr kumimoji="1" lang="en-US" altLang="ja-JP" sz="1600" dirty="0">
                <a:solidFill>
                  <a:schemeClr val="tx1"/>
                </a:solidFill>
              </a:rPr>
              <a:t>5-1</a:t>
            </a:r>
            <a:r>
              <a:rPr kumimoji="1" lang="ja-JP" altLang="en-US" sz="1600" dirty="0">
                <a:solidFill>
                  <a:schemeClr val="tx1"/>
                </a:solidFill>
              </a:rPr>
              <a:t>　別紙）の「</a:t>
            </a:r>
            <a:r>
              <a:rPr kumimoji="1" lang="en-US" altLang="ja-JP" sz="1600" dirty="0">
                <a:solidFill>
                  <a:schemeClr val="tx1"/>
                </a:solidFill>
              </a:rPr>
              <a:t>1.</a:t>
            </a:r>
            <a:r>
              <a:rPr kumimoji="1" lang="ja-JP" altLang="en-US" sz="1600" dirty="0">
                <a:solidFill>
                  <a:schemeClr val="tx1"/>
                </a:solidFill>
              </a:rPr>
              <a:t>当該地域の公共交通の概況・問題点」「</a:t>
            </a:r>
            <a:r>
              <a:rPr kumimoji="1" lang="en-US" altLang="ja-JP" sz="1600" dirty="0">
                <a:solidFill>
                  <a:schemeClr val="tx1"/>
                </a:solidFill>
              </a:rPr>
              <a:t>2.</a:t>
            </a:r>
            <a:r>
              <a:rPr kumimoji="1" lang="ja-JP" altLang="en-US" sz="1600" dirty="0">
                <a:solidFill>
                  <a:schemeClr val="tx1"/>
                </a:solidFill>
              </a:rPr>
              <a:t>目指す交通計画と策定調査の必要性」から要約して作成するとよいでしょう。</a:t>
            </a:r>
          </a:p>
        </p:txBody>
      </p:sp>
      <p:sp>
        <p:nvSpPr>
          <p:cNvPr id="6" name="フリーフォーム: 図形 5">
            <a:extLst>
              <a:ext uri="{FF2B5EF4-FFF2-40B4-BE49-F238E27FC236}">
                <a16:creationId xmlns:a16="http://schemas.microsoft.com/office/drawing/2014/main" id="{8D02EB7B-2BA7-C340-80FC-B4100F6C1CCE}"/>
              </a:ext>
            </a:extLst>
          </p:cNvPr>
          <p:cNvSpPr/>
          <p:nvPr/>
        </p:nvSpPr>
        <p:spPr>
          <a:xfrm>
            <a:off x="4741685" y="2215299"/>
            <a:ext cx="2036189" cy="2347274"/>
          </a:xfrm>
          <a:custGeom>
            <a:avLst/>
            <a:gdLst>
              <a:gd name="connsiteX0" fmla="*/ 801278 w 2036189"/>
              <a:gd name="connsiteY0" fmla="*/ 160256 h 2347274"/>
              <a:gd name="connsiteX1" fmla="*/ 443059 w 2036189"/>
              <a:gd name="connsiteY1" fmla="*/ 471340 h 2347274"/>
              <a:gd name="connsiteX2" fmla="*/ 226243 w 2036189"/>
              <a:gd name="connsiteY2" fmla="*/ 1018095 h 2347274"/>
              <a:gd name="connsiteX3" fmla="*/ 0 w 2036189"/>
              <a:gd name="connsiteY3" fmla="*/ 1630837 h 2347274"/>
              <a:gd name="connsiteX4" fmla="*/ 169682 w 2036189"/>
              <a:gd name="connsiteY4" fmla="*/ 2102177 h 2347274"/>
              <a:gd name="connsiteX5" fmla="*/ 716437 w 2036189"/>
              <a:gd name="connsiteY5" fmla="*/ 2347274 h 2347274"/>
              <a:gd name="connsiteX6" fmla="*/ 1168923 w 2036189"/>
              <a:gd name="connsiteY6" fmla="*/ 2215299 h 2347274"/>
              <a:gd name="connsiteX7" fmla="*/ 1583703 w 2036189"/>
              <a:gd name="connsiteY7" fmla="*/ 1800520 h 2347274"/>
              <a:gd name="connsiteX8" fmla="*/ 1234911 w 2036189"/>
              <a:gd name="connsiteY8" fmla="*/ 1461155 h 2347274"/>
              <a:gd name="connsiteX9" fmla="*/ 1442301 w 2036189"/>
              <a:gd name="connsiteY9" fmla="*/ 1074656 h 2347274"/>
              <a:gd name="connsiteX10" fmla="*/ 1659117 w 2036189"/>
              <a:gd name="connsiteY10" fmla="*/ 886120 h 2347274"/>
              <a:gd name="connsiteX11" fmla="*/ 2036189 w 2036189"/>
              <a:gd name="connsiteY11" fmla="*/ 556181 h 2347274"/>
              <a:gd name="connsiteX12" fmla="*/ 1838226 w 2036189"/>
              <a:gd name="connsiteY12" fmla="*/ 348792 h 2347274"/>
              <a:gd name="connsiteX13" fmla="*/ 1602556 w 2036189"/>
              <a:gd name="connsiteY13" fmla="*/ 113122 h 2347274"/>
              <a:gd name="connsiteX14" fmla="*/ 1480008 w 2036189"/>
              <a:gd name="connsiteY14" fmla="*/ 37707 h 2347274"/>
              <a:gd name="connsiteX15" fmla="*/ 1414020 w 2036189"/>
              <a:gd name="connsiteY15" fmla="*/ 75414 h 2347274"/>
              <a:gd name="connsiteX16" fmla="*/ 1159497 w 2036189"/>
              <a:gd name="connsiteY16" fmla="*/ 37707 h 2347274"/>
              <a:gd name="connsiteX17" fmla="*/ 1065228 w 2036189"/>
              <a:gd name="connsiteY17" fmla="*/ 0 h 2347274"/>
              <a:gd name="connsiteX18" fmla="*/ 914400 w 2036189"/>
              <a:gd name="connsiteY18" fmla="*/ 47134 h 2347274"/>
              <a:gd name="connsiteX19" fmla="*/ 801278 w 2036189"/>
              <a:gd name="connsiteY19" fmla="*/ 160256 h 234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6189" h="2347274">
                <a:moveTo>
                  <a:pt x="801278" y="160256"/>
                </a:moveTo>
                <a:lnTo>
                  <a:pt x="443059" y="471340"/>
                </a:lnTo>
                <a:lnTo>
                  <a:pt x="226243" y="1018095"/>
                </a:lnTo>
                <a:lnTo>
                  <a:pt x="0" y="1630837"/>
                </a:lnTo>
                <a:lnTo>
                  <a:pt x="169682" y="2102177"/>
                </a:lnTo>
                <a:lnTo>
                  <a:pt x="716437" y="2347274"/>
                </a:lnTo>
                <a:lnTo>
                  <a:pt x="1168923" y="2215299"/>
                </a:lnTo>
                <a:lnTo>
                  <a:pt x="1583703" y="1800520"/>
                </a:lnTo>
                <a:lnTo>
                  <a:pt x="1234911" y="1461155"/>
                </a:lnTo>
                <a:lnTo>
                  <a:pt x="1442301" y="1074656"/>
                </a:lnTo>
                <a:lnTo>
                  <a:pt x="1659117" y="886120"/>
                </a:lnTo>
                <a:lnTo>
                  <a:pt x="2036189" y="556181"/>
                </a:lnTo>
                <a:lnTo>
                  <a:pt x="1838226" y="348792"/>
                </a:lnTo>
                <a:lnTo>
                  <a:pt x="1602556" y="113122"/>
                </a:lnTo>
                <a:lnTo>
                  <a:pt x="1480008" y="37707"/>
                </a:lnTo>
                <a:lnTo>
                  <a:pt x="1414020" y="75414"/>
                </a:lnTo>
                <a:lnTo>
                  <a:pt x="1159497" y="37707"/>
                </a:lnTo>
                <a:lnTo>
                  <a:pt x="1065228" y="0"/>
                </a:lnTo>
                <a:lnTo>
                  <a:pt x="914400" y="47134"/>
                </a:lnTo>
                <a:lnTo>
                  <a:pt x="801278" y="160256"/>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26A8E4B7-E145-E5A3-0F1C-E232A1E368E3}"/>
              </a:ext>
            </a:extLst>
          </p:cNvPr>
          <p:cNvSpPr/>
          <p:nvPr/>
        </p:nvSpPr>
        <p:spPr>
          <a:xfrm>
            <a:off x="4883087" y="2884602"/>
            <a:ext cx="1611983" cy="1527142"/>
          </a:xfrm>
          <a:custGeom>
            <a:avLst/>
            <a:gdLst>
              <a:gd name="connsiteX0" fmla="*/ 0 w 1611983"/>
              <a:gd name="connsiteY0" fmla="*/ 0 h 1527142"/>
              <a:gd name="connsiteX1" fmla="*/ 320511 w 1611983"/>
              <a:gd name="connsiteY1" fmla="*/ 603316 h 1527142"/>
              <a:gd name="connsiteX2" fmla="*/ 546754 w 1611983"/>
              <a:gd name="connsiteY2" fmla="*/ 820132 h 1527142"/>
              <a:gd name="connsiteX3" fmla="*/ 1197204 w 1611983"/>
              <a:gd name="connsiteY3" fmla="*/ 1168924 h 1527142"/>
              <a:gd name="connsiteX4" fmla="*/ 1611983 w 1611983"/>
              <a:gd name="connsiteY4" fmla="*/ 1527142 h 1527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83" h="1527142">
                <a:moveTo>
                  <a:pt x="0" y="0"/>
                </a:moveTo>
                <a:lnTo>
                  <a:pt x="320511" y="603316"/>
                </a:lnTo>
                <a:lnTo>
                  <a:pt x="546754" y="820132"/>
                </a:lnTo>
                <a:lnTo>
                  <a:pt x="1197204" y="1168924"/>
                </a:lnTo>
                <a:lnTo>
                  <a:pt x="1611983" y="1527142"/>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73A0506C-35DE-066C-E9B5-37946B13C60E}"/>
              </a:ext>
            </a:extLst>
          </p:cNvPr>
          <p:cNvSpPr/>
          <p:nvPr/>
        </p:nvSpPr>
        <p:spPr>
          <a:xfrm>
            <a:off x="4883087" y="2884602"/>
            <a:ext cx="1611983" cy="1527142"/>
          </a:xfrm>
          <a:custGeom>
            <a:avLst/>
            <a:gdLst>
              <a:gd name="connsiteX0" fmla="*/ 0 w 1611983"/>
              <a:gd name="connsiteY0" fmla="*/ 0 h 1527142"/>
              <a:gd name="connsiteX1" fmla="*/ 320511 w 1611983"/>
              <a:gd name="connsiteY1" fmla="*/ 603316 h 1527142"/>
              <a:gd name="connsiteX2" fmla="*/ 546754 w 1611983"/>
              <a:gd name="connsiteY2" fmla="*/ 820132 h 1527142"/>
              <a:gd name="connsiteX3" fmla="*/ 1197204 w 1611983"/>
              <a:gd name="connsiteY3" fmla="*/ 1168924 h 1527142"/>
              <a:gd name="connsiteX4" fmla="*/ 1611983 w 1611983"/>
              <a:gd name="connsiteY4" fmla="*/ 1527142 h 1527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83" h="1527142">
                <a:moveTo>
                  <a:pt x="0" y="0"/>
                </a:moveTo>
                <a:lnTo>
                  <a:pt x="320511" y="603316"/>
                </a:lnTo>
                <a:lnTo>
                  <a:pt x="546754" y="820132"/>
                </a:lnTo>
                <a:lnTo>
                  <a:pt x="1197204" y="1168924"/>
                </a:lnTo>
                <a:lnTo>
                  <a:pt x="1611983" y="1527142"/>
                </a:ln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E92AD6F4-2DB6-0C8F-CCEA-B6BDEECD78B0}"/>
              </a:ext>
            </a:extLst>
          </p:cNvPr>
          <p:cNvSpPr/>
          <p:nvPr/>
        </p:nvSpPr>
        <p:spPr>
          <a:xfrm>
            <a:off x="5109329" y="3388936"/>
            <a:ext cx="228600" cy="22860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AA7CFD6D-9A9E-4A5C-49E8-F335E7906DAF}"/>
              </a:ext>
            </a:extLst>
          </p:cNvPr>
          <p:cNvCxnSpPr>
            <a:stCxn id="13" idx="7"/>
          </p:cNvCxnSpPr>
          <p:nvPr/>
        </p:nvCxnSpPr>
        <p:spPr>
          <a:xfrm flipV="1">
            <a:off x="5304451" y="2884602"/>
            <a:ext cx="1190619" cy="5378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D1AEAD2C-9DF5-8420-8610-ADC83D002C71}"/>
              </a:ext>
            </a:extLst>
          </p:cNvPr>
          <p:cNvCxnSpPr>
            <a:stCxn id="13" idx="7"/>
          </p:cNvCxnSpPr>
          <p:nvPr/>
        </p:nvCxnSpPr>
        <p:spPr>
          <a:xfrm flipV="1">
            <a:off x="5304451" y="2093056"/>
            <a:ext cx="205264" cy="13293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A5A3476-1251-978A-B350-48A8C49B2371}"/>
              </a:ext>
            </a:extLst>
          </p:cNvPr>
          <p:cNvCxnSpPr>
            <a:cxnSpLocks/>
            <a:stCxn id="13" idx="4"/>
          </p:cNvCxnSpPr>
          <p:nvPr/>
        </p:nvCxnSpPr>
        <p:spPr>
          <a:xfrm>
            <a:off x="5223629" y="3617536"/>
            <a:ext cx="80822" cy="7486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B3C12A6F-B356-E5EF-0902-86534BF2AC20}"/>
              </a:ext>
            </a:extLst>
          </p:cNvPr>
          <p:cNvCxnSpPr/>
          <p:nvPr/>
        </p:nvCxnSpPr>
        <p:spPr>
          <a:xfrm flipV="1">
            <a:off x="5407083" y="3180224"/>
            <a:ext cx="588367" cy="1254446"/>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楕円 25">
            <a:extLst>
              <a:ext uri="{FF2B5EF4-FFF2-40B4-BE49-F238E27FC236}">
                <a16:creationId xmlns:a16="http://schemas.microsoft.com/office/drawing/2014/main" id="{F924D14E-FD07-D829-D363-B89B0DE695BF}"/>
              </a:ext>
            </a:extLst>
          </p:cNvPr>
          <p:cNvSpPr/>
          <p:nvPr/>
        </p:nvSpPr>
        <p:spPr>
          <a:xfrm>
            <a:off x="5899760" y="3035431"/>
            <a:ext cx="144793" cy="1447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575021EF-41E0-25B7-C29A-4AD96A4D435B}"/>
              </a:ext>
            </a:extLst>
          </p:cNvPr>
          <p:cNvSpPr/>
          <p:nvPr/>
        </p:nvSpPr>
        <p:spPr>
          <a:xfrm>
            <a:off x="6470063" y="2812205"/>
            <a:ext cx="144793" cy="1447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D5DE10D-ECDF-6C80-40C5-BCB694D70682}"/>
              </a:ext>
            </a:extLst>
          </p:cNvPr>
          <p:cNvSpPr/>
          <p:nvPr/>
        </p:nvSpPr>
        <p:spPr>
          <a:xfrm>
            <a:off x="5241581" y="4339348"/>
            <a:ext cx="144793" cy="1447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吹き出し: 四角形 28">
            <a:extLst>
              <a:ext uri="{FF2B5EF4-FFF2-40B4-BE49-F238E27FC236}">
                <a16:creationId xmlns:a16="http://schemas.microsoft.com/office/drawing/2014/main" id="{6DB4EBA5-50B9-19F5-1417-F5C29D14ADBD}"/>
              </a:ext>
            </a:extLst>
          </p:cNvPr>
          <p:cNvSpPr/>
          <p:nvPr/>
        </p:nvSpPr>
        <p:spPr>
          <a:xfrm>
            <a:off x="6992048" y="1925728"/>
            <a:ext cx="1881899" cy="2222066"/>
          </a:xfrm>
          <a:prstGeom prst="wedgeRectCallout">
            <a:avLst>
              <a:gd name="adj1" fmla="val -79556"/>
              <a:gd name="adj2" fmla="val 1102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公共交通ネットワークの状況がわかるイメージ図を掲載してください。</a:t>
            </a:r>
            <a:endParaRPr kumimoji="1" lang="en-US" altLang="ja-JP" sz="1600" dirty="0">
              <a:solidFill>
                <a:schemeClr val="tx1"/>
              </a:solidFill>
            </a:endParaRPr>
          </a:p>
          <a:p>
            <a:pPr algn="just"/>
            <a:r>
              <a:rPr kumimoji="1" lang="ja-JP" altLang="en-US" sz="1600" dirty="0">
                <a:solidFill>
                  <a:schemeClr val="tx1"/>
                </a:solidFill>
              </a:rPr>
              <a:t>現在のネットワークと、将来目指す姿を比較するなどわかりやすくしてください。</a:t>
            </a:r>
          </a:p>
        </p:txBody>
      </p:sp>
    </p:spTree>
    <p:extLst>
      <p:ext uri="{BB962C8B-B14F-4D97-AF65-F5344CB8AC3E}">
        <p14:creationId xmlns:p14="http://schemas.microsoft.com/office/powerpoint/2010/main" val="257045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b="1" dirty="0">
                <a:solidFill>
                  <a:schemeClr val="bg1"/>
                </a:solidFill>
              </a:rPr>
              <a:t>もくじ</a:t>
            </a:r>
          </a:p>
        </p:txBody>
      </p:sp>
      <p:sp>
        <p:nvSpPr>
          <p:cNvPr id="3" name="コンテンツ プレースホルダー 2">
            <a:extLst>
              <a:ext uri="{FF2B5EF4-FFF2-40B4-BE49-F238E27FC236}">
                <a16:creationId xmlns:a16="http://schemas.microsoft.com/office/drawing/2014/main" id="{71642BA2-B536-9564-4D45-66F48B4041BD}"/>
              </a:ext>
            </a:extLst>
          </p:cNvPr>
          <p:cNvSpPr>
            <a:spLocks noGrp="1"/>
          </p:cNvSpPr>
          <p:nvPr>
            <p:ph idx="1"/>
          </p:nvPr>
        </p:nvSpPr>
        <p:spPr/>
        <p:txBody>
          <a:bodyPr>
            <a:normAutofit/>
          </a:bodyPr>
          <a:lstStyle/>
          <a:p>
            <a:r>
              <a:rPr lang="ja-JP" altLang="en-US" dirty="0">
                <a:hlinkClick r:id="rId2" action="ppaction://hlinksldjump"/>
              </a:rPr>
              <a:t>はじめに</a:t>
            </a:r>
            <a:r>
              <a:rPr lang="ja-JP" altLang="en-US" dirty="0"/>
              <a:t>　・・・・・・・・・・・・・・・・・・・・・・・・・・・・・・・・・・</a:t>
            </a:r>
            <a:r>
              <a:rPr lang="en-US" altLang="ja-JP" dirty="0"/>
              <a:t>P.3</a:t>
            </a:r>
          </a:p>
          <a:p>
            <a:r>
              <a:rPr lang="ja-JP" altLang="en-US" dirty="0">
                <a:hlinkClick r:id="rId3" action="ppaction://hlinksldjump"/>
              </a:rPr>
              <a:t>第三者評価委員会について</a:t>
            </a:r>
            <a:r>
              <a:rPr lang="ja-JP" altLang="en-US" dirty="0"/>
              <a:t>　・・・・・・・・・・・・・・・・・・・・・・・・・・</a:t>
            </a:r>
            <a:r>
              <a:rPr lang="en-US" altLang="ja-JP" dirty="0"/>
              <a:t>P.4</a:t>
            </a:r>
          </a:p>
          <a:p>
            <a:r>
              <a:rPr lang="ja-JP" altLang="en-US" dirty="0">
                <a:hlinkClick r:id="rId4" action="ppaction://hlinksldjump"/>
              </a:rPr>
              <a:t>中部様式の位置づけ</a:t>
            </a:r>
            <a:r>
              <a:rPr lang="ja-JP" altLang="en-US" dirty="0"/>
              <a:t>　・・・・・・・・・・・・・・・・・・・・・・・・・・・・・</a:t>
            </a:r>
            <a:r>
              <a:rPr lang="en-US" altLang="ja-JP" dirty="0"/>
              <a:t>P.5</a:t>
            </a:r>
          </a:p>
          <a:p>
            <a:r>
              <a:rPr lang="ja-JP" altLang="en-US" dirty="0">
                <a:hlinkClick r:id="rId5" action="ppaction://hlinksldjump"/>
              </a:rPr>
              <a:t>作成する中部様式資料早見表</a:t>
            </a:r>
            <a:r>
              <a:rPr lang="ja-JP" altLang="en-US" dirty="0"/>
              <a:t>　・・・・・・・・・・・・・・・・・・・・・・・・・</a:t>
            </a:r>
            <a:r>
              <a:rPr lang="en-US" altLang="ja-JP" dirty="0"/>
              <a:t>P.6</a:t>
            </a:r>
          </a:p>
          <a:p>
            <a:pPr marL="0" indent="0">
              <a:buNone/>
            </a:pPr>
            <a:r>
              <a:rPr lang="ja-JP" altLang="en-US" dirty="0"/>
              <a:t>　</a:t>
            </a:r>
            <a:r>
              <a:rPr lang="ja-JP" altLang="en-US" dirty="0">
                <a:highlight>
                  <a:srgbClr val="FFFF00"/>
                </a:highlight>
              </a:rPr>
              <a:t>以下、中部様式作成方法</a:t>
            </a:r>
            <a:endParaRPr lang="en-US" altLang="ja-JP" dirty="0">
              <a:highlight>
                <a:srgbClr val="FFFF00"/>
              </a:highlight>
            </a:endParaRPr>
          </a:p>
          <a:p>
            <a:r>
              <a:rPr lang="ja-JP" altLang="en-US" dirty="0">
                <a:hlinkClick r:id="rId6" action="ppaction://hlinksldjump"/>
              </a:rPr>
              <a:t>表紙　の作成 </a:t>
            </a:r>
            <a:r>
              <a:rPr lang="ja-JP" altLang="en-US" dirty="0"/>
              <a:t>・・・・・・・・・・・・・・・・・・・・・・・・・・・・・・・・・</a:t>
            </a:r>
            <a:r>
              <a:rPr lang="en-US" altLang="ja-JP" dirty="0"/>
              <a:t>P.8</a:t>
            </a:r>
          </a:p>
          <a:p>
            <a:r>
              <a:rPr lang="en-US" altLang="ja-JP" dirty="0">
                <a:hlinkClick r:id="rId7" action="ppaction://hlinksldjump"/>
              </a:rPr>
              <a:t>1.【Plan】</a:t>
            </a:r>
            <a:r>
              <a:rPr lang="ja-JP" altLang="en-US" dirty="0">
                <a:hlinkClick r:id="rId7" action="ppaction://hlinksldjump"/>
              </a:rPr>
              <a:t>協議会等が目指す地域公共交通の姿　の作成</a:t>
            </a:r>
            <a:r>
              <a:rPr lang="ja-JP" altLang="en-US" dirty="0"/>
              <a:t>  ・・・・・・・・・・・・・・</a:t>
            </a:r>
            <a:r>
              <a:rPr lang="en-US" altLang="ja-JP" dirty="0"/>
              <a:t>P.10</a:t>
            </a:r>
          </a:p>
          <a:p>
            <a:r>
              <a:rPr lang="en-US" altLang="ja-JP" dirty="0">
                <a:hlinkClick r:id="rId8" action="ppaction://hlinksldjump"/>
              </a:rPr>
              <a:t>2.【Do】</a:t>
            </a:r>
            <a:r>
              <a:rPr lang="ja-JP" altLang="en-US" dirty="0">
                <a:hlinkClick r:id="rId8" action="ppaction://hlinksldjump"/>
              </a:rPr>
              <a:t>目標達成に向けた公共交通に関する主な具体的取組　の作成</a:t>
            </a:r>
            <a:r>
              <a:rPr lang="ja-JP" altLang="en-US" dirty="0"/>
              <a:t>　・・・・・・・</a:t>
            </a:r>
            <a:r>
              <a:rPr lang="en-US" altLang="ja-JP" dirty="0"/>
              <a:t>P.11</a:t>
            </a:r>
            <a:r>
              <a:rPr lang="ja-JP" altLang="en-US" dirty="0"/>
              <a:t> </a:t>
            </a:r>
            <a:endParaRPr lang="en-US" altLang="ja-JP" dirty="0"/>
          </a:p>
          <a:p>
            <a:r>
              <a:rPr lang="en-US" altLang="ja-JP" dirty="0">
                <a:hlinkClick r:id="rId9" action="ppaction://hlinksldjump"/>
              </a:rPr>
              <a:t>3.【Check】</a:t>
            </a:r>
            <a:r>
              <a:rPr lang="ja-JP" altLang="en-US" dirty="0">
                <a:hlinkClick r:id="rId9" action="ppaction://hlinksldjump"/>
              </a:rPr>
              <a:t>計画の目標の達成状況とその理由についての考察　の作成</a:t>
            </a:r>
            <a:r>
              <a:rPr lang="ja-JP" altLang="en-US" dirty="0"/>
              <a:t>   ・・・・・・・</a:t>
            </a:r>
            <a:r>
              <a:rPr lang="en-US" altLang="ja-JP" dirty="0"/>
              <a:t>P.13</a:t>
            </a:r>
          </a:p>
          <a:p>
            <a:r>
              <a:rPr lang="en-US" altLang="ja-JP" dirty="0">
                <a:hlinkClick r:id="rId10" action="ppaction://hlinksldjump"/>
              </a:rPr>
              <a:t>4.【Act】</a:t>
            </a:r>
            <a:r>
              <a:rPr lang="ja-JP" altLang="en-US" dirty="0">
                <a:hlinkClick r:id="rId10" action="ppaction://hlinksldjump"/>
              </a:rPr>
              <a:t>計画目標の達成に向けた今後の取組方針　の作成</a:t>
            </a:r>
            <a:r>
              <a:rPr lang="ja-JP" altLang="en-US" dirty="0"/>
              <a:t>    ・・・・・・・・・・・・</a:t>
            </a:r>
            <a:r>
              <a:rPr lang="en-US" altLang="ja-JP" dirty="0"/>
              <a:t>P.15</a:t>
            </a:r>
          </a:p>
          <a:p>
            <a:r>
              <a:rPr lang="en-US" altLang="ja-JP" dirty="0">
                <a:hlinkClick r:id="rId11" action="ppaction://hlinksldjump"/>
              </a:rPr>
              <a:t>5.</a:t>
            </a:r>
            <a:r>
              <a:rPr lang="ja-JP" altLang="en-US" dirty="0">
                <a:hlinkClick r:id="rId11" action="ppaction://hlinksldjump"/>
              </a:rPr>
              <a:t>直近２年間の二次評価の活用・対応状況　の作成</a:t>
            </a:r>
            <a:r>
              <a:rPr lang="ja-JP" altLang="en-US" dirty="0"/>
              <a:t> ・・・・・・・・・・・・・・・・</a:t>
            </a:r>
            <a:r>
              <a:rPr lang="en-US" altLang="ja-JP" dirty="0"/>
              <a:t>P.17</a:t>
            </a:r>
          </a:p>
          <a:p>
            <a:r>
              <a:rPr lang="en-US" altLang="ja-JP" dirty="0">
                <a:hlinkClick r:id="rId12" action="ppaction://hlinksldjump"/>
              </a:rPr>
              <a:t>6.</a:t>
            </a:r>
            <a:r>
              <a:rPr lang="ja-JP" altLang="en-US" dirty="0">
                <a:hlinkClick r:id="rId12" action="ppaction://hlinksldjump"/>
              </a:rPr>
              <a:t>計画・評価の推進体制　の作成</a:t>
            </a:r>
            <a:r>
              <a:rPr lang="ja-JP" altLang="en-US" dirty="0"/>
              <a:t> ・・・・・・・・・・・・・・・・・・・・・・・・</a:t>
            </a:r>
            <a:r>
              <a:rPr lang="en-US" altLang="ja-JP" dirty="0"/>
              <a:t>P.18</a:t>
            </a:r>
          </a:p>
          <a:p>
            <a:r>
              <a:rPr lang="en-US" altLang="ja-JP" dirty="0">
                <a:hlinkClick r:id="rId13" action="ppaction://hlinksldjump"/>
              </a:rPr>
              <a:t>A.</a:t>
            </a:r>
            <a:r>
              <a:rPr lang="ja-JP" altLang="en-US" dirty="0">
                <a:hlinkClick r:id="rId13" action="ppaction://hlinksldjump"/>
              </a:rPr>
              <a:t>地域公共交通調査事業の必要性　の作成 </a:t>
            </a:r>
            <a:r>
              <a:rPr lang="ja-JP" altLang="en-US" dirty="0"/>
              <a:t>・・・・・・・・・・・・・・・・・・・・</a:t>
            </a:r>
            <a:r>
              <a:rPr lang="en-US" altLang="ja-JP" dirty="0"/>
              <a:t>P.19</a:t>
            </a:r>
          </a:p>
          <a:p>
            <a:r>
              <a:rPr lang="en-US" altLang="ja-JP" dirty="0">
                <a:hlinkClick r:id="rId14" action="ppaction://hlinksldjump"/>
              </a:rPr>
              <a:t>B.</a:t>
            </a:r>
            <a:r>
              <a:rPr lang="ja-JP" altLang="en-US" dirty="0">
                <a:hlinkClick r:id="rId14" action="ppaction://hlinksldjump"/>
              </a:rPr>
              <a:t>地域公共交通調査事業の内容と結果　の作成 </a:t>
            </a:r>
            <a:r>
              <a:rPr lang="ja-JP" altLang="en-US" dirty="0"/>
              <a:t>・・・・・・・・・・・・・・・・・・</a:t>
            </a:r>
            <a:r>
              <a:rPr lang="en-US" altLang="ja-JP" dirty="0"/>
              <a:t>P.20</a:t>
            </a:r>
          </a:p>
          <a:p>
            <a:r>
              <a:rPr lang="en-US" altLang="ja-JP" dirty="0">
                <a:hlinkClick r:id="rId15" action="ppaction://hlinksldjump"/>
              </a:rPr>
              <a:t>C.</a:t>
            </a:r>
            <a:r>
              <a:rPr lang="ja-JP" altLang="en-US" dirty="0">
                <a:hlinkClick r:id="rId15" action="ppaction://hlinksldjump"/>
              </a:rPr>
              <a:t>地域公共交通調査事業の結果の活用　の作成 </a:t>
            </a:r>
            <a:r>
              <a:rPr lang="ja-JP" altLang="en-US" dirty="0"/>
              <a:t>・・・・・・・・・・・・・・・・・・</a:t>
            </a:r>
            <a:r>
              <a:rPr lang="en-US" altLang="ja-JP" dirty="0"/>
              <a:t>P.21</a:t>
            </a:r>
          </a:p>
          <a:p>
            <a:r>
              <a:rPr lang="ja-JP" altLang="en-US" dirty="0">
                <a:hlinkClick r:id="rId16" action="ppaction://hlinksldjump"/>
              </a:rPr>
              <a:t>自己評価と第三者評価の関係と中部様式の記載内容</a:t>
            </a:r>
            <a:r>
              <a:rPr lang="ja-JP" altLang="en-US" dirty="0"/>
              <a:t>・・・・・・・・・・・・・・・・</a:t>
            </a:r>
            <a:r>
              <a:rPr lang="en-US" altLang="ja-JP" dirty="0"/>
              <a:t>P.22</a:t>
            </a:r>
          </a:p>
          <a:p>
            <a:r>
              <a:rPr lang="ja-JP" altLang="en-US" dirty="0">
                <a:hlinkClick r:id="rId17" action="ppaction://hlinksldjump"/>
              </a:rPr>
              <a:t>中部様式の作成と発表の留意事項</a:t>
            </a:r>
            <a:r>
              <a:rPr lang="ja-JP" altLang="en-US" dirty="0"/>
              <a:t>・・・・・・・・・・・・・・・・・・・・・・・・</a:t>
            </a:r>
            <a:r>
              <a:rPr lang="en-US" altLang="ja-JP" dirty="0"/>
              <a:t>P.23</a:t>
            </a:r>
          </a:p>
          <a:p>
            <a:r>
              <a:rPr lang="ja-JP" altLang="en-US" dirty="0">
                <a:hlinkClick r:id="rId18" action="ppaction://hlinksldjump"/>
              </a:rPr>
              <a:t>中部様式作成や発表の際のポイント</a:t>
            </a:r>
            <a:r>
              <a:rPr lang="ja-JP" altLang="en-US" dirty="0"/>
              <a:t>・・・・・・・・・・・・・・・・・・・・・・・</a:t>
            </a:r>
            <a:r>
              <a:rPr lang="en-US" altLang="ja-JP" dirty="0"/>
              <a:t>P.24</a:t>
            </a:r>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en-US" altLang="ja-JP" dirty="0"/>
          </a:p>
          <a:p>
            <a:endParaRPr lang="ja-JP" altLang="en-US" dirty="0"/>
          </a:p>
          <a:p>
            <a:endParaRPr lang="ja-JP" altLang="en-US" dirty="0"/>
          </a:p>
          <a:p>
            <a:endParaRPr lang="ja-JP" altLang="en-US" dirty="0"/>
          </a:p>
          <a:p>
            <a:endParaRPr lang="ja-JP" altLang="en-US" dirty="0"/>
          </a:p>
          <a:p>
            <a:endParaRPr lang="en-US" altLang="ja-JP" dirty="0"/>
          </a:p>
          <a:p>
            <a:endParaRPr lang="ja-JP" altLang="en-US" dirty="0"/>
          </a:p>
        </p:txBody>
      </p:sp>
      <p:sp>
        <p:nvSpPr>
          <p:cNvPr id="2" name="スライド番号プレースホルダー 1"/>
          <p:cNvSpPr>
            <a:spLocks noGrp="1"/>
          </p:cNvSpPr>
          <p:nvPr>
            <p:ph type="sldNum" sz="quarter" idx="12"/>
          </p:nvPr>
        </p:nvSpPr>
        <p:spPr/>
        <p:txBody>
          <a:bodyPr/>
          <a:lstStyle/>
          <a:p>
            <a:fld id="{9712B704-3403-438C-B054-B6437CB8F712}" type="slidenum">
              <a:rPr lang="ja-JP" altLang="en-US" smtClean="0"/>
              <a:pPr/>
              <a:t>2</a:t>
            </a:fld>
            <a:endParaRPr lang="ja-JP" altLang="en-US" dirty="0"/>
          </a:p>
        </p:txBody>
      </p:sp>
    </p:spTree>
    <p:extLst>
      <p:ext uri="{BB962C8B-B14F-4D97-AF65-F5344CB8AC3E}">
        <p14:creationId xmlns:p14="http://schemas.microsoft.com/office/powerpoint/2010/main" val="2276542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1" y="-1"/>
            <a:ext cx="9143999" cy="369332"/>
          </a:xfrm>
          <a:prstGeom prst="rect">
            <a:avLst/>
          </a:prstGeom>
          <a:solidFill>
            <a:schemeClr val="accent2"/>
          </a:solidFill>
        </p:spPr>
        <p:txBody>
          <a:bodyPr wrap="square" rtlCol="0">
            <a:spAutoFit/>
          </a:bodyPr>
          <a:lstStyle/>
          <a:p>
            <a:r>
              <a:rPr kumimoji="1" lang="en-US" altLang="ja-JP" b="1" dirty="0">
                <a:solidFill>
                  <a:schemeClr val="bg1"/>
                </a:solidFill>
              </a:rPr>
              <a:t>B.</a:t>
            </a:r>
            <a:r>
              <a:rPr kumimoji="1" lang="ja-JP" altLang="en-US" b="1" dirty="0">
                <a:solidFill>
                  <a:schemeClr val="bg1"/>
                </a:solidFill>
              </a:rPr>
              <a:t>地域公共交通調査事業の内容と結果　の作成</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20</a:t>
            </a:fld>
            <a:endParaRPr lang="ja-JP" altLang="en-US" dirty="0"/>
          </a:p>
        </p:txBody>
      </p:sp>
      <p:sp>
        <p:nvSpPr>
          <p:cNvPr id="14" name="テキスト ボックス 13">
            <a:extLst>
              <a:ext uri="{FF2B5EF4-FFF2-40B4-BE49-F238E27FC236}">
                <a16:creationId xmlns:a16="http://schemas.microsoft.com/office/drawing/2014/main" id="{FC49C0CB-00D2-6DCC-8F84-4E19140810AB}"/>
              </a:ext>
            </a:extLst>
          </p:cNvPr>
          <p:cNvSpPr txBox="1"/>
          <p:nvPr/>
        </p:nvSpPr>
        <p:spPr>
          <a:xfrm>
            <a:off x="103641" y="412534"/>
            <a:ext cx="8936718" cy="646331"/>
          </a:xfrm>
          <a:prstGeom prst="rect">
            <a:avLst/>
          </a:prstGeom>
          <a:noFill/>
          <a:ln w="38100">
            <a:solidFill>
              <a:srgbClr val="FF0000"/>
            </a:solidFill>
          </a:ln>
        </p:spPr>
        <p:txBody>
          <a:bodyPr wrap="square" rtlCol="0">
            <a:spAutoFit/>
          </a:bodyPr>
          <a:lstStyle/>
          <a:p>
            <a:r>
              <a:rPr kumimoji="1" lang="en-US" altLang="ja-JP" b="1" dirty="0"/>
              <a:t>【</a:t>
            </a:r>
            <a:r>
              <a:rPr kumimoji="1" lang="ja-JP" altLang="en-US" b="1" dirty="0"/>
              <a:t>作成のポイント</a:t>
            </a:r>
            <a:r>
              <a:rPr kumimoji="1" lang="en-US" altLang="ja-JP" b="1" dirty="0"/>
              <a:t>】</a:t>
            </a:r>
          </a:p>
          <a:p>
            <a:r>
              <a:rPr kumimoji="1" lang="ja-JP" altLang="en-US" b="1" dirty="0">
                <a:solidFill>
                  <a:srgbClr val="FF0000"/>
                </a:solidFill>
              </a:rPr>
              <a:t>調査方法</a:t>
            </a:r>
            <a:r>
              <a:rPr kumimoji="1" lang="ja-JP" altLang="en-US" dirty="0"/>
              <a:t>や、</a:t>
            </a:r>
            <a:r>
              <a:rPr kumimoji="1" lang="ja-JP" altLang="en-US" b="1" dirty="0">
                <a:solidFill>
                  <a:srgbClr val="FF0000"/>
                </a:solidFill>
              </a:rPr>
              <a:t>調査の結果明らかになったこと</a:t>
            </a:r>
            <a:r>
              <a:rPr kumimoji="1" lang="ja-JP" altLang="en-US" dirty="0"/>
              <a:t>を具体的に記載しましょう。</a:t>
            </a:r>
            <a:endParaRPr kumimoji="1" lang="en-US" altLang="ja-JP" dirty="0"/>
          </a:p>
        </p:txBody>
      </p:sp>
      <p:sp>
        <p:nvSpPr>
          <p:cNvPr id="11" name="テキスト ボックス 10">
            <a:extLst>
              <a:ext uri="{FF2B5EF4-FFF2-40B4-BE49-F238E27FC236}">
                <a16:creationId xmlns:a16="http://schemas.microsoft.com/office/drawing/2014/main" id="{C4A7C041-1DF3-9F3F-15F2-28A0D14F7FFE}"/>
              </a:ext>
            </a:extLst>
          </p:cNvPr>
          <p:cNvSpPr txBox="1"/>
          <p:nvPr/>
        </p:nvSpPr>
        <p:spPr>
          <a:xfrm>
            <a:off x="337233" y="4941121"/>
            <a:ext cx="8469534" cy="1569660"/>
          </a:xfrm>
          <a:prstGeom prst="rect">
            <a:avLst/>
          </a:prstGeom>
          <a:solidFill>
            <a:schemeClr val="bg1"/>
          </a:solidFill>
        </p:spPr>
        <p:txBody>
          <a:bodyPr wrap="square" rtlCol="0">
            <a:spAutoFit/>
          </a:bodyPr>
          <a:lstStyle/>
          <a:p>
            <a:r>
              <a:rPr lang="ja-JP" altLang="en-US" sz="1600" b="1" dirty="0"/>
              <a:t>✓ </a:t>
            </a:r>
            <a:r>
              <a:rPr kumimoji="1" lang="ja-JP" altLang="en-US" sz="1600" dirty="0"/>
              <a:t>本省様式　別添</a:t>
            </a:r>
            <a:r>
              <a:rPr kumimoji="1" lang="en-US" altLang="ja-JP" sz="1600" dirty="0"/>
              <a:t>1</a:t>
            </a:r>
            <a:r>
              <a:rPr kumimoji="1" lang="ja-JP" altLang="en-US" sz="1600" dirty="0"/>
              <a:t>の「①事業の結果概要」に記載する内容に沿って記載するとよいでしょ</a:t>
            </a:r>
            <a:endParaRPr kumimoji="1" lang="en-US" altLang="ja-JP" sz="1600" dirty="0"/>
          </a:p>
          <a:p>
            <a:r>
              <a:rPr kumimoji="1" lang="ja-JP" altLang="en-US" sz="1600" dirty="0"/>
              <a:t>　う。</a:t>
            </a:r>
          </a:p>
          <a:p>
            <a:r>
              <a:rPr kumimoji="1" lang="ja-JP" altLang="en-US" sz="1600" b="1" dirty="0"/>
              <a:t>✓ </a:t>
            </a:r>
            <a:r>
              <a:rPr kumimoji="1" lang="ja-JP" altLang="en-US" sz="1600" dirty="0"/>
              <a:t>調査方法については、アンケートやグループインタビュー、</a:t>
            </a:r>
            <a:r>
              <a:rPr kumimoji="1" lang="en-US" altLang="ja-JP" sz="1600" dirty="0"/>
              <a:t>GIS</a:t>
            </a:r>
            <a:r>
              <a:rPr kumimoji="1" lang="ja-JP" altLang="en-US" sz="1600" dirty="0"/>
              <a:t>による解析など、具体的</a:t>
            </a:r>
            <a:endParaRPr kumimoji="1" lang="en-US" altLang="ja-JP" sz="1600" dirty="0"/>
          </a:p>
          <a:p>
            <a:r>
              <a:rPr lang="ja-JP" altLang="en-US" sz="1600" dirty="0"/>
              <a:t>　</a:t>
            </a:r>
            <a:r>
              <a:rPr kumimoji="1" lang="ja-JP" altLang="en-US" sz="1600" dirty="0"/>
              <a:t>な内容を記載してください。</a:t>
            </a:r>
          </a:p>
          <a:p>
            <a:r>
              <a:rPr kumimoji="1" lang="ja-JP" altLang="en-US" sz="1600" b="1" dirty="0"/>
              <a:t>✓ </a:t>
            </a:r>
            <a:r>
              <a:rPr kumimoji="1" lang="ja-JP" altLang="en-US" sz="1600" dirty="0"/>
              <a:t>アンケートやグループインタビューの場合、対象者やサンプル数・回収率、実施時期・</a:t>
            </a:r>
            <a:endParaRPr kumimoji="1" lang="en-US" altLang="ja-JP" sz="1600" dirty="0"/>
          </a:p>
          <a:p>
            <a:r>
              <a:rPr lang="ja-JP" altLang="en-US" sz="1600" dirty="0"/>
              <a:t>　</a:t>
            </a:r>
            <a:r>
              <a:rPr kumimoji="1" lang="ja-JP" altLang="en-US" sz="1600" dirty="0"/>
              <a:t>回数などについても記載してください。</a:t>
            </a:r>
          </a:p>
        </p:txBody>
      </p:sp>
      <p:pic>
        <p:nvPicPr>
          <p:cNvPr id="7" name="図 6">
            <a:extLst>
              <a:ext uri="{FF2B5EF4-FFF2-40B4-BE49-F238E27FC236}">
                <a16:creationId xmlns:a16="http://schemas.microsoft.com/office/drawing/2014/main" id="{A4B6EEC1-E3BC-FEE2-408F-445C8E93FC5F}"/>
              </a:ext>
            </a:extLst>
          </p:cNvPr>
          <p:cNvPicPr>
            <a:picLocks noChangeAspect="1"/>
          </p:cNvPicPr>
          <p:nvPr/>
        </p:nvPicPr>
        <p:blipFill>
          <a:blip r:embed="rId2"/>
          <a:stretch>
            <a:fillRect/>
          </a:stretch>
        </p:blipFill>
        <p:spPr>
          <a:xfrm>
            <a:off x="2285802" y="1423844"/>
            <a:ext cx="4572396" cy="3429297"/>
          </a:xfrm>
          <a:prstGeom prst="rect">
            <a:avLst/>
          </a:prstGeom>
        </p:spPr>
      </p:pic>
      <p:graphicFrame>
        <p:nvGraphicFramePr>
          <p:cNvPr id="10" name="表 6">
            <a:extLst>
              <a:ext uri="{FF2B5EF4-FFF2-40B4-BE49-F238E27FC236}">
                <a16:creationId xmlns:a16="http://schemas.microsoft.com/office/drawing/2014/main" id="{92AEB92F-39E4-8449-6386-4721096ABFFD}"/>
              </a:ext>
            </a:extLst>
          </p:cNvPr>
          <p:cNvGraphicFramePr>
            <a:graphicFrameLocks noGrp="1"/>
          </p:cNvGraphicFramePr>
          <p:nvPr>
            <p:extLst>
              <p:ext uri="{D42A27DB-BD31-4B8C-83A1-F6EECF244321}">
                <p14:modId xmlns:p14="http://schemas.microsoft.com/office/powerpoint/2010/main" val="3444892522"/>
              </p:ext>
            </p:extLst>
          </p:nvPr>
        </p:nvGraphicFramePr>
        <p:xfrm>
          <a:off x="2422689" y="2028298"/>
          <a:ext cx="4279769" cy="2624351"/>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886028652"/>
                    </a:ext>
                  </a:extLst>
                </a:gridCol>
                <a:gridCol w="2450969">
                  <a:extLst>
                    <a:ext uri="{9D8B030D-6E8A-4147-A177-3AD203B41FA5}">
                      <a16:colId xmlns:a16="http://schemas.microsoft.com/office/drawing/2014/main" val="2606738193"/>
                    </a:ext>
                  </a:extLst>
                </a:gridCol>
              </a:tblGrid>
              <a:tr h="259083">
                <a:tc>
                  <a:txBody>
                    <a:bodyPr/>
                    <a:lstStyle/>
                    <a:p>
                      <a:pPr algn="ctr"/>
                      <a:r>
                        <a:rPr kumimoji="1" lang="ja-JP" altLang="en-US" sz="900" b="1" dirty="0"/>
                        <a:t>事業内容</a:t>
                      </a:r>
                    </a:p>
                  </a:txBody>
                  <a:tcPr>
                    <a:solidFill>
                      <a:schemeClr val="accent5">
                        <a:lumMod val="20000"/>
                        <a:lumOff val="80000"/>
                      </a:schemeClr>
                    </a:solidFill>
                  </a:tcPr>
                </a:tc>
                <a:tc>
                  <a:txBody>
                    <a:bodyPr/>
                    <a:lstStyle/>
                    <a:p>
                      <a:pPr algn="ctr"/>
                      <a:r>
                        <a:rPr kumimoji="1" lang="ja-JP" altLang="en-US" sz="900" b="1" dirty="0"/>
                        <a:t>結果概要</a:t>
                      </a:r>
                    </a:p>
                  </a:txBody>
                  <a:tcPr>
                    <a:solidFill>
                      <a:schemeClr val="accent5">
                        <a:lumMod val="20000"/>
                        <a:lumOff val="80000"/>
                      </a:schemeClr>
                    </a:solidFill>
                  </a:tcPr>
                </a:tc>
                <a:extLst>
                  <a:ext uri="{0D108BD9-81ED-4DB2-BD59-A6C34878D82A}">
                    <a16:rowId xmlns:a16="http://schemas.microsoft.com/office/drawing/2014/main" val="1541925116"/>
                  </a:ext>
                </a:extLst>
              </a:tr>
              <a:tr h="725434">
                <a:tc>
                  <a:txBody>
                    <a:bodyPr/>
                    <a:lstStyle/>
                    <a:p>
                      <a:pPr algn="just"/>
                      <a:r>
                        <a:rPr kumimoji="1" lang="ja-JP" altLang="en-US" sz="900" b="1" dirty="0"/>
                        <a:t>市民アンケート</a:t>
                      </a:r>
                      <a:endParaRPr kumimoji="1" lang="en-US" altLang="ja-JP" sz="900" b="1" dirty="0"/>
                    </a:p>
                    <a:p>
                      <a:pPr marL="0" indent="0" algn="just">
                        <a:buFont typeface="Wingdings" panose="05000000000000000000" pitchFamily="2" charset="2"/>
                        <a:buNone/>
                      </a:pPr>
                      <a:r>
                        <a:rPr kumimoji="1" lang="ja-JP" altLang="en-US" sz="900" dirty="0"/>
                        <a:t>全市民より</a:t>
                      </a:r>
                      <a:r>
                        <a:rPr kumimoji="1" lang="en-US" altLang="ja-JP" sz="900" dirty="0"/>
                        <a:t>3000</a:t>
                      </a:r>
                      <a:r>
                        <a:rPr kumimoji="1" lang="ja-JP" altLang="en-US" sz="900" dirty="0"/>
                        <a:t>世帯抽出</a:t>
                      </a:r>
                      <a:endParaRPr kumimoji="1" lang="en-US" altLang="ja-JP" sz="900" dirty="0"/>
                    </a:p>
                    <a:p>
                      <a:pPr marL="0" indent="0" algn="just">
                        <a:buFont typeface="Wingdings" panose="05000000000000000000" pitchFamily="2" charset="2"/>
                        <a:buNone/>
                      </a:pPr>
                      <a:r>
                        <a:rPr kumimoji="1" lang="ja-JP" altLang="en-US" sz="900" dirty="0"/>
                        <a:t>移動の目的地、時間、満足度などを質問</a:t>
                      </a:r>
                      <a:endParaRPr lang="en-US" altLang="ja-JP" sz="900" dirty="0"/>
                    </a:p>
                  </a:txBody>
                  <a:tcPr/>
                </a:tc>
                <a:tc>
                  <a:txBody>
                    <a:bodyPr/>
                    <a:lstStyle/>
                    <a:p>
                      <a:r>
                        <a:rPr kumimoji="1" lang="ja-JP" altLang="en-US" sz="900" dirty="0"/>
                        <a:t>回収率</a:t>
                      </a:r>
                      <a:r>
                        <a:rPr kumimoji="1" lang="en-US" altLang="ja-JP" sz="900" dirty="0"/>
                        <a:t>45%</a:t>
                      </a:r>
                    </a:p>
                    <a:p>
                      <a:r>
                        <a:rPr kumimoji="1" lang="ja-JP" altLang="en-US" sz="900" dirty="0"/>
                        <a:t>市民病院、ショッピングモールへの移動ニーズが高いが、通勤利用は少ない</a:t>
                      </a:r>
                      <a:endParaRPr kumimoji="1" lang="en-US" altLang="ja-JP" sz="900" dirty="0"/>
                    </a:p>
                    <a:p>
                      <a:r>
                        <a:rPr kumimoji="1" lang="ja-JP" altLang="en-US" sz="900" dirty="0"/>
                        <a:t>通学に不便を感じている世帯が多い</a:t>
                      </a:r>
                    </a:p>
                  </a:txBody>
                  <a:tcPr/>
                </a:tc>
                <a:extLst>
                  <a:ext uri="{0D108BD9-81ED-4DB2-BD59-A6C34878D82A}">
                    <a16:rowId xmlns:a16="http://schemas.microsoft.com/office/drawing/2014/main" val="1393659936"/>
                  </a:ext>
                </a:extLst>
              </a:tr>
              <a:tr h="725434">
                <a:tc>
                  <a:txBody>
                    <a:bodyPr/>
                    <a:lstStyle/>
                    <a:p>
                      <a:pPr algn="just"/>
                      <a:r>
                        <a:rPr kumimoji="1" lang="ja-JP" altLang="en-US" sz="900" b="1" dirty="0"/>
                        <a:t>高齢者グループインタビュー</a:t>
                      </a:r>
                      <a:endParaRPr kumimoji="1" lang="en-US" altLang="ja-JP" sz="900" b="1" dirty="0"/>
                    </a:p>
                    <a:p>
                      <a:pPr marL="0" indent="0" algn="just">
                        <a:buFont typeface="Wingdings" panose="05000000000000000000" pitchFamily="2" charset="2"/>
                        <a:buNone/>
                      </a:pPr>
                      <a:r>
                        <a:rPr kumimoji="1" lang="ja-JP" altLang="en-US" sz="900" dirty="0"/>
                        <a:t>高齢者団体（</a:t>
                      </a:r>
                      <a:r>
                        <a:rPr kumimoji="1" lang="en-US" altLang="ja-JP" sz="900" dirty="0"/>
                        <a:t>5</a:t>
                      </a:r>
                      <a:r>
                        <a:rPr kumimoji="1" lang="ja-JP" altLang="en-US" sz="900" dirty="0"/>
                        <a:t>地区）を対象</a:t>
                      </a:r>
                      <a:endParaRPr kumimoji="1" lang="en-US" altLang="ja-JP" sz="900" dirty="0"/>
                    </a:p>
                    <a:p>
                      <a:pPr marL="0" indent="0" algn="just">
                        <a:buFont typeface="Wingdings" panose="05000000000000000000" pitchFamily="2" charset="2"/>
                        <a:buNone/>
                      </a:pPr>
                      <a:r>
                        <a:rPr kumimoji="1" lang="ja-JP" altLang="en-US" sz="900" dirty="0"/>
                        <a:t>移動ニーズについてのインタビュー</a:t>
                      </a:r>
                      <a:endParaRPr kumimoji="1" lang="en-US" altLang="ja-JP" sz="900" dirty="0"/>
                    </a:p>
                  </a:txBody>
                  <a:tcPr/>
                </a:tc>
                <a:tc>
                  <a:txBody>
                    <a:bodyPr/>
                    <a:lstStyle/>
                    <a:p>
                      <a:r>
                        <a:rPr kumimoji="1" lang="ja-JP" altLang="en-US" sz="900" dirty="0"/>
                        <a:t>免許返納後の移動に対する不安が大きい</a:t>
                      </a:r>
                      <a:endParaRPr kumimoji="1" lang="en-US" altLang="ja-JP" sz="900" dirty="0"/>
                    </a:p>
                    <a:p>
                      <a:r>
                        <a:rPr kumimoji="1" lang="ja-JP" altLang="en-US" sz="900" dirty="0"/>
                        <a:t>バスの運賃が高いという意見が多い</a:t>
                      </a:r>
                      <a:endParaRPr kumimoji="1" lang="en-US" altLang="ja-JP" sz="900" dirty="0"/>
                    </a:p>
                    <a:p>
                      <a:r>
                        <a:rPr kumimoji="1" lang="ja-JP" altLang="en-US" sz="900" dirty="0"/>
                        <a:t>タクシーの台数が少なく、午前中の利用が制約されるとの意見</a:t>
                      </a:r>
                      <a:endParaRPr kumimoji="1" lang="en-US" altLang="ja-JP" sz="900" dirty="0"/>
                    </a:p>
                  </a:txBody>
                  <a:tcPr/>
                </a:tc>
                <a:extLst>
                  <a:ext uri="{0D108BD9-81ED-4DB2-BD59-A6C34878D82A}">
                    <a16:rowId xmlns:a16="http://schemas.microsoft.com/office/drawing/2014/main" val="2073667352"/>
                  </a:ext>
                </a:extLst>
              </a:tr>
              <a:tr h="880884">
                <a:tc>
                  <a:txBody>
                    <a:bodyPr/>
                    <a:lstStyle/>
                    <a:p>
                      <a:pPr algn="just"/>
                      <a:r>
                        <a:rPr lang="ja-JP" altLang="en-US" sz="900" b="1" dirty="0"/>
                        <a:t>財政負担シミュレーション</a:t>
                      </a:r>
                      <a:endParaRPr lang="en-US" altLang="ja-JP" sz="900" b="1" dirty="0"/>
                    </a:p>
                    <a:p>
                      <a:pPr marL="0" indent="0" algn="just">
                        <a:buFont typeface="Wingdings" panose="05000000000000000000" pitchFamily="2" charset="2"/>
                        <a:buNone/>
                      </a:pPr>
                      <a:r>
                        <a:rPr kumimoji="1" lang="ja-JP" altLang="en-US" sz="900" dirty="0"/>
                        <a:t>新たな公共交通網と運行本数の場合の財政負担額について、上記調査のニーズを踏まえてシミュレーション</a:t>
                      </a:r>
                      <a:endParaRPr kumimoji="1" lang="en-US" altLang="ja-JP" sz="900" dirty="0"/>
                    </a:p>
                  </a:txBody>
                  <a:tcPr/>
                </a:tc>
                <a:tc>
                  <a:txBody>
                    <a:bodyPr/>
                    <a:lstStyle/>
                    <a:p>
                      <a:r>
                        <a:rPr kumimoji="1" lang="ja-JP" altLang="en-US" sz="900" dirty="0"/>
                        <a:t>新たに検討した公共交通ネットワークとサービスを実施した場合、財政負担が</a:t>
                      </a:r>
                      <a:r>
                        <a:rPr kumimoji="1" lang="en-US" altLang="ja-JP" sz="900" dirty="0"/>
                        <a:t>4000</a:t>
                      </a:r>
                      <a:r>
                        <a:rPr kumimoji="1" lang="ja-JP" altLang="en-US" sz="900" dirty="0"/>
                        <a:t>万円</a:t>
                      </a:r>
                      <a:r>
                        <a:rPr kumimoji="1" lang="en-US" altLang="ja-JP" sz="900" dirty="0"/>
                        <a:t>/</a:t>
                      </a:r>
                      <a:r>
                        <a:rPr kumimoji="1" lang="ja-JP" altLang="en-US" sz="900" dirty="0"/>
                        <a:t>年の増加と推計</a:t>
                      </a:r>
                      <a:endParaRPr kumimoji="1" lang="en-US" altLang="ja-JP" sz="900" dirty="0"/>
                    </a:p>
                    <a:p>
                      <a:r>
                        <a:rPr kumimoji="1" lang="ja-JP" altLang="en-US" sz="900" dirty="0"/>
                        <a:t>一部サービスをバスから乗合タクシーに変更することで増加幅を</a:t>
                      </a:r>
                      <a:r>
                        <a:rPr kumimoji="1" lang="en-US" altLang="ja-JP" sz="900" dirty="0"/>
                        <a:t>3000</a:t>
                      </a:r>
                      <a:r>
                        <a:rPr kumimoji="1" lang="ja-JP" altLang="en-US" sz="900" dirty="0"/>
                        <a:t>万円</a:t>
                      </a:r>
                      <a:r>
                        <a:rPr kumimoji="1" lang="en-US" altLang="ja-JP" sz="900" dirty="0"/>
                        <a:t>/</a:t>
                      </a:r>
                      <a:r>
                        <a:rPr kumimoji="1" lang="ja-JP" altLang="en-US" sz="900" dirty="0"/>
                        <a:t>年まで圧縮可能</a:t>
                      </a:r>
                    </a:p>
                  </a:txBody>
                  <a:tcPr/>
                </a:tc>
                <a:extLst>
                  <a:ext uri="{0D108BD9-81ED-4DB2-BD59-A6C34878D82A}">
                    <a16:rowId xmlns:a16="http://schemas.microsoft.com/office/drawing/2014/main" val="2290329655"/>
                  </a:ext>
                </a:extLst>
              </a:tr>
            </a:tbl>
          </a:graphicData>
        </a:graphic>
      </p:graphicFrame>
      <p:sp>
        <p:nvSpPr>
          <p:cNvPr id="15" name="吹き出し: 四角形 14">
            <a:extLst>
              <a:ext uri="{FF2B5EF4-FFF2-40B4-BE49-F238E27FC236}">
                <a16:creationId xmlns:a16="http://schemas.microsoft.com/office/drawing/2014/main" id="{A8B06F43-2320-005C-329F-AC16E1ABAD9A}"/>
              </a:ext>
            </a:extLst>
          </p:cNvPr>
          <p:cNvSpPr/>
          <p:nvPr/>
        </p:nvSpPr>
        <p:spPr>
          <a:xfrm>
            <a:off x="200346" y="2372745"/>
            <a:ext cx="2085456" cy="1254496"/>
          </a:xfrm>
          <a:prstGeom prst="wedgeRectCallout">
            <a:avLst>
              <a:gd name="adj1" fmla="val 60702"/>
              <a:gd name="adj2" fmla="val 2290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調査の具体的な方法や、その内容について説明してください。</a:t>
            </a:r>
          </a:p>
        </p:txBody>
      </p:sp>
      <p:sp>
        <p:nvSpPr>
          <p:cNvPr id="18" name="吹き出し: 四角形 17">
            <a:extLst>
              <a:ext uri="{FF2B5EF4-FFF2-40B4-BE49-F238E27FC236}">
                <a16:creationId xmlns:a16="http://schemas.microsoft.com/office/drawing/2014/main" id="{4B15CB5A-ADA8-50C4-CD78-B9E821505C1F}"/>
              </a:ext>
            </a:extLst>
          </p:cNvPr>
          <p:cNvSpPr/>
          <p:nvPr/>
        </p:nvSpPr>
        <p:spPr>
          <a:xfrm>
            <a:off x="6954903" y="2372744"/>
            <a:ext cx="2085456" cy="1569660"/>
          </a:xfrm>
          <a:prstGeom prst="wedgeRectCallout">
            <a:avLst>
              <a:gd name="adj1" fmla="val -68125"/>
              <a:gd name="adj2" fmla="val -1842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調査の結果明らかになったこと、調査事業が途中の場合は、途中経過や今後のスケジュール等の概要を記載してください。</a:t>
            </a:r>
          </a:p>
        </p:txBody>
      </p:sp>
    </p:spTree>
    <p:extLst>
      <p:ext uri="{BB962C8B-B14F-4D97-AF65-F5344CB8AC3E}">
        <p14:creationId xmlns:p14="http://schemas.microsoft.com/office/powerpoint/2010/main" val="152570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1" y="-1"/>
            <a:ext cx="9143999" cy="369332"/>
          </a:xfrm>
          <a:prstGeom prst="rect">
            <a:avLst/>
          </a:prstGeom>
          <a:solidFill>
            <a:schemeClr val="accent2"/>
          </a:solidFill>
        </p:spPr>
        <p:txBody>
          <a:bodyPr wrap="square" rtlCol="0">
            <a:spAutoFit/>
          </a:bodyPr>
          <a:lstStyle/>
          <a:p>
            <a:r>
              <a:rPr kumimoji="1" lang="en-US" altLang="ja-JP" b="1" dirty="0">
                <a:solidFill>
                  <a:schemeClr val="bg1"/>
                </a:solidFill>
              </a:rPr>
              <a:t>C.</a:t>
            </a:r>
            <a:r>
              <a:rPr kumimoji="1" lang="ja-JP" altLang="en-US" b="1" dirty="0">
                <a:solidFill>
                  <a:schemeClr val="bg1"/>
                </a:solidFill>
              </a:rPr>
              <a:t>地域公共交通調査事業の結果の活用　の作成</a:t>
            </a:r>
          </a:p>
        </p:txBody>
      </p:sp>
      <p:pic>
        <p:nvPicPr>
          <p:cNvPr id="6" name="図 5">
            <a:extLst>
              <a:ext uri="{FF2B5EF4-FFF2-40B4-BE49-F238E27FC236}">
                <a16:creationId xmlns:a16="http://schemas.microsoft.com/office/drawing/2014/main" id="{A2D0C906-ADBB-7612-07FF-CE51D927F70E}"/>
              </a:ext>
            </a:extLst>
          </p:cNvPr>
          <p:cNvPicPr>
            <a:picLocks noChangeAspect="1"/>
          </p:cNvPicPr>
          <p:nvPr/>
        </p:nvPicPr>
        <p:blipFill>
          <a:blip r:embed="rId2"/>
          <a:stretch>
            <a:fillRect/>
          </a:stretch>
        </p:blipFill>
        <p:spPr>
          <a:xfrm>
            <a:off x="3940205" y="1285273"/>
            <a:ext cx="4572396" cy="3429297"/>
          </a:xfrm>
          <a:prstGeom prst="rect">
            <a:avLst/>
          </a:prstGeom>
        </p:spPr>
      </p:pic>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21</a:t>
            </a:fld>
            <a:endParaRPr lang="ja-JP" altLang="en-US" dirty="0"/>
          </a:p>
        </p:txBody>
      </p:sp>
      <p:sp>
        <p:nvSpPr>
          <p:cNvPr id="14" name="テキスト ボックス 13">
            <a:extLst>
              <a:ext uri="{FF2B5EF4-FFF2-40B4-BE49-F238E27FC236}">
                <a16:creationId xmlns:a16="http://schemas.microsoft.com/office/drawing/2014/main" id="{FC49C0CB-00D2-6DCC-8F84-4E19140810AB}"/>
              </a:ext>
            </a:extLst>
          </p:cNvPr>
          <p:cNvSpPr txBox="1"/>
          <p:nvPr/>
        </p:nvSpPr>
        <p:spPr>
          <a:xfrm>
            <a:off x="103641" y="412534"/>
            <a:ext cx="8936718" cy="646331"/>
          </a:xfrm>
          <a:prstGeom prst="rect">
            <a:avLst/>
          </a:prstGeom>
          <a:noFill/>
          <a:ln w="38100">
            <a:solidFill>
              <a:srgbClr val="FF0000"/>
            </a:solidFill>
          </a:ln>
        </p:spPr>
        <p:txBody>
          <a:bodyPr wrap="square" rtlCol="0">
            <a:spAutoFit/>
          </a:bodyPr>
          <a:lstStyle/>
          <a:p>
            <a:r>
              <a:rPr kumimoji="1" lang="en-US" altLang="ja-JP" b="1" dirty="0"/>
              <a:t>【</a:t>
            </a:r>
            <a:r>
              <a:rPr kumimoji="1" lang="ja-JP" altLang="en-US" b="1" dirty="0"/>
              <a:t>作成のポイント</a:t>
            </a:r>
            <a:r>
              <a:rPr kumimoji="1" lang="en-US" altLang="ja-JP" b="1" dirty="0"/>
              <a:t>】</a:t>
            </a:r>
          </a:p>
          <a:p>
            <a:r>
              <a:rPr kumimoji="1" lang="ja-JP" altLang="en-US" dirty="0"/>
              <a:t>調査結果を地域公共交通</a:t>
            </a:r>
            <a:r>
              <a:rPr kumimoji="1" lang="ja-JP" altLang="en-US" b="1" dirty="0">
                <a:solidFill>
                  <a:srgbClr val="FF0000"/>
                </a:solidFill>
              </a:rPr>
              <a:t>計画にどのように反映するか</a:t>
            </a:r>
            <a:r>
              <a:rPr kumimoji="1" lang="ja-JP" altLang="en-US" dirty="0"/>
              <a:t>について記載しましょう。</a:t>
            </a:r>
            <a:endParaRPr kumimoji="1" lang="en-US" altLang="ja-JP" dirty="0"/>
          </a:p>
        </p:txBody>
      </p:sp>
      <p:sp>
        <p:nvSpPr>
          <p:cNvPr id="11" name="テキスト ボックス 10">
            <a:extLst>
              <a:ext uri="{FF2B5EF4-FFF2-40B4-BE49-F238E27FC236}">
                <a16:creationId xmlns:a16="http://schemas.microsoft.com/office/drawing/2014/main" id="{C4A7C041-1DF3-9F3F-15F2-28A0D14F7FFE}"/>
              </a:ext>
            </a:extLst>
          </p:cNvPr>
          <p:cNvSpPr txBox="1"/>
          <p:nvPr/>
        </p:nvSpPr>
        <p:spPr>
          <a:xfrm>
            <a:off x="246202" y="5234173"/>
            <a:ext cx="8469534" cy="338554"/>
          </a:xfrm>
          <a:prstGeom prst="rect">
            <a:avLst/>
          </a:prstGeom>
          <a:solidFill>
            <a:schemeClr val="bg1"/>
          </a:solidFill>
        </p:spPr>
        <p:txBody>
          <a:bodyPr wrap="square" rtlCol="0">
            <a:spAutoFit/>
          </a:bodyPr>
          <a:lstStyle/>
          <a:p>
            <a:r>
              <a:rPr kumimoji="1" lang="ja-JP" altLang="en-US" sz="1600" b="1" dirty="0"/>
              <a:t>✓</a:t>
            </a:r>
            <a:r>
              <a:rPr kumimoji="1" lang="ja-JP" altLang="en-US" sz="1600" dirty="0"/>
              <a:t> 調査結果を、計画の事業検討にどのように反映したかを説明してください。</a:t>
            </a:r>
          </a:p>
        </p:txBody>
      </p:sp>
      <p:sp>
        <p:nvSpPr>
          <p:cNvPr id="4" name="テキスト ボックス 3">
            <a:extLst>
              <a:ext uri="{FF2B5EF4-FFF2-40B4-BE49-F238E27FC236}">
                <a16:creationId xmlns:a16="http://schemas.microsoft.com/office/drawing/2014/main" id="{CE486036-1326-DBA9-E606-067DEEC99FAA}"/>
              </a:ext>
            </a:extLst>
          </p:cNvPr>
          <p:cNvSpPr txBox="1"/>
          <p:nvPr/>
        </p:nvSpPr>
        <p:spPr>
          <a:xfrm>
            <a:off x="4062952" y="2121031"/>
            <a:ext cx="4326903" cy="1546577"/>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n"/>
            </a:pPr>
            <a:r>
              <a:rPr kumimoji="1" lang="ja-JP" altLang="en-US" sz="1050" dirty="0"/>
              <a:t>現行の公共交通サービスは、目的地・運行時刻とも市民ニーズと乖離している部分があるため、調査結果を踏まえたサービス改善によって利便性の高い公共交通ネットワークを構築し直す</a:t>
            </a:r>
            <a:endParaRPr kumimoji="1" lang="en-US" altLang="ja-JP" sz="1050" dirty="0"/>
          </a:p>
          <a:p>
            <a:pPr marL="285750" indent="-285750">
              <a:buFont typeface="Wingdings" panose="05000000000000000000" pitchFamily="2" charset="2"/>
              <a:buChar char="n"/>
            </a:pPr>
            <a:r>
              <a:rPr kumimoji="1" lang="ja-JP" altLang="en-US" sz="1050" dirty="0"/>
              <a:t>高齢者は、バス停までのアクセスが困難であるという意見が多いため、オンデマンド型の乗合タクシーの停留所をきめ細かく設定する</a:t>
            </a:r>
            <a:endParaRPr kumimoji="1" lang="en-US" altLang="ja-JP" sz="1050" dirty="0"/>
          </a:p>
          <a:p>
            <a:pPr marL="285750" indent="-285750">
              <a:buFont typeface="Wingdings" panose="05000000000000000000" pitchFamily="2" charset="2"/>
              <a:buChar char="n"/>
            </a:pPr>
            <a:r>
              <a:rPr kumimoji="1" lang="ja-JP" altLang="en-US" sz="1050" dirty="0"/>
              <a:t>財政シミュレーションの結果を踏まえ、基幹路線</a:t>
            </a:r>
            <a:r>
              <a:rPr kumimoji="1" lang="en-US" altLang="ja-JP" sz="1050" dirty="0"/>
              <a:t>3</a:t>
            </a:r>
            <a:r>
              <a:rPr kumimoji="1" lang="ja-JP" altLang="en-US" sz="1050" dirty="0"/>
              <a:t>路線は乗合バス型、支線路線</a:t>
            </a:r>
            <a:r>
              <a:rPr kumimoji="1" lang="en-US" altLang="ja-JP" sz="1050" dirty="0"/>
              <a:t>5</a:t>
            </a:r>
            <a:r>
              <a:rPr kumimoji="1" lang="ja-JP" altLang="en-US" sz="1050" dirty="0"/>
              <a:t>路線は乗合タクシー（一部オンデマンド型）の新たな公共交通ネットワークを形成する</a:t>
            </a:r>
          </a:p>
        </p:txBody>
      </p:sp>
      <p:sp>
        <p:nvSpPr>
          <p:cNvPr id="5" name="吹き出し: 四角形 4">
            <a:extLst>
              <a:ext uri="{FF2B5EF4-FFF2-40B4-BE49-F238E27FC236}">
                <a16:creationId xmlns:a16="http://schemas.microsoft.com/office/drawing/2014/main" id="{EB10F202-CDC2-75A3-CCEB-47D0F5651162}"/>
              </a:ext>
            </a:extLst>
          </p:cNvPr>
          <p:cNvSpPr/>
          <p:nvPr/>
        </p:nvSpPr>
        <p:spPr>
          <a:xfrm>
            <a:off x="246202" y="2672846"/>
            <a:ext cx="3484511" cy="1254496"/>
          </a:xfrm>
          <a:prstGeom prst="wedgeRectCallout">
            <a:avLst>
              <a:gd name="adj1" fmla="val 60702"/>
              <a:gd name="adj2" fmla="val 2290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dirty="0">
                <a:solidFill>
                  <a:schemeClr val="tx1"/>
                </a:solidFill>
              </a:rPr>
              <a:t>調査結果が新たな計画の取組にどのように反映されているのかがわかるように記載してください。</a:t>
            </a:r>
          </a:p>
        </p:txBody>
      </p:sp>
      <p:pic>
        <p:nvPicPr>
          <p:cNvPr id="3" name="図 2">
            <a:extLst>
              <a:ext uri="{FF2B5EF4-FFF2-40B4-BE49-F238E27FC236}">
                <a16:creationId xmlns:a16="http://schemas.microsoft.com/office/drawing/2014/main" id="{B4B68688-6C83-61B1-CDD7-DADC6408D062}"/>
              </a:ext>
            </a:extLst>
          </p:cNvPr>
          <p:cNvPicPr>
            <a:picLocks noChangeAspect="1"/>
          </p:cNvPicPr>
          <p:nvPr/>
        </p:nvPicPr>
        <p:blipFill>
          <a:blip r:embed="rId3"/>
          <a:stretch>
            <a:fillRect/>
          </a:stretch>
        </p:blipFill>
        <p:spPr>
          <a:xfrm>
            <a:off x="7357533" y="5497898"/>
            <a:ext cx="1246138" cy="1015147"/>
          </a:xfrm>
          <a:prstGeom prst="rect">
            <a:avLst/>
          </a:prstGeom>
        </p:spPr>
      </p:pic>
    </p:spTree>
    <p:extLst>
      <p:ext uri="{BB962C8B-B14F-4D97-AF65-F5344CB8AC3E}">
        <p14:creationId xmlns:p14="http://schemas.microsoft.com/office/powerpoint/2010/main" val="2305767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sz="1800" b="1" dirty="0">
                <a:solidFill>
                  <a:schemeClr val="bg1"/>
                </a:solidFill>
              </a:rPr>
              <a:t>自己評価と第三者評価の関係と中部様式の記載内容</a:t>
            </a:r>
            <a:endParaRPr kumimoji="1" lang="ja-JP" altLang="en-US" b="1" dirty="0">
              <a:solidFill>
                <a:schemeClr val="bg1"/>
              </a:solidFill>
            </a:endParaRP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22</a:t>
            </a:fld>
            <a:endParaRPr lang="ja-JP" altLang="en-US" dirty="0"/>
          </a:p>
        </p:txBody>
      </p:sp>
      <p:sp>
        <p:nvSpPr>
          <p:cNvPr id="4" name="テキスト ボックス 3">
            <a:extLst>
              <a:ext uri="{FF2B5EF4-FFF2-40B4-BE49-F238E27FC236}">
                <a16:creationId xmlns:a16="http://schemas.microsoft.com/office/drawing/2014/main" id="{EA464356-8D5F-6B96-4E0D-08345158C2A1}"/>
              </a:ext>
            </a:extLst>
          </p:cNvPr>
          <p:cNvSpPr txBox="1"/>
          <p:nvPr/>
        </p:nvSpPr>
        <p:spPr>
          <a:xfrm>
            <a:off x="234462" y="679938"/>
            <a:ext cx="8651630" cy="5355312"/>
          </a:xfrm>
          <a:prstGeom prst="rect">
            <a:avLst/>
          </a:prstGeom>
          <a:noFill/>
        </p:spPr>
        <p:txBody>
          <a:bodyPr wrap="square" rtlCol="0">
            <a:spAutoFit/>
          </a:bodyPr>
          <a:lstStyle/>
          <a:p>
            <a:r>
              <a:rPr kumimoji="1" lang="ja-JP" altLang="en-US" dirty="0"/>
              <a:t>各協議会で行われる自己評価では、地域公共交通計画に基づき実施している取組の効果を総合的に把握するとともに、それぞれの路線の利用状況や各種事業の実施結果についても評価を行うことが求められます。</a:t>
            </a:r>
          </a:p>
          <a:p>
            <a:endParaRPr kumimoji="1" lang="ja-JP" altLang="en-US" dirty="0"/>
          </a:p>
          <a:p>
            <a:r>
              <a:rPr kumimoji="1" lang="ja-JP" altLang="en-US" u="sng" dirty="0"/>
              <a:t>第三者評価委員会においても、補助金対象事業や計画策定時に作成した目標の達成度のみを議論の対象とするのではなく、自治体・協議会の取組すべてを対象としてアドバイスします。</a:t>
            </a:r>
          </a:p>
          <a:p>
            <a:endParaRPr kumimoji="1" lang="ja-JP" altLang="en-US" dirty="0"/>
          </a:p>
          <a:p>
            <a:r>
              <a:rPr kumimoji="1" lang="ja-JP" altLang="en-US" dirty="0"/>
              <a:t>取組すべてを対象とする理由：</a:t>
            </a:r>
          </a:p>
          <a:p>
            <a:r>
              <a:rPr kumimoji="1" lang="ja-JP" altLang="en-US" dirty="0"/>
              <a:t>①国が補助金によって各自治体の取組を支援することが、地域公共交通計画に基づ</a:t>
            </a:r>
            <a:endParaRPr kumimoji="1" lang="en-US" altLang="ja-JP" dirty="0"/>
          </a:p>
          <a:p>
            <a:r>
              <a:rPr lang="en-US" altLang="ja-JP" dirty="0"/>
              <a:t>    </a:t>
            </a:r>
            <a:r>
              <a:rPr kumimoji="1" lang="ja-JP" altLang="en-US" dirty="0"/>
              <a:t>くその他</a:t>
            </a:r>
            <a:r>
              <a:rPr lang="ja-JP" altLang="en-US" dirty="0"/>
              <a:t>すべて</a:t>
            </a:r>
            <a:r>
              <a:rPr kumimoji="1" lang="ja-JP" altLang="en-US" dirty="0"/>
              <a:t>の事業の効果的な実施や、地域公共交通ネットワークをよりよい</a:t>
            </a:r>
            <a:endParaRPr kumimoji="1" lang="en-US" altLang="ja-JP" dirty="0"/>
          </a:p>
          <a:p>
            <a:r>
              <a:rPr lang="ja-JP" altLang="en-US" dirty="0"/>
              <a:t>　</a:t>
            </a:r>
            <a:r>
              <a:rPr kumimoji="1" lang="ja-JP" altLang="en-US" dirty="0"/>
              <a:t>ものとすることに役立っているかどうかという観点から評価を行うため</a:t>
            </a:r>
          </a:p>
          <a:p>
            <a:r>
              <a:rPr kumimoji="1" lang="ja-JP" altLang="en-US" dirty="0"/>
              <a:t>②目標の達成状況について、現在の結果に係る経緯を明らかにすることにより、今</a:t>
            </a:r>
            <a:endParaRPr kumimoji="1" lang="en-US" altLang="ja-JP" dirty="0"/>
          </a:p>
          <a:p>
            <a:r>
              <a:rPr lang="ja-JP" altLang="en-US" dirty="0"/>
              <a:t>　</a:t>
            </a:r>
            <a:r>
              <a:rPr kumimoji="1" lang="ja-JP" altLang="en-US" dirty="0"/>
              <a:t>後改善すべき点についてより具体的に評価を行うため</a:t>
            </a:r>
          </a:p>
          <a:p>
            <a:endParaRPr kumimoji="1" lang="ja-JP" altLang="en-US" dirty="0"/>
          </a:p>
          <a:p>
            <a:r>
              <a:rPr kumimoji="1" lang="ja-JP" altLang="en-US" dirty="0"/>
              <a:t>このため、</a:t>
            </a:r>
            <a:r>
              <a:rPr kumimoji="1" lang="ja-JP" altLang="en-US" u="sng" dirty="0"/>
              <a:t>中部様式の作成にあたっては、補助金対象路線のみについて様式に記載するのではなく、自治体・協議会で取り組んでいる事業全体のあらましが分かるように記載した上で、その中で補助金対象路線がどのような役割を担っているのかを記載してください。</a:t>
            </a:r>
          </a:p>
        </p:txBody>
      </p:sp>
    </p:spTree>
    <p:extLst>
      <p:ext uri="{BB962C8B-B14F-4D97-AF65-F5344CB8AC3E}">
        <p14:creationId xmlns:p14="http://schemas.microsoft.com/office/powerpoint/2010/main" val="150177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B81938A-BAEE-F8E5-EEB0-0F5391D5D6F7}"/>
              </a:ext>
            </a:extLst>
          </p:cNvPr>
          <p:cNvSpPr/>
          <p:nvPr/>
        </p:nvSpPr>
        <p:spPr>
          <a:xfrm>
            <a:off x="246186" y="2393433"/>
            <a:ext cx="5293482" cy="11561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sz="1800" b="1" dirty="0">
                <a:solidFill>
                  <a:schemeClr val="bg1"/>
                </a:solidFill>
              </a:rPr>
              <a:t>中部様式の作成と発表の留意事項</a:t>
            </a:r>
            <a:endParaRPr kumimoji="1" lang="ja-JP" altLang="en-US" b="1" dirty="0">
              <a:solidFill>
                <a:schemeClr val="bg1"/>
              </a:solidFill>
            </a:endParaRP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23</a:t>
            </a:fld>
            <a:endParaRPr lang="ja-JP" altLang="en-US" dirty="0"/>
          </a:p>
        </p:txBody>
      </p:sp>
      <p:sp>
        <p:nvSpPr>
          <p:cNvPr id="4" name="テキスト ボックス 3">
            <a:extLst>
              <a:ext uri="{FF2B5EF4-FFF2-40B4-BE49-F238E27FC236}">
                <a16:creationId xmlns:a16="http://schemas.microsoft.com/office/drawing/2014/main" id="{EA464356-8D5F-6B96-4E0D-08345158C2A1}"/>
              </a:ext>
            </a:extLst>
          </p:cNvPr>
          <p:cNvSpPr txBox="1"/>
          <p:nvPr/>
        </p:nvSpPr>
        <p:spPr>
          <a:xfrm>
            <a:off x="166285" y="487254"/>
            <a:ext cx="8651630" cy="4801314"/>
          </a:xfrm>
          <a:prstGeom prst="rect">
            <a:avLst/>
          </a:prstGeom>
          <a:noFill/>
        </p:spPr>
        <p:txBody>
          <a:bodyPr wrap="square" rtlCol="0">
            <a:spAutoFit/>
          </a:bodyPr>
          <a:lstStyle/>
          <a:p>
            <a:r>
              <a:rPr kumimoji="1" lang="en-US" altLang="ja-JP" dirty="0"/>
              <a:t>【</a:t>
            </a:r>
            <a:r>
              <a:rPr kumimoji="1" lang="ja-JP" altLang="en-US" dirty="0"/>
              <a:t>中部様式の体裁について</a:t>
            </a:r>
            <a:r>
              <a:rPr kumimoji="1" lang="en-US" altLang="ja-JP" dirty="0"/>
              <a:t>】</a:t>
            </a:r>
          </a:p>
          <a:p>
            <a:r>
              <a:rPr kumimoji="1" lang="ja-JP" altLang="en-US" dirty="0"/>
              <a:t>・資料は必要最低限のボリュームとして、簡潔にまとめてください。</a:t>
            </a:r>
          </a:p>
          <a:p>
            <a:r>
              <a:rPr kumimoji="1" lang="ja-JP" altLang="en-US" dirty="0"/>
              <a:t>・文章で冗長に記載することは極力避け、箇条書きや体言止めとしてください。</a:t>
            </a:r>
            <a:endParaRPr kumimoji="1" lang="en-US" altLang="ja-JP" dirty="0"/>
          </a:p>
          <a:p>
            <a:r>
              <a:rPr lang="ja-JP" altLang="en-US" dirty="0"/>
              <a:t>　</a:t>
            </a:r>
            <a:r>
              <a:rPr kumimoji="1" lang="ja-JP" altLang="en-US" dirty="0"/>
              <a:t>また、適宜図表を活用して見やすさに心がけてください。</a:t>
            </a:r>
            <a:endParaRPr kumimoji="1" lang="en-US" altLang="ja-JP" dirty="0"/>
          </a:p>
          <a:p>
            <a:endParaRPr kumimoji="1" lang="ja-JP" altLang="en-US" dirty="0"/>
          </a:p>
          <a:p>
            <a:r>
              <a:rPr kumimoji="1" lang="en-US" altLang="ja-JP" dirty="0"/>
              <a:t>【</a:t>
            </a:r>
            <a:r>
              <a:rPr kumimoji="1" lang="ja-JP" altLang="en-US" dirty="0"/>
              <a:t>発表について</a:t>
            </a:r>
            <a:r>
              <a:rPr kumimoji="1" lang="en-US" altLang="ja-JP" dirty="0"/>
              <a:t>】</a:t>
            </a:r>
          </a:p>
          <a:p>
            <a:r>
              <a:rPr lang="ja-JP" altLang="en-US" dirty="0"/>
              <a:t>・オンライン形式にて発表いただきます。</a:t>
            </a:r>
            <a:endParaRPr lang="en-US" altLang="ja-JP" dirty="0"/>
          </a:p>
          <a:p>
            <a:r>
              <a:rPr kumimoji="1" lang="ja-JP" altLang="en-US" dirty="0"/>
              <a:t>・資料の画面共有の操作は事務局で行います。</a:t>
            </a:r>
            <a:endParaRPr kumimoji="1" lang="en-US" altLang="ja-JP" dirty="0"/>
          </a:p>
          <a:p>
            <a:r>
              <a:rPr lang="ja-JP" altLang="en-US" dirty="0"/>
              <a:t>・</a:t>
            </a:r>
            <a:r>
              <a:rPr kumimoji="1" lang="ja-JP" altLang="en-US" dirty="0"/>
              <a:t>各協議会等の割り当て時間</a:t>
            </a:r>
            <a:endParaRPr kumimoji="1" lang="en-US" altLang="ja-JP" dirty="0"/>
          </a:p>
          <a:p>
            <a:r>
              <a:rPr lang="ja-JP" altLang="en-US" dirty="0">
                <a:solidFill>
                  <a:srgbClr val="FF0000"/>
                </a:solidFill>
              </a:rPr>
              <a:t>　　ご</a:t>
            </a:r>
            <a:r>
              <a:rPr kumimoji="1" lang="ja-JP" altLang="en-US" dirty="0">
                <a:solidFill>
                  <a:srgbClr val="FF0000"/>
                </a:solidFill>
              </a:rPr>
              <a:t>説明は</a:t>
            </a:r>
            <a:r>
              <a:rPr kumimoji="1" lang="en-US" altLang="ja-JP" dirty="0">
                <a:solidFill>
                  <a:srgbClr val="FF0000"/>
                </a:solidFill>
              </a:rPr>
              <a:t>10</a:t>
            </a:r>
            <a:r>
              <a:rPr kumimoji="1" lang="ja-JP" altLang="en-US" dirty="0">
                <a:solidFill>
                  <a:srgbClr val="FF0000"/>
                </a:solidFill>
              </a:rPr>
              <a:t>分程度、</a:t>
            </a:r>
            <a:endParaRPr kumimoji="1" lang="en-US" altLang="ja-JP" dirty="0">
              <a:solidFill>
                <a:srgbClr val="FF0000"/>
              </a:solidFill>
            </a:endParaRPr>
          </a:p>
          <a:p>
            <a:r>
              <a:rPr lang="ja-JP" altLang="en-US" dirty="0">
                <a:solidFill>
                  <a:srgbClr val="FF0000"/>
                </a:solidFill>
              </a:rPr>
              <a:t>　　</a:t>
            </a:r>
            <a:r>
              <a:rPr kumimoji="1" lang="ja-JP" altLang="en-US" dirty="0">
                <a:solidFill>
                  <a:srgbClr val="FF0000"/>
                </a:solidFill>
              </a:rPr>
              <a:t>評価委員質疑・</a:t>
            </a:r>
            <a:r>
              <a:rPr lang="ja-JP" altLang="en-US" dirty="0">
                <a:solidFill>
                  <a:srgbClr val="FF0000"/>
                </a:solidFill>
              </a:rPr>
              <a:t>コメント等は</a:t>
            </a:r>
            <a:r>
              <a:rPr kumimoji="1" lang="en-US" altLang="ja-JP" dirty="0">
                <a:solidFill>
                  <a:srgbClr val="FF0000"/>
                </a:solidFill>
              </a:rPr>
              <a:t>20</a:t>
            </a:r>
            <a:r>
              <a:rPr kumimoji="1" lang="ja-JP" altLang="en-US" dirty="0">
                <a:solidFill>
                  <a:srgbClr val="FF0000"/>
                </a:solidFill>
              </a:rPr>
              <a:t>分程度です。</a:t>
            </a:r>
            <a:endParaRPr kumimoji="1" lang="en-US" altLang="ja-JP" dirty="0"/>
          </a:p>
          <a:p>
            <a:endParaRPr kumimoji="1" lang="en-US" altLang="ja-JP" dirty="0"/>
          </a:p>
          <a:p>
            <a:r>
              <a:rPr kumimoji="1" lang="ja-JP" altLang="en-US" dirty="0"/>
              <a:t>・</a:t>
            </a:r>
            <a:r>
              <a:rPr kumimoji="1" lang="ja-JP" altLang="en-US" u="sng" dirty="0"/>
              <a:t>タイトルが青いスライドは発表に使用しますが、タイトルが緑のスライドは書面</a:t>
            </a:r>
            <a:endParaRPr kumimoji="1" lang="en-US" altLang="ja-JP" u="sng" dirty="0"/>
          </a:p>
          <a:p>
            <a:r>
              <a:rPr lang="ja-JP" altLang="en-US" dirty="0"/>
              <a:t>　</a:t>
            </a:r>
            <a:r>
              <a:rPr kumimoji="1" lang="ja-JP" altLang="en-US" u="sng" dirty="0"/>
              <a:t>提出のみ</a:t>
            </a:r>
            <a:r>
              <a:rPr kumimoji="1" lang="ja-JP" altLang="en-US" dirty="0"/>
              <a:t>です。このため、発表時は青い</a:t>
            </a:r>
            <a:r>
              <a:rPr lang="ja-JP" altLang="en-US" dirty="0"/>
              <a:t>スライド</a:t>
            </a:r>
            <a:r>
              <a:rPr kumimoji="1" lang="ja-JP" altLang="en-US" dirty="0"/>
              <a:t>のみ発表してください。</a:t>
            </a:r>
            <a:endParaRPr kumimoji="1" lang="en-US" altLang="ja-JP" dirty="0"/>
          </a:p>
          <a:p>
            <a:r>
              <a:rPr kumimoji="1" lang="ja-JP" altLang="en-US" dirty="0"/>
              <a:t>・当日の発表において強調したい部分はあらかじめ文字色を変えるなどするとわか</a:t>
            </a:r>
            <a:endParaRPr kumimoji="1" lang="en-US" altLang="ja-JP" dirty="0"/>
          </a:p>
          <a:p>
            <a:r>
              <a:rPr lang="ja-JP" altLang="en-US" dirty="0"/>
              <a:t>　</a:t>
            </a:r>
            <a:r>
              <a:rPr kumimoji="1" lang="ja-JP" altLang="en-US" dirty="0"/>
              <a:t>りやすくなります。</a:t>
            </a:r>
            <a:endParaRPr kumimoji="1" lang="en-US" altLang="ja-JP" dirty="0"/>
          </a:p>
          <a:p>
            <a:r>
              <a:rPr lang="ja-JP" altLang="en-US" dirty="0"/>
              <a:t>・資料発表後、評価委員との質疑の際は、カメラをオンにしてご対応ください。</a:t>
            </a:r>
            <a:endParaRPr kumimoji="1" lang="ja-JP" altLang="en-US" dirty="0"/>
          </a:p>
        </p:txBody>
      </p:sp>
      <p:pic>
        <p:nvPicPr>
          <p:cNvPr id="3" name="図 2">
            <a:extLst>
              <a:ext uri="{FF2B5EF4-FFF2-40B4-BE49-F238E27FC236}">
                <a16:creationId xmlns:a16="http://schemas.microsoft.com/office/drawing/2014/main" id="{E7804C6B-53DD-477D-2F9E-5BE002567AF7}"/>
              </a:ext>
            </a:extLst>
          </p:cNvPr>
          <p:cNvPicPr>
            <a:picLocks noChangeAspect="1"/>
          </p:cNvPicPr>
          <p:nvPr/>
        </p:nvPicPr>
        <p:blipFill>
          <a:blip r:embed="rId2"/>
          <a:stretch>
            <a:fillRect/>
          </a:stretch>
        </p:blipFill>
        <p:spPr>
          <a:xfrm>
            <a:off x="6898480" y="5248414"/>
            <a:ext cx="1873472" cy="1361841"/>
          </a:xfrm>
          <a:prstGeom prst="rect">
            <a:avLst/>
          </a:prstGeom>
        </p:spPr>
      </p:pic>
      <p:sp>
        <p:nvSpPr>
          <p:cNvPr id="6" name="吹き出し: 角を丸めた四角形 5">
            <a:extLst>
              <a:ext uri="{FF2B5EF4-FFF2-40B4-BE49-F238E27FC236}">
                <a16:creationId xmlns:a16="http://schemas.microsoft.com/office/drawing/2014/main" id="{5DDDFD08-4447-D62B-6FE9-E5B14DEB9178}"/>
              </a:ext>
            </a:extLst>
          </p:cNvPr>
          <p:cNvSpPr/>
          <p:nvPr/>
        </p:nvSpPr>
        <p:spPr>
          <a:xfrm>
            <a:off x="5762727" y="2754623"/>
            <a:ext cx="3108960" cy="540955"/>
          </a:xfrm>
          <a:prstGeom prst="wedgeRoundRectCallout">
            <a:avLst>
              <a:gd name="adj1" fmla="val -53326"/>
              <a:gd name="adj2" fmla="val 19034"/>
              <a:gd name="adj3" fmla="val 16667"/>
            </a:avLst>
          </a:prstGeom>
          <a:solidFill>
            <a:srgbClr val="FFFF66">
              <a:alpha val="60000"/>
            </a:srgbClr>
          </a:solidFill>
          <a:ln>
            <a:solidFill>
              <a:schemeClr val="tx1">
                <a:lumMod val="50000"/>
                <a:lumOff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今年度の変更点です</a:t>
            </a:r>
          </a:p>
        </p:txBody>
      </p:sp>
    </p:spTree>
    <p:extLst>
      <p:ext uri="{BB962C8B-B14F-4D97-AF65-F5344CB8AC3E}">
        <p14:creationId xmlns:p14="http://schemas.microsoft.com/office/powerpoint/2010/main" val="950138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sz="1800" b="1" dirty="0">
                <a:solidFill>
                  <a:schemeClr val="bg1"/>
                </a:solidFill>
              </a:rPr>
              <a:t>中部様式作成や発表の際のポイント</a:t>
            </a:r>
            <a:endParaRPr kumimoji="1" lang="ja-JP" altLang="en-US" b="1" dirty="0">
              <a:solidFill>
                <a:schemeClr val="bg1"/>
              </a:solidFill>
            </a:endParaRP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24</a:t>
            </a:fld>
            <a:endParaRPr lang="ja-JP" altLang="en-US" dirty="0"/>
          </a:p>
        </p:txBody>
      </p:sp>
      <p:sp>
        <p:nvSpPr>
          <p:cNvPr id="4" name="テキスト ボックス 3">
            <a:extLst>
              <a:ext uri="{FF2B5EF4-FFF2-40B4-BE49-F238E27FC236}">
                <a16:creationId xmlns:a16="http://schemas.microsoft.com/office/drawing/2014/main" id="{EA464356-8D5F-6B96-4E0D-08345158C2A1}"/>
              </a:ext>
            </a:extLst>
          </p:cNvPr>
          <p:cNvSpPr txBox="1"/>
          <p:nvPr/>
        </p:nvSpPr>
        <p:spPr>
          <a:xfrm>
            <a:off x="234462" y="566814"/>
            <a:ext cx="8651630" cy="5632311"/>
          </a:xfrm>
          <a:prstGeom prst="rect">
            <a:avLst/>
          </a:prstGeom>
          <a:noFill/>
        </p:spPr>
        <p:txBody>
          <a:bodyPr wrap="square" rtlCol="0">
            <a:spAutoFit/>
          </a:bodyPr>
          <a:lstStyle/>
          <a:p>
            <a:r>
              <a:rPr kumimoji="1" lang="ja-JP" altLang="en-US" dirty="0"/>
              <a:t>中部様式の作成や発表の際には、以下の項目に気をつけると効果的です。</a:t>
            </a:r>
            <a:endParaRPr kumimoji="1" lang="en-US" altLang="ja-JP" dirty="0"/>
          </a:p>
          <a:p>
            <a:endParaRPr lang="en-US" altLang="ja-JP" dirty="0"/>
          </a:p>
          <a:p>
            <a:pPr marL="285750" indent="-285750">
              <a:buFont typeface="Wingdings" panose="05000000000000000000" pitchFamily="2" charset="2"/>
              <a:buChar char="p"/>
            </a:pPr>
            <a:r>
              <a:rPr kumimoji="1" lang="ja-JP" altLang="en-US" dirty="0"/>
              <a:t>取り組んだ事業内容だけでなく、その結果得られた効果を説明しましょう。</a:t>
            </a:r>
            <a:endParaRPr kumimoji="1" lang="en-US" altLang="ja-JP" dirty="0"/>
          </a:p>
          <a:p>
            <a:endParaRPr lang="en-US" altLang="ja-JP" dirty="0"/>
          </a:p>
          <a:p>
            <a:endParaRPr kumimoji="1" lang="en-US" altLang="ja-JP" dirty="0"/>
          </a:p>
          <a:p>
            <a:endParaRPr kumimoji="1" lang="en-US" altLang="ja-JP" dirty="0"/>
          </a:p>
          <a:p>
            <a:pPr marL="285750" indent="-285750">
              <a:buFont typeface="Wingdings" panose="05000000000000000000" pitchFamily="2" charset="2"/>
              <a:buChar char="p"/>
            </a:pPr>
            <a:r>
              <a:rPr kumimoji="1" lang="ja-JP" altLang="en-US" dirty="0"/>
              <a:t>決定事項だけでなく、プロセスを説明しましょう。</a:t>
            </a:r>
            <a:endParaRPr kumimoji="1"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kumimoji="1"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kumimoji="1" lang="ja-JP" altLang="en-US" dirty="0"/>
              <a:t>直近に力を入れた事業や、大きな変化や効果があった内容</a:t>
            </a:r>
            <a:endParaRPr kumimoji="1"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kumimoji="1" lang="ja-JP" altLang="en-US" dirty="0"/>
          </a:p>
          <a:p>
            <a:pPr marL="285750" indent="-285750">
              <a:buFont typeface="Wingdings" panose="05000000000000000000" pitchFamily="2" charset="2"/>
              <a:buChar char="p"/>
            </a:pPr>
            <a:endParaRPr kumimoji="1" lang="en-US" altLang="ja-JP" dirty="0"/>
          </a:p>
          <a:p>
            <a:pPr marL="285750" indent="-285750">
              <a:buFont typeface="Wingdings" panose="05000000000000000000" pitchFamily="2" charset="2"/>
              <a:buChar char="p"/>
            </a:pPr>
            <a:r>
              <a:rPr kumimoji="1" lang="ja-JP" altLang="en-US" dirty="0"/>
              <a:t>（調査事業の場合）調査を実施した結果分かったことと、計画への反映予定</a:t>
            </a:r>
            <a:endParaRPr kumimoji="1"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endParaRPr kumimoji="1" lang="en-US" altLang="ja-JP" dirty="0"/>
          </a:p>
          <a:p>
            <a:pPr marL="285750" indent="-285750">
              <a:buFont typeface="Wingdings" panose="05000000000000000000" pitchFamily="2" charset="2"/>
              <a:buChar char="p"/>
            </a:pPr>
            <a:endParaRPr lang="en-US" altLang="ja-JP" dirty="0"/>
          </a:p>
          <a:p>
            <a:pPr marL="285750" indent="-285750">
              <a:buFont typeface="Wingdings" panose="05000000000000000000" pitchFamily="2" charset="2"/>
              <a:buChar char="p"/>
            </a:pPr>
            <a:r>
              <a:rPr kumimoji="1" lang="ja-JP" altLang="en-US" dirty="0"/>
              <a:t>前回の第三者評価のアドバイスを受けて取り組んだこと</a:t>
            </a:r>
          </a:p>
          <a:p>
            <a:r>
              <a:rPr kumimoji="1" lang="ja-JP" altLang="en-US" dirty="0"/>
              <a:t>　</a:t>
            </a:r>
          </a:p>
        </p:txBody>
      </p:sp>
      <p:sp>
        <p:nvSpPr>
          <p:cNvPr id="3" name="正方形/長方形 2">
            <a:extLst>
              <a:ext uri="{FF2B5EF4-FFF2-40B4-BE49-F238E27FC236}">
                <a16:creationId xmlns:a16="http://schemas.microsoft.com/office/drawing/2014/main" id="{7780DD9A-4257-09E4-F0ED-F7ADF844D9E2}"/>
              </a:ext>
            </a:extLst>
          </p:cNvPr>
          <p:cNvSpPr/>
          <p:nvPr/>
        </p:nvSpPr>
        <p:spPr>
          <a:xfrm>
            <a:off x="339363" y="1432390"/>
            <a:ext cx="3714161" cy="7155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バスマップを</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3000</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部作成し、全戸配布</a:t>
            </a:r>
          </a:p>
        </p:txBody>
      </p:sp>
      <p:sp>
        <p:nvSpPr>
          <p:cNvPr id="5" name="正方形/長方形 4">
            <a:extLst>
              <a:ext uri="{FF2B5EF4-FFF2-40B4-BE49-F238E27FC236}">
                <a16:creationId xmlns:a16="http://schemas.microsoft.com/office/drawing/2014/main" id="{C91EEFE1-4ABF-AAED-6D8B-241C18DCE96C}"/>
              </a:ext>
            </a:extLst>
          </p:cNvPr>
          <p:cNvSpPr/>
          <p:nvPr/>
        </p:nvSpPr>
        <p:spPr>
          <a:xfrm>
            <a:off x="4889510" y="1432391"/>
            <a:ext cx="4101483" cy="7155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バスマップを</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3000</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部作成し、全戸配布した後、担当課にバスに関する問い合わせ電話が</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割増加</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just"/>
            <a:r>
              <a:rPr kumimoji="1" lang="en-US" altLang="ja-JP" sz="1400" dirty="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市民が興味を持つきっかけとなった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矢印: 右 5">
            <a:extLst>
              <a:ext uri="{FF2B5EF4-FFF2-40B4-BE49-F238E27FC236}">
                <a16:creationId xmlns:a16="http://schemas.microsoft.com/office/drawing/2014/main" id="{9AC2F1C3-7F66-EFD6-3438-8D840F79D613}"/>
              </a:ext>
            </a:extLst>
          </p:cNvPr>
          <p:cNvSpPr/>
          <p:nvPr/>
        </p:nvSpPr>
        <p:spPr>
          <a:xfrm>
            <a:off x="4264729" y="1650749"/>
            <a:ext cx="413575" cy="3582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E767E241-6308-A284-C699-1FCDC85AF49F}"/>
              </a:ext>
            </a:extLst>
          </p:cNvPr>
          <p:cNvSpPr/>
          <p:nvPr/>
        </p:nvSpPr>
        <p:spPr>
          <a:xfrm>
            <a:off x="339363" y="2538641"/>
            <a:ext cx="3714161" cy="7155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○○地区にオンデマンド交通を導入</a:t>
            </a:r>
          </a:p>
        </p:txBody>
      </p:sp>
      <p:sp>
        <p:nvSpPr>
          <p:cNvPr id="8" name="正方形/長方形 7">
            <a:extLst>
              <a:ext uri="{FF2B5EF4-FFF2-40B4-BE49-F238E27FC236}">
                <a16:creationId xmlns:a16="http://schemas.microsoft.com/office/drawing/2014/main" id="{94C5441C-13C1-75B9-FC02-25DFECE3D6D0}"/>
              </a:ext>
            </a:extLst>
          </p:cNvPr>
          <p:cNvSpPr/>
          <p:nvPr/>
        </p:nvSpPr>
        <p:spPr>
          <a:xfrm>
            <a:off x="4889510" y="2538642"/>
            <a:ext cx="4101483" cy="7155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自治会の要望を受けて、地域との意見交換会を</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年間に</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10</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回開催した結果を踏まえ、○○地区にオンデマンド交通を導入</a:t>
            </a:r>
          </a:p>
        </p:txBody>
      </p:sp>
      <p:sp>
        <p:nvSpPr>
          <p:cNvPr id="12" name="正方形/長方形 11">
            <a:extLst>
              <a:ext uri="{FF2B5EF4-FFF2-40B4-BE49-F238E27FC236}">
                <a16:creationId xmlns:a16="http://schemas.microsoft.com/office/drawing/2014/main" id="{741698B5-ED2D-D4A7-3827-791CBBBD8E7E}"/>
              </a:ext>
            </a:extLst>
          </p:cNvPr>
          <p:cNvSpPr/>
          <p:nvPr/>
        </p:nvSpPr>
        <p:spPr>
          <a:xfrm>
            <a:off x="339364" y="3643961"/>
            <a:ext cx="8651630" cy="6358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○○バス</a:t>
            </a:r>
            <a:r>
              <a:rPr kumimoji="1" lang="en-US" altLang="ja-JP" sz="14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線の減便意向を受けて、利用促進重点路線に指定し、沿線老人クラブとタイアップした「バスで買い物ツアー」や、沿線小学校でのバス乗り方教室などを実施した結果、利用者が増加に転じた</a:t>
            </a:r>
          </a:p>
        </p:txBody>
      </p:sp>
      <p:sp>
        <p:nvSpPr>
          <p:cNvPr id="14" name="正方形/長方形 13">
            <a:extLst>
              <a:ext uri="{FF2B5EF4-FFF2-40B4-BE49-F238E27FC236}">
                <a16:creationId xmlns:a16="http://schemas.microsoft.com/office/drawing/2014/main" id="{B76A109D-70FB-5E41-53AA-AFD553C635BD}"/>
              </a:ext>
            </a:extLst>
          </p:cNvPr>
          <p:cNvSpPr/>
          <p:nvPr/>
        </p:nvSpPr>
        <p:spPr>
          <a:xfrm>
            <a:off x="339364" y="4750211"/>
            <a:ext cx="8651630" cy="6358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ニーズ調査の結果、コミュニティバスを隣市の○○駅に乗り入れてほしいという意見が多数</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just"/>
            <a:r>
              <a:rPr kumimoji="1" lang="en-US" altLang="ja-JP" sz="1400" dirty="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○○市と調整の上、今計画において実施に向けた取組を予定</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矢印: 右 14">
            <a:extLst>
              <a:ext uri="{FF2B5EF4-FFF2-40B4-BE49-F238E27FC236}">
                <a16:creationId xmlns:a16="http://schemas.microsoft.com/office/drawing/2014/main" id="{5A0805E8-C148-560B-013F-A10C774389B0}"/>
              </a:ext>
            </a:extLst>
          </p:cNvPr>
          <p:cNvSpPr/>
          <p:nvPr/>
        </p:nvSpPr>
        <p:spPr>
          <a:xfrm>
            <a:off x="4264729" y="2717306"/>
            <a:ext cx="413575" cy="3582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5DE2708B-98A4-25B1-651A-C2E1B31B9323}"/>
              </a:ext>
            </a:extLst>
          </p:cNvPr>
          <p:cNvSpPr/>
          <p:nvPr/>
        </p:nvSpPr>
        <p:spPr>
          <a:xfrm>
            <a:off x="339364" y="5881221"/>
            <a:ext cx="8651630" cy="6358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●年の第三者評価委員会において、コミュニティバスと路線バスの乗継改善についてアドバイス</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just"/>
            <a:r>
              <a:rPr kumimoji="1" lang="en-US" altLang="ja-JP" sz="1400" dirty="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4</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sym typeface="Wingdings" panose="05000000000000000000" pitchFamily="2" charset="2"/>
              </a:rPr>
              <a:t>月のダイヤ改正において乗継を考慮したダイヤに変更</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99329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sz="1800" b="1" dirty="0">
                <a:solidFill>
                  <a:schemeClr val="bg1"/>
                </a:solidFill>
              </a:rPr>
              <a:t>中部様式作成や発表の際のポイント</a:t>
            </a:r>
            <a:endParaRPr kumimoji="1" lang="ja-JP" altLang="en-US" b="1" dirty="0">
              <a:solidFill>
                <a:schemeClr val="bg1"/>
              </a:solidFill>
            </a:endParaRP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25</a:t>
            </a:fld>
            <a:endParaRPr lang="ja-JP" altLang="en-US" dirty="0"/>
          </a:p>
        </p:txBody>
      </p:sp>
      <p:sp>
        <p:nvSpPr>
          <p:cNvPr id="4" name="テキスト ボックス 3">
            <a:extLst>
              <a:ext uri="{FF2B5EF4-FFF2-40B4-BE49-F238E27FC236}">
                <a16:creationId xmlns:a16="http://schemas.microsoft.com/office/drawing/2014/main" id="{EA464356-8D5F-6B96-4E0D-08345158C2A1}"/>
              </a:ext>
            </a:extLst>
          </p:cNvPr>
          <p:cNvSpPr txBox="1"/>
          <p:nvPr/>
        </p:nvSpPr>
        <p:spPr>
          <a:xfrm>
            <a:off x="234462" y="566814"/>
            <a:ext cx="8651630" cy="2862322"/>
          </a:xfrm>
          <a:prstGeom prst="rect">
            <a:avLst/>
          </a:prstGeom>
          <a:noFill/>
        </p:spPr>
        <p:txBody>
          <a:bodyPr wrap="square" rtlCol="0">
            <a:spAutoFit/>
          </a:bodyPr>
          <a:lstStyle/>
          <a:p>
            <a:r>
              <a:rPr lang="ja-JP" altLang="en-US" b="1" dirty="0"/>
              <a:t>✓</a:t>
            </a:r>
            <a:r>
              <a:rPr lang="ja-JP" altLang="en-US" dirty="0"/>
              <a:t> </a:t>
            </a:r>
            <a:r>
              <a:rPr kumimoji="1" lang="ja-JP" altLang="en-US" dirty="0"/>
              <a:t>中部様式の作成および第三者評価委員会での発表は、</a:t>
            </a:r>
            <a:r>
              <a:rPr kumimoji="1" lang="ja-JP" altLang="en-US" b="1" dirty="0">
                <a:solidFill>
                  <a:srgbClr val="FF0000"/>
                </a:solidFill>
              </a:rPr>
              <a:t>各地域における取組を改</a:t>
            </a:r>
            <a:endParaRPr kumimoji="1" lang="en-US" altLang="ja-JP" b="1" dirty="0">
              <a:solidFill>
                <a:srgbClr val="FF0000"/>
              </a:solidFill>
            </a:endParaRPr>
          </a:p>
          <a:p>
            <a:r>
              <a:rPr lang="ja-JP" altLang="en-US" b="1" dirty="0">
                <a:solidFill>
                  <a:srgbClr val="FF0000"/>
                </a:solidFill>
              </a:rPr>
              <a:t>　</a:t>
            </a:r>
            <a:r>
              <a:rPr kumimoji="1" lang="ja-JP" altLang="en-US" b="1" dirty="0">
                <a:solidFill>
                  <a:srgbClr val="FF0000"/>
                </a:solidFill>
              </a:rPr>
              <a:t>善するためのプロセス</a:t>
            </a:r>
            <a:r>
              <a:rPr kumimoji="1" lang="ja-JP" altLang="en-US" dirty="0"/>
              <a:t>のひとつです。</a:t>
            </a:r>
            <a:endParaRPr kumimoji="1" lang="en-US" altLang="ja-JP" dirty="0"/>
          </a:p>
          <a:p>
            <a:endParaRPr lang="en-US" altLang="ja-JP" dirty="0"/>
          </a:p>
          <a:p>
            <a:r>
              <a:rPr kumimoji="1" lang="ja-JP" altLang="en-US" b="1" dirty="0"/>
              <a:t>✓</a:t>
            </a:r>
            <a:r>
              <a:rPr kumimoji="1" lang="ja-JP" altLang="en-US" dirty="0"/>
              <a:t> このため、中部様式の作成にあたっては、過去の資料の時点修正をするのでは</a:t>
            </a:r>
            <a:endParaRPr kumimoji="1" lang="en-US" altLang="ja-JP" dirty="0"/>
          </a:p>
          <a:p>
            <a:r>
              <a:rPr lang="ja-JP" altLang="en-US" dirty="0"/>
              <a:t>　</a:t>
            </a:r>
            <a:r>
              <a:rPr kumimoji="1" lang="ja-JP" altLang="en-US" dirty="0"/>
              <a:t>なく、直近の取組状況を整理した上で、それに対する</a:t>
            </a:r>
            <a:r>
              <a:rPr kumimoji="1" lang="ja-JP" altLang="en-US" b="1" dirty="0">
                <a:solidFill>
                  <a:srgbClr val="FF0000"/>
                </a:solidFill>
              </a:rPr>
              <a:t>考察をしっかりと行う</a:t>
            </a:r>
            <a:r>
              <a:rPr kumimoji="1" lang="ja-JP" altLang="en-US" dirty="0"/>
              <a:t>こと</a:t>
            </a:r>
            <a:endParaRPr kumimoji="1" lang="en-US" altLang="ja-JP" dirty="0"/>
          </a:p>
          <a:p>
            <a:r>
              <a:rPr lang="ja-JP" altLang="en-US" dirty="0"/>
              <a:t>　</a:t>
            </a:r>
            <a:r>
              <a:rPr kumimoji="1" lang="ja-JP" altLang="en-US" dirty="0"/>
              <a:t>が重要です。</a:t>
            </a:r>
            <a:endParaRPr kumimoji="1" lang="en-US" altLang="ja-JP" dirty="0"/>
          </a:p>
          <a:p>
            <a:pPr marL="285750" indent="-285750">
              <a:buFont typeface="Wingdings" panose="05000000000000000000" pitchFamily="2" charset="2"/>
              <a:buChar char="p"/>
            </a:pPr>
            <a:endParaRPr lang="en-US" altLang="ja-JP" dirty="0"/>
          </a:p>
          <a:p>
            <a:r>
              <a:rPr lang="ja-JP" altLang="en-US" b="1" dirty="0"/>
              <a:t>✓</a:t>
            </a:r>
            <a:r>
              <a:rPr lang="ja-JP" altLang="en-US" b="1" dirty="0">
                <a:solidFill>
                  <a:srgbClr val="FF0000"/>
                </a:solidFill>
              </a:rPr>
              <a:t> 考察を行うことで、具体的な改善のポイントが明らか</a:t>
            </a:r>
            <a:r>
              <a:rPr lang="ja-JP" altLang="en-US" dirty="0"/>
              <a:t>となり、今後の取組を有　</a:t>
            </a:r>
            <a:endParaRPr lang="en-US" altLang="ja-JP" dirty="0"/>
          </a:p>
          <a:p>
            <a:r>
              <a:rPr lang="ja-JP" altLang="en-US" dirty="0"/>
              <a:t>　効に実施することにつながります。また、評価委員から専門的な見地に基づいて</a:t>
            </a:r>
            <a:endParaRPr lang="en-US" altLang="ja-JP" dirty="0"/>
          </a:p>
          <a:p>
            <a:r>
              <a:rPr lang="ja-JP" altLang="en-US" dirty="0"/>
              <a:t>　のアドバイスを受けることが期待できます。</a:t>
            </a:r>
            <a:endParaRPr lang="en-US" altLang="ja-JP" dirty="0"/>
          </a:p>
        </p:txBody>
      </p:sp>
      <p:pic>
        <p:nvPicPr>
          <p:cNvPr id="6" name="図 5">
            <a:extLst>
              <a:ext uri="{FF2B5EF4-FFF2-40B4-BE49-F238E27FC236}">
                <a16:creationId xmlns:a16="http://schemas.microsoft.com/office/drawing/2014/main" id="{8322A936-4C73-7A08-B1CB-F23D54C07A3C}"/>
              </a:ext>
            </a:extLst>
          </p:cNvPr>
          <p:cNvPicPr>
            <a:picLocks noChangeAspect="1"/>
          </p:cNvPicPr>
          <p:nvPr/>
        </p:nvPicPr>
        <p:blipFill>
          <a:blip r:embed="rId2">
            <a:extLst>
              <a:ext uri="{28A0092B-C50C-407E-A947-70E740481C1C}">
                <a14:useLocalDpi xmlns:a14="http://schemas.microsoft.com/office/drawing/2010/main" val="0"/>
              </a:ext>
            </a:extLst>
          </a:blip>
          <a:srcRect b="9451"/>
          <a:stretch/>
        </p:blipFill>
        <p:spPr>
          <a:xfrm>
            <a:off x="402983" y="3756102"/>
            <a:ext cx="5222754" cy="1590238"/>
          </a:xfrm>
          <a:prstGeom prst="rect">
            <a:avLst/>
          </a:prstGeom>
          <a:effectLst>
            <a:softEdge rad="38100"/>
          </a:effectLst>
        </p:spPr>
      </p:pic>
      <p:pic>
        <p:nvPicPr>
          <p:cNvPr id="10" name="図 9">
            <a:extLst>
              <a:ext uri="{FF2B5EF4-FFF2-40B4-BE49-F238E27FC236}">
                <a16:creationId xmlns:a16="http://schemas.microsoft.com/office/drawing/2014/main" id="{0F863F41-A94F-D069-19F0-E4F44987F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133" y="5251692"/>
            <a:ext cx="4406538" cy="1251742"/>
          </a:xfrm>
          <a:prstGeom prst="rect">
            <a:avLst/>
          </a:prstGeom>
          <a:effectLst>
            <a:softEdge rad="38100"/>
          </a:effectLst>
        </p:spPr>
      </p:pic>
    </p:spTree>
    <p:extLst>
      <p:ext uri="{BB962C8B-B14F-4D97-AF65-F5344CB8AC3E}">
        <p14:creationId xmlns:p14="http://schemas.microsoft.com/office/powerpoint/2010/main" val="298909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712B704-3403-438C-B054-B6437CB8F712}" type="slidenum">
              <a:rPr lang="ja-JP" altLang="en-US" smtClean="0"/>
              <a:pPr/>
              <a:t>3</a:t>
            </a:fld>
            <a:endParaRPr lang="ja-JP" altLang="en-US" dirty="0"/>
          </a:p>
        </p:txBody>
      </p:sp>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b="1" dirty="0">
                <a:solidFill>
                  <a:schemeClr val="bg1"/>
                </a:solidFill>
              </a:rPr>
              <a:t>はじめに</a:t>
            </a:r>
          </a:p>
        </p:txBody>
      </p:sp>
      <p:sp>
        <p:nvSpPr>
          <p:cNvPr id="4" name="テキスト ボックス 3">
            <a:extLst>
              <a:ext uri="{FF2B5EF4-FFF2-40B4-BE49-F238E27FC236}">
                <a16:creationId xmlns:a16="http://schemas.microsoft.com/office/drawing/2014/main" id="{EA464356-8D5F-6B96-4E0D-08345158C2A1}"/>
              </a:ext>
            </a:extLst>
          </p:cNvPr>
          <p:cNvSpPr txBox="1"/>
          <p:nvPr/>
        </p:nvSpPr>
        <p:spPr>
          <a:xfrm>
            <a:off x="246184" y="369331"/>
            <a:ext cx="8651630" cy="4247317"/>
          </a:xfrm>
          <a:prstGeom prst="rect">
            <a:avLst/>
          </a:prstGeom>
          <a:noFill/>
        </p:spPr>
        <p:txBody>
          <a:bodyPr wrap="square" rtlCol="0">
            <a:spAutoFit/>
          </a:bodyPr>
          <a:lstStyle/>
          <a:p>
            <a:r>
              <a:rPr kumimoji="1" lang="ja-JP" altLang="en-US" dirty="0"/>
              <a:t>地域公共交通に関する取組は、定期的に効果を評価し、必要に応じて改善を行うことが求められます。そのためには各協議会において自己評価を行うことが必要です。</a:t>
            </a:r>
          </a:p>
          <a:p>
            <a:r>
              <a:rPr kumimoji="1" lang="ja-JP" altLang="en-US" dirty="0"/>
              <a:t>こうした各協議会の自己評価について、有識者を交えて客観的な立場から取組の改善に向けたアドバイスをするため、中部運輸局では第三者評価委員会を平成２３年度以降、毎年開催しています。</a:t>
            </a:r>
          </a:p>
          <a:p>
            <a:endParaRPr kumimoji="1" lang="ja-JP" altLang="en-US" dirty="0"/>
          </a:p>
          <a:p>
            <a:r>
              <a:rPr kumimoji="1" lang="ja-JP" altLang="en-US" dirty="0"/>
              <a:t>自己評価と第三者評価の両方を継続的に行うことによって、各協議会における取組が段階的に改善していくことを目指しています。</a:t>
            </a:r>
          </a:p>
          <a:p>
            <a:endParaRPr kumimoji="1" lang="ja-JP" altLang="en-US" dirty="0"/>
          </a:p>
          <a:p>
            <a:r>
              <a:rPr kumimoji="1" lang="ja-JP" altLang="en-US" u="sng" dirty="0"/>
              <a:t>本手引きは、第三者評価委員会の仕組みと第三者評価委員会に参加することとなった場合の発表資料（中部様式）の作成に当たっての留意事項等を示したもの</a:t>
            </a:r>
            <a:r>
              <a:rPr kumimoji="1" lang="ja-JP" altLang="en-US" dirty="0"/>
              <a:t>です。中部様式の作成にあたっては、これまで行ってきた</a:t>
            </a:r>
            <a:r>
              <a:rPr kumimoji="1" lang="ja-JP" altLang="en-US" b="1" dirty="0">
                <a:solidFill>
                  <a:srgbClr val="FF0000"/>
                </a:solidFill>
              </a:rPr>
              <a:t>取組や事業が、地域にもたらした影響について振り返り</a:t>
            </a:r>
            <a:r>
              <a:rPr kumimoji="1" lang="ja-JP" altLang="en-US" dirty="0"/>
              <a:t>、得られた効果について整理することで、効果的な取組が行えたかどうかを確認するとともに、</a:t>
            </a:r>
            <a:r>
              <a:rPr kumimoji="1" lang="ja-JP" altLang="en-US" b="1" dirty="0">
                <a:solidFill>
                  <a:srgbClr val="FF0000"/>
                </a:solidFill>
              </a:rPr>
              <a:t>今後の改善につなげることを意識</a:t>
            </a:r>
            <a:r>
              <a:rPr kumimoji="1" lang="ja-JP" altLang="en-US" dirty="0"/>
              <a:t>してください。</a:t>
            </a:r>
          </a:p>
        </p:txBody>
      </p:sp>
      <p:pic>
        <p:nvPicPr>
          <p:cNvPr id="5" name="図 4">
            <a:extLst>
              <a:ext uri="{FF2B5EF4-FFF2-40B4-BE49-F238E27FC236}">
                <a16:creationId xmlns:a16="http://schemas.microsoft.com/office/drawing/2014/main" id="{68BE873E-552D-43A8-B040-C4310492F00A}"/>
              </a:ext>
            </a:extLst>
          </p:cNvPr>
          <p:cNvPicPr>
            <a:picLocks noChangeAspect="1"/>
          </p:cNvPicPr>
          <p:nvPr/>
        </p:nvPicPr>
        <p:blipFill rotWithShape="1">
          <a:blip r:embed="rId2"/>
          <a:srcRect l="31884" t="31934" r="31594" b="29838"/>
          <a:stretch/>
        </p:blipFill>
        <p:spPr>
          <a:xfrm>
            <a:off x="914401" y="4616648"/>
            <a:ext cx="2961256" cy="1966214"/>
          </a:xfrm>
          <a:prstGeom prst="rect">
            <a:avLst/>
          </a:prstGeom>
        </p:spPr>
      </p:pic>
      <p:pic>
        <p:nvPicPr>
          <p:cNvPr id="11" name="図 10">
            <a:extLst>
              <a:ext uri="{FF2B5EF4-FFF2-40B4-BE49-F238E27FC236}">
                <a16:creationId xmlns:a16="http://schemas.microsoft.com/office/drawing/2014/main" id="{3836AB5C-8665-461A-A03D-2AD57E08BEDF}"/>
              </a:ext>
            </a:extLst>
          </p:cNvPr>
          <p:cNvPicPr>
            <a:picLocks noChangeAspect="1"/>
          </p:cNvPicPr>
          <p:nvPr/>
        </p:nvPicPr>
        <p:blipFill>
          <a:blip r:embed="rId3"/>
          <a:stretch>
            <a:fillRect/>
          </a:stretch>
        </p:blipFill>
        <p:spPr>
          <a:xfrm>
            <a:off x="5142362" y="4606965"/>
            <a:ext cx="2723682" cy="1975897"/>
          </a:xfrm>
          <a:prstGeom prst="rect">
            <a:avLst/>
          </a:prstGeom>
        </p:spPr>
      </p:pic>
      <p:sp>
        <p:nvSpPr>
          <p:cNvPr id="3" name="スライド番号プレースホルダー 1">
            <a:extLst>
              <a:ext uri="{FF2B5EF4-FFF2-40B4-BE49-F238E27FC236}">
                <a16:creationId xmlns:a16="http://schemas.microsoft.com/office/drawing/2014/main" id="{3C191011-AE3B-F79D-1659-893F5E0648E2}"/>
              </a:ext>
            </a:extLst>
          </p:cNvPr>
          <p:cNvSpPr txBox="1">
            <a:spLocks/>
          </p:cNvSpPr>
          <p:nvPr/>
        </p:nvSpPr>
        <p:spPr>
          <a:xfrm>
            <a:off x="7069385" y="-1213"/>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712B704-3403-438C-B054-B6437CB8F712}" type="slidenum">
              <a:rPr lang="ja-JP" altLang="en-US" smtClean="0"/>
              <a:pPr/>
              <a:t>3</a:t>
            </a:fld>
            <a:endParaRPr lang="ja-JP" altLang="en-US" dirty="0"/>
          </a:p>
        </p:txBody>
      </p:sp>
    </p:spTree>
    <p:extLst>
      <p:ext uri="{BB962C8B-B14F-4D97-AF65-F5344CB8AC3E}">
        <p14:creationId xmlns:p14="http://schemas.microsoft.com/office/powerpoint/2010/main" val="31389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b="1" dirty="0">
                <a:solidFill>
                  <a:schemeClr val="bg1"/>
                </a:solidFill>
              </a:rPr>
              <a:t>第三者評価委員会について</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4</a:t>
            </a:fld>
            <a:endParaRPr lang="ja-JP" altLang="en-US" dirty="0"/>
          </a:p>
        </p:txBody>
      </p:sp>
      <p:sp>
        <p:nvSpPr>
          <p:cNvPr id="3" name="テキスト ボックス 2">
            <a:extLst>
              <a:ext uri="{FF2B5EF4-FFF2-40B4-BE49-F238E27FC236}">
                <a16:creationId xmlns:a16="http://schemas.microsoft.com/office/drawing/2014/main" id="{C3D66553-F6E5-208F-E0B1-F07EBFE5DC98}"/>
              </a:ext>
            </a:extLst>
          </p:cNvPr>
          <p:cNvSpPr txBox="1"/>
          <p:nvPr/>
        </p:nvSpPr>
        <p:spPr>
          <a:xfrm>
            <a:off x="195926" y="580255"/>
            <a:ext cx="8773898" cy="822391"/>
          </a:xfrm>
          <a:prstGeom prst="rect">
            <a:avLst/>
          </a:prstGeom>
          <a:solidFill>
            <a:schemeClr val="bg1"/>
          </a:solidFill>
          <a:ln w="22225">
            <a:solidFill>
              <a:schemeClr val="tx1"/>
            </a:solidFill>
            <a:prstDash val="solid"/>
            <a:tailEnd type="none"/>
          </a:ln>
          <a:effectLst/>
        </p:spPr>
        <p:txBody>
          <a:bodyPr vert="horz" wrap="square" lIns="66462" tIns="66462" rIns="66462" bIns="66462" rtlCol="0" anchor="ctr">
            <a:noAutofit/>
          </a:bodyPr>
          <a:lstStyle/>
          <a:p>
            <a:pPr indent="79133">
              <a:spcBef>
                <a:spcPts val="277"/>
              </a:spcBef>
            </a:pPr>
            <a:r>
              <a:rPr lang="ja-JP" altLang="en-US" sz="1477" dirty="0">
                <a:latin typeface="メイリオ" panose="020B0604030504040204" pitchFamily="50" charset="-128"/>
                <a:ea typeface="メイリオ" panose="020B0604030504040204" pitchFamily="50" charset="-128"/>
              </a:rPr>
              <a:t>地域公共交通確保維持改善事業費補助金交付要綱等に定められる事業評価に加え、中部運輸局独自に地域全体の公共交通に関する取組に対して評価、助言等を実施するとともに、令和３年度より、地域公共交通計画の評価結果も評価の対象として開催しています。</a:t>
            </a:r>
            <a:r>
              <a:rPr lang="ja-JP" altLang="en-US" sz="1108" dirty="0">
                <a:latin typeface="メイリオ" panose="020B0604030504040204" pitchFamily="50" charset="-128"/>
                <a:ea typeface="メイリオ" panose="020B0604030504040204" pitchFamily="50" charset="-128"/>
              </a:rPr>
              <a:t>（</a:t>
            </a:r>
            <a:r>
              <a:rPr lang="en-US" altLang="ja-JP" sz="1108" dirty="0">
                <a:latin typeface="メイリオ" panose="020B0604030504040204" pitchFamily="50" charset="-128"/>
                <a:ea typeface="メイリオ" panose="020B0604030504040204" pitchFamily="50" charset="-128"/>
              </a:rPr>
              <a:t>※</a:t>
            </a:r>
            <a:r>
              <a:rPr lang="ja-JP" altLang="en-US" sz="1108" dirty="0">
                <a:latin typeface="メイリオ" panose="020B0604030504040204" pitchFamily="50" charset="-128"/>
                <a:ea typeface="メイリオ" panose="020B0604030504040204" pitchFamily="50" charset="-128"/>
              </a:rPr>
              <a:t>令和２年度からオンライン形式により実施。）</a:t>
            </a:r>
          </a:p>
        </p:txBody>
      </p:sp>
      <p:sp>
        <p:nvSpPr>
          <p:cNvPr id="4" name="テキスト ボックス 3">
            <a:extLst>
              <a:ext uri="{FF2B5EF4-FFF2-40B4-BE49-F238E27FC236}">
                <a16:creationId xmlns:a16="http://schemas.microsoft.com/office/drawing/2014/main" id="{DCFE64CB-5ED4-7B9E-E915-C31061CFE0D7}"/>
              </a:ext>
            </a:extLst>
          </p:cNvPr>
          <p:cNvSpPr txBox="1"/>
          <p:nvPr/>
        </p:nvSpPr>
        <p:spPr>
          <a:xfrm>
            <a:off x="166154" y="1569696"/>
            <a:ext cx="4818462" cy="299077"/>
          </a:xfrm>
          <a:prstGeom prst="rect">
            <a:avLst/>
          </a:prstGeom>
          <a:solidFill>
            <a:schemeClr val="tx1">
              <a:lumMod val="75000"/>
              <a:lumOff val="25000"/>
            </a:schemeClr>
          </a:solidFill>
          <a:ln w="22225">
            <a:noFill/>
            <a:prstDash val="solid"/>
            <a:tailEnd type="none"/>
          </a:ln>
          <a:effectLst/>
        </p:spPr>
        <p:txBody>
          <a:bodyPr vert="horz" wrap="square" lIns="66462" tIns="66462" rIns="66462" bIns="66462" rtlCol="0">
            <a:noAutofit/>
          </a:bodyPr>
          <a:lstStyle/>
          <a:p>
            <a:pPr>
              <a:spcBef>
                <a:spcPts val="277"/>
              </a:spcBef>
            </a:pPr>
            <a:r>
              <a:rPr lang="ja-JP" altLang="en-US" sz="1477" dirty="0">
                <a:solidFill>
                  <a:schemeClr val="bg1"/>
                </a:solidFill>
                <a:latin typeface="メイリオ" panose="020B0604030504040204" pitchFamily="50" charset="-128"/>
                <a:ea typeface="メイリオ" panose="020B0604030504040204" pitchFamily="50" charset="-128"/>
              </a:rPr>
              <a:t>① ネットワークの評価</a:t>
            </a:r>
            <a:endParaRPr lang="en-US" altLang="ja-JP" sz="1477"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5162E69-AFC8-D8AF-F182-3AFD46FA6BB7}"/>
              </a:ext>
            </a:extLst>
          </p:cNvPr>
          <p:cNvSpPr txBox="1"/>
          <p:nvPr/>
        </p:nvSpPr>
        <p:spPr>
          <a:xfrm>
            <a:off x="166154" y="1885734"/>
            <a:ext cx="4884923" cy="697208"/>
          </a:xfrm>
          <a:prstGeom prst="rect">
            <a:avLst/>
          </a:prstGeom>
          <a:solidFill>
            <a:schemeClr val="bg1"/>
          </a:solidFill>
          <a:ln w="22225">
            <a:noFill/>
            <a:prstDash val="solid"/>
            <a:tailEnd type="none"/>
          </a:ln>
          <a:effectLst/>
        </p:spPr>
        <p:txBody>
          <a:bodyPr vert="horz" wrap="square" lIns="66462" tIns="66462" rIns="66462" bIns="66462" rtlCol="0">
            <a:noAutofit/>
          </a:bodyPr>
          <a:lstStyle/>
          <a:p>
            <a:pPr>
              <a:spcBef>
                <a:spcPts val="277"/>
              </a:spcBef>
            </a:pPr>
            <a:r>
              <a:rPr lang="ja-JP" altLang="en-US" sz="1400" dirty="0">
                <a:latin typeface="メイリオ" panose="020B0604030504040204" pitchFamily="50" charset="-128"/>
                <a:ea typeface="メイリオ" panose="020B0604030504040204" pitchFamily="50" charset="-128"/>
              </a:rPr>
              <a:t>「国庫補助」のみならず、地域公共交通計画の評価結果を評価の対象とし、地域全体の交通ネットワークについて評価を行い、地域全体の取組が真に地域公共交通の改善に資するか、議論しています。</a:t>
            </a:r>
          </a:p>
          <a:p>
            <a:pPr indent="79133">
              <a:spcBef>
                <a:spcPts val="277"/>
              </a:spcBef>
            </a:pPr>
            <a:endParaRPr lang="en-US" altLang="ja-JP" sz="1477"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D820FFE-D402-BF16-9C98-9709E783A1C8}"/>
              </a:ext>
            </a:extLst>
          </p:cNvPr>
          <p:cNvSpPr txBox="1"/>
          <p:nvPr/>
        </p:nvSpPr>
        <p:spPr>
          <a:xfrm>
            <a:off x="166154" y="2874032"/>
            <a:ext cx="4818462" cy="299077"/>
          </a:xfrm>
          <a:prstGeom prst="rect">
            <a:avLst/>
          </a:prstGeom>
          <a:solidFill>
            <a:schemeClr val="tx1">
              <a:lumMod val="75000"/>
              <a:lumOff val="25000"/>
            </a:schemeClr>
          </a:solidFill>
          <a:ln w="22225">
            <a:noFill/>
            <a:prstDash val="solid"/>
            <a:tailEnd type="none"/>
          </a:ln>
          <a:effectLst/>
        </p:spPr>
        <p:txBody>
          <a:bodyPr vert="horz" wrap="square" lIns="66462" tIns="66462" rIns="66462" bIns="66462" rtlCol="0">
            <a:noAutofit/>
          </a:bodyPr>
          <a:lstStyle/>
          <a:p>
            <a:pPr>
              <a:spcBef>
                <a:spcPts val="277"/>
              </a:spcBef>
            </a:pPr>
            <a:r>
              <a:rPr lang="ja-JP" altLang="en-US" sz="1477" dirty="0">
                <a:solidFill>
                  <a:schemeClr val="bg1"/>
                </a:solidFill>
                <a:latin typeface="メイリオ" panose="020B0604030504040204" pitchFamily="50" charset="-128"/>
                <a:ea typeface="メイリオ" panose="020B0604030504040204" pitchFamily="50" charset="-128"/>
              </a:rPr>
              <a:t>② 評価プロセスの公開</a:t>
            </a:r>
            <a:endParaRPr lang="en-US" altLang="ja-JP" sz="1477"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DCB97E5-BBBA-27EA-E5FE-4D908B27DB07}"/>
              </a:ext>
            </a:extLst>
          </p:cNvPr>
          <p:cNvSpPr txBox="1"/>
          <p:nvPr/>
        </p:nvSpPr>
        <p:spPr>
          <a:xfrm>
            <a:off x="174176" y="3175396"/>
            <a:ext cx="4818462" cy="498462"/>
          </a:xfrm>
          <a:prstGeom prst="rect">
            <a:avLst/>
          </a:prstGeom>
          <a:solidFill>
            <a:schemeClr val="bg1"/>
          </a:solidFill>
          <a:ln w="22225">
            <a:noFill/>
            <a:prstDash val="solid"/>
            <a:tailEnd type="none"/>
          </a:ln>
          <a:effectLst/>
        </p:spPr>
        <p:txBody>
          <a:bodyPr vert="horz" wrap="square" lIns="66462" tIns="66462" rIns="66462" bIns="66462" rtlCol="0">
            <a:noAutofit/>
          </a:bodyPr>
          <a:lstStyle/>
          <a:p>
            <a:pPr>
              <a:spcBef>
                <a:spcPts val="277"/>
              </a:spcBef>
            </a:pPr>
            <a:r>
              <a:rPr lang="ja-JP" altLang="en-US" sz="1400" dirty="0">
                <a:latin typeface="メイリオ" panose="020B0604030504040204" pitchFamily="50" charset="-128"/>
                <a:ea typeface="メイリオ" panose="020B0604030504040204" pitchFamily="50" charset="-128"/>
              </a:rPr>
              <a:t>評価委員会の公開や、運輸局ホームページ上の資料公開により、地域公共交通の現状の可視化を目指しています。</a:t>
            </a:r>
          </a:p>
        </p:txBody>
      </p:sp>
      <p:sp>
        <p:nvSpPr>
          <p:cNvPr id="8" name="テキスト ボックス 7">
            <a:extLst>
              <a:ext uri="{FF2B5EF4-FFF2-40B4-BE49-F238E27FC236}">
                <a16:creationId xmlns:a16="http://schemas.microsoft.com/office/drawing/2014/main" id="{873116D3-95AA-41A2-77C0-BEEBB5B50901}"/>
              </a:ext>
            </a:extLst>
          </p:cNvPr>
          <p:cNvSpPr txBox="1"/>
          <p:nvPr/>
        </p:nvSpPr>
        <p:spPr>
          <a:xfrm>
            <a:off x="166154" y="3755290"/>
            <a:ext cx="4818462" cy="299077"/>
          </a:xfrm>
          <a:prstGeom prst="rect">
            <a:avLst/>
          </a:prstGeom>
          <a:solidFill>
            <a:schemeClr val="tx1">
              <a:lumMod val="75000"/>
              <a:lumOff val="25000"/>
            </a:schemeClr>
          </a:solidFill>
          <a:ln w="22225">
            <a:noFill/>
            <a:prstDash val="solid"/>
            <a:tailEnd type="none"/>
          </a:ln>
          <a:effectLst/>
        </p:spPr>
        <p:txBody>
          <a:bodyPr vert="horz" wrap="square" lIns="66462" tIns="66462" rIns="66462" bIns="66462" rtlCol="0">
            <a:noAutofit/>
          </a:bodyPr>
          <a:lstStyle/>
          <a:p>
            <a:pPr>
              <a:spcBef>
                <a:spcPts val="277"/>
              </a:spcBef>
            </a:pPr>
            <a:r>
              <a:rPr lang="ja-JP" altLang="en-US" sz="1477" dirty="0">
                <a:solidFill>
                  <a:schemeClr val="bg1"/>
                </a:solidFill>
                <a:latin typeface="メイリオ" panose="020B0604030504040204" pitchFamily="50" charset="-128"/>
                <a:ea typeface="メイリオ" panose="020B0604030504040204" pitchFamily="50" charset="-128"/>
              </a:rPr>
              <a:t>③ 多様な委員の参画</a:t>
            </a:r>
            <a:endParaRPr lang="en-US" altLang="ja-JP" sz="1477"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1D27091-1028-0F34-4CB4-67711FF30B37}"/>
              </a:ext>
            </a:extLst>
          </p:cNvPr>
          <p:cNvSpPr txBox="1"/>
          <p:nvPr/>
        </p:nvSpPr>
        <p:spPr>
          <a:xfrm>
            <a:off x="174176" y="4081873"/>
            <a:ext cx="4818462" cy="1218203"/>
          </a:xfrm>
          <a:prstGeom prst="rect">
            <a:avLst/>
          </a:prstGeom>
          <a:solidFill>
            <a:schemeClr val="bg1"/>
          </a:solidFill>
          <a:ln w="22225">
            <a:noFill/>
            <a:prstDash val="solid"/>
            <a:tailEnd type="none"/>
          </a:ln>
          <a:effectLst/>
        </p:spPr>
        <p:txBody>
          <a:bodyPr vert="horz" wrap="square" lIns="66462" tIns="66462" rIns="66462" bIns="66462" rtlCol="0">
            <a:noAutofit/>
          </a:bodyPr>
          <a:lstStyle/>
          <a:p>
            <a:pPr>
              <a:spcBef>
                <a:spcPts val="277"/>
              </a:spcBef>
            </a:pPr>
            <a:r>
              <a:rPr lang="ja-JP" altLang="en-US" sz="1400" dirty="0">
                <a:latin typeface="メイリオ" panose="020B0604030504040204" pitchFamily="50" charset="-128"/>
                <a:ea typeface="メイリオ" panose="020B0604030504040204" pitchFamily="50" charset="-128"/>
              </a:rPr>
              <a:t>以下５名の学識委員が参画（２～３名ずつ交代で担当）。　各分野・立場から意見・助言を行います。</a:t>
            </a:r>
            <a:endParaRPr lang="en-US" altLang="ja-JP" sz="1400" dirty="0">
              <a:latin typeface="メイリオ" panose="020B0604030504040204" pitchFamily="50" charset="-128"/>
              <a:ea typeface="メイリオ" panose="020B0604030504040204" pitchFamily="50" charset="-128"/>
            </a:endParaRPr>
          </a:p>
          <a:p>
            <a:pPr>
              <a:spcBef>
                <a:spcPts val="277"/>
              </a:spcBef>
            </a:pPr>
            <a:r>
              <a:rPr lang="ja-JP" altLang="en-US" sz="1400" dirty="0">
                <a:latin typeface="メイリオ" panose="020B0604030504040204" pitchFamily="50" charset="-128"/>
                <a:ea typeface="メイリオ" panose="020B0604030504040204" pitchFamily="50" charset="-128"/>
              </a:rPr>
              <a:t>・松本 幸正氏</a:t>
            </a:r>
            <a:r>
              <a:rPr lang="ja-JP" altLang="en-US" sz="1100" dirty="0">
                <a:latin typeface="メイリオ" panose="020B0604030504040204" pitchFamily="50" charset="-128"/>
                <a:ea typeface="メイリオ" panose="020B0604030504040204" pitchFamily="50" charset="-128"/>
              </a:rPr>
              <a:t>（名城大学）</a:t>
            </a:r>
            <a:r>
              <a:rPr lang="ja-JP" altLang="en-US" sz="1400" dirty="0">
                <a:latin typeface="メイリオ" panose="020B0604030504040204" pitchFamily="50" charset="-128"/>
                <a:ea typeface="メイリオ" panose="020B0604030504040204" pitchFamily="50" charset="-128"/>
              </a:rPr>
              <a:t>・倉内 文孝氏</a:t>
            </a:r>
            <a:r>
              <a:rPr lang="ja-JP" altLang="en-US" sz="1100" dirty="0">
                <a:latin typeface="メイリオ" panose="020B0604030504040204" pitchFamily="50" charset="-128"/>
                <a:ea typeface="メイリオ" panose="020B0604030504040204" pitchFamily="50" charset="-128"/>
              </a:rPr>
              <a:t>（岐阜大学）</a:t>
            </a:r>
            <a:endParaRPr lang="en-US" altLang="ja-JP" sz="1100" dirty="0">
              <a:latin typeface="メイリオ" panose="020B0604030504040204" pitchFamily="50" charset="-128"/>
              <a:ea typeface="メイリオ" panose="020B0604030504040204" pitchFamily="50" charset="-128"/>
            </a:endParaRPr>
          </a:p>
          <a:p>
            <a:pPr>
              <a:spcBef>
                <a:spcPts val="277"/>
              </a:spcBef>
            </a:pPr>
            <a:r>
              <a:rPr lang="ja-JP" altLang="en-US" sz="1400" dirty="0">
                <a:latin typeface="メイリオ" panose="020B0604030504040204" pitchFamily="50" charset="-128"/>
                <a:ea typeface="メイリオ" panose="020B0604030504040204" pitchFamily="50" charset="-128"/>
              </a:rPr>
              <a:t>・加藤 博和氏</a:t>
            </a:r>
            <a:r>
              <a:rPr lang="ja-JP" altLang="en-US" sz="1100" dirty="0">
                <a:latin typeface="メイリオ" panose="020B0604030504040204" pitchFamily="50" charset="-128"/>
                <a:ea typeface="メイリオ" panose="020B0604030504040204" pitchFamily="50" charset="-128"/>
              </a:rPr>
              <a:t>（名古屋大学大学院）</a:t>
            </a:r>
            <a:endParaRPr lang="en-US" altLang="ja-JP" sz="1100" dirty="0">
              <a:latin typeface="メイリオ" panose="020B0604030504040204" pitchFamily="50" charset="-128"/>
              <a:ea typeface="メイリオ" panose="020B0604030504040204" pitchFamily="50" charset="-128"/>
            </a:endParaRPr>
          </a:p>
          <a:p>
            <a:pPr>
              <a:spcBef>
                <a:spcPts val="277"/>
              </a:spcBef>
            </a:pPr>
            <a:r>
              <a:rPr lang="ja-JP" altLang="en-US" sz="1400" dirty="0">
                <a:latin typeface="メイリオ" panose="020B0604030504040204" pitchFamily="50" charset="-128"/>
                <a:ea typeface="メイリオ" panose="020B0604030504040204" pitchFamily="50" charset="-128"/>
              </a:rPr>
              <a:t>・杉木 直氏</a:t>
            </a:r>
            <a:r>
              <a:rPr lang="ja-JP" altLang="en-US" sz="1100" dirty="0">
                <a:latin typeface="メイリオ" panose="020B0604030504040204" pitchFamily="50" charset="-128"/>
                <a:ea typeface="メイリオ" panose="020B0604030504040204" pitchFamily="50" charset="-128"/>
              </a:rPr>
              <a:t>（豊橋技術科学大学）</a:t>
            </a:r>
            <a:r>
              <a:rPr lang="ja-JP" altLang="en-US" sz="1400" dirty="0">
                <a:latin typeface="メイリオ" panose="020B0604030504040204" pitchFamily="50" charset="-128"/>
                <a:ea typeface="メイリオ" panose="020B0604030504040204" pitchFamily="50" charset="-128"/>
              </a:rPr>
              <a:t>・</a:t>
            </a:r>
            <a:r>
              <a:rPr lang="ja-JP" altLang="en-US" sz="1400" b="0" i="0" dirty="0">
                <a:solidFill>
                  <a:srgbClr val="333333"/>
                </a:solidFill>
                <a:effectLst/>
                <a:latin typeface="メイリオ" panose="020B0604030504040204" pitchFamily="50" charset="-128"/>
                <a:ea typeface="メイリオ" panose="020B0604030504040204" pitchFamily="50" charset="-128"/>
              </a:rPr>
              <a:t>三寺 潤</a:t>
            </a:r>
            <a:r>
              <a:rPr lang="ja-JP" altLang="en-US" sz="1400" dirty="0">
                <a:latin typeface="メイリオ" panose="020B0604030504040204" pitchFamily="50" charset="-128"/>
                <a:ea typeface="メイリオ" panose="020B0604030504040204" pitchFamily="50" charset="-128"/>
              </a:rPr>
              <a:t>氏</a:t>
            </a:r>
            <a:r>
              <a:rPr lang="ja-JP" altLang="en-US" sz="1100" dirty="0">
                <a:latin typeface="メイリオ" panose="020B0604030504040204" pitchFamily="50" charset="-128"/>
                <a:ea typeface="メイリオ" panose="020B0604030504040204" pitchFamily="50" charset="-128"/>
              </a:rPr>
              <a:t>（福井工業大学）</a:t>
            </a:r>
            <a:endParaRPr lang="ja-JP" altLang="en-US" sz="14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B9F10F71-12FD-9BD0-9500-26C325EC8CF0}"/>
              </a:ext>
            </a:extLst>
          </p:cNvPr>
          <p:cNvSpPr txBox="1"/>
          <p:nvPr/>
        </p:nvSpPr>
        <p:spPr>
          <a:xfrm>
            <a:off x="174176" y="5441323"/>
            <a:ext cx="4818462" cy="299077"/>
          </a:xfrm>
          <a:prstGeom prst="rect">
            <a:avLst/>
          </a:prstGeom>
          <a:solidFill>
            <a:schemeClr val="tx1">
              <a:lumMod val="75000"/>
              <a:lumOff val="25000"/>
            </a:schemeClr>
          </a:solidFill>
          <a:ln w="22225">
            <a:noFill/>
            <a:prstDash val="solid"/>
            <a:tailEnd type="none"/>
          </a:ln>
          <a:effectLst/>
        </p:spPr>
        <p:txBody>
          <a:bodyPr vert="horz" wrap="square" lIns="66462" tIns="66462" rIns="66462" bIns="66462" rtlCol="0">
            <a:noAutofit/>
          </a:bodyPr>
          <a:lstStyle/>
          <a:p>
            <a:pPr>
              <a:spcBef>
                <a:spcPts val="277"/>
              </a:spcBef>
            </a:pPr>
            <a:r>
              <a:rPr lang="ja-JP" altLang="en-US" sz="1477" dirty="0">
                <a:solidFill>
                  <a:schemeClr val="bg1"/>
                </a:solidFill>
                <a:latin typeface="メイリオ" panose="020B0604030504040204" pitchFamily="50" charset="-128"/>
                <a:ea typeface="メイリオ" panose="020B0604030504040204" pitchFamily="50" charset="-128"/>
              </a:rPr>
              <a:t>④ 広域的、モード横断的な視点での議論を実施</a:t>
            </a:r>
            <a:endParaRPr lang="en-US" altLang="ja-JP" sz="1477"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7EE376C-8DE1-94FD-F14F-DBFE4B3983D7}"/>
              </a:ext>
            </a:extLst>
          </p:cNvPr>
          <p:cNvSpPr txBox="1"/>
          <p:nvPr/>
        </p:nvSpPr>
        <p:spPr>
          <a:xfrm>
            <a:off x="174176" y="5812952"/>
            <a:ext cx="4818462" cy="880218"/>
          </a:xfrm>
          <a:prstGeom prst="rect">
            <a:avLst/>
          </a:prstGeom>
          <a:solidFill>
            <a:schemeClr val="bg1"/>
          </a:solidFill>
          <a:ln w="22225">
            <a:noFill/>
            <a:prstDash val="solid"/>
            <a:tailEnd type="none"/>
          </a:ln>
          <a:effectLst/>
        </p:spPr>
        <p:txBody>
          <a:bodyPr vert="horz" wrap="square" lIns="66462" tIns="66462" rIns="66462" bIns="66462" rtlCol="0">
            <a:noAutofit/>
          </a:bodyPr>
          <a:lstStyle/>
          <a:p>
            <a:pPr>
              <a:spcBef>
                <a:spcPts val="277"/>
              </a:spcBef>
            </a:pPr>
            <a:r>
              <a:rPr lang="ja-JP" altLang="en-US" sz="1400" dirty="0">
                <a:latin typeface="メイリオ" panose="020B0604030504040204" pitchFamily="50" charset="-128"/>
                <a:ea typeface="メイリオ" panose="020B0604030504040204" pitchFamily="50" charset="-128"/>
              </a:rPr>
              <a:t>広域的バス路線と鉄道・コミバスとの役割分担や、危機的となっている広域的バス路線（幹線系統補助路線）への具体的な対応方針などについて議論します。</a:t>
            </a:r>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48A93DB-F2A6-722B-26BE-4BED03251ECC}"/>
              </a:ext>
            </a:extLst>
          </p:cNvPr>
          <p:cNvSpPr txBox="1"/>
          <p:nvPr/>
        </p:nvSpPr>
        <p:spPr>
          <a:xfrm>
            <a:off x="7164288" y="3693124"/>
            <a:ext cx="1728192" cy="208615"/>
          </a:xfrm>
          <a:prstGeom prst="rect">
            <a:avLst/>
          </a:prstGeom>
          <a:noFill/>
          <a:ln w="22225">
            <a:noFill/>
            <a:prstDash val="solid"/>
            <a:tailEnd type="none"/>
          </a:ln>
          <a:effectLst/>
        </p:spPr>
        <p:txBody>
          <a:bodyPr vert="horz" wrap="square" lIns="66462" tIns="66462" rIns="66462" bIns="66462" rtlCol="0">
            <a:noAutofit/>
          </a:bodyPr>
          <a:lstStyle/>
          <a:p>
            <a:pPr>
              <a:spcBef>
                <a:spcPts val="277"/>
              </a:spcBef>
            </a:pPr>
            <a:r>
              <a:rPr lang="ja-JP" altLang="en-US" sz="969" dirty="0">
                <a:latin typeface="メイリオ" panose="020B0604030504040204" pitchFamily="50" charset="-128"/>
                <a:ea typeface="メイリオ" panose="020B0604030504040204" pitchFamily="50" charset="-128"/>
              </a:rPr>
              <a:t>第三者評価委員会の様子</a:t>
            </a:r>
          </a:p>
          <a:p>
            <a:pPr indent="79133">
              <a:spcBef>
                <a:spcPts val="277"/>
              </a:spcBef>
            </a:pPr>
            <a:endParaRPr lang="en-US" altLang="ja-JP" sz="1477"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4A65EB70-9106-912F-630B-3CFF60675B93}"/>
              </a:ext>
            </a:extLst>
          </p:cNvPr>
          <p:cNvSpPr txBox="1"/>
          <p:nvPr/>
        </p:nvSpPr>
        <p:spPr>
          <a:xfrm>
            <a:off x="5101948" y="4113501"/>
            <a:ext cx="1570541" cy="1478132"/>
          </a:xfrm>
          <a:prstGeom prst="rect">
            <a:avLst/>
          </a:prstGeom>
          <a:solidFill>
            <a:schemeClr val="bg1">
              <a:lumMod val="85000"/>
            </a:schemeClr>
          </a:solidFill>
          <a:ln w="22225">
            <a:noFill/>
            <a:prstDash val="solid"/>
            <a:tailEnd type="none"/>
          </a:ln>
          <a:effectLst/>
        </p:spPr>
        <p:txBody>
          <a:bodyPr vert="horz" wrap="square" lIns="66462" tIns="66462" rIns="66462" bIns="66462" rtlCol="0">
            <a:noAutofit/>
          </a:bodyPr>
          <a:lstStyle/>
          <a:p>
            <a:pPr>
              <a:spcBef>
                <a:spcPts val="277"/>
              </a:spcBef>
            </a:pPr>
            <a:r>
              <a:rPr lang="ja-JP" altLang="en-US" sz="1200" dirty="0">
                <a:latin typeface="メイリオ" panose="020B0604030504040204" pitchFamily="50" charset="-128"/>
                <a:ea typeface="メイリオ" panose="020B0604030504040204" pitchFamily="50" charset="-128"/>
              </a:rPr>
              <a:t>第三者評価委員会の結果（過去３回分程度）、提出いただいた中部様式、参考資料は中部運輸局ホームページで公開されています。</a:t>
            </a:r>
          </a:p>
        </p:txBody>
      </p:sp>
      <p:pic>
        <p:nvPicPr>
          <p:cNvPr id="15" name="図 14">
            <a:extLst>
              <a:ext uri="{FF2B5EF4-FFF2-40B4-BE49-F238E27FC236}">
                <a16:creationId xmlns:a16="http://schemas.microsoft.com/office/drawing/2014/main" id="{8DF775FA-4E79-02CC-1EB7-A662D2CEFE7E}"/>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5041947" y="1781397"/>
            <a:ext cx="3927877" cy="1907446"/>
          </a:xfrm>
          <a:prstGeom prst="rect">
            <a:avLst/>
          </a:prstGeom>
        </p:spPr>
      </p:pic>
      <p:sp>
        <p:nvSpPr>
          <p:cNvPr id="17" name="テキスト ボックス 16">
            <a:extLst>
              <a:ext uri="{FF2B5EF4-FFF2-40B4-BE49-F238E27FC236}">
                <a16:creationId xmlns:a16="http://schemas.microsoft.com/office/drawing/2014/main" id="{FAA14F37-D78F-221C-6326-6C8BA2EC2672}"/>
              </a:ext>
            </a:extLst>
          </p:cNvPr>
          <p:cNvSpPr txBox="1"/>
          <p:nvPr/>
        </p:nvSpPr>
        <p:spPr>
          <a:xfrm>
            <a:off x="5583243" y="6330066"/>
            <a:ext cx="3512631" cy="253916"/>
          </a:xfrm>
          <a:prstGeom prst="rect">
            <a:avLst/>
          </a:prstGeom>
          <a:noFill/>
        </p:spPr>
        <p:txBody>
          <a:bodyPr wrap="square" rtlCol="0">
            <a:spAutoFit/>
          </a:bodyPr>
          <a:lstStyle/>
          <a:p>
            <a:r>
              <a:rPr kumimoji="1" lang="en-US" altLang="ja-JP" sz="1050" dirty="0">
                <a:solidFill>
                  <a:schemeClr val="accent1"/>
                </a:solidFill>
              </a:rPr>
              <a:t>https://wwwtb.mlit.go.jp/chubu/tsukuro/hyoka/index.html</a:t>
            </a:r>
            <a:endParaRPr kumimoji="1" lang="ja-JP" altLang="en-US" sz="1050" dirty="0">
              <a:solidFill>
                <a:schemeClr val="accent1"/>
              </a:solidFill>
            </a:endParaRPr>
          </a:p>
        </p:txBody>
      </p:sp>
      <p:pic>
        <p:nvPicPr>
          <p:cNvPr id="18" name="図 17">
            <a:extLst>
              <a:ext uri="{FF2B5EF4-FFF2-40B4-BE49-F238E27FC236}">
                <a16:creationId xmlns:a16="http://schemas.microsoft.com/office/drawing/2014/main" id="{C1757186-5A1C-2FB1-7E6E-3F569DE063BF}"/>
              </a:ext>
            </a:extLst>
          </p:cNvPr>
          <p:cNvPicPr>
            <a:picLocks noChangeAspect="1"/>
          </p:cNvPicPr>
          <p:nvPr/>
        </p:nvPicPr>
        <p:blipFill>
          <a:blip r:embed="rId3"/>
          <a:stretch>
            <a:fillRect/>
          </a:stretch>
        </p:blipFill>
        <p:spPr>
          <a:xfrm>
            <a:off x="6717501" y="4113501"/>
            <a:ext cx="2252323" cy="2164244"/>
          </a:xfrm>
          <a:prstGeom prst="rect">
            <a:avLst/>
          </a:prstGeom>
        </p:spPr>
      </p:pic>
    </p:spTree>
    <p:extLst>
      <p:ext uri="{BB962C8B-B14F-4D97-AF65-F5344CB8AC3E}">
        <p14:creationId xmlns:p14="http://schemas.microsoft.com/office/powerpoint/2010/main" val="212565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b="1" dirty="0">
                <a:solidFill>
                  <a:schemeClr val="bg1"/>
                </a:solidFill>
              </a:rPr>
              <a:t>中部様式の位置づけ</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5</a:t>
            </a:fld>
            <a:endParaRPr lang="ja-JP" altLang="en-US" dirty="0"/>
          </a:p>
        </p:txBody>
      </p:sp>
      <p:sp>
        <p:nvSpPr>
          <p:cNvPr id="16" name="テキスト ボックス 15">
            <a:extLst>
              <a:ext uri="{FF2B5EF4-FFF2-40B4-BE49-F238E27FC236}">
                <a16:creationId xmlns:a16="http://schemas.microsoft.com/office/drawing/2014/main" id="{295614B6-5B87-EF27-4C6A-98CA5418633A}"/>
              </a:ext>
            </a:extLst>
          </p:cNvPr>
          <p:cNvSpPr txBox="1"/>
          <p:nvPr/>
        </p:nvSpPr>
        <p:spPr>
          <a:xfrm>
            <a:off x="146310" y="4233772"/>
            <a:ext cx="1629325" cy="338554"/>
          </a:xfrm>
          <a:prstGeom prst="rect">
            <a:avLst/>
          </a:prstGeom>
          <a:noFill/>
        </p:spPr>
        <p:txBody>
          <a:bodyPr wrap="square" rtlCol="0">
            <a:spAutoFit/>
          </a:bodyPr>
          <a:lstStyle/>
          <a:p>
            <a:r>
              <a:rPr kumimoji="1" lang="ja-JP" altLang="en-US" sz="1600" dirty="0"/>
              <a:t>（補助事業）</a:t>
            </a:r>
          </a:p>
        </p:txBody>
      </p:sp>
      <p:grpSp>
        <p:nvGrpSpPr>
          <p:cNvPr id="23" name="グループ化 22">
            <a:extLst>
              <a:ext uri="{FF2B5EF4-FFF2-40B4-BE49-F238E27FC236}">
                <a16:creationId xmlns:a16="http://schemas.microsoft.com/office/drawing/2014/main" id="{88528D9F-83D3-66C2-6037-88B2A7B719C3}"/>
              </a:ext>
            </a:extLst>
          </p:cNvPr>
          <p:cNvGrpSpPr/>
          <p:nvPr/>
        </p:nvGrpSpPr>
        <p:grpSpPr>
          <a:xfrm>
            <a:off x="289856" y="988894"/>
            <a:ext cx="8533890" cy="4561903"/>
            <a:chOff x="289856" y="1244103"/>
            <a:chExt cx="8533890" cy="4561903"/>
          </a:xfrm>
        </p:grpSpPr>
        <p:sp>
          <p:nvSpPr>
            <p:cNvPr id="3" name="正方形/長方形 2">
              <a:extLst>
                <a:ext uri="{FF2B5EF4-FFF2-40B4-BE49-F238E27FC236}">
                  <a16:creationId xmlns:a16="http://schemas.microsoft.com/office/drawing/2014/main" id="{686F1FB8-926F-46D5-F96D-AFB16880456E}"/>
                </a:ext>
              </a:extLst>
            </p:cNvPr>
            <p:cNvSpPr/>
            <p:nvPr/>
          </p:nvSpPr>
          <p:spPr>
            <a:xfrm>
              <a:off x="289856" y="1244103"/>
              <a:ext cx="882395" cy="1703745"/>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kumimoji="1" lang="ja-JP" altLang="en-US" sz="1600" dirty="0">
                  <a:solidFill>
                    <a:schemeClr val="bg1"/>
                  </a:solidFill>
                  <a:ea typeface="メイリオ"/>
                </a:rPr>
                <a:t>地域公共交通計画</a:t>
              </a:r>
              <a:endParaRPr kumimoji="1" lang="ja-JP" altLang="en-US" sz="1600" strike="sngStrike" dirty="0">
                <a:solidFill>
                  <a:schemeClr val="bg1"/>
                </a:solidFill>
                <a:ea typeface="メイリオ"/>
              </a:endParaRPr>
            </a:p>
          </p:txBody>
        </p:sp>
        <p:sp>
          <p:nvSpPr>
            <p:cNvPr id="5" name="正方形/長方形 4">
              <a:extLst>
                <a:ext uri="{FF2B5EF4-FFF2-40B4-BE49-F238E27FC236}">
                  <a16:creationId xmlns:a16="http://schemas.microsoft.com/office/drawing/2014/main" id="{2F052BA4-4E2E-E4E2-D0DE-75EC45AA80E6}"/>
                </a:ext>
              </a:extLst>
            </p:cNvPr>
            <p:cNvSpPr/>
            <p:nvPr/>
          </p:nvSpPr>
          <p:spPr>
            <a:xfrm>
              <a:off x="1152416" y="1254479"/>
              <a:ext cx="7671330" cy="170374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① 地域旅客運送サービスの持続可能な提供の確保に資する地域公共交通の活性化及び再生の推進に関する基本的な方針</a:t>
              </a:r>
            </a:p>
            <a:p>
              <a:r>
                <a:rPr lang="ja-JP" altLang="en-US" sz="1200" dirty="0">
                  <a:solidFill>
                    <a:schemeClr val="tx1"/>
                  </a:solidFill>
                </a:rPr>
                <a:t>② 計画の区域</a:t>
              </a:r>
            </a:p>
            <a:p>
              <a:r>
                <a:rPr lang="ja-JP" altLang="en-US" sz="1200" dirty="0">
                  <a:solidFill>
                    <a:schemeClr val="tx1"/>
                  </a:solidFill>
                </a:rPr>
                <a:t>③ 計画の目標</a:t>
              </a:r>
            </a:p>
            <a:p>
              <a:r>
                <a:rPr lang="ja-JP" altLang="en-US" sz="1200" dirty="0">
                  <a:solidFill>
                    <a:schemeClr val="tx1"/>
                  </a:solidFill>
                </a:rPr>
                <a:t>④ ③の目標を達成するために行う事業・実施主体</a:t>
              </a:r>
            </a:p>
            <a:p>
              <a:r>
                <a:rPr lang="ja-JP" altLang="en-US" sz="1200" b="1" dirty="0">
                  <a:solidFill>
                    <a:schemeClr val="tx1"/>
                  </a:solidFill>
                </a:rPr>
                <a:t>⑤ 計画の達成状況の評価に関する事項</a:t>
              </a:r>
            </a:p>
            <a:p>
              <a:r>
                <a:rPr lang="ja-JP" altLang="en-US" sz="1200" dirty="0">
                  <a:solidFill>
                    <a:schemeClr val="tx1"/>
                  </a:solidFill>
                </a:rPr>
                <a:t>⑥ 計画期間</a:t>
              </a:r>
            </a:p>
            <a:p>
              <a:r>
                <a:rPr lang="ja-JP" altLang="en-US" sz="1200" dirty="0">
                  <a:solidFill>
                    <a:schemeClr val="tx1"/>
                  </a:solidFill>
                </a:rPr>
                <a:t>⑦ その他計画の実施に関し地方公共団体が必要と認める事項 </a:t>
              </a:r>
              <a:endParaRPr kumimoji="1" lang="ja-JP" altLang="en-US" sz="1200" dirty="0">
                <a:solidFill>
                  <a:schemeClr val="tx1"/>
                </a:solidFill>
              </a:endParaRPr>
            </a:p>
          </p:txBody>
        </p:sp>
        <p:sp>
          <p:nvSpPr>
            <p:cNvPr id="6" name="下矢印 24">
              <a:extLst>
                <a:ext uri="{FF2B5EF4-FFF2-40B4-BE49-F238E27FC236}">
                  <a16:creationId xmlns:a16="http://schemas.microsoft.com/office/drawing/2014/main" id="{4750EAE7-5A80-6F2D-8320-3DDC3A5D3750}"/>
                </a:ext>
              </a:extLst>
            </p:cNvPr>
            <p:cNvSpPr/>
            <p:nvPr/>
          </p:nvSpPr>
          <p:spPr>
            <a:xfrm>
              <a:off x="2677226" y="2986622"/>
              <a:ext cx="1288541" cy="280155"/>
            </a:xfrm>
            <a:prstGeom prst="downArrow">
              <a:avLst>
                <a:gd name="adj1" fmla="val 50000"/>
                <a:gd name="adj2" fmla="val 359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要約</a:t>
              </a:r>
            </a:p>
          </p:txBody>
        </p:sp>
        <p:sp>
          <p:nvSpPr>
            <p:cNvPr id="7" name="正方形/長方形 6">
              <a:extLst>
                <a:ext uri="{FF2B5EF4-FFF2-40B4-BE49-F238E27FC236}">
                  <a16:creationId xmlns:a16="http://schemas.microsoft.com/office/drawing/2014/main" id="{F487B041-528B-D7DC-4BF6-00361B73D9E7}"/>
                </a:ext>
              </a:extLst>
            </p:cNvPr>
            <p:cNvSpPr/>
            <p:nvPr/>
          </p:nvSpPr>
          <p:spPr>
            <a:xfrm>
              <a:off x="301003" y="3306863"/>
              <a:ext cx="882395" cy="1142246"/>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600" dirty="0"/>
                <a:t>中部</a:t>
              </a:r>
              <a:endParaRPr kumimoji="1" lang="en-US" altLang="ja-JP" sz="1600" dirty="0"/>
            </a:p>
            <a:p>
              <a:pPr algn="ctr"/>
              <a:r>
                <a:rPr kumimoji="1" lang="ja-JP" altLang="en-US" sz="1600" dirty="0"/>
                <a:t>様式</a:t>
              </a:r>
            </a:p>
          </p:txBody>
        </p:sp>
        <p:sp>
          <p:nvSpPr>
            <p:cNvPr id="8" name="正方形/長方形 7">
              <a:extLst>
                <a:ext uri="{FF2B5EF4-FFF2-40B4-BE49-F238E27FC236}">
                  <a16:creationId xmlns:a16="http://schemas.microsoft.com/office/drawing/2014/main" id="{7AB4E422-702B-8259-7BB1-2AD182A0CBF5}"/>
                </a:ext>
              </a:extLst>
            </p:cNvPr>
            <p:cNvSpPr/>
            <p:nvPr/>
          </p:nvSpPr>
          <p:spPr>
            <a:xfrm>
              <a:off x="1161296" y="3303425"/>
              <a:ext cx="7662449" cy="114224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200" dirty="0">
                  <a:solidFill>
                    <a:schemeClr val="tx1"/>
                  </a:solidFill>
                  <a:ea typeface="メイリオ"/>
                </a:rPr>
                <a:t>地域公共交通計画の概要について簡潔に記した上で、「</a:t>
              </a:r>
              <a:r>
                <a:rPr lang="ja-JP" altLang="en-US" sz="1200" b="1" dirty="0">
                  <a:solidFill>
                    <a:schemeClr val="tx1"/>
                  </a:solidFill>
                  <a:ea typeface="メイリオ"/>
                </a:rPr>
                <a:t>⑤計画の達成状況の評価に関する事項</a:t>
              </a:r>
              <a:r>
                <a:rPr lang="ja-JP" altLang="en-US" sz="1200" dirty="0">
                  <a:solidFill>
                    <a:schemeClr val="tx1"/>
                  </a:solidFill>
                  <a:ea typeface="メイリオ"/>
                </a:rPr>
                <a:t>」に関連することを記載するとともに、地域公共交通計画</a:t>
              </a:r>
              <a:r>
                <a:rPr lang="ja-JP" sz="1200" dirty="0">
                  <a:solidFill>
                    <a:schemeClr val="tx1"/>
                  </a:solidFill>
                  <a:ea typeface="メイリオ"/>
                </a:rPr>
                <a:t>に基づく事業のうち、特に直近の</a:t>
              </a:r>
              <a:r>
                <a:rPr lang="ja-JP" altLang="en-US" sz="1200" dirty="0">
                  <a:solidFill>
                    <a:schemeClr val="tx1"/>
                  </a:solidFill>
                  <a:ea typeface="+mn-lt"/>
                </a:rPr>
                <a:t>１</a:t>
              </a:r>
              <a:r>
                <a:rPr lang="ja-JP" sz="1200" dirty="0">
                  <a:solidFill>
                    <a:schemeClr val="tx1"/>
                  </a:solidFill>
                  <a:ea typeface="メイリオ"/>
                </a:rPr>
                <a:t>年間に取り組んだ内容を</a:t>
              </a:r>
              <a:r>
                <a:rPr lang="ja-JP" altLang="en-US" sz="1200" dirty="0">
                  <a:solidFill>
                    <a:schemeClr val="tx1"/>
                  </a:solidFill>
                  <a:ea typeface="メイリオ"/>
                </a:rPr>
                <a:t>整理</a:t>
              </a:r>
              <a:endParaRPr lang="ja-JP" sz="1200" dirty="0">
                <a:solidFill>
                  <a:schemeClr val="tx1"/>
                </a:solidFill>
                <a:ea typeface="+mn-lt"/>
                <a:cs typeface="+mn-lt"/>
              </a:endParaRPr>
            </a:p>
          </p:txBody>
        </p:sp>
        <p:sp>
          <p:nvSpPr>
            <p:cNvPr id="10" name="正方形/長方形 9">
              <a:extLst>
                <a:ext uri="{FF2B5EF4-FFF2-40B4-BE49-F238E27FC236}">
                  <a16:creationId xmlns:a16="http://schemas.microsoft.com/office/drawing/2014/main" id="{2D763E56-11C0-50B6-8F9E-A6687EA646CB}"/>
                </a:ext>
              </a:extLst>
            </p:cNvPr>
            <p:cNvSpPr/>
            <p:nvPr/>
          </p:nvSpPr>
          <p:spPr>
            <a:xfrm>
              <a:off x="301003" y="4801248"/>
              <a:ext cx="926076" cy="100132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600" dirty="0"/>
                <a:t>本省</a:t>
              </a:r>
              <a:endParaRPr kumimoji="1" lang="en-US" altLang="ja-JP" sz="1600" dirty="0"/>
            </a:p>
            <a:p>
              <a:pPr algn="ctr"/>
              <a:r>
                <a:rPr kumimoji="1" lang="ja-JP" altLang="en-US" sz="1600" dirty="0"/>
                <a:t>様式</a:t>
              </a:r>
              <a:endParaRPr kumimoji="1" lang="en-US" altLang="ja-JP" sz="1600" dirty="0"/>
            </a:p>
            <a:p>
              <a:pPr algn="ctr"/>
              <a:r>
                <a:rPr kumimoji="1" lang="en-US" altLang="ja-JP" sz="1200" dirty="0">
                  <a:solidFill>
                    <a:schemeClr val="bg1"/>
                  </a:solidFill>
                </a:rPr>
                <a:t>※</a:t>
              </a:r>
              <a:r>
                <a:rPr kumimoji="1" lang="ja-JP" altLang="en-US" sz="1200" dirty="0">
                  <a:solidFill>
                    <a:schemeClr val="bg1"/>
                  </a:solidFill>
                </a:rPr>
                <a:t>１</a:t>
              </a:r>
              <a:endParaRPr kumimoji="1" lang="en-US" altLang="ja-JP" sz="1200" dirty="0">
                <a:solidFill>
                  <a:schemeClr val="bg1"/>
                </a:solidFill>
              </a:endParaRPr>
            </a:p>
          </p:txBody>
        </p:sp>
        <p:sp>
          <p:nvSpPr>
            <p:cNvPr id="11" name="正方形/長方形 10">
              <a:extLst>
                <a:ext uri="{FF2B5EF4-FFF2-40B4-BE49-F238E27FC236}">
                  <a16:creationId xmlns:a16="http://schemas.microsoft.com/office/drawing/2014/main" id="{7C1E208C-6AD5-15C2-2A1C-37B3B24DDD81}"/>
                </a:ext>
              </a:extLst>
            </p:cNvPr>
            <p:cNvSpPr/>
            <p:nvPr/>
          </p:nvSpPr>
          <p:spPr>
            <a:xfrm>
              <a:off x="1219114" y="4804686"/>
              <a:ext cx="2976039" cy="100132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200" dirty="0">
                  <a:solidFill>
                    <a:schemeClr val="tx1"/>
                  </a:solidFill>
                  <a:ea typeface="メイリオ"/>
                </a:rPr>
                <a:t>地域公共交通計画に基づく事業のうち、</a:t>
              </a:r>
              <a:r>
                <a:rPr lang="ja-JP" altLang="en-US" sz="1200" u="sng" dirty="0">
                  <a:solidFill>
                    <a:schemeClr val="tx1"/>
                  </a:solidFill>
                  <a:ea typeface="メイリオ"/>
                </a:rPr>
                <a:t>国補助を受けられる要件を満たすもののみを抜粋</a:t>
              </a:r>
              <a:r>
                <a:rPr lang="ja-JP" altLang="en-US" sz="1200" dirty="0">
                  <a:solidFill>
                    <a:schemeClr val="tx1"/>
                  </a:solidFill>
                  <a:ea typeface="メイリオ"/>
                </a:rPr>
                <a:t>し、個別の状況について記載</a:t>
              </a:r>
              <a:endParaRPr lang="en-US" altLang="ja-JP" sz="1200" dirty="0">
                <a:solidFill>
                  <a:schemeClr val="tx1"/>
                </a:solidFill>
                <a:ea typeface="メイリオ"/>
              </a:endParaRPr>
            </a:p>
          </p:txBody>
        </p:sp>
        <p:sp>
          <p:nvSpPr>
            <p:cNvPr id="12" name="下矢印 29">
              <a:extLst>
                <a:ext uri="{FF2B5EF4-FFF2-40B4-BE49-F238E27FC236}">
                  <a16:creationId xmlns:a16="http://schemas.microsoft.com/office/drawing/2014/main" id="{A57C4CC7-A447-431A-5BCB-327CFCEB0097}"/>
                </a:ext>
              </a:extLst>
            </p:cNvPr>
            <p:cNvSpPr/>
            <p:nvPr/>
          </p:nvSpPr>
          <p:spPr>
            <a:xfrm>
              <a:off x="1418592" y="4499675"/>
              <a:ext cx="1288541" cy="273175"/>
            </a:xfrm>
            <a:prstGeom prst="downArrow">
              <a:avLst>
                <a:gd name="adj1" fmla="val 50000"/>
                <a:gd name="adj2" fmla="val 359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抜粋</a:t>
              </a:r>
            </a:p>
          </p:txBody>
        </p:sp>
        <p:sp>
          <p:nvSpPr>
            <p:cNvPr id="13" name="正方形/長方形 12">
              <a:extLst>
                <a:ext uri="{FF2B5EF4-FFF2-40B4-BE49-F238E27FC236}">
                  <a16:creationId xmlns:a16="http://schemas.microsoft.com/office/drawing/2014/main" id="{DD6679CA-E1BF-A3BA-232D-95428CAD04CB}"/>
                </a:ext>
              </a:extLst>
            </p:cNvPr>
            <p:cNvSpPr/>
            <p:nvPr/>
          </p:nvSpPr>
          <p:spPr>
            <a:xfrm>
              <a:off x="4932569" y="4804686"/>
              <a:ext cx="926076" cy="100132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en-US" altLang="ja-JP" sz="1600" dirty="0"/>
            </a:p>
            <a:p>
              <a:pPr algn="ctr"/>
              <a:r>
                <a:rPr kumimoji="1" lang="ja-JP" altLang="en-US" sz="1600" dirty="0">
                  <a:solidFill>
                    <a:schemeClr val="bg1"/>
                  </a:solidFill>
                </a:rPr>
                <a:t>本省</a:t>
              </a:r>
              <a:endParaRPr kumimoji="1" lang="en-US" altLang="ja-JP" sz="1600" dirty="0">
                <a:solidFill>
                  <a:schemeClr val="bg1"/>
                </a:solidFill>
              </a:endParaRPr>
            </a:p>
            <a:p>
              <a:pPr algn="ctr"/>
              <a:r>
                <a:rPr kumimoji="1" lang="ja-JP" altLang="en-US" sz="1600" dirty="0">
                  <a:solidFill>
                    <a:schemeClr val="bg1"/>
                  </a:solidFill>
                </a:rPr>
                <a:t>様式</a:t>
              </a:r>
              <a:endParaRPr kumimoji="1" lang="en-US" altLang="ja-JP" sz="1600" dirty="0">
                <a:solidFill>
                  <a:schemeClr val="bg1"/>
                </a:solidFill>
              </a:endParaRPr>
            </a:p>
            <a:p>
              <a:pPr algn="ctr"/>
              <a:r>
                <a:rPr lang="en-US" altLang="ja-JP" sz="1200" dirty="0">
                  <a:solidFill>
                    <a:schemeClr val="bg1"/>
                  </a:solidFill>
                </a:rPr>
                <a:t>※</a:t>
              </a:r>
              <a:r>
                <a:rPr lang="ja-JP" altLang="en-US" sz="1200" dirty="0">
                  <a:solidFill>
                    <a:schemeClr val="bg1"/>
                  </a:solidFill>
                </a:rPr>
                <a:t>２</a:t>
              </a:r>
              <a:endParaRPr lang="en-US" altLang="ja-JP" sz="1200" dirty="0">
                <a:solidFill>
                  <a:schemeClr val="bg1"/>
                </a:solidFill>
              </a:endParaRPr>
            </a:p>
            <a:p>
              <a:pPr algn="ctr"/>
              <a:endParaRPr kumimoji="1" lang="ja-JP" altLang="en-US" sz="1600" dirty="0"/>
            </a:p>
          </p:txBody>
        </p:sp>
        <p:sp>
          <p:nvSpPr>
            <p:cNvPr id="14" name="正方形/長方形 13">
              <a:extLst>
                <a:ext uri="{FF2B5EF4-FFF2-40B4-BE49-F238E27FC236}">
                  <a16:creationId xmlns:a16="http://schemas.microsoft.com/office/drawing/2014/main" id="{A1BE22BB-D004-DA1B-C8F7-07F7209C8E6B}"/>
                </a:ext>
              </a:extLst>
            </p:cNvPr>
            <p:cNvSpPr/>
            <p:nvPr/>
          </p:nvSpPr>
          <p:spPr>
            <a:xfrm>
              <a:off x="5832086" y="4804686"/>
              <a:ext cx="2954810" cy="100132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1200" dirty="0">
                  <a:solidFill>
                    <a:schemeClr val="tx1"/>
                  </a:solidFill>
                  <a:ea typeface="メイリオ"/>
                </a:rPr>
                <a:t>地域公共交通計画に定めた</a:t>
              </a:r>
              <a:r>
                <a:rPr lang="ja-JP" altLang="en-US" sz="1200" u="sng" dirty="0">
                  <a:solidFill>
                    <a:schemeClr val="tx1"/>
                  </a:solidFill>
                  <a:ea typeface="メイリオ"/>
                </a:rPr>
                <a:t>目標を抜粋</a:t>
              </a:r>
              <a:r>
                <a:rPr lang="ja-JP" altLang="en-US" sz="1200" dirty="0">
                  <a:solidFill>
                    <a:schemeClr val="tx1"/>
                  </a:solidFill>
                  <a:ea typeface="メイリオ"/>
                </a:rPr>
                <a:t>し、個別の達成状況について記載</a:t>
              </a:r>
              <a:endParaRPr lang="en-US" altLang="ja-JP" sz="1200" dirty="0">
                <a:solidFill>
                  <a:schemeClr val="tx1"/>
                </a:solidFill>
                <a:ea typeface="メイリオ"/>
              </a:endParaRPr>
            </a:p>
          </p:txBody>
        </p:sp>
        <p:sp>
          <p:nvSpPr>
            <p:cNvPr id="15" name="下矢印 32">
              <a:extLst>
                <a:ext uri="{FF2B5EF4-FFF2-40B4-BE49-F238E27FC236}">
                  <a16:creationId xmlns:a16="http://schemas.microsoft.com/office/drawing/2014/main" id="{FC871A6D-9142-8159-3F76-D4CDD7C96D25}"/>
                </a:ext>
              </a:extLst>
            </p:cNvPr>
            <p:cNvSpPr/>
            <p:nvPr/>
          </p:nvSpPr>
          <p:spPr>
            <a:xfrm>
              <a:off x="6252592" y="4504287"/>
              <a:ext cx="1288541" cy="273174"/>
            </a:xfrm>
            <a:prstGeom prst="downArrow">
              <a:avLst>
                <a:gd name="adj1" fmla="val 50000"/>
                <a:gd name="adj2" fmla="val 359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抜粋</a:t>
              </a:r>
            </a:p>
          </p:txBody>
        </p:sp>
        <p:sp>
          <p:nvSpPr>
            <p:cNvPr id="17" name="テキスト ボックス 16">
              <a:extLst>
                <a:ext uri="{FF2B5EF4-FFF2-40B4-BE49-F238E27FC236}">
                  <a16:creationId xmlns:a16="http://schemas.microsoft.com/office/drawing/2014/main" id="{71861DAF-173F-E5DF-6124-8C828B3E7261}"/>
                </a:ext>
              </a:extLst>
            </p:cNvPr>
            <p:cNvSpPr txBox="1"/>
            <p:nvPr/>
          </p:nvSpPr>
          <p:spPr>
            <a:xfrm>
              <a:off x="4647581" y="4490164"/>
              <a:ext cx="1889349" cy="307777"/>
            </a:xfrm>
            <a:prstGeom prst="rect">
              <a:avLst/>
            </a:prstGeom>
            <a:noFill/>
          </p:spPr>
          <p:txBody>
            <a:bodyPr wrap="square" rtlCol="0">
              <a:spAutoFit/>
            </a:bodyPr>
            <a:lstStyle/>
            <a:p>
              <a:r>
                <a:rPr kumimoji="1" lang="ja-JP" altLang="en-US" sz="1400" dirty="0"/>
                <a:t>（計画の評価結果）</a:t>
              </a:r>
            </a:p>
          </p:txBody>
        </p:sp>
      </p:grpSp>
      <p:sp>
        <p:nvSpPr>
          <p:cNvPr id="18" name="テキスト ボックス 17">
            <a:extLst>
              <a:ext uri="{FF2B5EF4-FFF2-40B4-BE49-F238E27FC236}">
                <a16:creationId xmlns:a16="http://schemas.microsoft.com/office/drawing/2014/main" id="{28E74967-9F80-95C8-DB18-5DFA5F970E10}"/>
              </a:ext>
            </a:extLst>
          </p:cNvPr>
          <p:cNvSpPr txBox="1"/>
          <p:nvPr/>
        </p:nvSpPr>
        <p:spPr>
          <a:xfrm>
            <a:off x="663234" y="5579195"/>
            <a:ext cx="2976039" cy="415498"/>
          </a:xfrm>
          <a:prstGeom prst="rect">
            <a:avLst/>
          </a:prstGeom>
          <a:noFill/>
        </p:spPr>
        <p:txBody>
          <a:bodyPr wrap="square" rtlCol="0">
            <a:spAutoFit/>
          </a:bodyPr>
          <a:lstStyle/>
          <a:p>
            <a:r>
              <a:rPr kumimoji="1" lang="en-US" altLang="ja-JP" sz="1050" dirty="0"/>
              <a:t>※</a:t>
            </a:r>
            <a:r>
              <a:rPr kumimoji="1" lang="ja-JP" altLang="en-US" sz="1050" dirty="0"/>
              <a:t>１　</a:t>
            </a:r>
            <a:r>
              <a:rPr lang="ja-JP" altLang="en-US" sz="1050" dirty="0"/>
              <a:t>地域公共交通確保維持改善事業に関する事業評価実施細目別添１及び１－２の様式</a:t>
            </a:r>
            <a:r>
              <a:rPr kumimoji="1" lang="ja-JP" altLang="en-US" sz="1050" dirty="0">
                <a:solidFill>
                  <a:srgbClr val="FF0000"/>
                </a:solidFill>
              </a:rPr>
              <a:t>　</a:t>
            </a:r>
          </a:p>
        </p:txBody>
      </p:sp>
      <p:sp>
        <p:nvSpPr>
          <p:cNvPr id="19" name="テキスト ボックス 18">
            <a:extLst>
              <a:ext uri="{FF2B5EF4-FFF2-40B4-BE49-F238E27FC236}">
                <a16:creationId xmlns:a16="http://schemas.microsoft.com/office/drawing/2014/main" id="{5A58F8D1-F60C-4BF1-BC97-7411CD04884F}"/>
              </a:ext>
            </a:extLst>
          </p:cNvPr>
          <p:cNvSpPr txBox="1"/>
          <p:nvPr/>
        </p:nvSpPr>
        <p:spPr>
          <a:xfrm>
            <a:off x="4605321" y="5585785"/>
            <a:ext cx="4353571" cy="507831"/>
          </a:xfrm>
          <a:prstGeom prst="rect">
            <a:avLst/>
          </a:prstGeom>
          <a:noFill/>
        </p:spPr>
        <p:txBody>
          <a:bodyPr wrap="square" rtlCol="0">
            <a:spAutoFit/>
          </a:bodyPr>
          <a:lstStyle/>
          <a:p>
            <a:r>
              <a:rPr kumimoji="1" lang="en-US" altLang="ja-JP" sz="900" dirty="0">
                <a:latin typeface="+mj-ea"/>
                <a:ea typeface="+mj-ea"/>
              </a:rPr>
              <a:t>※</a:t>
            </a:r>
            <a:r>
              <a:rPr kumimoji="1" lang="ja-JP" altLang="en-US" sz="900" dirty="0">
                <a:latin typeface="+mj-ea"/>
                <a:ea typeface="+mj-ea"/>
              </a:rPr>
              <a:t>２　「地域公共交通計画及び地域公共交通計画の評価等の送付並びに地域旅客運送サービス継続実施計画及び地域公共交通利便増進実施計画の認定申請に係る手続について」（</a:t>
            </a:r>
            <a:r>
              <a:rPr lang="en-US" altLang="ja-JP" sz="900" dirty="0">
                <a:latin typeface="+mj-ea"/>
                <a:ea typeface="+mj-ea"/>
              </a:rPr>
              <a:t>R5.10.12</a:t>
            </a:r>
            <a:r>
              <a:rPr lang="ja-JP" altLang="en-US" sz="900" dirty="0">
                <a:latin typeface="+mj-ea"/>
                <a:ea typeface="+mj-ea"/>
              </a:rPr>
              <a:t>付総合政策局地域交通課事務連絡）別添４の様式</a:t>
            </a:r>
            <a:r>
              <a:rPr kumimoji="1" lang="ja-JP" altLang="en-US" sz="900" dirty="0"/>
              <a:t>　</a:t>
            </a:r>
          </a:p>
        </p:txBody>
      </p:sp>
      <p:sp>
        <p:nvSpPr>
          <p:cNvPr id="20" name="テキスト ボックス 19">
            <a:extLst>
              <a:ext uri="{FF2B5EF4-FFF2-40B4-BE49-F238E27FC236}">
                <a16:creationId xmlns:a16="http://schemas.microsoft.com/office/drawing/2014/main" id="{403917DD-4BA9-7864-5DB3-5AAE07D1CF26}"/>
              </a:ext>
            </a:extLst>
          </p:cNvPr>
          <p:cNvSpPr txBox="1"/>
          <p:nvPr/>
        </p:nvSpPr>
        <p:spPr>
          <a:xfrm>
            <a:off x="222609" y="395341"/>
            <a:ext cx="8564287" cy="646331"/>
          </a:xfrm>
          <a:prstGeom prst="rect">
            <a:avLst/>
          </a:prstGeom>
          <a:noFill/>
        </p:spPr>
        <p:txBody>
          <a:bodyPr wrap="square">
            <a:spAutoFit/>
          </a:bodyPr>
          <a:lstStyle/>
          <a:p>
            <a:r>
              <a:rPr lang="ja-JP" altLang="en-US" dirty="0"/>
              <a:t>第三者評価委員会のみでなく、協議会等の取組を広く市民に紹介する資料としても活用ください。</a:t>
            </a:r>
          </a:p>
        </p:txBody>
      </p:sp>
      <p:sp>
        <p:nvSpPr>
          <p:cNvPr id="24" name="正方形/長方形 23">
            <a:extLst>
              <a:ext uri="{FF2B5EF4-FFF2-40B4-BE49-F238E27FC236}">
                <a16:creationId xmlns:a16="http://schemas.microsoft.com/office/drawing/2014/main" id="{531D8DC7-BE43-92F6-FAB1-38ABE8FE36DC}"/>
              </a:ext>
            </a:extLst>
          </p:cNvPr>
          <p:cNvSpPr/>
          <p:nvPr/>
        </p:nvSpPr>
        <p:spPr>
          <a:xfrm>
            <a:off x="146310" y="3011568"/>
            <a:ext cx="8851380" cy="3101077"/>
          </a:xfrm>
          <a:prstGeom prst="rect">
            <a:avLst/>
          </a:prstGeom>
          <a:noFill/>
          <a:ln w="635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0ECA0E75-92A0-3F56-0E3C-3CD736628466}"/>
              </a:ext>
            </a:extLst>
          </p:cNvPr>
          <p:cNvSpPr/>
          <p:nvPr/>
        </p:nvSpPr>
        <p:spPr>
          <a:xfrm>
            <a:off x="407960" y="6280271"/>
            <a:ext cx="861298" cy="319890"/>
          </a:xfrm>
          <a:prstGeom prst="rect">
            <a:avLst/>
          </a:prstGeom>
          <a:noFill/>
          <a:ln w="635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0C1CA0D5-238B-8ADD-F834-3204A6661942}"/>
              </a:ext>
            </a:extLst>
          </p:cNvPr>
          <p:cNvSpPr/>
          <p:nvPr/>
        </p:nvSpPr>
        <p:spPr>
          <a:xfrm>
            <a:off x="1269258" y="6226821"/>
            <a:ext cx="7728432" cy="489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点線内の資料等を基に第三者評価委員会で評価を実施、当該評価結果を踏まえて、後日、中部運輸局が補助事業の自己評価に対して二次評価を通知、地域公共交通計画の自己評価に対して必要に応じて助言を行います。</a:t>
            </a:r>
            <a:endParaRPr kumimoji="1" lang="ja-JP" altLang="en-US" sz="1200" dirty="0">
              <a:solidFill>
                <a:schemeClr val="tx1"/>
              </a:solidFill>
            </a:endParaRPr>
          </a:p>
        </p:txBody>
      </p:sp>
    </p:spTree>
    <p:extLst>
      <p:ext uri="{BB962C8B-B14F-4D97-AF65-F5344CB8AC3E}">
        <p14:creationId xmlns:p14="http://schemas.microsoft.com/office/powerpoint/2010/main" val="167567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b="1" dirty="0">
                <a:solidFill>
                  <a:schemeClr val="bg1"/>
                </a:solidFill>
              </a:rPr>
              <a:t>作成する中部様式資料早見表</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6</a:t>
            </a:fld>
            <a:endParaRPr lang="ja-JP" altLang="en-US" dirty="0"/>
          </a:p>
        </p:txBody>
      </p:sp>
      <p:sp>
        <p:nvSpPr>
          <p:cNvPr id="24" name="テキスト ボックス 23">
            <a:extLst>
              <a:ext uri="{FF2B5EF4-FFF2-40B4-BE49-F238E27FC236}">
                <a16:creationId xmlns:a16="http://schemas.microsoft.com/office/drawing/2014/main" id="{3ED3B318-BF57-806E-6049-97C12B395B6A}"/>
              </a:ext>
            </a:extLst>
          </p:cNvPr>
          <p:cNvSpPr txBox="1"/>
          <p:nvPr/>
        </p:nvSpPr>
        <p:spPr>
          <a:xfrm>
            <a:off x="2614370" y="4648034"/>
            <a:ext cx="6388106" cy="923330"/>
          </a:xfrm>
          <a:prstGeom prst="rect">
            <a:avLst/>
          </a:prstGeom>
          <a:solidFill>
            <a:schemeClr val="accent5">
              <a:lumMod val="20000"/>
              <a:lumOff val="80000"/>
            </a:schemeClr>
          </a:solidFill>
        </p:spPr>
        <p:txBody>
          <a:bodyPr wrap="square">
            <a:spAutoFit/>
          </a:bodyPr>
          <a:lstStyle/>
          <a:p>
            <a:r>
              <a:rPr kumimoji="1" lang="en-US" altLang="ja-JP" dirty="0"/>
              <a:t>A.</a:t>
            </a:r>
            <a:r>
              <a:rPr lang="ja-JP" altLang="en-US" dirty="0"/>
              <a:t> </a:t>
            </a:r>
            <a:r>
              <a:rPr kumimoji="1" lang="ja-JP" altLang="en-US" dirty="0"/>
              <a:t>地域公共交通調査事業の必要性</a:t>
            </a:r>
            <a:endParaRPr kumimoji="1" lang="en-US" altLang="ja-JP" dirty="0"/>
          </a:p>
          <a:p>
            <a:r>
              <a:rPr kumimoji="1" lang="en-US" altLang="ja-JP" dirty="0"/>
              <a:t>B. </a:t>
            </a:r>
            <a:r>
              <a:rPr kumimoji="1" lang="ja-JP" altLang="en-US" dirty="0"/>
              <a:t>地域公共交通調査事業の内容と結果　</a:t>
            </a:r>
            <a:endParaRPr kumimoji="1" lang="en-US" altLang="ja-JP" dirty="0"/>
          </a:p>
          <a:p>
            <a:r>
              <a:rPr kumimoji="1" lang="en-US" altLang="ja-JP" dirty="0"/>
              <a:t>C. </a:t>
            </a:r>
            <a:r>
              <a:rPr kumimoji="1" lang="ja-JP" altLang="en-US" dirty="0"/>
              <a:t>地域公共交通調査事業の結果の活用　</a:t>
            </a:r>
          </a:p>
        </p:txBody>
      </p:sp>
      <p:grpSp>
        <p:nvGrpSpPr>
          <p:cNvPr id="7" name="グループ化 6">
            <a:extLst>
              <a:ext uri="{FF2B5EF4-FFF2-40B4-BE49-F238E27FC236}">
                <a16:creationId xmlns:a16="http://schemas.microsoft.com/office/drawing/2014/main" id="{8D5A4EE1-BF20-6322-757D-3F2EF97D2F7B}"/>
              </a:ext>
            </a:extLst>
          </p:cNvPr>
          <p:cNvGrpSpPr/>
          <p:nvPr/>
        </p:nvGrpSpPr>
        <p:grpSpPr>
          <a:xfrm>
            <a:off x="2557388" y="2049462"/>
            <a:ext cx="6423948" cy="1846660"/>
            <a:chOff x="2844744" y="1697067"/>
            <a:chExt cx="6157735" cy="1846660"/>
          </a:xfrm>
        </p:grpSpPr>
        <p:sp>
          <p:nvSpPr>
            <p:cNvPr id="20" name="テキスト ボックス 19">
              <a:extLst>
                <a:ext uri="{FF2B5EF4-FFF2-40B4-BE49-F238E27FC236}">
                  <a16:creationId xmlns:a16="http://schemas.microsoft.com/office/drawing/2014/main" id="{9F0E8BAA-0810-3009-D9E6-330A9646411B}"/>
                </a:ext>
              </a:extLst>
            </p:cNvPr>
            <p:cNvSpPr txBox="1"/>
            <p:nvPr/>
          </p:nvSpPr>
          <p:spPr>
            <a:xfrm>
              <a:off x="2844744" y="1697067"/>
              <a:ext cx="6157735" cy="1200329"/>
            </a:xfrm>
            <a:prstGeom prst="rect">
              <a:avLst/>
            </a:prstGeom>
            <a:solidFill>
              <a:schemeClr val="accent5">
                <a:lumMod val="20000"/>
                <a:lumOff val="80000"/>
              </a:schemeClr>
            </a:solidFill>
          </p:spPr>
          <p:txBody>
            <a:bodyPr wrap="square">
              <a:spAutoFit/>
            </a:bodyPr>
            <a:lstStyle/>
            <a:p>
              <a:r>
                <a:rPr kumimoji="1" lang="en-US" altLang="ja-JP" dirty="0"/>
                <a:t>1.【Plan】</a:t>
              </a:r>
              <a:r>
                <a:rPr kumimoji="1" lang="ja-JP" altLang="en-US" dirty="0"/>
                <a:t>協議会等が目指す地域公共交通の姿　</a:t>
              </a:r>
            </a:p>
            <a:p>
              <a:r>
                <a:rPr kumimoji="1" lang="en-US" altLang="ja-JP" dirty="0"/>
                <a:t>2.【Do】</a:t>
              </a:r>
              <a:r>
                <a:rPr kumimoji="1" lang="ja-JP" altLang="en-US" dirty="0"/>
                <a:t>目標達成に向けた公共交通に関する主な具体的取組</a:t>
              </a:r>
              <a:endParaRPr kumimoji="1" lang="en-US" altLang="ja-JP" dirty="0"/>
            </a:p>
            <a:p>
              <a:r>
                <a:rPr kumimoji="1" lang="en-US" altLang="ja-JP" dirty="0"/>
                <a:t>3.【Check】</a:t>
              </a:r>
              <a:r>
                <a:rPr kumimoji="1" lang="ja-JP" altLang="en-US" dirty="0"/>
                <a:t>計画の目標の達成状況とその理由についての考察　</a:t>
              </a:r>
            </a:p>
            <a:p>
              <a:r>
                <a:rPr kumimoji="1" lang="en-US" altLang="ja-JP" dirty="0"/>
                <a:t>4.【Act】</a:t>
              </a:r>
              <a:r>
                <a:rPr kumimoji="1" lang="ja-JP" altLang="en-US" dirty="0"/>
                <a:t>計画目標の達成に向けた今後の取組方針　</a:t>
              </a:r>
            </a:p>
          </p:txBody>
        </p:sp>
        <p:sp>
          <p:nvSpPr>
            <p:cNvPr id="26" name="テキスト ボックス 25">
              <a:extLst>
                <a:ext uri="{FF2B5EF4-FFF2-40B4-BE49-F238E27FC236}">
                  <a16:creationId xmlns:a16="http://schemas.microsoft.com/office/drawing/2014/main" id="{1F0C3730-3D3C-66F3-4DEE-08E15C974D8E}"/>
                </a:ext>
              </a:extLst>
            </p:cNvPr>
            <p:cNvSpPr txBox="1"/>
            <p:nvPr/>
          </p:nvSpPr>
          <p:spPr>
            <a:xfrm>
              <a:off x="2844744" y="2897396"/>
              <a:ext cx="6157735" cy="646331"/>
            </a:xfrm>
            <a:prstGeom prst="rect">
              <a:avLst/>
            </a:prstGeom>
            <a:solidFill>
              <a:schemeClr val="accent6">
                <a:lumMod val="20000"/>
                <a:lumOff val="80000"/>
              </a:schemeClr>
            </a:solidFill>
          </p:spPr>
          <p:txBody>
            <a:bodyPr wrap="square">
              <a:spAutoFit/>
            </a:bodyPr>
            <a:lstStyle/>
            <a:p>
              <a:r>
                <a:rPr kumimoji="1" lang="en-US" altLang="ja-JP" dirty="0"/>
                <a:t>5.</a:t>
              </a:r>
              <a:r>
                <a:rPr lang="ja-JP" altLang="en-US" dirty="0"/>
                <a:t>  </a:t>
              </a:r>
              <a:r>
                <a:rPr kumimoji="1" lang="ja-JP" altLang="en-US" dirty="0"/>
                <a:t>直近</a:t>
              </a:r>
              <a:r>
                <a:rPr lang="ja-JP" altLang="en-US" dirty="0"/>
                <a:t>２</a:t>
              </a:r>
              <a:r>
                <a:rPr kumimoji="1" lang="ja-JP" altLang="en-US" dirty="0"/>
                <a:t>年間の二次評価の活用・対応状況</a:t>
              </a:r>
            </a:p>
            <a:p>
              <a:r>
                <a:rPr kumimoji="1" lang="en-US" altLang="ja-JP" dirty="0"/>
                <a:t>6.  </a:t>
              </a:r>
              <a:r>
                <a:rPr kumimoji="1" lang="ja-JP" altLang="en-US" dirty="0"/>
                <a:t>計画・評価の推進体制</a:t>
              </a:r>
            </a:p>
          </p:txBody>
        </p:sp>
      </p:grpSp>
      <p:sp>
        <p:nvSpPr>
          <p:cNvPr id="28" name="左中かっこ 27">
            <a:extLst>
              <a:ext uri="{FF2B5EF4-FFF2-40B4-BE49-F238E27FC236}">
                <a16:creationId xmlns:a16="http://schemas.microsoft.com/office/drawing/2014/main" id="{FD89DBAB-E448-EE01-0B58-E540B6AB0438}"/>
              </a:ext>
            </a:extLst>
          </p:cNvPr>
          <p:cNvSpPr/>
          <p:nvPr/>
        </p:nvSpPr>
        <p:spPr>
          <a:xfrm>
            <a:off x="2147737" y="2067861"/>
            <a:ext cx="391729" cy="1881052"/>
          </a:xfrm>
          <a:prstGeom prst="leftBrace">
            <a:avLst>
              <a:gd name="adj1" fmla="val 15712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FE088E12-FAAC-DC37-EA51-0FF4AB05DFBC}"/>
              </a:ext>
            </a:extLst>
          </p:cNvPr>
          <p:cNvSpPr txBox="1"/>
          <p:nvPr/>
        </p:nvSpPr>
        <p:spPr>
          <a:xfrm>
            <a:off x="178866" y="4304590"/>
            <a:ext cx="2089376" cy="1477328"/>
          </a:xfrm>
          <a:prstGeom prst="rect">
            <a:avLst/>
          </a:prstGeom>
          <a:noFill/>
        </p:spPr>
        <p:txBody>
          <a:bodyPr wrap="square" rtlCol="0">
            <a:spAutoFit/>
          </a:bodyPr>
          <a:lstStyle/>
          <a:p>
            <a:r>
              <a:rPr lang="ja-JP" altLang="en-US" dirty="0"/>
              <a:t>②</a:t>
            </a:r>
            <a:endParaRPr lang="en-US" altLang="ja-JP" dirty="0"/>
          </a:p>
          <a:p>
            <a:r>
              <a:rPr lang="ja-JP" altLang="en-US" u="sng" dirty="0"/>
              <a:t>調査事業のみ実施</a:t>
            </a:r>
            <a:r>
              <a:rPr lang="ja-JP" altLang="en-US" dirty="0"/>
              <a:t>している協議会はこちら（</a:t>
            </a:r>
            <a:r>
              <a:rPr lang="en-US" altLang="ja-JP" dirty="0"/>
              <a:t>A</a:t>
            </a:r>
            <a:r>
              <a:rPr lang="ja-JP" altLang="en-US" dirty="0"/>
              <a:t>～</a:t>
            </a:r>
            <a:r>
              <a:rPr lang="en-US" altLang="ja-JP" dirty="0"/>
              <a:t>C</a:t>
            </a:r>
            <a:r>
              <a:rPr lang="ja-JP" altLang="en-US" dirty="0"/>
              <a:t>）を作成してください。</a:t>
            </a:r>
            <a:endParaRPr kumimoji="1" lang="ja-JP" altLang="en-US" dirty="0"/>
          </a:p>
        </p:txBody>
      </p:sp>
      <p:sp>
        <p:nvSpPr>
          <p:cNvPr id="4" name="左中かっこ 3">
            <a:extLst>
              <a:ext uri="{FF2B5EF4-FFF2-40B4-BE49-F238E27FC236}">
                <a16:creationId xmlns:a16="http://schemas.microsoft.com/office/drawing/2014/main" id="{05186159-A36C-C639-0112-678DD65B0420}"/>
              </a:ext>
            </a:extLst>
          </p:cNvPr>
          <p:cNvSpPr/>
          <p:nvPr/>
        </p:nvSpPr>
        <p:spPr>
          <a:xfrm>
            <a:off x="2232405" y="4648034"/>
            <a:ext cx="381964" cy="923330"/>
          </a:xfrm>
          <a:prstGeom prst="leftBrace">
            <a:avLst>
              <a:gd name="adj1" fmla="val 15712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32CD7D8-1A79-9284-761B-32BAE682D9D8}"/>
              </a:ext>
            </a:extLst>
          </p:cNvPr>
          <p:cNvSpPr txBox="1"/>
          <p:nvPr/>
        </p:nvSpPr>
        <p:spPr>
          <a:xfrm>
            <a:off x="2232405" y="709700"/>
            <a:ext cx="3848984" cy="523220"/>
          </a:xfrm>
          <a:prstGeom prst="rect">
            <a:avLst/>
          </a:prstGeom>
          <a:solidFill>
            <a:schemeClr val="accent5"/>
          </a:solidFill>
        </p:spPr>
        <p:txBody>
          <a:bodyPr wrap="square" rtlCol="0">
            <a:spAutoFit/>
          </a:bodyPr>
          <a:lstStyle/>
          <a:p>
            <a:pPr algn="ctr"/>
            <a:r>
              <a:rPr kumimoji="1" lang="ja-JP" altLang="en-US" sz="2800" b="1" dirty="0">
                <a:solidFill>
                  <a:schemeClr val="bg1"/>
                </a:solidFill>
              </a:rPr>
              <a:t>表紙</a:t>
            </a:r>
          </a:p>
        </p:txBody>
      </p:sp>
      <p:sp>
        <p:nvSpPr>
          <p:cNvPr id="6" name="加算記号 5">
            <a:extLst>
              <a:ext uri="{FF2B5EF4-FFF2-40B4-BE49-F238E27FC236}">
                <a16:creationId xmlns:a16="http://schemas.microsoft.com/office/drawing/2014/main" id="{C852E310-FFE8-15BB-AA4B-E6A8768AAFCA}"/>
              </a:ext>
            </a:extLst>
          </p:cNvPr>
          <p:cNvSpPr/>
          <p:nvPr/>
        </p:nvSpPr>
        <p:spPr>
          <a:xfrm>
            <a:off x="3882162" y="1286341"/>
            <a:ext cx="552894" cy="52322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A2873D3-FB12-4731-BB34-53ADA7284261}"/>
              </a:ext>
            </a:extLst>
          </p:cNvPr>
          <p:cNvSpPr txBox="1"/>
          <p:nvPr/>
        </p:nvSpPr>
        <p:spPr>
          <a:xfrm>
            <a:off x="178866" y="1573289"/>
            <a:ext cx="2089375" cy="2862322"/>
          </a:xfrm>
          <a:prstGeom prst="rect">
            <a:avLst/>
          </a:prstGeom>
          <a:noFill/>
        </p:spPr>
        <p:txBody>
          <a:bodyPr wrap="square" rtlCol="0">
            <a:spAutoFit/>
          </a:bodyPr>
          <a:lstStyle/>
          <a:p>
            <a:r>
              <a:rPr kumimoji="1" lang="ja-JP" altLang="en-US" dirty="0"/>
              <a:t>①</a:t>
            </a:r>
            <a:endParaRPr kumimoji="1" lang="en-US" altLang="ja-JP" dirty="0"/>
          </a:p>
          <a:p>
            <a:r>
              <a:rPr kumimoji="1" lang="ja-JP" altLang="en-US" u="sng" dirty="0"/>
              <a:t>下記</a:t>
            </a:r>
            <a:r>
              <a:rPr lang="ja-JP" altLang="en-US" u="sng" dirty="0"/>
              <a:t>の</a:t>
            </a:r>
            <a:r>
              <a:rPr kumimoji="1" lang="ja-JP" altLang="en-US" u="sng" dirty="0"/>
              <a:t>②、③（次ページ）以外の協議会はこちら（１～６）を作成してください。</a:t>
            </a:r>
            <a:endParaRPr kumimoji="1" lang="en-US" altLang="ja-JP" u="sng" dirty="0"/>
          </a:p>
          <a:p>
            <a:r>
              <a:rPr kumimoji="1" lang="ja-JP" altLang="en-US" dirty="0"/>
              <a:t>例　幹線</a:t>
            </a:r>
            <a:endParaRPr kumimoji="1" lang="en-US" altLang="ja-JP" dirty="0"/>
          </a:p>
          <a:p>
            <a:r>
              <a:rPr kumimoji="1" lang="ja-JP" altLang="en-US" dirty="0"/>
              <a:t>　　フィーダー　</a:t>
            </a:r>
            <a:endParaRPr kumimoji="1" lang="en-US" altLang="ja-JP" dirty="0"/>
          </a:p>
          <a:p>
            <a:r>
              <a:rPr kumimoji="1" lang="ja-JP" altLang="en-US" dirty="0"/>
              <a:t>　　地域公共交通</a:t>
            </a:r>
            <a:endParaRPr kumimoji="1" lang="en-US" altLang="ja-JP" dirty="0"/>
          </a:p>
          <a:p>
            <a:r>
              <a:rPr kumimoji="1" lang="ja-JP" altLang="en-US" dirty="0"/>
              <a:t>　　計画評価</a:t>
            </a:r>
          </a:p>
        </p:txBody>
      </p:sp>
      <p:sp>
        <p:nvSpPr>
          <p:cNvPr id="15" name="テキスト ボックス 14">
            <a:extLst>
              <a:ext uri="{FF2B5EF4-FFF2-40B4-BE49-F238E27FC236}">
                <a16:creationId xmlns:a16="http://schemas.microsoft.com/office/drawing/2014/main" id="{29DB7355-3F27-47E4-A032-FA2A0DCCE6B8}"/>
              </a:ext>
            </a:extLst>
          </p:cNvPr>
          <p:cNvSpPr txBox="1"/>
          <p:nvPr/>
        </p:nvSpPr>
        <p:spPr>
          <a:xfrm>
            <a:off x="2614369" y="5591642"/>
            <a:ext cx="4601632" cy="646331"/>
          </a:xfrm>
          <a:prstGeom prst="rect">
            <a:avLst/>
          </a:prstGeom>
          <a:noFill/>
        </p:spPr>
        <p:txBody>
          <a:bodyPr wrap="square">
            <a:spAutoFit/>
          </a:bodyPr>
          <a:lstStyle/>
          <a:p>
            <a:r>
              <a:rPr lang="en-US" altLang="ja-JP" dirty="0"/>
              <a:t>※</a:t>
            </a:r>
            <a:r>
              <a:rPr lang="ja-JP" altLang="en-US" dirty="0"/>
              <a:t>直近２年間で二次評価を受けている場合は、上記５．の資料も作成してください。</a:t>
            </a:r>
          </a:p>
        </p:txBody>
      </p:sp>
    </p:spTree>
    <p:extLst>
      <p:ext uri="{BB962C8B-B14F-4D97-AF65-F5344CB8AC3E}">
        <p14:creationId xmlns:p14="http://schemas.microsoft.com/office/powerpoint/2010/main" val="106328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b="1" dirty="0">
                <a:solidFill>
                  <a:schemeClr val="bg1"/>
                </a:solidFill>
              </a:rPr>
              <a:t>作成する中部様式資料早見表</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7</a:t>
            </a:fld>
            <a:endParaRPr lang="ja-JP" altLang="en-US" dirty="0"/>
          </a:p>
        </p:txBody>
      </p:sp>
      <p:sp>
        <p:nvSpPr>
          <p:cNvPr id="27" name="テキスト ボックス 26">
            <a:extLst>
              <a:ext uri="{FF2B5EF4-FFF2-40B4-BE49-F238E27FC236}">
                <a16:creationId xmlns:a16="http://schemas.microsoft.com/office/drawing/2014/main" id="{1BD54BBD-BABE-5329-6DD4-8B344E6CB8C2}"/>
              </a:ext>
            </a:extLst>
          </p:cNvPr>
          <p:cNvSpPr txBox="1"/>
          <p:nvPr/>
        </p:nvSpPr>
        <p:spPr>
          <a:xfrm>
            <a:off x="144741" y="466058"/>
            <a:ext cx="8520794" cy="646331"/>
          </a:xfrm>
          <a:prstGeom prst="rect">
            <a:avLst/>
          </a:prstGeom>
          <a:noFill/>
        </p:spPr>
        <p:txBody>
          <a:bodyPr wrap="square" rtlCol="0">
            <a:spAutoFit/>
          </a:bodyPr>
          <a:lstStyle/>
          <a:p>
            <a:r>
              <a:rPr lang="ja-JP" altLang="en-US" dirty="0"/>
              <a:t>③</a:t>
            </a:r>
            <a:r>
              <a:rPr lang="ja-JP" altLang="en-US" b="1" u="sng" dirty="0"/>
              <a:t>地域間幹線系統補助</a:t>
            </a:r>
            <a:r>
              <a:rPr lang="ja-JP" altLang="en-US" u="sng" dirty="0"/>
              <a:t>にかかる地域公共交通計画</a:t>
            </a:r>
            <a:r>
              <a:rPr lang="ja-JP" altLang="en-US" dirty="0"/>
              <a:t>を作成している</a:t>
            </a:r>
            <a:r>
              <a:rPr lang="ja-JP" altLang="en-US" u="sng" dirty="0"/>
              <a:t>県協議会</a:t>
            </a:r>
            <a:endParaRPr lang="en-US" altLang="ja-JP" u="sng" dirty="0"/>
          </a:p>
          <a:p>
            <a:r>
              <a:rPr lang="ja-JP" altLang="en-US" dirty="0"/>
              <a:t>（昨年度と同様です）</a:t>
            </a:r>
            <a:endParaRPr kumimoji="1" lang="ja-JP" altLang="en-US" dirty="0"/>
          </a:p>
        </p:txBody>
      </p:sp>
      <p:sp>
        <p:nvSpPr>
          <p:cNvPr id="30" name="テキスト ボックス 29">
            <a:extLst>
              <a:ext uri="{FF2B5EF4-FFF2-40B4-BE49-F238E27FC236}">
                <a16:creationId xmlns:a16="http://schemas.microsoft.com/office/drawing/2014/main" id="{FE088E12-FAAC-DC37-EA51-0FF4AB05DFBC}"/>
              </a:ext>
            </a:extLst>
          </p:cNvPr>
          <p:cNvSpPr txBox="1"/>
          <p:nvPr/>
        </p:nvSpPr>
        <p:spPr>
          <a:xfrm>
            <a:off x="144741" y="1065221"/>
            <a:ext cx="8854517" cy="4524315"/>
          </a:xfrm>
          <a:prstGeom prst="rect">
            <a:avLst/>
          </a:prstGeom>
          <a:solidFill>
            <a:schemeClr val="accent1">
              <a:lumMod val="20000"/>
              <a:lumOff val="80000"/>
            </a:schemeClr>
          </a:solidFill>
        </p:spPr>
        <p:txBody>
          <a:bodyPr wrap="square" rtlCol="0">
            <a:spAutoFit/>
          </a:bodyPr>
          <a:lstStyle/>
          <a:p>
            <a:r>
              <a:rPr lang="ja-JP" altLang="en-US" dirty="0"/>
              <a:t>地域公共交通確保維持事業における地域間幹線系統を行う協議会については、</a:t>
            </a:r>
            <a:endParaRPr lang="en-US" altLang="ja-JP" dirty="0"/>
          </a:p>
          <a:p>
            <a:r>
              <a:rPr lang="ja-JP" altLang="en-US" b="1" dirty="0">
                <a:solidFill>
                  <a:srgbClr val="FF0000"/>
                </a:solidFill>
              </a:rPr>
              <a:t>「任意様式」</a:t>
            </a:r>
            <a:r>
              <a:rPr lang="ja-JP" altLang="en-US" dirty="0"/>
              <a:t>に以下の内容を記載してください。</a:t>
            </a:r>
          </a:p>
          <a:p>
            <a:r>
              <a:rPr lang="en-US" altLang="ja-JP" dirty="0"/>
              <a:t>• </a:t>
            </a:r>
            <a:r>
              <a:rPr lang="ja-JP" altLang="en-US" dirty="0"/>
              <a:t>計画の適切性</a:t>
            </a:r>
          </a:p>
          <a:p>
            <a:r>
              <a:rPr lang="en-US" altLang="ja-JP" dirty="0"/>
              <a:t>• </a:t>
            </a:r>
            <a:r>
              <a:rPr lang="ja-JP" altLang="en-US" dirty="0"/>
              <a:t>広域の交通網（県単独補助路線を含む。）に対する効果</a:t>
            </a:r>
          </a:p>
          <a:p>
            <a:r>
              <a:rPr lang="en-US" altLang="ja-JP" dirty="0"/>
              <a:t>• </a:t>
            </a:r>
            <a:r>
              <a:rPr lang="ja-JP" altLang="en-US" dirty="0"/>
              <a:t>地域公共交通の活性化及び再生に関する法律（以下「地域交通法」という。）に</a:t>
            </a:r>
            <a:endParaRPr lang="en-US" altLang="ja-JP" dirty="0"/>
          </a:p>
          <a:p>
            <a:r>
              <a:rPr lang="ja-JP" altLang="en-US" dirty="0"/>
              <a:t>　基づく協議会、地域公共交通確保維持改善事業費補助金交付要綱に基づく協議会</a:t>
            </a:r>
            <a:endParaRPr lang="en-US" altLang="ja-JP" dirty="0"/>
          </a:p>
          <a:p>
            <a:r>
              <a:rPr lang="ja-JP" altLang="en-US" dirty="0"/>
              <a:t>　の活用状況（地域公共交通計画の見直し 等）</a:t>
            </a:r>
          </a:p>
          <a:p>
            <a:r>
              <a:rPr lang="en-US" altLang="ja-JP" dirty="0"/>
              <a:t>•</a:t>
            </a:r>
            <a:r>
              <a:rPr lang="ja-JP" altLang="en-US" dirty="0"/>
              <a:t> 計画に設定された目標の達成状況</a:t>
            </a:r>
          </a:p>
          <a:p>
            <a:r>
              <a:rPr lang="en-US" altLang="ja-JP" dirty="0"/>
              <a:t>• </a:t>
            </a:r>
            <a:r>
              <a:rPr lang="ja-JP" altLang="en-US" dirty="0"/>
              <a:t>事業者との協調</a:t>
            </a:r>
          </a:p>
          <a:p>
            <a:endParaRPr lang="en-US" altLang="ja-JP" dirty="0"/>
          </a:p>
          <a:p>
            <a:r>
              <a:rPr lang="en-US" altLang="ja-JP" dirty="0"/>
              <a:t>【</a:t>
            </a:r>
            <a:r>
              <a:rPr lang="ja-JP" altLang="en-US" dirty="0"/>
              <a:t>その他追加資料</a:t>
            </a:r>
            <a:r>
              <a:rPr lang="en-US" altLang="ja-JP" dirty="0"/>
              <a:t>】</a:t>
            </a:r>
          </a:p>
          <a:p>
            <a:r>
              <a:rPr lang="en-US" altLang="ja-JP" dirty="0"/>
              <a:t>• </a:t>
            </a:r>
            <a:r>
              <a:rPr lang="ja-JP" altLang="en-US" dirty="0"/>
              <a:t>輸送量が補助下限に近い系統（１５～２０人）、収支率が低い系統（２５％以下）</a:t>
            </a:r>
            <a:endParaRPr lang="en-US" altLang="ja-JP" dirty="0"/>
          </a:p>
          <a:p>
            <a:r>
              <a:rPr lang="ja-JP" altLang="en-US" dirty="0"/>
              <a:t>　については、地域間幹線分析シート</a:t>
            </a:r>
          </a:p>
          <a:p>
            <a:r>
              <a:rPr lang="en-US" altLang="ja-JP" dirty="0"/>
              <a:t>• </a:t>
            </a:r>
            <a:r>
              <a:rPr lang="ja-JP" altLang="en-US" dirty="0"/>
              <a:t>第三者評価委員会の場において「交通圏」単位の協議会をグループ化し評価・意見</a:t>
            </a:r>
            <a:endParaRPr lang="en-US" altLang="ja-JP" dirty="0"/>
          </a:p>
          <a:p>
            <a:r>
              <a:rPr lang="ja-JP" altLang="en-US" dirty="0"/>
              <a:t>　交換を行うため、交通圏ごとの概要をまとめた任意様式の資料（参加対象の交通</a:t>
            </a:r>
            <a:endParaRPr lang="en-US" altLang="ja-JP" dirty="0"/>
          </a:p>
          <a:p>
            <a:r>
              <a:rPr lang="ja-JP" altLang="en-US" dirty="0"/>
              <a:t>　圏に限る。）</a:t>
            </a:r>
            <a:endParaRPr lang="en-US" altLang="ja-JP" dirty="0"/>
          </a:p>
        </p:txBody>
      </p:sp>
      <p:pic>
        <p:nvPicPr>
          <p:cNvPr id="3" name="図 2">
            <a:extLst>
              <a:ext uri="{FF2B5EF4-FFF2-40B4-BE49-F238E27FC236}">
                <a16:creationId xmlns:a16="http://schemas.microsoft.com/office/drawing/2014/main" id="{8E51CD34-B169-A9BE-2698-11B54EBF25A0}"/>
              </a:ext>
            </a:extLst>
          </p:cNvPr>
          <p:cNvPicPr>
            <a:picLocks noChangeAspect="1"/>
          </p:cNvPicPr>
          <p:nvPr/>
        </p:nvPicPr>
        <p:blipFill>
          <a:blip r:embed="rId2"/>
          <a:stretch>
            <a:fillRect/>
          </a:stretch>
        </p:blipFill>
        <p:spPr>
          <a:xfrm>
            <a:off x="7027030" y="5589536"/>
            <a:ext cx="1638505" cy="930437"/>
          </a:xfrm>
          <a:prstGeom prst="rect">
            <a:avLst/>
          </a:prstGeom>
        </p:spPr>
      </p:pic>
    </p:spTree>
    <p:extLst>
      <p:ext uri="{BB962C8B-B14F-4D97-AF65-F5344CB8AC3E}">
        <p14:creationId xmlns:p14="http://schemas.microsoft.com/office/powerpoint/2010/main" val="275846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4E0577D-F9C3-9CE2-1FEB-0FF60A91CBC2}"/>
              </a:ext>
            </a:extLst>
          </p:cNvPr>
          <p:cNvPicPr>
            <a:picLocks noChangeAspect="1"/>
          </p:cNvPicPr>
          <p:nvPr/>
        </p:nvPicPr>
        <p:blipFill>
          <a:blip r:embed="rId2"/>
          <a:stretch>
            <a:fillRect/>
          </a:stretch>
        </p:blipFill>
        <p:spPr>
          <a:xfrm>
            <a:off x="1320840" y="1154529"/>
            <a:ext cx="5463137" cy="4105247"/>
          </a:xfrm>
          <a:prstGeom prst="rect">
            <a:avLst/>
          </a:prstGeom>
        </p:spPr>
      </p:pic>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b="1" dirty="0">
                <a:solidFill>
                  <a:schemeClr val="bg1"/>
                </a:solidFill>
              </a:rPr>
              <a:t>表紙（調査事業のみ実施の協議会を除く）　の作成</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8</a:t>
            </a:fld>
            <a:endParaRPr lang="ja-JP" altLang="en-US" dirty="0"/>
          </a:p>
        </p:txBody>
      </p:sp>
      <p:sp>
        <p:nvSpPr>
          <p:cNvPr id="7" name="線吹き出し 1 (枠付き) 12">
            <a:extLst>
              <a:ext uri="{FF2B5EF4-FFF2-40B4-BE49-F238E27FC236}">
                <a16:creationId xmlns:a16="http://schemas.microsoft.com/office/drawing/2014/main" id="{8E164297-ADD0-ABDC-32EA-BE748BD3205A}"/>
              </a:ext>
            </a:extLst>
          </p:cNvPr>
          <p:cNvSpPr/>
          <p:nvPr/>
        </p:nvSpPr>
        <p:spPr>
          <a:xfrm>
            <a:off x="3792474" y="566764"/>
            <a:ext cx="4429125" cy="468301"/>
          </a:xfrm>
          <a:prstGeom prst="borderCallout1">
            <a:avLst>
              <a:gd name="adj1" fmla="val 98093"/>
              <a:gd name="adj2" fmla="val 18439"/>
              <a:gd name="adj3" fmla="val 264415"/>
              <a:gd name="adj4" fmla="val -1081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　）内は、</a:t>
            </a:r>
            <a:r>
              <a:rPr lang="ja-JP" altLang="en-US" sz="1200" dirty="0">
                <a:solidFill>
                  <a:schemeClr val="tx1"/>
                </a:solidFill>
              </a:rPr>
              <a:t>地域交通法</a:t>
            </a:r>
            <a:r>
              <a:rPr kumimoji="1" lang="ja-JP" altLang="en-US" sz="1200" dirty="0">
                <a:solidFill>
                  <a:schemeClr val="tx1"/>
                </a:solidFill>
              </a:rPr>
              <a:t>第７条の２第２項に基づき地域公共交通計画の評価結果を国へ送付する場合のみ記載</a:t>
            </a:r>
          </a:p>
        </p:txBody>
      </p:sp>
      <p:sp>
        <p:nvSpPr>
          <p:cNvPr id="4" name="線吹き出し 1 (枠付き) 8">
            <a:extLst>
              <a:ext uri="{FF2B5EF4-FFF2-40B4-BE49-F238E27FC236}">
                <a16:creationId xmlns:a16="http://schemas.microsoft.com/office/drawing/2014/main" id="{37214F5F-7ACB-5862-CB70-8A6B943D6B8F}"/>
              </a:ext>
            </a:extLst>
          </p:cNvPr>
          <p:cNvSpPr/>
          <p:nvPr/>
        </p:nvSpPr>
        <p:spPr>
          <a:xfrm>
            <a:off x="6459855" y="1922010"/>
            <a:ext cx="1914144" cy="414528"/>
          </a:xfrm>
          <a:prstGeom prst="borderCallout1">
            <a:avLst>
              <a:gd name="adj1" fmla="val 41477"/>
              <a:gd name="adj2" fmla="val 70"/>
              <a:gd name="adj3" fmla="val 115976"/>
              <a:gd name="adj4" fmla="val -28682"/>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協議会名を記載</a:t>
            </a:r>
          </a:p>
        </p:txBody>
      </p:sp>
      <p:sp>
        <p:nvSpPr>
          <p:cNvPr id="5" name="線吹き出し 1 (枠付き) 10">
            <a:extLst>
              <a:ext uri="{FF2B5EF4-FFF2-40B4-BE49-F238E27FC236}">
                <a16:creationId xmlns:a16="http://schemas.microsoft.com/office/drawing/2014/main" id="{0CD2C1CF-39A6-B399-B60B-55F8AF84D7A1}"/>
              </a:ext>
            </a:extLst>
          </p:cNvPr>
          <p:cNvSpPr/>
          <p:nvPr/>
        </p:nvSpPr>
        <p:spPr>
          <a:xfrm>
            <a:off x="6203849" y="2966734"/>
            <a:ext cx="2519251" cy="414528"/>
          </a:xfrm>
          <a:prstGeom prst="borderCallout1">
            <a:avLst>
              <a:gd name="adj1" fmla="val 41477"/>
              <a:gd name="adj2" fmla="val 70"/>
              <a:gd name="adj3" fmla="val 97864"/>
              <a:gd name="adj4" fmla="val -104810"/>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協議会設置年月日を記載</a:t>
            </a:r>
          </a:p>
        </p:txBody>
      </p:sp>
      <p:sp>
        <p:nvSpPr>
          <p:cNvPr id="8" name="線吹き出し 1 (枠付き) 13">
            <a:extLst>
              <a:ext uri="{FF2B5EF4-FFF2-40B4-BE49-F238E27FC236}">
                <a16:creationId xmlns:a16="http://schemas.microsoft.com/office/drawing/2014/main" id="{5F6ACC26-8BAE-E53B-CA5D-246C8C0CD03F}"/>
              </a:ext>
            </a:extLst>
          </p:cNvPr>
          <p:cNvSpPr/>
          <p:nvPr/>
        </p:nvSpPr>
        <p:spPr>
          <a:xfrm>
            <a:off x="6198705" y="4033402"/>
            <a:ext cx="2386012" cy="589820"/>
          </a:xfrm>
          <a:prstGeom prst="borderCallout1">
            <a:avLst>
              <a:gd name="adj1" fmla="val 1105"/>
              <a:gd name="adj2" fmla="val 6923"/>
              <a:gd name="adj3" fmla="val -22246"/>
              <a:gd name="adj4" fmla="val -12179"/>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地域公共交通計画の策定日、計画期間を記載</a:t>
            </a:r>
          </a:p>
        </p:txBody>
      </p:sp>
      <p:sp>
        <p:nvSpPr>
          <p:cNvPr id="10" name="線吹き出し 1 (枠付き) 15">
            <a:extLst>
              <a:ext uri="{FF2B5EF4-FFF2-40B4-BE49-F238E27FC236}">
                <a16:creationId xmlns:a16="http://schemas.microsoft.com/office/drawing/2014/main" id="{971546DE-D435-9BA0-09C5-DC03DFFEEDF1}"/>
              </a:ext>
            </a:extLst>
          </p:cNvPr>
          <p:cNvSpPr/>
          <p:nvPr/>
        </p:nvSpPr>
        <p:spPr>
          <a:xfrm>
            <a:off x="3190428" y="5617953"/>
            <a:ext cx="2562627" cy="589821"/>
          </a:xfrm>
          <a:prstGeom prst="borderCallout1">
            <a:avLst>
              <a:gd name="adj1" fmla="val -2125"/>
              <a:gd name="adj2" fmla="val 83171"/>
              <a:gd name="adj3" fmla="val -151480"/>
              <a:gd name="adj4" fmla="val 3056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令和７年度における補助事業を記載</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B162BA89-E2CF-F227-1545-5A546221CD74}"/>
              </a:ext>
            </a:extLst>
          </p:cNvPr>
          <p:cNvSpPr/>
          <p:nvPr/>
        </p:nvSpPr>
        <p:spPr>
          <a:xfrm>
            <a:off x="6662057" y="5617953"/>
            <a:ext cx="2124891" cy="949235"/>
          </a:xfrm>
          <a:prstGeom prst="rect">
            <a:avLst/>
          </a:prstGeom>
          <a:solidFill>
            <a:schemeClr val="accent1">
              <a:lumMod val="40000"/>
              <a:lumOff val="6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調査事業のみ実施の協議会は次スライドです</a:t>
            </a:r>
          </a:p>
        </p:txBody>
      </p:sp>
    </p:spTree>
    <p:extLst>
      <p:ext uri="{BB962C8B-B14F-4D97-AF65-F5344CB8AC3E}">
        <p14:creationId xmlns:p14="http://schemas.microsoft.com/office/powerpoint/2010/main" val="381279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AAD1C03-514F-3EB5-C73C-58432FF8E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39" y="1374930"/>
            <a:ext cx="5487919" cy="4124953"/>
          </a:xfrm>
          <a:prstGeom prst="rect">
            <a:avLst/>
          </a:prstGeom>
        </p:spPr>
      </p:pic>
      <p:sp>
        <p:nvSpPr>
          <p:cNvPr id="9" name="テキスト ボックス 8">
            <a:extLst>
              <a:ext uri="{FF2B5EF4-FFF2-40B4-BE49-F238E27FC236}">
                <a16:creationId xmlns:a16="http://schemas.microsoft.com/office/drawing/2014/main" id="{B4BDC2E5-60CB-D0A0-CDDF-DD8F3FC6F810}"/>
              </a:ext>
            </a:extLst>
          </p:cNvPr>
          <p:cNvSpPr txBox="1"/>
          <p:nvPr/>
        </p:nvSpPr>
        <p:spPr>
          <a:xfrm>
            <a:off x="0" y="-1"/>
            <a:ext cx="9143999" cy="369332"/>
          </a:xfrm>
          <a:prstGeom prst="rect">
            <a:avLst/>
          </a:prstGeom>
          <a:solidFill>
            <a:schemeClr val="accent2"/>
          </a:solidFill>
        </p:spPr>
        <p:txBody>
          <a:bodyPr wrap="square" rtlCol="0">
            <a:spAutoFit/>
          </a:bodyPr>
          <a:lstStyle/>
          <a:p>
            <a:r>
              <a:rPr kumimoji="1" lang="ja-JP" altLang="en-US" b="1" dirty="0">
                <a:solidFill>
                  <a:schemeClr val="bg1"/>
                </a:solidFill>
              </a:rPr>
              <a:t>表紙（調査事業のみ実施の協議会）　の作成</a:t>
            </a:r>
          </a:p>
        </p:txBody>
      </p:sp>
      <p:sp>
        <p:nvSpPr>
          <p:cNvPr id="2" name="スライド番号プレースホルダー 1"/>
          <p:cNvSpPr>
            <a:spLocks noGrp="1"/>
          </p:cNvSpPr>
          <p:nvPr>
            <p:ph type="sldNum" sz="quarter" idx="12"/>
          </p:nvPr>
        </p:nvSpPr>
        <p:spPr>
          <a:xfrm>
            <a:off x="8063344" y="-1"/>
            <a:ext cx="1080655" cy="338555"/>
          </a:xfrm>
        </p:spPr>
        <p:txBody>
          <a:bodyPr/>
          <a:lstStyle/>
          <a:p>
            <a:fld id="{9712B704-3403-438C-B054-B6437CB8F712}" type="slidenum">
              <a:rPr lang="ja-JP" altLang="en-US" smtClean="0"/>
              <a:pPr/>
              <a:t>9</a:t>
            </a:fld>
            <a:endParaRPr lang="ja-JP" altLang="en-US" dirty="0"/>
          </a:p>
        </p:txBody>
      </p:sp>
      <p:sp>
        <p:nvSpPr>
          <p:cNvPr id="4" name="線吹き出し 1 (枠付き) 8">
            <a:extLst>
              <a:ext uri="{FF2B5EF4-FFF2-40B4-BE49-F238E27FC236}">
                <a16:creationId xmlns:a16="http://schemas.microsoft.com/office/drawing/2014/main" id="{37214F5F-7ACB-5862-CB70-8A6B943D6B8F}"/>
              </a:ext>
            </a:extLst>
          </p:cNvPr>
          <p:cNvSpPr/>
          <p:nvPr/>
        </p:nvSpPr>
        <p:spPr>
          <a:xfrm>
            <a:off x="6506242" y="2284551"/>
            <a:ext cx="1914144" cy="414528"/>
          </a:xfrm>
          <a:prstGeom prst="borderCallout1">
            <a:avLst>
              <a:gd name="adj1" fmla="val 41477"/>
              <a:gd name="adj2" fmla="val 70"/>
              <a:gd name="adj3" fmla="val 137314"/>
              <a:gd name="adj4" fmla="val -5408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協議会名を記載</a:t>
            </a:r>
          </a:p>
        </p:txBody>
      </p:sp>
      <p:sp>
        <p:nvSpPr>
          <p:cNvPr id="5" name="線吹き出し 1 (枠付き) 10">
            <a:extLst>
              <a:ext uri="{FF2B5EF4-FFF2-40B4-BE49-F238E27FC236}">
                <a16:creationId xmlns:a16="http://schemas.microsoft.com/office/drawing/2014/main" id="{0CD2C1CF-39A6-B399-B60B-55F8AF84D7A1}"/>
              </a:ext>
            </a:extLst>
          </p:cNvPr>
          <p:cNvSpPr/>
          <p:nvPr/>
        </p:nvSpPr>
        <p:spPr>
          <a:xfrm>
            <a:off x="5459945" y="3263729"/>
            <a:ext cx="2519251" cy="414528"/>
          </a:xfrm>
          <a:prstGeom prst="borderCallout1">
            <a:avLst>
              <a:gd name="adj1" fmla="val 41477"/>
              <a:gd name="adj2" fmla="val 70"/>
              <a:gd name="adj3" fmla="val 120949"/>
              <a:gd name="adj4" fmla="val -8750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協議会設置年月日を記載</a:t>
            </a:r>
          </a:p>
        </p:txBody>
      </p:sp>
      <p:sp>
        <p:nvSpPr>
          <p:cNvPr id="8" name="線吹き出し 1 (枠付き) 13">
            <a:extLst>
              <a:ext uri="{FF2B5EF4-FFF2-40B4-BE49-F238E27FC236}">
                <a16:creationId xmlns:a16="http://schemas.microsoft.com/office/drawing/2014/main" id="{5F6ACC26-8BAE-E53B-CA5D-246C8C0CD03F}"/>
              </a:ext>
            </a:extLst>
          </p:cNvPr>
          <p:cNvSpPr/>
          <p:nvPr/>
        </p:nvSpPr>
        <p:spPr>
          <a:xfrm>
            <a:off x="6217659" y="4333011"/>
            <a:ext cx="2386012" cy="701689"/>
          </a:xfrm>
          <a:prstGeom prst="borderCallout1">
            <a:avLst>
              <a:gd name="adj1" fmla="val 1105"/>
              <a:gd name="adj2" fmla="val 6923"/>
              <a:gd name="adj3" fmla="val -25124"/>
              <a:gd name="adj4" fmla="val -2438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地域公共交通計画の策定日予定日を記載</a:t>
            </a:r>
          </a:p>
        </p:txBody>
      </p:sp>
      <p:pic>
        <p:nvPicPr>
          <p:cNvPr id="3" name="図 2">
            <a:extLst>
              <a:ext uri="{FF2B5EF4-FFF2-40B4-BE49-F238E27FC236}">
                <a16:creationId xmlns:a16="http://schemas.microsoft.com/office/drawing/2014/main" id="{A6DE41BF-A943-6DD8-9FD4-74DE6E2F021F}"/>
              </a:ext>
            </a:extLst>
          </p:cNvPr>
          <p:cNvPicPr>
            <a:picLocks noChangeAspect="1"/>
          </p:cNvPicPr>
          <p:nvPr/>
        </p:nvPicPr>
        <p:blipFill>
          <a:blip r:embed="rId3"/>
          <a:stretch>
            <a:fillRect/>
          </a:stretch>
        </p:blipFill>
        <p:spPr>
          <a:xfrm>
            <a:off x="6962762" y="5374956"/>
            <a:ext cx="1518372" cy="964679"/>
          </a:xfrm>
          <a:prstGeom prst="rect">
            <a:avLst/>
          </a:prstGeom>
        </p:spPr>
      </p:pic>
      <p:sp>
        <p:nvSpPr>
          <p:cNvPr id="7" name="正方形/長方形 6">
            <a:extLst>
              <a:ext uri="{FF2B5EF4-FFF2-40B4-BE49-F238E27FC236}">
                <a16:creationId xmlns:a16="http://schemas.microsoft.com/office/drawing/2014/main" id="{BD2CD431-5CBA-118E-9803-CF968C4101C1}"/>
              </a:ext>
            </a:extLst>
          </p:cNvPr>
          <p:cNvSpPr/>
          <p:nvPr/>
        </p:nvSpPr>
        <p:spPr>
          <a:xfrm>
            <a:off x="835039" y="874391"/>
            <a:ext cx="3631475" cy="369332"/>
          </a:xfrm>
          <a:prstGeom prst="rect">
            <a:avLst/>
          </a:prstGeom>
          <a:solidFill>
            <a:schemeClr val="accent1">
              <a:lumMod val="40000"/>
              <a:lumOff val="6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調査事業のみ実施の協議会の場合</a:t>
            </a:r>
          </a:p>
        </p:txBody>
      </p:sp>
    </p:spTree>
    <p:extLst>
      <p:ext uri="{BB962C8B-B14F-4D97-AF65-F5344CB8AC3E}">
        <p14:creationId xmlns:p14="http://schemas.microsoft.com/office/powerpoint/2010/main" val="28336757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8787</TotalTime>
  <Words>6145</Words>
  <Application>Microsoft Office PowerPoint</Application>
  <PresentationFormat>画面に合わせる (4:3)</PresentationFormat>
  <Paragraphs>473</Paragraphs>
  <Slides>25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25</vt:i4>
      </vt:variant>
    </vt:vector>
  </HeadingPairs>
  <TitlesOfParts>
    <vt:vector size="33" baseType="lpstr">
      <vt:lpstr>HG丸ｺﾞｼｯｸM-PRO</vt:lpstr>
      <vt:lpstr>メイリオ</vt:lpstr>
      <vt:lpstr>Arial</vt:lpstr>
      <vt:lpstr>Calibri</vt:lpstr>
      <vt:lpstr>Calibri Light</vt:lpstr>
      <vt:lpstr>Wingdings</vt:lpstr>
      <vt:lpstr>Office テーマ</vt:lpstr>
      <vt:lpstr>デザインの設定</vt:lpstr>
      <vt:lpstr>第三者評価委員会の仕組みと中部様式作成の手引き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福本雅之</dc:creator>
  <cp:lastModifiedBy>小坂井 豊</cp:lastModifiedBy>
  <cp:revision>150</cp:revision>
  <cp:lastPrinted>2025-11-07T01:15:37Z</cp:lastPrinted>
  <dcterms:created xsi:type="dcterms:W3CDTF">2017-08-29T07:18:11Z</dcterms:created>
  <dcterms:modified xsi:type="dcterms:W3CDTF">2025-11-11T01:33:58Z</dcterms:modified>
</cp:coreProperties>
</file>