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24"/>
  </p:notesMasterIdLst>
  <p:handoutMasterIdLst>
    <p:handoutMasterId r:id="rId25"/>
  </p:handoutMasterIdLst>
  <p:sldIdLst>
    <p:sldId id="256" r:id="rId4"/>
    <p:sldId id="366" r:id="rId5"/>
    <p:sldId id="367" r:id="rId6"/>
    <p:sldId id="315" r:id="rId7"/>
    <p:sldId id="306" r:id="rId8"/>
    <p:sldId id="274" r:id="rId9"/>
    <p:sldId id="309" r:id="rId10"/>
    <p:sldId id="271" r:id="rId11"/>
    <p:sldId id="310" r:id="rId12"/>
    <p:sldId id="311" r:id="rId13"/>
    <p:sldId id="312" r:id="rId14"/>
    <p:sldId id="276" r:id="rId15"/>
    <p:sldId id="314" r:id="rId16"/>
    <p:sldId id="368" r:id="rId17"/>
    <p:sldId id="303" r:id="rId18"/>
    <p:sldId id="331" r:id="rId19"/>
    <p:sldId id="330" r:id="rId20"/>
    <p:sldId id="332" r:id="rId21"/>
    <p:sldId id="329" r:id="rId22"/>
    <p:sldId id="333" r:id="rId2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553F81D8-7A4C-4638-98B0-CBE6452F0425}">
          <p14:sldIdLst>
            <p14:sldId id="256"/>
            <p14:sldId id="366"/>
            <p14:sldId id="367"/>
            <p14:sldId id="315"/>
            <p14:sldId id="306"/>
            <p14:sldId id="274"/>
            <p14:sldId id="309"/>
            <p14:sldId id="271"/>
            <p14:sldId id="310"/>
            <p14:sldId id="311"/>
            <p14:sldId id="312"/>
            <p14:sldId id="276"/>
            <p14:sldId id="314"/>
            <p14:sldId id="368"/>
            <p14:sldId id="303"/>
            <p14:sldId id="331"/>
            <p14:sldId id="330"/>
            <p14:sldId id="332"/>
            <p14:sldId id="329"/>
            <p14:sldId id="33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a:srgbClr val="99FF66"/>
    <a:srgbClr val="CCFFC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1626" y="114"/>
      </p:cViewPr>
      <p:guideLst/>
    </p:cSldViewPr>
  </p:slideViewPr>
  <p:notesTextViewPr>
    <p:cViewPr>
      <p:scale>
        <a:sx n="1" d="1"/>
        <a:sy n="1" d="1"/>
      </p:scale>
      <p:origin x="0" y="0"/>
    </p:cViewPr>
  </p:notesTextViewPr>
  <p:notesViewPr>
    <p:cSldViewPr snapToGrid="0">
      <p:cViewPr varScale="1">
        <p:scale>
          <a:sx n="80" d="100"/>
          <a:sy n="80" d="100"/>
        </p:scale>
        <p:origin x="393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2" y="0"/>
            <a:ext cx="2918621" cy="494813"/>
          </a:xfrm>
          <a:prstGeom prst="rect">
            <a:avLst/>
          </a:prstGeom>
        </p:spPr>
        <p:txBody>
          <a:bodyPr vert="horz" lIns="90644" tIns="45322" rIns="90644" bIns="45322" rtlCol="0"/>
          <a:lstStyle>
            <a:lvl1pPr algn="r">
              <a:defRPr sz="1200"/>
            </a:lvl1pPr>
          </a:lstStyle>
          <a:p>
            <a:fld id="{7A7BE9E1-3BE6-4B97-A3B9-9DACA29E6F9B}" type="datetimeFigureOut">
              <a:rPr kumimoji="1" lang="ja-JP" altLang="en-US" smtClean="0"/>
              <a:t>2025/11/5</a:t>
            </a:fld>
            <a:endParaRPr kumimoji="1" lang="ja-JP" altLang="en-US"/>
          </a:p>
        </p:txBody>
      </p:sp>
      <p:sp>
        <p:nvSpPr>
          <p:cNvPr id="4" name="フッター プレースホルダー 3"/>
          <p:cNvSpPr>
            <a:spLocks noGrp="1"/>
          </p:cNvSpPr>
          <p:nvPr>
            <p:ph type="ftr" sz="quarter" idx="2"/>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2" y="9371501"/>
            <a:ext cx="2918621" cy="494813"/>
          </a:xfrm>
          <a:prstGeom prst="rect">
            <a:avLst/>
          </a:prstGeom>
        </p:spPr>
        <p:txBody>
          <a:bodyPr vert="horz" lIns="90644" tIns="45322" rIns="90644" bIns="45322" rtlCol="0" anchor="b"/>
          <a:lstStyle>
            <a:lvl1pPr algn="r">
              <a:defRPr sz="1200"/>
            </a:lvl1pPr>
          </a:lstStyle>
          <a:p>
            <a:fld id="{B58853AA-92B6-4AF5-A9E4-6D8C42626DCD}" type="slidenum">
              <a:rPr kumimoji="1" lang="ja-JP" altLang="en-US" smtClean="0"/>
              <a:t>‹#›</a:t>
            </a:fld>
            <a:endParaRPr kumimoji="1" lang="ja-JP" altLang="en-US"/>
          </a:p>
        </p:txBody>
      </p:sp>
    </p:spTree>
    <p:extLst>
      <p:ext uri="{BB962C8B-B14F-4D97-AF65-F5344CB8AC3E}">
        <p14:creationId xmlns:p14="http://schemas.microsoft.com/office/powerpoint/2010/main" val="8943512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5029"/>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0644" tIns="45322" rIns="90644" bIns="45322" rtlCol="0"/>
          <a:lstStyle>
            <a:lvl1pPr algn="r">
              <a:defRPr sz="1200"/>
            </a:lvl1pPr>
          </a:lstStyle>
          <a:p>
            <a:fld id="{51BEB2BC-E1BA-41C0-8828-963577AF8F2F}" type="datetimeFigureOut">
              <a:rPr kumimoji="1" lang="ja-JP" altLang="en-US" smtClean="0"/>
              <a:t>2025/11/5</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0644" tIns="45322" rIns="90644" bIns="45322" rtlCol="0" anchor="b"/>
          <a:lstStyle>
            <a:lvl1pPr algn="r">
              <a:defRPr sz="1200"/>
            </a:lvl1pPr>
          </a:lstStyle>
          <a:p>
            <a:fld id="{84FD575D-FC44-4A9E-95BA-926B2B393120}" type="slidenum">
              <a:rPr kumimoji="1" lang="ja-JP" altLang="en-US" smtClean="0"/>
              <a:t>‹#›</a:t>
            </a:fld>
            <a:endParaRPr kumimoji="1" lang="ja-JP" altLang="en-US"/>
          </a:p>
        </p:txBody>
      </p:sp>
    </p:spTree>
    <p:extLst>
      <p:ext uri="{BB962C8B-B14F-4D97-AF65-F5344CB8AC3E}">
        <p14:creationId xmlns:p14="http://schemas.microsoft.com/office/powerpoint/2010/main" val="42320146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4FD575D-FC44-4A9E-95BA-926B2B393120}" type="slidenum">
              <a:rPr kumimoji="1" lang="ja-JP" altLang="en-US" smtClean="0"/>
              <a:t>1</a:t>
            </a:fld>
            <a:endParaRPr kumimoji="1" lang="ja-JP" altLang="en-US"/>
          </a:p>
        </p:txBody>
      </p:sp>
    </p:spTree>
    <p:extLst>
      <p:ext uri="{BB962C8B-B14F-4D97-AF65-F5344CB8AC3E}">
        <p14:creationId xmlns:p14="http://schemas.microsoft.com/office/powerpoint/2010/main" val="2146654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4FD575D-FC44-4A9E-95BA-926B2B393120}" type="slidenum">
              <a:rPr kumimoji="1" lang="ja-JP" altLang="en-US" smtClean="0"/>
              <a:t>10</a:t>
            </a:fld>
            <a:endParaRPr kumimoji="1" lang="ja-JP" altLang="en-US"/>
          </a:p>
        </p:txBody>
      </p:sp>
    </p:spTree>
    <p:extLst>
      <p:ext uri="{BB962C8B-B14F-4D97-AF65-F5344CB8AC3E}">
        <p14:creationId xmlns:p14="http://schemas.microsoft.com/office/powerpoint/2010/main" val="542083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4FD575D-FC44-4A9E-95BA-926B2B393120}" type="slidenum">
              <a:rPr kumimoji="1" lang="ja-JP" altLang="en-US" smtClean="0"/>
              <a:t>11</a:t>
            </a:fld>
            <a:endParaRPr kumimoji="1" lang="ja-JP" altLang="en-US"/>
          </a:p>
        </p:txBody>
      </p:sp>
    </p:spTree>
    <p:extLst>
      <p:ext uri="{BB962C8B-B14F-4D97-AF65-F5344CB8AC3E}">
        <p14:creationId xmlns:p14="http://schemas.microsoft.com/office/powerpoint/2010/main" val="24164791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4FD575D-FC44-4A9E-95BA-926B2B393120}" type="slidenum">
              <a:rPr kumimoji="1" lang="ja-JP" altLang="en-US" smtClean="0"/>
              <a:t>12</a:t>
            </a:fld>
            <a:endParaRPr kumimoji="1" lang="ja-JP" altLang="en-US"/>
          </a:p>
        </p:txBody>
      </p:sp>
    </p:spTree>
    <p:extLst>
      <p:ext uri="{BB962C8B-B14F-4D97-AF65-F5344CB8AC3E}">
        <p14:creationId xmlns:p14="http://schemas.microsoft.com/office/powerpoint/2010/main" val="41610728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4FD575D-FC44-4A9E-95BA-926B2B393120}" type="slidenum">
              <a:rPr kumimoji="1" lang="ja-JP" altLang="en-US" smtClean="0"/>
              <a:t>13</a:t>
            </a:fld>
            <a:endParaRPr kumimoji="1" lang="ja-JP" altLang="en-US"/>
          </a:p>
        </p:txBody>
      </p:sp>
    </p:spTree>
    <p:extLst>
      <p:ext uri="{BB962C8B-B14F-4D97-AF65-F5344CB8AC3E}">
        <p14:creationId xmlns:p14="http://schemas.microsoft.com/office/powerpoint/2010/main" val="1316818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FD575D-FC44-4A9E-95BA-926B2B393120}" type="slidenum">
              <a:rPr kumimoji="1" lang="ja-JP" altLang="en-US" sz="1200" b="0" i="0" u="none" strike="noStrike" kern="120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2146654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49766"/>
            <a:ext cx="7772400" cy="1006476"/>
          </a:xfrm>
        </p:spPr>
        <p:txBody>
          <a:bodyPr anchor="ctr">
            <a:normAutofit/>
          </a:bodyPr>
          <a:lstStyle>
            <a:lvl1pPr algn="ctr">
              <a:defRPr sz="3200"/>
            </a:lvl1pPr>
          </a:lstStyle>
          <a:p>
            <a:r>
              <a:rPr lang="ja-JP" altLang="en-US" dirty="0"/>
              <a:t>マスター タイトルの書式設定</a:t>
            </a:r>
            <a:endParaRPr lang="en-US" dirty="0"/>
          </a:p>
        </p:txBody>
      </p:sp>
      <p:sp>
        <p:nvSpPr>
          <p:cNvPr id="4" name="Date Placeholder 3"/>
          <p:cNvSpPr>
            <a:spLocks noGrp="1"/>
          </p:cNvSpPr>
          <p:nvPr>
            <p:ph type="dt" sz="half" idx="10"/>
          </p:nvPr>
        </p:nvSpPr>
        <p:spPr>
          <a:xfrm>
            <a:off x="-1" y="6492874"/>
            <a:ext cx="2057400" cy="365125"/>
          </a:xfrm>
        </p:spPr>
        <p:txBody>
          <a:bodyPr/>
          <a:lstStyle/>
          <a:p>
            <a:endParaRPr kumimoji="1" lang="ja-JP" altLang="en-US"/>
          </a:p>
        </p:txBody>
      </p:sp>
      <p:sp>
        <p:nvSpPr>
          <p:cNvPr id="5" name="Footer Placeholder 4"/>
          <p:cNvSpPr>
            <a:spLocks noGrp="1"/>
          </p:cNvSpPr>
          <p:nvPr>
            <p:ph type="ftr" sz="quarter" idx="11"/>
          </p:nvPr>
        </p:nvSpPr>
        <p:spPr>
          <a:xfrm>
            <a:off x="3028950" y="6492875"/>
            <a:ext cx="3086100" cy="365125"/>
          </a:xfrm>
        </p:spPr>
        <p:txBody>
          <a:bodyPr/>
          <a:lstStyle/>
          <a:p>
            <a:endParaRPr kumimoji="1" lang="ja-JP" altLang="en-US" dirty="0"/>
          </a:p>
        </p:txBody>
      </p:sp>
      <p:sp>
        <p:nvSpPr>
          <p:cNvPr id="11" name="サブタイトル 2"/>
          <p:cNvSpPr>
            <a:spLocks noGrp="1"/>
          </p:cNvSpPr>
          <p:nvPr>
            <p:ph type="subTitle" idx="1"/>
          </p:nvPr>
        </p:nvSpPr>
        <p:spPr>
          <a:xfrm>
            <a:off x="1143000" y="5802283"/>
            <a:ext cx="6858000" cy="49460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マスター サブタイトルの書式設定</a:t>
            </a:r>
          </a:p>
        </p:txBody>
      </p:sp>
      <p:sp>
        <p:nvSpPr>
          <p:cNvPr id="6" name="Slide Number Placeholder 5"/>
          <p:cNvSpPr>
            <a:spLocks noGrp="1"/>
          </p:cNvSpPr>
          <p:nvPr>
            <p:ph type="sldNum" sz="quarter" idx="12"/>
          </p:nvPr>
        </p:nvSpPr>
        <p:spPr>
          <a:xfrm>
            <a:off x="8113221" y="-11319"/>
            <a:ext cx="1030779" cy="349873"/>
          </a:xfrm>
        </p:spPr>
        <p:txBody>
          <a:bodyPr/>
          <a:lstStyle>
            <a:lvl1pPr>
              <a:defRPr sz="1400">
                <a:solidFill>
                  <a:schemeClr val="bg1"/>
                </a:solidFill>
              </a:defRPr>
            </a:lvl1pPr>
          </a:lstStyle>
          <a:p>
            <a:fld id="{9712B704-3403-438C-B054-B6437CB8F712}" type="slidenum">
              <a:rPr lang="ja-JP" altLang="en-US" smtClean="0"/>
              <a:pPr/>
              <a:t>‹#›</a:t>
            </a:fld>
            <a:endParaRPr lang="ja-JP" altLang="en-US" dirty="0"/>
          </a:p>
        </p:txBody>
      </p:sp>
      <p:sp>
        <p:nvSpPr>
          <p:cNvPr id="8" name="正方形/長方形 7"/>
          <p:cNvSpPr/>
          <p:nvPr userDrawn="1"/>
        </p:nvSpPr>
        <p:spPr>
          <a:xfrm>
            <a:off x="0" y="0"/>
            <a:ext cx="9144000" cy="6858000"/>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86003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2106742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2763505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627D899-0EBA-4D98-9A7A-ED8583277F0E}" type="slidenum">
              <a:rPr kumimoji="1" lang="ja-JP" altLang="en-US" smtClean="0"/>
              <a:t>‹#›</a:t>
            </a:fld>
            <a:endParaRPr kumimoji="1" lang="ja-JP" altLang="en-US"/>
          </a:p>
        </p:txBody>
      </p:sp>
    </p:spTree>
    <p:extLst>
      <p:ext uri="{BB962C8B-B14F-4D97-AF65-F5344CB8AC3E}">
        <p14:creationId xmlns:p14="http://schemas.microsoft.com/office/powerpoint/2010/main" val="21229050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627D899-0EBA-4D98-9A7A-ED8583277F0E}" type="slidenum">
              <a:rPr kumimoji="1" lang="ja-JP" altLang="en-US" smtClean="0"/>
              <a:t>‹#›</a:t>
            </a:fld>
            <a:endParaRPr kumimoji="1" lang="ja-JP" altLang="en-US"/>
          </a:p>
        </p:txBody>
      </p:sp>
    </p:spTree>
    <p:extLst>
      <p:ext uri="{BB962C8B-B14F-4D97-AF65-F5344CB8AC3E}">
        <p14:creationId xmlns:p14="http://schemas.microsoft.com/office/powerpoint/2010/main" val="1165342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627D899-0EBA-4D98-9A7A-ED8583277F0E}" type="slidenum">
              <a:rPr kumimoji="1" lang="ja-JP" altLang="en-US" smtClean="0"/>
              <a:t>‹#›</a:t>
            </a:fld>
            <a:endParaRPr kumimoji="1" lang="ja-JP" altLang="en-US"/>
          </a:p>
        </p:txBody>
      </p:sp>
    </p:spTree>
    <p:extLst>
      <p:ext uri="{BB962C8B-B14F-4D97-AF65-F5344CB8AC3E}">
        <p14:creationId xmlns:p14="http://schemas.microsoft.com/office/powerpoint/2010/main" val="42483297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627D899-0EBA-4D98-9A7A-ED8583277F0E}" type="slidenum">
              <a:rPr kumimoji="1" lang="ja-JP" altLang="en-US" smtClean="0"/>
              <a:t>‹#›</a:t>
            </a:fld>
            <a:endParaRPr kumimoji="1" lang="ja-JP" altLang="en-US"/>
          </a:p>
        </p:txBody>
      </p:sp>
    </p:spTree>
    <p:extLst>
      <p:ext uri="{BB962C8B-B14F-4D97-AF65-F5344CB8AC3E}">
        <p14:creationId xmlns:p14="http://schemas.microsoft.com/office/powerpoint/2010/main" val="23661767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627D899-0EBA-4D98-9A7A-ED8583277F0E}" type="slidenum">
              <a:rPr kumimoji="1" lang="ja-JP" altLang="en-US" smtClean="0"/>
              <a:t>‹#›</a:t>
            </a:fld>
            <a:endParaRPr kumimoji="1" lang="ja-JP" altLang="en-US"/>
          </a:p>
        </p:txBody>
      </p:sp>
    </p:spTree>
    <p:extLst>
      <p:ext uri="{BB962C8B-B14F-4D97-AF65-F5344CB8AC3E}">
        <p14:creationId xmlns:p14="http://schemas.microsoft.com/office/powerpoint/2010/main" val="11822381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627D899-0EBA-4D98-9A7A-ED8583277F0E}" type="slidenum">
              <a:rPr kumimoji="1" lang="ja-JP" altLang="en-US" smtClean="0"/>
              <a:t>‹#›</a:t>
            </a:fld>
            <a:endParaRPr kumimoji="1" lang="ja-JP" altLang="en-US"/>
          </a:p>
        </p:txBody>
      </p:sp>
    </p:spTree>
    <p:extLst>
      <p:ext uri="{BB962C8B-B14F-4D97-AF65-F5344CB8AC3E}">
        <p14:creationId xmlns:p14="http://schemas.microsoft.com/office/powerpoint/2010/main" val="24923468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627D899-0EBA-4D98-9A7A-ED8583277F0E}" type="slidenum">
              <a:rPr kumimoji="1" lang="ja-JP" altLang="en-US" smtClean="0"/>
              <a:t>‹#›</a:t>
            </a:fld>
            <a:endParaRPr kumimoji="1" lang="ja-JP" altLang="en-US"/>
          </a:p>
        </p:txBody>
      </p:sp>
    </p:spTree>
    <p:extLst>
      <p:ext uri="{BB962C8B-B14F-4D97-AF65-F5344CB8AC3E}">
        <p14:creationId xmlns:p14="http://schemas.microsoft.com/office/powerpoint/2010/main" val="27898824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627D899-0EBA-4D98-9A7A-ED8583277F0E}" type="slidenum">
              <a:rPr kumimoji="1" lang="ja-JP" altLang="en-US" smtClean="0"/>
              <a:t>‹#›</a:t>
            </a:fld>
            <a:endParaRPr kumimoji="1" lang="ja-JP" altLang="en-US"/>
          </a:p>
        </p:txBody>
      </p:sp>
    </p:spTree>
    <p:extLst>
      <p:ext uri="{BB962C8B-B14F-4D97-AF65-F5344CB8AC3E}">
        <p14:creationId xmlns:p14="http://schemas.microsoft.com/office/powerpoint/2010/main" val="2432401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222" y="432262"/>
            <a:ext cx="8919556" cy="6301047"/>
          </a:xfrm>
        </p:spPr>
        <p:txBody>
          <a:bodyPr>
            <a:normAutofit/>
          </a:bodyPr>
          <a:lstStyle>
            <a:lvl1pPr marL="228600" indent="-228600">
              <a:buFont typeface="Wingdings" panose="05000000000000000000" pitchFamily="2" charset="2"/>
              <a:buChar char="n"/>
              <a:defRPr sz="1600"/>
            </a:lvl1pPr>
            <a:lvl2pPr>
              <a:defRPr sz="1600"/>
            </a:lvl2pPr>
            <a:lvl3pPr>
              <a:defRPr sz="1600"/>
            </a:lvl3pPr>
            <a:lvl4pPr>
              <a:defRPr sz="1600"/>
            </a:lvl4pPr>
            <a:lvl5pPr>
              <a:defRPr sz="1600"/>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12"/>
          </p:nvPr>
        </p:nvSpPr>
        <p:spPr>
          <a:xfrm>
            <a:off x="8063344" y="-1"/>
            <a:ext cx="1080655" cy="338555"/>
          </a:xfrm>
        </p:spPr>
        <p:txBody>
          <a:bodyPr/>
          <a:lstStyle>
            <a:lvl1pPr>
              <a:defRPr sz="1400">
                <a:solidFill>
                  <a:schemeClr val="bg1"/>
                </a:solidFill>
              </a:defRPr>
            </a:lvl1pPr>
          </a:lstStyle>
          <a:p>
            <a:fld id="{9712B704-3403-438C-B054-B6437CB8F712}" type="slidenum">
              <a:rPr lang="ja-JP" altLang="en-US" smtClean="0"/>
              <a:pPr/>
              <a:t>‹#›</a:t>
            </a:fld>
            <a:endParaRPr lang="ja-JP" altLang="en-US" dirty="0"/>
          </a:p>
        </p:txBody>
      </p:sp>
      <p:sp>
        <p:nvSpPr>
          <p:cNvPr id="2" name="正方形/長方形 1"/>
          <p:cNvSpPr/>
          <p:nvPr userDrawn="1"/>
        </p:nvSpPr>
        <p:spPr>
          <a:xfrm>
            <a:off x="0" y="0"/>
            <a:ext cx="9144000" cy="6858000"/>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045206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627D899-0EBA-4D98-9A7A-ED8583277F0E}" type="slidenum">
              <a:rPr kumimoji="1" lang="ja-JP" altLang="en-US" smtClean="0"/>
              <a:t>‹#›</a:t>
            </a:fld>
            <a:endParaRPr kumimoji="1" lang="ja-JP" altLang="en-US"/>
          </a:p>
        </p:txBody>
      </p:sp>
    </p:spTree>
    <p:extLst>
      <p:ext uri="{BB962C8B-B14F-4D97-AF65-F5344CB8AC3E}">
        <p14:creationId xmlns:p14="http://schemas.microsoft.com/office/powerpoint/2010/main" val="40233728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627D899-0EBA-4D98-9A7A-ED8583277F0E}" type="slidenum">
              <a:rPr kumimoji="1" lang="ja-JP" altLang="en-US" smtClean="0"/>
              <a:t>‹#›</a:t>
            </a:fld>
            <a:endParaRPr kumimoji="1" lang="ja-JP" altLang="en-US"/>
          </a:p>
        </p:txBody>
      </p:sp>
    </p:spTree>
    <p:extLst>
      <p:ext uri="{BB962C8B-B14F-4D97-AF65-F5344CB8AC3E}">
        <p14:creationId xmlns:p14="http://schemas.microsoft.com/office/powerpoint/2010/main" val="19221004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7626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627D899-0EBA-4D98-9A7A-ED8583277F0E}" type="slidenum">
              <a:rPr kumimoji="1" lang="ja-JP" altLang="en-US" smtClean="0"/>
              <a:t>‹#›</a:t>
            </a:fld>
            <a:endParaRPr kumimoji="1" lang="ja-JP" altLang="en-US"/>
          </a:p>
        </p:txBody>
      </p:sp>
    </p:spTree>
    <p:extLst>
      <p:ext uri="{BB962C8B-B14F-4D97-AF65-F5344CB8AC3E}">
        <p14:creationId xmlns:p14="http://schemas.microsoft.com/office/powerpoint/2010/main" val="21880131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1" y="6492874"/>
            <a:ext cx="2057400" cy="365125"/>
          </a:xfrm>
        </p:spPr>
        <p:txBody>
          <a:bodyPr/>
          <a:lstStyle/>
          <a:p>
            <a:endParaRPr kumimoji="1" lang="ja-JP" altLang="en-US"/>
          </a:p>
        </p:txBody>
      </p:sp>
      <p:sp>
        <p:nvSpPr>
          <p:cNvPr id="5" name="Footer Placeholder 4"/>
          <p:cNvSpPr>
            <a:spLocks noGrp="1"/>
          </p:cNvSpPr>
          <p:nvPr>
            <p:ph type="ftr" sz="quarter" idx="11"/>
          </p:nvPr>
        </p:nvSpPr>
        <p:spPr>
          <a:xfrm>
            <a:off x="3028950" y="6492875"/>
            <a:ext cx="3086100" cy="365125"/>
          </a:xfrm>
        </p:spPr>
        <p:txBody>
          <a:bodyPr/>
          <a:lstStyle/>
          <a:p>
            <a:endParaRPr kumimoji="1" lang="ja-JP" altLang="en-US" dirty="0"/>
          </a:p>
        </p:txBody>
      </p:sp>
      <p:sp>
        <p:nvSpPr>
          <p:cNvPr id="11" name="サブタイトル 2"/>
          <p:cNvSpPr>
            <a:spLocks noGrp="1"/>
          </p:cNvSpPr>
          <p:nvPr>
            <p:ph type="subTitle" idx="1"/>
          </p:nvPr>
        </p:nvSpPr>
        <p:spPr>
          <a:xfrm>
            <a:off x="1143000" y="5802283"/>
            <a:ext cx="6858000" cy="49460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マスター サブタイトルの書式設定</a:t>
            </a:r>
          </a:p>
        </p:txBody>
      </p:sp>
      <p:sp>
        <p:nvSpPr>
          <p:cNvPr id="12" name="テキスト ボックス 11"/>
          <p:cNvSpPr txBox="1"/>
          <p:nvPr userDrawn="1"/>
        </p:nvSpPr>
        <p:spPr>
          <a:xfrm>
            <a:off x="0" y="0"/>
            <a:ext cx="9144000" cy="338554"/>
          </a:xfrm>
          <a:prstGeom prst="rect">
            <a:avLst/>
          </a:prstGeom>
          <a:solidFill>
            <a:srgbClr val="0070C0"/>
          </a:solidFill>
        </p:spPr>
        <p:txBody>
          <a:bodyPr wrap="square" rtlCol="0">
            <a:spAutoFit/>
          </a:bodyPr>
          <a:lstStyle/>
          <a:p>
            <a:endParaRPr kumimoji="1" lang="ja-JP" altLang="en-US" sz="1600" b="1" dirty="0">
              <a:solidFill>
                <a:schemeClr val="bg1"/>
              </a:solidFill>
            </a:endParaRPr>
          </a:p>
        </p:txBody>
      </p:sp>
      <p:sp>
        <p:nvSpPr>
          <p:cNvPr id="6" name="Slide Number Placeholder 5"/>
          <p:cNvSpPr>
            <a:spLocks noGrp="1"/>
          </p:cNvSpPr>
          <p:nvPr>
            <p:ph type="sldNum" sz="quarter" idx="12"/>
          </p:nvPr>
        </p:nvSpPr>
        <p:spPr>
          <a:xfrm>
            <a:off x="8113221" y="-11319"/>
            <a:ext cx="1030779" cy="349873"/>
          </a:xfrm>
        </p:spPr>
        <p:txBody>
          <a:bodyPr/>
          <a:lstStyle>
            <a:lvl1pPr>
              <a:defRPr sz="1400">
                <a:solidFill>
                  <a:schemeClr val="bg1"/>
                </a:solidFill>
              </a:defRPr>
            </a:lvl1pPr>
          </a:lstStyle>
          <a:p>
            <a:fld id="{9712B704-3403-438C-B054-B6437CB8F712}" type="slidenum">
              <a:rPr lang="ja-JP" altLang="en-US" smtClean="0"/>
              <a:pPr/>
              <a:t>‹#›</a:t>
            </a:fld>
            <a:endParaRPr lang="ja-JP" altLang="en-US" dirty="0"/>
          </a:p>
        </p:txBody>
      </p:sp>
      <p:sp>
        <p:nvSpPr>
          <p:cNvPr id="8" name="正方形/長方形 7"/>
          <p:cNvSpPr/>
          <p:nvPr userDrawn="1"/>
        </p:nvSpPr>
        <p:spPr>
          <a:xfrm>
            <a:off x="0" y="0"/>
            <a:ext cx="9144000" cy="6858000"/>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2">
            <a:extLst>
              <a:ext uri="{FF2B5EF4-FFF2-40B4-BE49-F238E27FC236}">
                <a16:creationId xmlns:a16="http://schemas.microsoft.com/office/drawing/2014/main" id="{1DC5ABFE-3A6E-A3B9-F29A-52A7F2F530D4}"/>
              </a:ext>
            </a:extLst>
          </p:cNvPr>
          <p:cNvSpPr>
            <a:spLocks noGrp="1"/>
          </p:cNvSpPr>
          <p:nvPr>
            <p:ph type="title"/>
          </p:nvPr>
        </p:nvSpPr>
        <p:spPr/>
        <p:txBody>
          <a:bodyPr/>
          <a:lstStyle/>
          <a:p>
            <a:r>
              <a:rPr kumimoji="1" lang="ja-JP" altLang="en-US" dirty="0"/>
              <a:t>マスター タイトルの書式設定</a:t>
            </a:r>
          </a:p>
        </p:txBody>
      </p:sp>
    </p:spTree>
    <p:extLst>
      <p:ext uri="{BB962C8B-B14F-4D97-AF65-F5344CB8AC3E}">
        <p14:creationId xmlns:p14="http://schemas.microsoft.com/office/powerpoint/2010/main" val="33629145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222" y="432262"/>
            <a:ext cx="8919556" cy="6301047"/>
          </a:xfrm>
        </p:spPr>
        <p:txBody>
          <a:bodyPr>
            <a:normAutofit/>
          </a:bodyPr>
          <a:lstStyle>
            <a:lvl1pPr marL="228600" indent="-228600">
              <a:buFont typeface="Wingdings" panose="05000000000000000000" pitchFamily="2" charset="2"/>
              <a:buChar char="n"/>
              <a:defRPr sz="1600"/>
            </a:lvl1pPr>
            <a:lvl2pPr>
              <a:defRPr sz="1600"/>
            </a:lvl2pPr>
            <a:lvl3pPr>
              <a:defRPr sz="1600"/>
            </a:lvl3pPr>
            <a:lvl4pPr>
              <a:defRPr sz="1600"/>
            </a:lvl4pPr>
            <a:lvl5pPr>
              <a:defRPr sz="1600"/>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8" name="テキスト ボックス 7"/>
          <p:cNvSpPr txBox="1"/>
          <p:nvPr userDrawn="1"/>
        </p:nvSpPr>
        <p:spPr>
          <a:xfrm>
            <a:off x="0" y="0"/>
            <a:ext cx="9144000" cy="338554"/>
          </a:xfrm>
          <a:prstGeom prst="rect">
            <a:avLst/>
          </a:prstGeom>
          <a:solidFill>
            <a:schemeClr val="accent6"/>
          </a:solidFill>
        </p:spPr>
        <p:txBody>
          <a:bodyPr wrap="square" rtlCol="0">
            <a:spAutoFit/>
          </a:bodyPr>
          <a:lstStyle/>
          <a:p>
            <a:endParaRPr kumimoji="1" lang="ja-JP" altLang="en-US" sz="1600" b="1" dirty="0">
              <a:solidFill>
                <a:schemeClr val="bg1"/>
              </a:solidFill>
            </a:endParaRPr>
          </a:p>
        </p:txBody>
      </p:sp>
      <p:sp>
        <p:nvSpPr>
          <p:cNvPr id="6" name="Slide Number Placeholder 5"/>
          <p:cNvSpPr>
            <a:spLocks noGrp="1"/>
          </p:cNvSpPr>
          <p:nvPr>
            <p:ph type="sldNum" sz="quarter" idx="12"/>
          </p:nvPr>
        </p:nvSpPr>
        <p:spPr>
          <a:xfrm>
            <a:off x="8063344" y="-1"/>
            <a:ext cx="1080655" cy="338555"/>
          </a:xfrm>
        </p:spPr>
        <p:txBody>
          <a:bodyPr/>
          <a:lstStyle>
            <a:lvl1pPr>
              <a:defRPr sz="1400">
                <a:solidFill>
                  <a:schemeClr val="bg1"/>
                </a:solidFill>
              </a:defRPr>
            </a:lvl1pPr>
          </a:lstStyle>
          <a:p>
            <a:fld id="{9712B704-3403-438C-B054-B6437CB8F712}" type="slidenum">
              <a:rPr lang="ja-JP" altLang="en-US" smtClean="0"/>
              <a:pPr/>
              <a:t>‹#›</a:t>
            </a:fld>
            <a:endParaRPr lang="ja-JP" altLang="en-US" dirty="0"/>
          </a:p>
        </p:txBody>
      </p:sp>
      <p:sp>
        <p:nvSpPr>
          <p:cNvPr id="2" name="正方形/長方形 1"/>
          <p:cNvSpPr/>
          <p:nvPr userDrawn="1"/>
        </p:nvSpPr>
        <p:spPr>
          <a:xfrm>
            <a:off x="0" y="0"/>
            <a:ext cx="9144000" cy="6858000"/>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565662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13373841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37524153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39651863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42842914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361119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29254847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19110635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21274835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39851012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2247090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127676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2830349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2819227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356646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514806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2973426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36740265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27D899-0EBA-4D98-9A7A-ED8583277F0E}" type="slidenum">
              <a:rPr kumimoji="1" lang="ja-JP" altLang="en-US" smtClean="0"/>
              <a:t>‹#›</a:t>
            </a:fld>
            <a:endParaRPr kumimoji="1" lang="ja-JP" altLang="en-US"/>
          </a:p>
        </p:txBody>
      </p:sp>
    </p:spTree>
    <p:extLst>
      <p:ext uri="{BB962C8B-B14F-4D97-AF65-F5344CB8AC3E}">
        <p14:creationId xmlns:p14="http://schemas.microsoft.com/office/powerpoint/2010/main" val="36223399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12B704-3403-438C-B054-B6437CB8F712}" type="slidenum">
              <a:rPr kumimoji="1" lang="ja-JP" altLang="en-US" smtClean="0"/>
              <a:t>‹#›</a:t>
            </a:fld>
            <a:endParaRPr kumimoji="1" lang="ja-JP" altLang="en-US"/>
          </a:p>
        </p:txBody>
      </p:sp>
    </p:spTree>
    <p:extLst>
      <p:ext uri="{BB962C8B-B14F-4D97-AF65-F5344CB8AC3E}">
        <p14:creationId xmlns:p14="http://schemas.microsoft.com/office/powerpoint/2010/main" val="104835983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7E88D20-C773-E027-2D67-1D917A85A4AF}"/>
              </a:ext>
            </a:extLst>
          </p:cNvPr>
          <p:cNvSpPr/>
          <p:nvPr/>
        </p:nvSpPr>
        <p:spPr>
          <a:xfrm>
            <a:off x="0" y="-11319"/>
            <a:ext cx="9144000" cy="36933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ctrTitle"/>
          </p:nvPr>
        </p:nvSpPr>
        <p:spPr/>
        <p:txBody>
          <a:bodyPr>
            <a:normAutofit/>
          </a:bodyPr>
          <a:lstStyle/>
          <a:p>
            <a:r>
              <a:rPr lang="ja-JP" altLang="en-US" dirty="0"/>
              <a:t>◆◆市地域公共交通活性化協議会</a:t>
            </a:r>
            <a:br>
              <a:rPr lang="en-US" altLang="ja-JP" dirty="0"/>
            </a:br>
            <a:r>
              <a:rPr lang="ja-JP" altLang="en-US" dirty="0"/>
              <a:t>（◆◆市）</a:t>
            </a:r>
          </a:p>
        </p:txBody>
      </p:sp>
      <p:sp>
        <p:nvSpPr>
          <p:cNvPr id="8" name="テキスト ボックス 7"/>
          <p:cNvSpPr txBox="1"/>
          <p:nvPr/>
        </p:nvSpPr>
        <p:spPr>
          <a:xfrm>
            <a:off x="1" y="1105271"/>
            <a:ext cx="9144000" cy="707886"/>
          </a:xfrm>
          <a:prstGeom prst="rect">
            <a:avLst/>
          </a:prstGeom>
          <a:noFill/>
        </p:spPr>
        <p:txBody>
          <a:bodyPr wrap="square" rtlCol="0">
            <a:spAutoFit/>
          </a:bodyPr>
          <a:lstStyle/>
          <a:p>
            <a:pPr algn="ctr"/>
            <a:r>
              <a:rPr kumimoji="1" lang="ja-JP" altLang="en-US" sz="2000" dirty="0"/>
              <a:t>令和７年度　地域公共交通確保維持改善に関する自己評価</a:t>
            </a:r>
            <a:endParaRPr kumimoji="1" lang="en-US" altLang="ja-JP" sz="2000" dirty="0"/>
          </a:p>
          <a:p>
            <a:pPr algn="ctr"/>
            <a:r>
              <a:rPr kumimoji="1" lang="ja-JP" altLang="en-US" sz="2000" dirty="0"/>
              <a:t>（及び地域公共交通計画の評価結果）　概要（全体）</a:t>
            </a:r>
          </a:p>
        </p:txBody>
      </p:sp>
      <p:sp>
        <p:nvSpPr>
          <p:cNvPr id="9" name="テキスト ボックス 8"/>
          <p:cNvSpPr txBox="1"/>
          <p:nvPr/>
        </p:nvSpPr>
        <p:spPr>
          <a:xfrm>
            <a:off x="7498080" y="432623"/>
            <a:ext cx="1413163" cy="369332"/>
          </a:xfrm>
          <a:prstGeom prst="rect">
            <a:avLst/>
          </a:prstGeom>
          <a:noFill/>
          <a:ln w="12700">
            <a:solidFill>
              <a:schemeClr val="tx1"/>
            </a:solidFill>
          </a:ln>
        </p:spPr>
        <p:txBody>
          <a:bodyPr wrap="square" rtlCol="0" anchor="b">
            <a:spAutoFit/>
          </a:bodyPr>
          <a:lstStyle/>
          <a:p>
            <a:pPr algn="ct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中部様式</a:t>
            </a:r>
            <a:endParaRPr kumimoji="1" lang="ja-JP" altLang="en-US" strike="sngStrike"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a:off x="523701" y="3602748"/>
            <a:ext cx="8387542" cy="2585323"/>
          </a:xfrm>
          <a:prstGeom prst="rect">
            <a:avLst/>
          </a:prstGeom>
          <a:noFill/>
        </p:spPr>
        <p:txBody>
          <a:bodyPr wrap="square" rtlCol="0">
            <a:spAutoFit/>
          </a:bodyPr>
          <a:lstStyle/>
          <a:p>
            <a:r>
              <a:rPr kumimoji="1" lang="ja-JP" altLang="en-US" dirty="0"/>
              <a:t>平成○○年○○月○○日設置</a:t>
            </a:r>
            <a:endParaRPr kumimoji="1" lang="en-US" altLang="ja-JP" dirty="0"/>
          </a:p>
          <a:p>
            <a:endParaRPr lang="en-US" altLang="ja-JP" dirty="0">
              <a:solidFill>
                <a:srgbClr val="FF0000"/>
              </a:solidFill>
            </a:endParaRPr>
          </a:p>
          <a:p>
            <a:r>
              <a:rPr lang="ja-JP" altLang="en-US" dirty="0"/>
              <a:t>令和○○年</a:t>
            </a:r>
            <a:r>
              <a:rPr kumimoji="1" lang="ja-JP" altLang="en-US" dirty="0"/>
              <a:t>○○月○○日　</a:t>
            </a:r>
            <a:r>
              <a:rPr lang="ja-JP" altLang="en-US" dirty="0"/>
              <a:t>○○市地域公共交通計画策定</a:t>
            </a:r>
            <a:endParaRPr lang="en-US" altLang="ja-JP" dirty="0"/>
          </a:p>
          <a:p>
            <a:r>
              <a:rPr lang="ja-JP" altLang="en-US" dirty="0"/>
              <a:t>　　　　　　　　　　　（計画期間：令和○年○月～令和○年○月）</a:t>
            </a:r>
            <a:endParaRPr lang="en-US" altLang="ja-JP" dirty="0"/>
          </a:p>
          <a:p>
            <a:endParaRPr lang="en-US" altLang="ja-JP" dirty="0"/>
          </a:p>
          <a:p>
            <a:r>
              <a:rPr kumimoji="1" lang="ja-JP" altLang="en-US" dirty="0"/>
              <a:t>評価対象の地域公共交通確保維持事業</a:t>
            </a:r>
            <a:endParaRPr kumimoji="1" lang="en-US" altLang="ja-JP" dirty="0"/>
          </a:p>
          <a:p>
            <a:r>
              <a:rPr kumimoji="1" lang="ja-JP" altLang="en-US" dirty="0"/>
              <a:t>・地域間幹線系統確保維持国庫補助金</a:t>
            </a:r>
            <a:endParaRPr kumimoji="1" lang="en-US" altLang="ja-JP" dirty="0"/>
          </a:p>
          <a:p>
            <a:r>
              <a:rPr kumimoji="1" lang="ja-JP" altLang="en-US" dirty="0"/>
              <a:t>・地域内フィーダー系統確保維持国庫補助金</a:t>
            </a:r>
            <a:endParaRPr kumimoji="1" lang="en-US" altLang="ja-JP" dirty="0"/>
          </a:p>
          <a:p>
            <a:r>
              <a:rPr kumimoji="1" lang="ja-JP" altLang="en-US" dirty="0"/>
              <a:t>・地域公共交通調査事業</a:t>
            </a:r>
            <a:endParaRPr kumimoji="1" lang="en-US" altLang="ja-JP" dirty="0"/>
          </a:p>
        </p:txBody>
      </p:sp>
      <p:sp>
        <p:nvSpPr>
          <p:cNvPr id="3" name="スライド番号プレースホルダー 2">
            <a:extLst>
              <a:ext uri="{FF2B5EF4-FFF2-40B4-BE49-F238E27FC236}">
                <a16:creationId xmlns:a16="http://schemas.microsoft.com/office/drawing/2014/main" id="{A625D026-D148-AAB8-AA46-9EB1DB64C141}"/>
              </a:ext>
            </a:extLst>
          </p:cNvPr>
          <p:cNvSpPr>
            <a:spLocks noGrp="1"/>
          </p:cNvSpPr>
          <p:nvPr>
            <p:ph type="sldNum" sz="quarter" idx="12"/>
          </p:nvPr>
        </p:nvSpPr>
        <p:spPr/>
        <p:txBody>
          <a:bodyPr/>
          <a:lstStyle/>
          <a:p>
            <a:fld id="{9712B704-3403-438C-B054-B6437CB8F712}" type="slidenum">
              <a:rPr lang="ja-JP" altLang="en-US" smtClean="0"/>
              <a:pPr/>
              <a:t>1</a:t>
            </a:fld>
            <a:endParaRPr lang="ja-JP" altLang="en-US" dirty="0"/>
          </a:p>
        </p:txBody>
      </p:sp>
    </p:spTree>
    <p:extLst>
      <p:ext uri="{BB962C8B-B14F-4D97-AF65-F5344CB8AC3E}">
        <p14:creationId xmlns:p14="http://schemas.microsoft.com/office/powerpoint/2010/main" val="952179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6775421-2837-E53D-B470-BC8844E10F85}"/>
              </a:ext>
            </a:extLst>
          </p:cNvPr>
          <p:cNvSpPr txBox="1"/>
          <p:nvPr/>
        </p:nvSpPr>
        <p:spPr>
          <a:xfrm>
            <a:off x="1" y="-1"/>
            <a:ext cx="9143999" cy="369332"/>
          </a:xfrm>
          <a:prstGeom prst="rect">
            <a:avLst/>
          </a:prstGeom>
          <a:solidFill>
            <a:schemeClr val="accent6"/>
          </a:solidFill>
        </p:spPr>
        <p:txBody>
          <a:bodyPr wrap="square" rtlCol="0">
            <a:spAutoFit/>
          </a:bodyPr>
          <a:lstStyle/>
          <a:p>
            <a:r>
              <a:rPr kumimoji="1" lang="en-US" altLang="ja-JP" b="1" dirty="0">
                <a:solidFill>
                  <a:schemeClr val="bg1"/>
                </a:solidFill>
              </a:rPr>
              <a:t>5.</a:t>
            </a:r>
            <a:r>
              <a:rPr kumimoji="1" lang="ja-JP" altLang="en-US" b="1" dirty="0">
                <a:solidFill>
                  <a:schemeClr val="bg1"/>
                </a:solidFill>
              </a:rPr>
              <a:t>直近</a:t>
            </a:r>
            <a:r>
              <a:rPr kumimoji="1" lang="en-US" altLang="ja-JP" b="1" dirty="0">
                <a:solidFill>
                  <a:schemeClr val="bg1"/>
                </a:solidFill>
              </a:rPr>
              <a:t>2</a:t>
            </a:r>
            <a:r>
              <a:rPr kumimoji="1" lang="ja-JP" altLang="en-US" b="1" dirty="0">
                <a:solidFill>
                  <a:schemeClr val="bg1"/>
                </a:solidFill>
              </a:rPr>
              <a:t>年間の二次評価の活用・対応状況</a:t>
            </a:r>
          </a:p>
        </p:txBody>
      </p:sp>
      <p:sp>
        <p:nvSpPr>
          <p:cNvPr id="6" name="スライド番号プレースホルダー 5"/>
          <p:cNvSpPr>
            <a:spLocks noGrp="1"/>
          </p:cNvSpPr>
          <p:nvPr>
            <p:ph type="sldNum" sz="quarter" idx="12"/>
          </p:nvPr>
        </p:nvSpPr>
        <p:spPr/>
        <p:txBody>
          <a:bodyPr/>
          <a:lstStyle/>
          <a:p>
            <a:fld id="{9712B704-3403-438C-B054-B6437CB8F712}" type="slidenum">
              <a:rPr lang="ja-JP" altLang="en-US" smtClean="0"/>
              <a:pPr/>
              <a:t>10</a:t>
            </a:fld>
            <a:endParaRPr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807717554"/>
              </p:ext>
            </p:extLst>
          </p:nvPr>
        </p:nvGraphicFramePr>
        <p:xfrm>
          <a:off x="141402" y="885992"/>
          <a:ext cx="8885152" cy="4964370"/>
        </p:xfrm>
        <a:graphic>
          <a:graphicData uri="http://schemas.openxmlformats.org/drawingml/2006/table">
            <a:tbl>
              <a:tblPr firstRow="1" bandRow="1">
                <a:tableStyleId>{5940675A-B579-460E-94D1-54222C63F5DA}</a:tableStyleId>
              </a:tblPr>
              <a:tblGrid>
                <a:gridCol w="848412">
                  <a:extLst>
                    <a:ext uri="{9D8B030D-6E8A-4147-A177-3AD203B41FA5}">
                      <a16:colId xmlns:a16="http://schemas.microsoft.com/office/drawing/2014/main" val="3466678950"/>
                    </a:ext>
                  </a:extLst>
                </a:gridCol>
                <a:gridCol w="2733774">
                  <a:extLst>
                    <a:ext uri="{9D8B030D-6E8A-4147-A177-3AD203B41FA5}">
                      <a16:colId xmlns:a16="http://schemas.microsoft.com/office/drawing/2014/main" val="20000"/>
                    </a:ext>
                  </a:extLst>
                </a:gridCol>
                <a:gridCol w="2714919">
                  <a:extLst>
                    <a:ext uri="{9D8B030D-6E8A-4147-A177-3AD203B41FA5}">
                      <a16:colId xmlns:a16="http://schemas.microsoft.com/office/drawing/2014/main" val="20001"/>
                    </a:ext>
                  </a:extLst>
                </a:gridCol>
                <a:gridCol w="2588047">
                  <a:extLst>
                    <a:ext uri="{9D8B030D-6E8A-4147-A177-3AD203B41FA5}">
                      <a16:colId xmlns:a16="http://schemas.microsoft.com/office/drawing/2014/main" val="20002"/>
                    </a:ext>
                  </a:extLst>
                </a:gridCol>
              </a:tblGrid>
              <a:tr h="280798">
                <a:tc>
                  <a:txBody>
                    <a:bodyPr/>
                    <a:lstStyle/>
                    <a:p>
                      <a:pPr algn="ctr"/>
                      <a:r>
                        <a:rPr kumimoji="1" lang="ja-JP" altLang="en-US" b="1" dirty="0">
                          <a:solidFill>
                            <a:schemeClr val="tx1"/>
                          </a:solidFill>
                        </a:rPr>
                        <a:t>年度</a:t>
                      </a:r>
                    </a:p>
                  </a:txBody>
                  <a:tcPr anchor="ctr">
                    <a:solidFill>
                      <a:schemeClr val="accent5">
                        <a:lumMod val="40000"/>
                        <a:lumOff val="60000"/>
                      </a:schemeClr>
                    </a:solidFill>
                  </a:tcPr>
                </a:tc>
                <a:tc>
                  <a:txBody>
                    <a:bodyPr/>
                    <a:lstStyle/>
                    <a:p>
                      <a:pPr algn="ctr"/>
                      <a:r>
                        <a:rPr kumimoji="1" lang="ja-JP" altLang="en-US" b="1" strike="noStrike" dirty="0">
                          <a:solidFill>
                            <a:schemeClr val="tx1"/>
                          </a:solidFill>
                        </a:rPr>
                        <a:t>二次</a:t>
                      </a:r>
                      <a:r>
                        <a:rPr kumimoji="1" lang="ja-JP" altLang="en-US" b="1" dirty="0">
                          <a:solidFill>
                            <a:schemeClr val="tx1"/>
                          </a:solidFill>
                        </a:rPr>
                        <a:t>評価結果</a:t>
                      </a:r>
                    </a:p>
                  </a:txBody>
                  <a:tcPr anchor="ctr">
                    <a:solidFill>
                      <a:schemeClr val="accent5">
                        <a:lumMod val="40000"/>
                        <a:lumOff val="60000"/>
                      </a:schemeClr>
                    </a:solidFill>
                  </a:tcPr>
                </a:tc>
                <a:tc>
                  <a:txBody>
                    <a:bodyPr/>
                    <a:lstStyle/>
                    <a:p>
                      <a:pPr algn="ctr"/>
                      <a:r>
                        <a:rPr kumimoji="1" lang="ja-JP" altLang="en-US" b="1" dirty="0">
                          <a:solidFill>
                            <a:schemeClr val="tx1"/>
                          </a:solidFill>
                        </a:rPr>
                        <a:t>事業評価結果の反映状況</a:t>
                      </a:r>
                      <a:endParaRPr kumimoji="1" lang="en-US" altLang="ja-JP" b="1" dirty="0">
                        <a:solidFill>
                          <a:schemeClr val="tx1"/>
                        </a:solidFill>
                      </a:endParaRPr>
                    </a:p>
                    <a:p>
                      <a:pPr algn="ctr"/>
                      <a:r>
                        <a:rPr kumimoji="1" lang="ja-JP" altLang="en-US" b="1" dirty="0">
                          <a:solidFill>
                            <a:schemeClr val="tx1"/>
                          </a:solidFill>
                        </a:rPr>
                        <a:t>（具体的対応内容）</a:t>
                      </a:r>
                    </a:p>
                  </a:txBody>
                  <a:tcPr anchor="ctr">
                    <a:solidFill>
                      <a:schemeClr val="accent5">
                        <a:lumMod val="40000"/>
                        <a:lumOff val="60000"/>
                      </a:schemeClr>
                    </a:solidFill>
                  </a:tcPr>
                </a:tc>
                <a:tc>
                  <a:txBody>
                    <a:bodyPr/>
                    <a:lstStyle/>
                    <a:p>
                      <a:pPr algn="ctr"/>
                      <a:r>
                        <a:rPr kumimoji="1" lang="ja-JP" altLang="en-US" b="1" dirty="0">
                          <a:solidFill>
                            <a:schemeClr val="tx1"/>
                          </a:solidFill>
                        </a:rPr>
                        <a:t>今後の対応方針</a:t>
                      </a:r>
                    </a:p>
                  </a:txBody>
                  <a:tcPr anchor="ctr">
                    <a:solidFill>
                      <a:schemeClr val="accent5">
                        <a:lumMod val="40000"/>
                        <a:lumOff val="60000"/>
                      </a:schemeClr>
                    </a:solidFill>
                  </a:tcPr>
                </a:tc>
                <a:extLst>
                  <a:ext uri="{0D108BD9-81ED-4DB2-BD59-A6C34878D82A}">
                    <a16:rowId xmlns:a16="http://schemas.microsoft.com/office/drawing/2014/main" val="10000"/>
                  </a:ext>
                </a:extLst>
              </a:tr>
              <a:tr h="720715">
                <a:tc rowSpan="3">
                  <a:txBody>
                    <a:bodyPr/>
                    <a:lstStyle/>
                    <a:p>
                      <a:pPr algn="ctr"/>
                      <a:r>
                        <a:rPr kumimoji="1" lang="ja-JP" altLang="en-US" dirty="0"/>
                        <a:t>前回</a:t>
                      </a:r>
                    </a:p>
                  </a:txBody>
                  <a:tcPr vert="eaVert" anchor="ctr">
                    <a:solidFill>
                      <a:schemeClr val="accent6">
                        <a:lumMod val="20000"/>
                        <a:lumOff val="80000"/>
                      </a:schemeClr>
                    </a:solidFill>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1"/>
                  </a:ext>
                </a:extLst>
              </a:tr>
              <a:tr h="720715">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solidFill>
                      <a:schemeClr val="accent6">
                        <a:lumMod val="20000"/>
                        <a:lumOff val="80000"/>
                      </a:schemeClr>
                    </a:solidFill>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a:p>
                  </a:txBody>
                  <a:tcPr/>
                </a:tc>
                <a:extLst>
                  <a:ext uri="{0D108BD9-81ED-4DB2-BD59-A6C34878D82A}">
                    <a16:rowId xmlns:a16="http://schemas.microsoft.com/office/drawing/2014/main" val="10002"/>
                  </a:ext>
                </a:extLst>
              </a:tr>
              <a:tr h="720715">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solidFill>
                      <a:schemeClr val="accent6">
                        <a:lumMod val="20000"/>
                        <a:lumOff val="80000"/>
                      </a:schemeClr>
                    </a:solidFill>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a:p>
                  </a:txBody>
                  <a:tcPr/>
                </a:tc>
                <a:extLst>
                  <a:ext uri="{0D108BD9-81ED-4DB2-BD59-A6C34878D82A}">
                    <a16:rowId xmlns:a16="http://schemas.microsoft.com/office/drawing/2014/main" val="10003"/>
                  </a:ext>
                </a:extLst>
              </a:tr>
              <a:tr h="720715">
                <a:tc rowSpan="3">
                  <a:txBody>
                    <a:bodyPr/>
                    <a:lstStyle/>
                    <a:p>
                      <a:pPr algn="ctr"/>
                      <a:r>
                        <a:rPr kumimoji="1" lang="ja-JP" altLang="en-US" dirty="0"/>
                        <a:t>前々回</a:t>
                      </a:r>
                    </a:p>
                  </a:txBody>
                  <a:tcPr vert="eaVert" anchor="ctr">
                    <a:solidFill>
                      <a:srgbClr val="CCCCFF"/>
                    </a:solidFill>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4"/>
                  </a:ext>
                </a:extLst>
              </a:tr>
              <a:tr h="720715">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前々回</a:t>
                      </a:r>
                    </a:p>
                  </a:txBody>
                  <a:tcPr>
                    <a:solidFill>
                      <a:srgbClr val="CCCCFF"/>
                    </a:solidFill>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5"/>
                  </a:ext>
                </a:extLst>
              </a:tr>
              <a:tr h="720715">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前々回</a:t>
                      </a:r>
                    </a:p>
                  </a:txBody>
                  <a:tcPr>
                    <a:solidFill>
                      <a:srgbClr val="CCCCFF"/>
                    </a:solidFill>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6"/>
                  </a:ext>
                </a:extLst>
              </a:tr>
            </a:tbl>
          </a:graphicData>
        </a:graphic>
      </p:graphicFrame>
      <p:sp>
        <p:nvSpPr>
          <p:cNvPr id="10" name="テキスト ボックス 9">
            <a:extLst>
              <a:ext uri="{FF2B5EF4-FFF2-40B4-BE49-F238E27FC236}">
                <a16:creationId xmlns:a16="http://schemas.microsoft.com/office/drawing/2014/main" id="{C1917AAD-D8CB-D122-C167-FE96BA322F1D}"/>
              </a:ext>
            </a:extLst>
          </p:cNvPr>
          <p:cNvSpPr txBox="1"/>
          <p:nvPr/>
        </p:nvSpPr>
        <p:spPr>
          <a:xfrm>
            <a:off x="1152774" y="2096246"/>
            <a:ext cx="2400094" cy="3139321"/>
          </a:xfrm>
          <a:prstGeom prst="rect">
            <a:avLst/>
          </a:prstGeom>
          <a:solidFill>
            <a:schemeClr val="accent4">
              <a:lumMod val="20000"/>
              <a:lumOff val="80000"/>
            </a:schemeClr>
          </a:solidFill>
        </p:spPr>
        <p:txBody>
          <a:bodyPr wrap="square" rtlCol="0">
            <a:spAutoFit/>
          </a:bodyPr>
          <a:lstStyle/>
          <a:p>
            <a:r>
              <a:rPr lang="ja-JP" altLang="en-US" dirty="0"/>
              <a:t>過去２回分の</a:t>
            </a:r>
            <a:r>
              <a:rPr kumimoji="1" lang="ja-JP" altLang="en-US" dirty="0"/>
              <a:t>二次評価の結果を転記してください</a:t>
            </a:r>
            <a:endParaRPr kumimoji="1" lang="en-US" altLang="ja-JP" dirty="0"/>
          </a:p>
          <a:p>
            <a:endParaRPr lang="en-US" altLang="ja-JP" dirty="0"/>
          </a:p>
          <a:p>
            <a:r>
              <a:rPr kumimoji="1" lang="en-US" altLang="ja-JP" dirty="0"/>
              <a:t>※</a:t>
            </a:r>
            <a:r>
              <a:rPr kumimoji="1" lang="ja-JP" altLang="en-US" dirty="0"/>
              <a:t>前回の二次評価がない場合は記載不要</a:t>
            </a:r>
            <a:endParaRPr kumimoji="1" lang="en-US" altLang="ja-JP" dirty="0"/>
          </a:p>
          <a:p>
            <a:endParaRPr lang="en-US" altLang="ja-JP" dirty="0"/>
          </a:p>
          <a:p>
            <a:r>
              <a:rPr kumimoji="1" lang="en-US" altLang="ja-JP" dirty="0"/>
              <a:t>※</a:t>
            </a:r>
            <a:r>
              <a:rPr kumimoji="1" lang="ja-JP" altLang="en-US" dirty="0"/>
              <a:t>前回の二次評価結果が不明の場合は、運輸支局までお問い合わせ願います</a:t>
            </a:r>
          </a:p>
        </p:txBody>
      </p:sp>
      <p:sp>
        <p:nvSpPr>
          <p:cNvPr id="11" name="テキスト ボックス 10">
            <a:extLst>
              <a:ext uri="{FF2B5EF4-FFF2-40B4-BE49-F238E27FC236}">
                <a16:creationId xmlns:a16="http://schemas.microsoft.com/office/drawing/2014/main" id="{47BFBFC8-24A2-A7F0-E90C-E52E34CA23F0}"/>
              </a:ext>
            </a:extLst>
          </p:cNvPr>
          <p:cNvSpPr txBox="1"/>
          <p:nvPr/>
        </p:nvSpPr>
        <p:spPr>
          <a:xfrm>
            <a:off x="3842775" y="2096246"/>
            <a:ext cx="2475508" cy="3139321"/>
          </a:xfrm>
          <a:prstGeom prst="rect">
            <a:avLst/>
          </a:prstGeom>
          <a:solidFill>
            <a:schemeClr val="accent4">
              <a:lumMod val="20000"/>
              <a:lumOff val="80000"/>
            </a:schemeClr>
          </a:solidFill>
        </p:spPr>
        <p:txBody>
          <a:bodyPr wrap="square" rtlCol="0">
            <a:spAutoFit/>
          </a:bodyPr>
          <a:lstStyle/>
          <a:p>
            <a:r>
              <a:rPr kumimoji="1" lang="ja-JP" altLang="en-US" dirty="0"/>
              <a:t>二次評価の結果の対応状況を記載してください</a:t>
            </a:r>
            <a:endParaRPr kumimoji="1" lang="en-US" altLang="ja-JP" dirty="0"/>
          </a:p>
          <a:p>
            <a:endParaRPr kumimoji="1" lang="en-US" altLang="ja-JP" dirty="0"/>
          </a:p>
          <a:p>
            <a:r>
              <a:rPr lang="ja-JP" altLang="en-US" dirty="0"/>
              <a:t>ただし、直近の評価結果については予算措置等の関係上、対応できていないことも想定されますので、その場合は「未対応」と記載してください</a:t>
            </a:r>
            <a:endParaRPr lang="en-US" altLang="ja-JP" dirty="0"/>
          </a:p>
        </p:txBody>
      </p:sp>
      <p:sp>
        <p:nvSpPr>
          <p:cNvPr id="12" name="テキスト ボックス 11">
            <a:extLst>
              <a:ext uri="{FF2B5EF4-FFF2-40B4-BE49-F238E27FC236}">
                <a16:creationId xmlns:a16="http://schemas.microsoft.com/office/drawing/2014/main" id="{D7CFE492-01FC-87D7-CE30-E62152900D28}"/>
              </a:ext>
            </a:extLst>
          </p:cNvPr>
          <p:cNvSpPr txBox="1"/>
          <p:nvPr/>
        </p:nvSpPr>
        <p:spPr>
          <a:xfrm>
            <a:off x="6608190" y="2096246"/>
            <a:ext cx="2290713" cy="2862322"/>
          </a:xfrm>
          <a:prstGeom prst="rect">
            <a:avLst/>
          </a:prstGeom>
          <a:solidFill>
            <a:schemeClr val="accent4">
              <a:lumMod val="20000"/>
              <a:lumOff val="80000"/>
            </a:schemeClr>
          </a:solidFill>
        </p:spPr>
        <p:txBody>
          <a:bodyPr wrap="square" rtlCol="0">
            <a:spAutoFit/>
          </a:bodyPr>
          <a:lstStyle/>
          <a:p>
            <a:r>
              <a:rPr lang="ja-JP" altLang="en-US" dirty="0"/>
              <a:t>①評価結果を踏まえて施策を実施したものは、結果を踏まえた今後の予定や展開を記載ください</a:t>
            </a:r>
            <a:endParaRPr lang="en-US" altLang="ja-JP" dirty="0"/>
          </a:p>
          <a:p>
            <a:endParaRPr lang="en-US" altLang="ja-JP" dirty="0"/>
          </a:p>
          <a:p>
            <a:r>
              <a:rPr lang="ja-JP" altLang="en-US" dirty="0"/>
              <a:t>②現状で対応できていないものは、今後の予定や方針を記載ください</a:t>
            </a:r>
            <a:endParaRPr lang="en-US" altLang="ja-JP" dirty="0"/>
          </a:p>
        </p:txBody>
      </p:sp>
      <p:sp>
        <p:nvSpPr>
          <p:cNvPr id="2" name="テキスト ボックス 1">
            <a:extLst>
              <a:ext uri="{FF2B5EF4-FFF2-40B4-BE49-F238E27FC236}">
                <a16:creationId xmlns:a16="http://schemas.microsoft.com/office/drawing/2014/main" id="{1B16E4B8-91FA-8681-B48C-EBD4BFA5C3F7}"/>
              </a:ext>
            </a:extLst>
          </p:cNvPr>
          <p:cNvSpPr txBox="1"/>
          <p:nvPr/>
        </p:nvSpPr>
        <p:spPr>
          <a:xfrm>
            <a:off x="361535" y="5972008"/>
            <a:ext cx="7785552" cy="369332"/>
          </a:xfrm>
          <a:prstGeom prst="rect">
            <a:avLst/>
          </a:prstGeom>
          <a:noFill/>
        </p:spPr>
        <p:txBody>
          <a:bodyPr wrap="square" rtlCol="0">
            <a:spAutoFit/>
          </a:bodyPr>
          <a:lstStyle/>
          <a:p>
            <a:r>
              <a:rPr kumimoji="1" lang="en-US" altLang="ja-JP" dirty="0"/>
              <a:t>※</a:t>
            </a:r>
            <a:r>
              <a:rPr kumimoji="1" lang="ja-JP" altLang="en-US" dirty="0"/>
              <a:t>前回：○年○月○日、前々回：○年○月○日</a:t>
            </a:r>
          </a:p>
        </p:txBody>
      </p:sp>
      <p:sp>
        <p:nvSpPr>
          <p:cNvPr id="5" name="正方形/長方形 4">
            <a:extLst>
              <a:ext uri="{FF2B5EF4-FFF2-40B4-BE49-F238E27FC236}">
                <a16:creationId xmlns:a16="http://schemas.microsoft.com/office/drawing/2014/main" id="{A4AC7998-013F-0FA7-D65B-A2566C7165DA}"/>
              </a:ext>
            </a:extLst>
          </p:cNvPr>
          <p:cNvSpPr/>
          <p:nvPr/>
        </p:nvSpPr>
        <p:spPr>
          <a:xfrm>
            <a:off x="5528734" y="53347"/>
            <a:ext cx="3149600" cy="662746"/>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本スライドは第三者評価委員会での発表は不要ですが、委員は事前に目を通します</a:t>
            </a:r>
          </a:p>
        </p:txBody>
      </p:sp>
    </p:spTree>
    <p:extLst>
      <p:ext uri="{BB962C8B-B14F-4D97-AF65-F5344CB8AC3E}">
        <p14:creationId xmlns:p14="http://schemas.microsoft.com/office/powerpoint/2010/main" val="1208871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6775421-2837-E53D-B470-BC8844E10F85}"/>
              </a:ext>
            </a:extLst>
          </p:cNvPr>
          <p:cNvSpPr txBox="1"/>
          <p:nvPr/>
        </p:nvSpPr>
        <p:spPr>
          <a:xfrm>
            <a:off x="1" y="-1"/>
            <a:ext cx="9143999" cy="369332"/>
          </a:xfrm>
          <a:prstGeom prst="rect">
            <a:avLst/>
          </a:prstGeom>
          <a:solidFill>
            <a:schemeClr val="accent6"/>
          </a:solidFill>
        </p:spPr>
        <p:txBody>
          <a:bodyPr wrap="square" rtlCol="0">
            <a:spAutoFit/>
          </a:bodyPr>
          <a:lstStyle/>
          <a:p>
            <a:r>
              <a:rPr kumimoji="1" lang="en-US" altLang="ja-JP" b="1" dirty="0">
                <a:solidFill>
                  <a:schemeClr val="bg1"/>
                </a:solidFill>
              </a:rPr>
              <a:t>5.</a:t>
            </a:r>
            <a:r>
              <a:rPr kumimoji="1" lang="ja-JP" altLang="en-US" b="1" dirty="0">
                <a:solidFill>
                  <a:schemeClr val="bg1"/>
                </a:solidFill>
              </a:rPr>
              <a:t>直近</a:t>
            </a:r>
            <a:r>
              <a:rPr kumimoji="1" lang="en-US" altLang="ja-JP" b="1" dirty="0">
                <a:solidFill>
                  <a:schemeClr val="bg1"/>
                </a:solidFill>
              </a:rPr>
              <a:t>2</a:t>
            </a:r>
            <a:r>
              <a:rPr kumimoji="1" lang="ja-JP" altLang="en-US" b="1" dirty="0">
                <a:solidFill>
                  <a:schemeClr val="bg1"/>
                </a:solidFill>
              </a:rPr>
              <a:t>年間の二次評価の活用・対応状況</a:t>
            </a:r>
          </a:p>
        </p:txBody>
      </p:sp>
      <p:sp>
        <p:nvSpPr>
          <p:cNvPr id="6" name="スライド番号プレースホルダー 5"/>
          <p:cNvSpPr>
            <a:spLocks noGrp="1"/>
          </p:cNvSpPr>
          <p:nvPr>
            <p:ph type="sldNum" sz="quarter" idx="12"/>
          </p:nvPr>
        </p:nvSpPr>
        <p:spPr/>
        <p:txBody>
          <a:bodyPr/>
          <a:lstStyle/>
          <a:p>
            <a:fld id="{9712B704-3403-438C-B054-B6437CB8F712}" type="slidenum">
              <a:rPr lang="ja-JP" altLang="en-US" smtClean="0"/>
              <a:pPr/>
              <a:t>11</a:t>
            </a:fld>
            <a:endParaRPr lang="ja-JP" altLang="en-US" dirty="0"/>
          </a:p>
        </p:txBody>
      </p:sp>
      <p:graphicFrame>
        <p:nvGraphicFramePr>
          <p:cNvPr id="3" name="表 2"/>
          <p:cNvGraphicFramePr>
            <a:graphicFrameLocks noGrp="1"/>
          </p:cNvGraphicFramePr>
          <p:nvPr/>
        </p:nvGraphicFramePr>
        <p:xfrm>
          <a:off x="141402" y="532934"/>
          <a:ext cx="8885152" cy="4964370"/>
        </p:xfrm>
        <a:graphic>
          <a:graphicData uri="http://schemas.openxmlformats.org/drawingml/2006/table">
            <a:tbl>
              <a:tblPr firstRow="1" bandRow="1">
                <a:tableStyleId>{5940675A-B579-460E-94D1-54222C63F5DA}</a:tableStyleId>
              </a:tblPr>
              <a:tblGrid>
                <a:gridCol w="848412">
                  <a:extLst>
                    <a:ext uri="{9D8B030D-6E8A-4147-A177-3AD203B41FA5}">
                      <a16:colId xmlns:a16="http://schemas.microsoft.com/office/drawing/2014/main" val="3466678950"/>
                    </a:ext>
                  </a:extLst>
                </a:gridCol>
                <a:gridCol w="2733774">
                  <a:extLst>
                    <a:ext uri="{9D8B030D-6E8A-4147-A177-3AD203B41FA5}">
                      <a16:colId xmlns:a16="http://schemas.microsoft.com/office/drawing/2014/main" val="20000"/>
                    </a:ext>
                  </a:extLst>
                </a:gridCol>
                <a:gridCol w="2714919">
                  <a:extLst>
                    <a:ext uri="{9D8B030D-6E8A-4147-A177-3AD203B41FA5}">
                      <a16:colId xmlns:a16="http://schemas.microsoft.com/office/drawing/2014/main" val="20001"/>
                    </a:ext>
                  </a:extLst>
                </a:gridCol>
                <a:gridCol w="2588047">
                  <a:extLst>
                    <a:ext uri="{9D8B030D-6E8A-4147-A177-3AD203B41FA5}">
                      <a16:colId xmlns:a16="http://schemas.microsoft.com/office/drawing/2014/main" val="20002"/>
                    </a:ext>
                  </a:extLst>
                </a:gridCol>
              </a:tblGrid>
              <a:tr h="280798">
                <a:tc>
                  <a:txBody>
                    <a:bodyPr/>
                    <a:lstStyle/>
                    <a:p>
                      <a:pPr algn="ctr"/>
                      <a:r>
                        <a:rPr kumimoji="1" lang="ja-JP" altLang="en-US" b="1" dirty="0">
                          <a:solidFill>
                            <a:schemeClr val="tx1"/>
                          </a:solidFill>
                        </a:rPr>
                        <a:t>年度</a:t>
                      </a:r>
                    </a:p>
                  </a:txBody>
                  <a:tcPr anchor="ctr">
                    <a:solidFill>
                      <a:schemeClr val="accent5">
                        <a:lumMod val="40000"/>
                        <a:lumOff val="60000"/>
                      </a:schemeClr>
                    </a:solidFill>
                  </a:tcPr>
                </a:tc>
                <a:tc>
                  <a:txBody>
                    <a:bodyPr/>
                    <a:lstStyle/>
                    <a:p>
                      <a:pPr algn="ctr"/>
                      <a:r>
                        <a:rPr kumimoji="1" lang="ja-JP" altLang="en-US" b="1" strike="noStrike" dirty="0">
                          <a:solidFill>
                            <a:schemeClr val="tx1"/>
                          </a:solidFill>
                        </a:rPr>
                        <a:t>二次</a:t>
                      </a:r>
                      <a:r>
                        <a:rPr kumimoji="1" lang="ja-JP" altLang="en-US" b="1" dirty="0">
                          <a:solidFill>
                            <a:schemeClr val="tx1"/>
                          </a:solidFill>
                        </a:rPr>
                        <a:t>評価結果</a:t>
                      </a:r>
                    </a:p>
                  </a:txBody>
                  <a:tcPr anchor="ctr">
                    <a:solidFill>
                      <a:schemeClr val="accent5">
                        <a:lumMod val="40000"/>
                        <a:lumOff val="60000"/>
                      </a:schemeClr>
                    </a:solidFill>
                  </a:tcPr>
                </a:tc>
                <a:tc>
                  <a:txBody>
                    <a:bodyPr/>
                    <a:lstStyle/>
                    <a:p>
                      <a:pPr algn="ctr"/>
                      <a:r>
                        <a:rPr kumimoji="1" lang="ja-JP" altLang="en-US" b="1" dirty="0">
                          <a:solidFill>
                            <a:schemeClr val="tx1"/>
                          </a:solidFill>
                        </a:rPr>
                        <a:t>事業評価結果の反映状況</a:t>
                      </a:r>
                      <a:endParaRPr kumimoji="1" lang="en-US" altLang="ja-JP" b="1" dirty="0">
                        <a:solidFill>
                          <a:schemeClr val="tx1"/>
                        </a:solidFill>
                      </a:endParaRPr>
                    </a:p>
                    <a:p>
                      <a:pPr algn="ctr"/>
                      <a:r>
                        <a:rPr kumimoji="1" lang="ja-JP" altLang="en-US" b="1" dirty="0">
                          <a:solidFill>
                            <a:schemeClr val="tx1"/>
                          </a:solidFill>
                        </a:rPr>
                        <a:t>（具体的対応内容）</a:t>
                      </a:r>
                    </a:p>
                  </a:txBody>
                  <a:tcPr anchor="ctr">
                    <a:solidFill>
                      <a:schemeClr val="accent5">
                        <a:lumMod val="40000"/>
                        <a:lumOff val="60000"/>
                      </a:schemeClr>
                    </a:solidFill>
                  </a:tcPr>
                </a:tc>
                <a:tc>
                  <a:txBody>
                    <a:bodyPr/>
                    <a:lstStyle/>
                    <a:p>
                      <a:pPr algn="ctr"/>
                      <a:r>
                        <a:rPr kumimoji="1" lang="ja-JP" altLang="en-US" b="1" dirty="0">
                          <a:solidFill>
                            <a:schemeClr val="tx1"/>
                          </a:solidFill>
                        </a:rPr>
                        <a:t>今後の対応方針</a:t>
                      </a:r>
                    </a:p>
                  </a:txBody>
                  <a:tcPr anchor="ctr">
                    <a:solidFill>
                      <a:schemeClr val="accent5">
                        <a:lumMod val="40000"/>
                        <a:lumOff val="60000"/>
                      </a:schemeClr>
                    </a:solidFill>
                  </a:tcPr>
                </a:tc>
                <a:extLst>
                  <a:ext uri="{0D108BD9-81ED-4DB2-BD59-A6C34878D82A}">
                    <a16:rowId xmlns:a16="http://schemas.microsoft.com/office/drawing/2014/main" val="10000"/>
                  </a:ext>
                </a:extLst>
              </a:tr>
              <a:tr h="720715">
                <a:tc rowSpan="3">
                  <a:txBody>
                    <a:bodyPr/>
                    <a:lstStyle/>
                    <a:p>
                      <a:pPr algn="ctr"/>
                      <a:r>
                        <a:rPr kumimoji="1" lang="ja-JP" altLang="en-US" dirty="0"/>
                        <a:t>前回</a:t>
                      </a:r>
                    </a:p>
                  </a:txBody>
                  <a:tcPr vert="eaVert" anchor="ctr">
                    <a:solidFill>
                      <a:schemeClr val="accent6">
                        <a:lumMod val="20000"/>
                        <a:lumOff val="80000"/>
                      </a:schemeClr>
                    </a:solidFill>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1"/>
                  </a:ext>
                </a:extLst>
              </a:tr>
              <a:tr h="720715">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solidFill>
                      <a:schemeClr val="accent6">
                        <a:lumMod val="20000"/>
                        <a:lumOff val="80000"/>
                      </a:schemeClr>
                    </a:solidFill>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a:p>
                  </a:txBody>
                  <a:tcPr/>
                </a:tc>
                <a:extLst>
                  <a:ext uri="{0D108BD9-81ED-4DB2-BD59-A6C34878D82A}">
                    <a16:rowId xmlns:a16="http://schemas.microsoft.com/office/drawing/2014/main" val="10002"/>
                  </a:ext>
                </a:extLst>
              </a:tr>
              <a:tr h="720715">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solidFill>
                      <a:schemeClr val="accent6">
                        <a:lumMod val="20000"/>
                        <a:lumOff val="80000"/>
                      </a:schemeClr>
                    </a:solidFill>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a:p>
                  </a:txBody>
                  <a:tcPr/>
                </a:tc>
                <a:extLst>
                  <a:ext uri="{0D108BD9-81ED-4DB2-BD59-A6C34878D82A}">
                    <a16:rowId xmlns:a16="http://schemas.microsoft.com/office/drawing/2014/main" val="10003"/>
                  </a:ext>
                </a:extLst>
              </a:tr>
              <a:tr h="720715">
                <a:tc rowSpan="3">
                  <a:txBody>
                    <a:bodyPr/>
                    <a:lstStyle/>
                    <a:p>
                      <a:pPr algn="ctr"/>
                      <a:r>
                        <a:rPr kumimoji="1" lang="ja-JP" altLang="en-US" dirty="0"/>
                        <a:t>前々回</a:t>
                      </a:r>
                    </a:p>
                  </a:txBody>
                  <a:tcPr vert="eaVert" anchor="ctr">
                    <a:solidFill>
                      <a:srgbClr val="CCCCFF"/>
                    </a:solidFill>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4"/>
                  </a:ext>
                </a:extLst>
              </a:tr>
              <a:tr h="720715">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前々回</a:t>
                      </a:r>
                    </a:p>
                  </a:txBody>
                  <a:tcPr>
                    <a:solidFill>
                      <a:srgbClr val="CCCCFF"/>
                    </a:solidFill>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5"/>
                  </a:ext>
                </a:extLst>
              </a:tr>
              <a:tr h="720715">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前々回</a:t>
                      </a:r>
                    </a:p>
                  </a:txBody>
                  <a:tcPr>
                    <a:solidFill>
                      <a:srgbClr val="CCCCFF"/>
                    </a:solidFill>
                  </a:tcPr>
                </a:tc>
                <a:tc>
                  <a:txBody>
                    <a:bodyPr/>
                    <a:lstStyle/>
                    <a:p>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6"/>
                  </a:ext>
                </a:extLst>
              </a:tr>
            </a:tbl>
          </a:graphicData>
        </a:graphic>
      </p:graphicFrame>
      <p:sp>
        <p:nvSpPr>
          <p:cNvPr id="2" name="テキスト ボックス 1">
            <a:extLst>
              <a:ext uri="{FF2B5EF4-FFF2-40B4-BE49-F238E27FC236}">
                <a16:creationId xmlns:a16="http://schemas.microsoft.com/office/drawing/2014/main" id="{7533F746-C8A7-18BA-462A-E34416E5B49C}"/>
              </a:ext>
            </a:extLst>
          </p:cNvPr>
          <p:cNvSpPr txBox="1"/>
          <p:nvPr/>
        </p:nvSpPr>
        <p:spPr>
          <a:xfrm>
            <a:off x="141402" y="5602676"/>
            <a:ext cx="7785552" cy="369332"/>
          </a:xfrm>
          <a:prstGeom prst="rect">
            <a:avLst/>
          </a:prstGeom>
          <a:noFill/>
        </p:spPr>
        <p:txBody>
          <a:bodyPr wrap="square" rtlCol="0">
            <a:spAutoFit/>
          </a:bodyPr>
          <a:lstStyle/>
          <a:p>
            <a:r>
              <a:rPr kumimoji="1" lang="en-US" altLang="ja-JP" dirty="0"/>
              <a:t>※</a:t>
            </a:r>
            <a:r>
              <a:rPr kumimoji="1" lang="ja-JP" altLang="en-US" dirty="0"/>
              <a:t>前回：○年○月○日、前々回：○年○月○日</a:t>
            </a:r>
          </a:p>
        </p:txBody>
      </p:sp>
    </p:spTree>
    <p:extLst>
      <p:ext uri="{BB962C8B-B14F-4D97-AF65-F5344CB8AC3E}">
        <p14:creationId xmlns:p14="http://schemas.microsoft.com/office/powerpoint/2010/main" val="3293400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8A941443-E6FD-0FCC-94A7-CC88551E1860}"/>
              </a:ext>
            </a:extLst>
          </p:cNvPr>
          <p:cNvSpPr txBox="1"/>
          <p:nvPr/>
        </p:nvSpPr>
        <p:spPr>
          <a:xfrm>
            <a:off x="1" y="-1"/>
            <a:ext cx="9143999" cy="369332"/>
          </a:xfrm>
          <a:prstGeom prst="rect">
            <a:avLst/>
          </a:prstGeom>
          <a:solidFill>
            <a:schemeClr val="accent6"/>
          </a:solidFill>
        </p:spPr>
        <p:txBody>
          <a:bodyPr wrap="square" rtlCol="0">
            <a:spAutoFit/>
          </a:bodyPr>
          <a:lstStyle/>
          <a:p>
            <a:r>
              <a:rPr kumimoji="1" lang="en-US" altLang="ja-JP" b="1" dirty="0">
                <a:solidFill>
                  <a:schemeClr val="bg1"/>
                </a:solidFill>
              </a:rPr>
              <a:t>6.</a:t>
            </a:r>
            <a:r>
              <a:rPr kumimoji="1" lang="ja-JP" altLang="en-US" b="1" dirty="0">
                <a:solidFill>
                  <a:schemeClr val="bg1"/>
                </a:solidFill>
              </a:rPr>
              <a:t>計画・評価の推進体制</a:t>
            </a:r>
          </a:p>
        </p:txBody>
      </p:sp>
      <p:sp>
        <p:nvSpPr>
          <p:cNvPr id="6" name="スライド番号プレースホルダー 5"/>
          <p:cNvSpPr>
            <a:spLocks noGrp="1"/>
          </p:cNvSpPr>
          <p:nvPr>
            <p:ph type="sldNum" sz="quarter" idx="12"/>
          </p:nvPr>
        </p:nvSpPr>
        <p:spPr/>
        <p:txBody>
          <a:bodyPr/>
          <a:lstStyle/>
          <a:p>
            <a:fld id="{9712B704-3403-438C-B054-B6437CB8F712}" type="slidenum">
              <a:rPr lang="ja-JP" altLang="en-US" smtClean="0"/>
              <a:pPr/>
              <a:t>12</a:t>
            </a:fld>
            <a:endParaRPr lang="ja-JP" altLang="en-US" dirty="0"/>
          </a:p>
        </p:txBody>
      </p:sp>
      <p:sp>
        <p:nvSpPr>
          <p:cNvPr id="8" name="テキスト ボックス 7">
            <a:extLst>
              <a:ext uri="{FF2B5EF4-FFF2-40B4-BE49-F238E27FC236}">
                <a16:creationId xmlns:a16="http://schemas.microsoft.com/office/drawing/2014/main" id="{597113C9-B12C-143F-B950-DB66E70F66D0}"/>
              </a:ext>
            </a:extLst>
          </p:cNvPr>
          <p:cNvSpPr txBox="1"/>
          <p:nvPr/>
        </p:nvSpPr>
        <p:spPr>
          <a:xfrm>
            <a:off x="242391" y="852514"/>
            <a:ext cx="8659218" cy="1200329"/>
          </a:xfrm>
          <a:prstGeom prst="rect">
            <a:avLst/>
          </a:prstGeom>
          <a:solidFill>
            <a:schemeClr val="accent4">
              <a:lumMod val="20000"/>
              <a:lumOff val="80000"/>
            </a:schemeClr>
          </a:solidFill>
        </p:spPr>
        <p:txBody>
          <a:bodyPr wrap="square" rtlCol="0">
            <a:spAutoFit/>
          </a:bodyPr>
          <a:lstStyle/>
          <a:p>
            <a:r>
              <a:rPr kumimoji="1" lang="ja-JP" altLang="en-US" dirty="0"/>
              <a:t>・計画の中から</a:t>
            </a:r>
            <a:r>
              <a:rPr kumimoji="1" lang="en-US" altLang="ja-JP" dirty="0"/>
              <a:t>PDCA</a:t>
            </a:r>
            <a:r>
              <a:rPr kumimoji="1" lang="ja-JP" altLang="en-US" dirty="0"/>
              <a:t>の推進体制やスケジュールに関する記載を抜粋して記載してください</a:t>
            </a:r>
            <a:endParaRPr kumimoji="1" lang="en-US" altLang="ja-JP" dirty="0"/>
          </a:p>
          <a:p>
            <a:endParaRPr lang="en-US" altLang="ja-JP" dirty="0"/>
          </a:p>
          <a:p>
            <a:r>
              <a:rPr kumimoji="1" lang="ja-JP" altLang="en-US" dirty="0"/>
              <a:t>・直近</a:t>
            </a:r>
            <a:r>
              <a:rPr lang="ja-JP" altLang="en-US" dirty="0"/>
              <a:t>１</a:t>
            </a:r>
            <a:r>
              <a:rPr kumimoji="1" lang="ja-JP" altLang="en-US" dirty="0"/>
              <a:t>年間の協議会の実施日程についても記載してください</a:t>
            </a:r>
            <a:endParaRPr kumimoji="1" lang="en-US" altLang="ja-JP" dirty="0"/>
          </a:p>
        </p:txBody>
      </p:sp>
      <p:sp>
        <p:nvSpPr>
          <p:cNvPr id="2" name="正方形/長方形 1">
            <a:extLst>
              <a:ext uri="{FF2B5EF4-FFF2-40B4-BE49-F238E27FC236}">
                <a16:creationId xmlns:a16="http://schemas.microsoft.com/office/drawing/2014/main" id="{44F7E024-AFF1-E4C5-D30B-F55B15222783}"/>
              </a:ext>
            </a:extLst>
          </p:cNvPr>
          <p:cNvSpPr/>
          <p:nvPr/>
        </p:nvSpPr>
        <p:spPr>
          <a:xfrm>
            <a:off x="5528734" y="53347"/>
            <a:ext cx="3149600" cy="662746"/>
          </a:xfrm>
          <a:prstGeom prst="rect">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本スライドは第三者評価委員会での発表は不要ですが、委員は事前に目を通します</a:t>
            </a:r>
          </a:p>
        </p:txBody>
      </p:sp>
    </p:spTree>
    <p:extLst>
      <p:ext uri="{BB962C8B-B14F-4D97-AF65-F5344CB8AC3E}">
        <p14:creationId xmlns:p14="http://schemas.microsoft.com/office/powerpoint/2010/main" val="2580238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8A941443-E6FD-0FCC-94A7-CC88551E1860}"/>
              </a:ext>
            </a:extLst>
          </p:cNvPr>
          <p:cNvSpPr txBox="1"/>
          <p:nvPr/>
        </p:nvSpPr>
        <p:spPr>
          <a:xfrm>
            <a:off x="1" y="-1"/>
            <a:ext cx="9143999" cy="369332"/>
          </a:xfrm>
          <a:prstGeom prst="rect">
            <a:avLst/>
          </a:prstGeom>
          <a:solidFill>
            <a:schemeClr val="accent6"/>
          </a:solidFill>
        </p:spPr>
        <p:txBody>
          <a:bodyPr wrap="square" rtlCol="0">
            <a:spAutoFit/>
          </a:bodyPr>
          <a:lstStyle/>
          <a:p>
            <a:r>
              <a:rPr kumimoji="1" lang="en-US" altLang="ja-JP" b="1" dirty="0">
                <a:solidFill>
                  <a:schemeClr val="bg1"/>
                </a:solidFill>
              </a:rPr>
              <a:t>6.</a:t>
            </a:r>
            <a:r>
              <a:rPr kumimoji="1" lang="ja-JP" altLang="en-US" b="1" dirty="0">
                <a:solidFill>
                  <a:schemeClr val="bg1"/>
                </a:solidFill>
              </a:rPr>
              <a:t>計画・評価の推進体制</a:t>
            </a:r>
          </a:p>
        </p:txBody>
      </p:sp>
      <p:sp>
        <p:nvSpPr>
          <p:cNvPr id="6" name="スライド番号プレースホルダー 5"/>
          <p:cNvSpPr>
            <a:spLocks noGrp="1"/>
          </p:cNvSpPr>
          <p:nvPr>
            <p:ph type="sldNum" sz="quarter" idx="12"/>
          </p:nvPr>
        </p:nvSpPr>
        <p:spPr/>
        <p:txBody>
          <a:bodyPr/>
          <a:lstStyle/>
          <a:p>
            <a:fld id="{9712B704-3403-438C-B054-B6437CB8F712}" type="slidenum">
              <a:rPr lang="ja-JP" altLang="en-US" smtClean="0"/>
              <a:pPr/>
              <a:t>13</a:t>
            </a:fld>
            <a:endParaRPr lang="ja-JP" altLang="en-US" dirty="0"/>
          </a:p>
        </p:txBody>
      </p:sp>
    </p:spTree>
    <p:extLst>
      <p:ext uri="{BB962C8B-B14F-4D97-AF65-F5344CB8AC3E}">
        <p14:creationId xmlns:p14="http://schemas.microsoft.com/office/powerpoint/2010/main" val="2333261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87780" y="2067183"/>
            <a:ext cx="6568440" cy="1006476"/>
          </a:xfrm>
        </p:spPr>
        <p:txBody>
          <a:bodyPr>
            <a:normAutofit/>
          </a:bodyPr>
          <a:lstStyle/>
          <a:p>
            <a:pPr algn="ctr"/>
            <a:r>
              <a:rPr lang="ja-JP" altLang="en-US" sz="3200" dirty="0"/>
              <a:t>●●市地域公共交通活性化協議会</a:t>
            </a:r>
          </a:p>
        </p:txBody>
      </p:sp>
      <p:sp>
        <p:nvSpPr>
          <p:cNvPr id="7" name="スライド番号プレースホルダー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12B704-3403-438C-B054-B6437CB8F712}" type="slidenum">
              <a:rPr kumimoji="1" lang="ja-JP" altLang="en-US" sz="1400" b="0" i="0" u="none" strike="noStrike" kern="1200" cap="none" spc="0" normalizeH="0" baseline="0" noProof="0" smtClean="0">
                <a:ln>
                  <a:noFill/>
                </a:ln>
                <a:solidFill>
                  <a:prstClr val="white"/>
                </a:solidFill>
                <a:effectLst/>
                <a:uLnTx/>
                <a:uFillTx/>
                <a:latin typeface="Calibri" panose="020F050202020403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1400" b="0" i="0" u="none" strike="noStrike" kern="1200" cap="none" spc="0" normalizeH="0" baseline="0" noProof="0" dirty="0">
              <a:ln>
                <a:noFill/>
              </a:ln>
              <a:solidFill>
                <a:prstClr val="white"/>
              </a:solidFill>
              <a:effectLst/>
              <a:uLnTx/>
              <a:uFillTx/>
              <a:latin typeface="Calibri" panose="020F0502020204030204"/>
              <a:ea typeface="メイリオ" panose="020B0604030504040204" pitchFamily="50" charset="-128"/>
              <a:cs typeface="+mn-cs"/>
            </a:endParaRPr>
          </a:p>
        </p:txBody>
      </p:sp>
      <p:sp>
        <p:nvSpPr>
          <p:cNvPr id="4" name="テキスト ボックス 3"/>
          <p:cNvSpPr txBox="1"/>
          <p:nvPr/>
        </p:nvSpPr>
        <p:spPr>
          <a:xfrm>
            <a:off x="685800" y="3917659"/>
            <a:ext cx="7772400"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rPr>
              <a:t>令和○年○○月○○日設置</a:t>
            </a:r>
            <a:endParaRPr kumimoji="1" lang="en-US" altLang="ja-JP" sz="1800" b="0"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rPr>
              <a:t>調査事業（計画策定）　令和○年○○月　地域公共交通計画策定予定</a:t>
            </a:r>
          </a:p>
        </p:txBody>
      </p:sp>
      <p:sp>
        <p:nvSpPr>
          <p:cNvPr id="8" name="テキスト ボックス 7"/>
          <p:cNvSpPr txBox="1"/>
          <p:nvPr/>
        </p:nvSpPr>
        <p:spPr>
          <a:xfrm>
            <a:off x="0" y="1188349"/>
            <a:ext cx="9144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rPr>
              <a:t>令和７年度　地域公共交通確保維持改善に関する自己評価概要（全体）</a:t>
            </a:r>
          </a:p>
        </p:txBody>
      </p:sp>
      <p:sp>
        <p:nvSpPr>
          <p:cNvPr id="9" name="テキスト ボックス 8"/>
          <p:cNvSpPr txBox="1"/>
          <p:nvPr/>
        </p:nvSpPr>
        <p:spPr>
          <a:xfrm>
            <a:off x="6864440" y="351397"/>
            <a:ext cx="2046804" cy="646331"/>
          </a:xfrm>
          <a:prstGeom prst="rect">
            <a:avLst/>
          </a:prstGeom>
          <a:noFill/>
          <a:ln w="12700">
            <a:solidFill>
              <a:schemeClr val="tx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中部様式</a:t>
            </a:r>
            <a:endPar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（調査事業）</a:t>
            </a:r>
            <a:endParaRPr kumimoji="1" lang="ja-JP" altLang="en-US" sz="1800" b="0" i="0" u="none" strike="sng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812524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0B6769C-4089-182B-1E78-BBA4409141A7}"/>
              </a:ext>
            </a:extLst>
          </p:cNvPr>
          <p:cNvSpPr txBox="1"/>
          <p:nvPr/>
        </p:nvSpPr>
        <p:spPr>
          <a:xfrm>
            <a:off x="1" y="-1"/>
            <a:ext cx="9143999" cy="369332"/>
          </a:xfrm>
          <a:prstGeom prst="rect">
            <a:avLst/>
          </a:prstGeom>
          <a:solidFill>
            <a:schemeClr val="accent5"/>
          </a:solidFill>
        </p:spPr>
        <p:txBody>
          <a:bodyPr wrap="square" rtlCol="0">
            <a:spAutoFit/>
          </a:bodyPr>
          <a:lstStyle/>
          <a:p>
            <a:r>
              <a:rPr kumimoji="1" lang="en-US" altLang="ja-JP" b="1" dirty="0">
                <a:solidFill>
                  <a:schemeClr val="bg1"/>
                </a:solidFill>
              </a:rPr>
              <a:t>A.</a:t>
            </a:r>
            <a:r>
              <a:rPr kumimoji="1" lang="ja-JP" altLang="en-US" b="1" dirty="0">
                <a:solidFill>
                  <a:schemeClr val="bg1"/>
                </a:solidFill>
              </a:rPr>
              <a:t>地域公共交通調査事業の必要性　</a:t>
            </a:r>
            <a:endParaRPr kumimoji="1" lang="ja-JP" altLang="en-US" sz="1600" b="1" dirty="0">
              <a:solidFill>
                <a:schemeClr val="bg1"/>
              </a:solidFill>
            </a:endParaRPr>
          </a:p>
        </p:txBody>
      </p:sp>
      <p:sp>
        <p:nvSpPr>
          <p:cNvPr id="5" name="テキスト ボックス 4">
            <a:extLst>
              <a:ext uri="{FF2B5EF4-FFF2-40B4-BE49-F238E27FC236}">
                <a16:creationId xmlns:a16="http://schemas.microsoft.com/office/drawing/2014/main" id="{6F573789-F0A7-4E9A-532F-CC8F9DCFCC3A}"/>
              </a:ext>
            </a:extLst>
          </p:cNvPr>
          <p:cNvSpPr txBox="1"/>
          <p:nvPr/>
        </p:nvSpPr>
        <p:spPr>
          <a:xfrm>
            <a:off x="94269" y="575035"/>
            <a:ext cx="4386608" cy="369332"/>
          </a:xfrm>
          <a:prstGeom prst="rect">
            <a:avLst/>
          </a:prstGeom>
          <a:noFill/>
        </p:spPr>
        <p:txBody>
          <a:bodyPr wrap="square" rtlCol="0">
            <a:spAutoFit/>
          </a:bodyPr>
          <a:lstStyle/>
          <a:p>
            <a:r>
              <a:rPr kumimoji="1" lang="ja-JP" altLang="en-US" b="1" dirty="0"/>
              <a:t>調査の背景および必要性</a:t>
            </a:r>
            <a:endParaRPr kumimoji="1" lang="en-US" altLang="ja-JP" b="1" dirty="0"/>
          </a:p>
        </p:txBody>
      </p:sp>
      <p:sp>
        <p:nvSpPr>
          <p:cNvPr id="2" name="正方形/長方形 1">
            <a:extLst>
              <a:ext uri="{FF2B5EF4-FFF2-40B4-BE49-F238E27FC236}">
                <a16:creationId xmlns:a16="http://schemas.microsoft.com/office/drawing/2014/main" id="{6B8A2732-CBAC-DE8E-0BE6-C751E105E537}"/>
              </a:ext>
            </a:extLst>
          </p:cNvPr>
          <p:cNvSpPr/>
          <p:nvPr/>
        </p:nvSpPr>
        <p:spPr>
          <a:xfrm>
            <a:off x="185393" y="944367"/>
            <a:ext cx="4386607" cy="56638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1" lang="ja-JP" altLang="en-US" dirty="0">
                <a:solidFill>
                  <a:schemeClr val="tx1"/>
                </a:solidFill>
              </a:rPr>
              <a:t>・本ページの記載内容は「交付申請書　様式</a:t>
            </a:r>
            <a:r>
              <a:rPr kumimoji="1" lang="en-US" altLang="ja-JP" dirty="0">
                <a:solidFill>
                  <a:schemeClr val="tx1"/>
                </a:solidFill>
              </a:rPr>
              <a:t>5-1 </a:t>
            </a:r>
            <a:r>
              <a:rPr kumimoji="1" lang="ja-JP" altLang="en-US" dirty="0">
                <a:solidFill>
                  <a:schemeClr val="tx1"/>
                </a:solidFill>
              </a:rPr>
              <a:t>別紙　</a:t>
            </a:r>
            <a:r>
              <a:rPr kumimoji="1" lang="en-US" altLang="ja-JP" dirty="0">
                <a:solidFill>
                  <a:schemeClr val="tx1"/>
                </a:solidFill>
              </a:rPr>
              <a:t>1</a:t>
            </a:r>
            <a:r>
              <a:rPr kumimoji="1" lang="ja-JP" altLang="en-US" dirty="0">
                <a:solidFill>
                  <a:schemeClr val="tx1"/>
                </a:solidFill>
              </a:rPr>
              <a:t>．</a:t>
            </a:r>
            <a:r>
              <a:rPr lang="ja-JP" altLang="en-US" dirty="0">
                <a:solidFill>
                  <a:schemeClr val="tx1"/>
                </a:solidFill>
              </a:rPr>
              <a:t>および </a:t>
            </a:r>
            <a:r>
              <a:rPr kumimoji="1" lang="en-US" altLang="ja-JP" dirty="0">
                <a:solidFill>
                  <a:schemeClr val="tx1"/>
                </a:solidFill>
              </a:rPr>
              <a:t>2</a:t>
            </a:r>
            <a:r>
              <a:rPr kumimoji="1" lang="ja-JP" altLang="en-US" dirty="0">
                <a:solidFill>
                  <a:schemeClr val="tx1"/>
                </a:solidFill>
              </a:rPr>
              <a:t>．」を簡潔にまとめたものが基本となります</a:t>
            </a:r>
          </a:p>
          <a:p>
            <a:pPr algn="just"/>
            <a:endParaRPr kumimoji="1" lang="en-US" altLang="ja-JP" dirty="0">
              <a:solidFill>
                <a:schemeClr val="tx1"/>
              </a:solidFill>
            </a:endParaRPr>
          </a:p>
          <a:p>
            <a:pPr algn="just"/>
            <a:r>
              <a:rPr kumimoji="1" lang="ja-JP" altLang="en-US" dirty="0">
                <a:solidFill>
                  <a:schemeClr val="tx1"/>
                </a:solidFill>
              </a:rPr>
              <a:t>・地域公共交通計画を策定する背景となる、地域が抱える交通課題を記載してください</a:t>
            </a:r>
            <a:endParaRPr kumimoji="1" lang="en-US" altLang="ja-JP" dirty="0">
              <a:solidFill>
                <a:schemeClr val="tx1"/>
              </a:solidFill>
            </a:endParaRPr>
          </a:p>
          <a:p>
            <a:pPr algn="just"/>
            <a:endParaRPr lang="en-US" altLang="ja-JP" dirty="0">
              <a:solidFill>
                <a:schemeClr val="tx1"/>
              </a:solidFill>
            </a:endParaRPr>
          </a:p>
          <a:p>
            <a:pPr algn="just"/>
            <a:r>
              <a:rPr kumimoji="1" lang="ja-JP" altLang="en-US" dirty="0">
                <a:solidFill>
                  <a:schemeClr val="tx1"/>
                </a:solidFill>
              </a:rPr>
              <a:t>・計画の更新の場合、旧計画で取り組んだ内容や残された課題についても記載して</a:t>
            </a:r>
            <a:r>
              <a:rPr lang="ja-JP" altLang="en-US" dirty="0">
                <a:solidFill>
                  <a:schemeClr val="tx1"/>
                </a:solidFill>
              </a:rPr>
              <a:t>ください</a:t>
            </a:r>
            <a:endParaRPr kumimoji="1" lang="en-US" altLang="ja-JP" dirty="0">
              <a:solidFill>
                <a:schemeClr val="tx1"/>
              </a:solidFill>
            </a:endParaRPr>
          </a:p>
        </p:txBody>
      </p:sp>
      <p:sp>
        <p:nvSpPr>
          <p:cNvPr id="7" name="テキスト ボックス 6">
            <a:extLst>
              <a:ext uri="{FF2B5EF4-FFF2-40B4-BE49-F238E27FC236}">
                <a16:creationId xmlns:a16="http://schemas.microsoft.com/office/drawing/2014/main" id="{30E09FE4-5C01-0B6C-F0E7-A2A74E436BDB}"/>
              </a:ext>
            </a:extLst>
          </p:cNvPr>
          <p:cNvSpPr txBox="1"/>
          <p:nvPr/>
        </p:nvSpPr>
        <p:spPr>
          <a:xfrm>
            <a:off x="4757392" y="575035"/>
            <a:ext cx="4386608" cy="369332"/>
          </a:xfrm>
          <a:prstGeom prst="rect">
            <a:avLst/>
          </a:prstGeom>
          <a:noFill/>
        </p:spPr>
        <p:txBody>
          <a:bodyPr wrap="square" rtlCol="0">
            <a:spAutoFit/>
          </a:bodyPr>
          <a:lstStyle/>
          <a:p>
            <a:r>
              <a:rPr kumimoji="1" lang="ja-JP" altLang="en-US" b="1" dirty="0"/>
              <a:t>公共交通ネットワークイメージ</a:t>
            </a:r>
            <a:endParaRPr kumimoji="1" lang="en-US" altLang="ja-JP" b="1" dirty="0"/>
          </a:p>
        </p:txBody>
      </p:sp>
      <p:sp>
        <p:nvSpPr>
          <p:cNvPr id="8" name="正方形/長方形 7">
            <a:extLst>
              <a:ext uri="{FF2B5EF4-FFF2-40B4-BE49-F238E27FC236}">
                <a16:creationId xmlns:a16="http://schemas.microsoft.com/office/drawing/2014/main" id="{84AAC9CD-EFC4-7788-C92C-056541C5F8BC}"/>
              </a:ext>
            </a:extLst>
          </p:cNvPr>
          <p:cNvSpPr/>
          <p:nvPr/>
        </p:nvSpPr>
        <p:spPr>
          <a:xfrm>
            <a:off x="4663124" y="944367"/>
            <a:ext cx="4386607" cy="5663823"/>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1" lang="ja-JP" altLang="en-US" dirty="0">
                <a:solidFill>
                  <a:schemeClr val="tx1"/>
                </a:solidFill>
              </a:rPr>
              <a:t>・現状もしくは構築を目指す公共交通ネットワークのイメージ図を掲載してください</a:t>
            </a:r>
            <a:endParaRPr kumimoji="1" lang="en-US" altLang="ja-JP" dirty="0">
              <a:solidFill>
                <a:schemeClr val="tx1"/>
              </a:solidFill>
            </a:endParaRPr>
          </a:p>
        </p:txBody>
      </p:sp>
      <p:sp>
        <p:nvSpPr>
          <p:cNvPr id="3" name="スライド番号プレースホルダー 2">
            <a:extLst>
              <a:ext uri="{FF2B5EF4-FFF2-40B4-BE49-F238E27FC236}">
                <a16:creationId xmlns:a16="http://schemas.microsoft.com/office/drawing/2014/main" id="{BA4D41CB-0877-296F-4E96-78E093B668A6}"/>
              </a:ext>
            </a:extLst>
          </p:cNvPr>
          <p:cNvSpPr>
            <a:spLocks noGrp="1"/>
          </p:cNvSpPr>
          <p:nvPr>
            <p:ph type="sldNum" sz="quarter" idx="12"/>
          </p:nvPr>
        </p:nvSpPr>
        <p:spPr/>
        <p:txBody>
          <a:bodyPr/>
          <a:lstStyle/>
          <a:p>
            <a:fld id="{9712B704-3403-438C-B054-B6437CB8F712}" type="slidenum">
              <a:rPr lang="ja-JP" altLang="en-US" smtClean="0"/>
              <a:pPr/>
              <a:t>15</a:t>
            </a:fld>
            <a:endParaRPr lang="ja-JP" altLang="en-US" dirty="0"/>
          </a:p>
        </p:txBody>
      </p:sp>
    </p:spTree>
    <p:extLst>
      <p:ext uri="{BB962C8B-B14F-4D97-AF65-F5344CB8AC3E}">
        <p14:creationId xmlns:p14="http://schemas.microsoft.com/office/powerpoint/2010/main" val="1650389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0B6769C-4089-182B-1E78-BBA4409141A7}"/>
              </a:ext>
            </a:extLst>
          </p:cNvPr>
          <p:cNvSpPr txBox="1"/>
          <p:nvPr/>
        </p:nvSpPr>
        <p:spPr>
          <a:xfrm>
            <a:off x="1" y="-1"/>
            <a:ext cx="9143999" cy="369332"/>
          </a:xfrm>
          <a:prstGeom prst="rect">
            <a:avLst/>
          </a:prstGeom>
          <a:solidFill>
            <a:schemeClr val="accent5"/>
          </a:solidFill>
        </p:spPr>
        <p:txBody>
          <a:bodyPr wrap="square" rtlCol="0">
            <a:spAutoFit/>
          </a:bodyPr>
          <a:lstStyle/>
          <a:p>
            <a:r>
              <a:rPr kumimoji="1" lang="en-US" altLang="ja-JP" b="1" dirty="0">
                <a:solidFill>
                  <a:schemeClr val="bg1"/>
                </a:solidFill>
              </a:rPr>
              <a:t>A.</a:t>
            </a:r>
            <a:r>
              <a:rPr kumimoji="1" lang="ja-JP" altLang="en-US" b="1" dirty="0">
                <a:solidFill>
                  <a:schemeClr val="bg1"/>
                </a:solidFill>
              </a:rPr>
              <a:t>地域公共交通調査事業の必要性</a:t>
            </a:r>
            <a:endParaRPr kumimoji="1" lang="ja-JP" altLang="en-US" sz="1600" b="1" dirty="0">
              <a:solidFill>
                <a:schemeClr val="bg1"/>
              </a:solidFill>
            </a:endParaRPr>
          </a:p>
        </p:txBody>
      </p:sp>
      <p:sp>
        <p:nvSpPr>
          <p:cNvPr id="2" name="テキスト ボックス 1">
            <a:extLst>
              <a:ext uri="{FF2B5EF4-FFF2-40B4-BE49-F238E27FC236}">
                <a16:creationId xmlns:a16="http://schemas.microsoft.com/office/drawing/2014/main" id="{E2581D04-BCC5-A7A1-1CDA-AB1D0224A12F}"/>
              </a:ext>
            </a:extLst>
          </p:cNvPr>
          <p:cNvSpPr txBox="1"/>
          <p:nvPr/>
        </p:nvSpPr>
        <p:spPr>
          <a:xfrm>
            <a:off x="94269" y="575035"/>
            <a:ext cx="4386608" cy="369332"/>
          </a:xfrm>
          <a:prstGeom prst="rect">
            <a:avLst/>
          </a:prstGeom>
          <a:noFill/>
        </p:spPr>
        <p:txBody>
          <a:bodyPr wrap="square" rtlCol="0">
            <a:spAutoFit/>
          </a:bodyPr>
          <a:lstStyle/>
          <a:p>
            <a:r>
              <a:rPr kumimoji="1" lang="ja-JP" altLang="en-US" b="1" dirty="0"/>
              <a:t>調査の背景および必要性</a:t>
            </a:r>
            <a:endParaRPr kumimoji="1" lang="en-US" altLang="ja-JP" b="1" dirty="0"/>
          </a:p>
        </p:txBody>
      </p:sp>
      <p:sp>
        <p:nvSpPr>
          <p:cNvPr id="3" name="テキスト ボックス 2">
            <a:extLst>
              <a:ext uri="{FF2B5EF4-FFF2-40B4-BE49-F238E27FC236}">
                <a16:creationId xmlns:a16="http://schemas.microsoft.com/office/drawing/2014/main" id="{21BB28DC-D9ED-5033-AFF8-88CCF2C223B8}"/>
              </a:ext>
            </a:extLst>
          </p:cNvPr>
          <p:cNvSpPr txBox="1"/>
          <p:nvPr/>
        </p:nvSpPr>
        <p:spPr>
          <a:xfrm>
            <a:off x="4757392" y="575035"/>
            <a:ext cx="4386608" cy="369332"/>
          </a:xfrm>
          <a:prstGeom prst="rect">
            <a:avLst/>
          </a:prstGeom>
          <a:noFill/>
        </p:spPr>
        <p:txBody>
          <a:bodyPr wrap="square" rtlCol="0">
            <a:spAutoFit/>
          </a:bodyPr>
          <a:lstStyle/>
          <a:p>
            <a:r>
              <a:rPr kumimoji="1" lang="ja-JP" altLang="en-US" b="1" dirty="0"/>
              <a:t>公共交通ネットワークイメージ</a:t>
            </a:r>
            <a:endParaRPr kumimoji="1" lang="en-US" altLang="ja-JP" b="1" dirty="0"/>
          </a:p>
        </p:txBody>
      </p:sp>
      <p:sp>
        <p:nvSpPr>
          <p:cNvPr id="5" name="スライド番号プレースホルダー 4">
            <a:extLst>
              <a:ext uri="{FF2B5EF4-FFF2-40B4-BE49-F238E27FC236}">
                <a16:creationId xmlns:a16="http://schemas.microsoft.com/office/drawing/2014/main" id="{054630FE-B4BF-DCFD-F26F-793DE1A1946A}"/>
              </a:ext>
            </a:extLst>
          </p:cNvPr>
          <p:cNvSpPr>
            <a:spLocks noGrp="1"/>
          </p:cNvSpPr>
          <p:nvPr>
            <p:ph type="sldNum" sz="quarter" idx="12"/>
          </p:nvPr>
        </p:nvSpPr>
        <p:spPr/>
        <p:txBody>
          <a:bodyPr/>
          <a:lstStyle/>
          <a:p>
            <a:fld id="{9712B704-3403-438C-B054-B6437CB8F712}" type="slidenum">
              <a:rPr lang="ja-JP" altLang="en-US" smtClean="0"/>
              <a:pPr/>
              <a:t>16</a:t>
            </a:fld>
            <a:endParaRPr lang="ja-JP" altLang="en-US" dirty="0"/>
          </a:p>
        </p:txBody>
      </p:sp>
    </p:spTree>
    <p:extLst>
      <p:ext uri="{BB962C8B-B14F-4D97-AF65-F5344CB8AC3E}">
        <p14:creationId xmlns:p14="http://schemas.microsoft.com/office/powerpoint/2010/main" val="42819888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0B6769C-4089-182B-1E78-BBA4409141A7}"/>
              </a:ext>
            </a:extLst>
          </p:cNvPr>
          <p:cNvSpPr txBox="1"/>
          <p:nvPr/>
        </p:nvSpPr>
        <p:spPr>
          <a:xfrm>
            <a:off x="1" y="-1"/>
            <a:ext cx="9143999" cy="369332"/>
          </a:xfrm>
          <a:prstGeom prst="rect">
            <a:avLst/>
          </a:prstGeom>
          <a:solidFill>
            <a:schemeClr val="accent5"/>
          </a:solidFill>
        </p:spPr>
        <p:txBody>
          <a:bodyPr wrap="square" rtlCol="0">
            <a:spAutoFit/>
          </a:bodyPr>
          <a:lstStyle/>
          <a:p>
            <a:r>
              <a:rPr kumimoji="1" lang="en-US" altLang="ja-JP" b="1" dirty="0">
                <a:solidFill>
                  <a:schemeClr val="bg1"/>
                </a:solidFill>
              </a:rPr>
              <a:t>B.</a:t>
            </a:r>
            <a:r>
              <a:rPr kumimoji="1" lang="ja-JP" altLang="en-US" b="1" dirty="0">
                <a:solidFill>
                  <a:schemeClr val="bg1"/>
                </a:solidFill>
              </a:rPr>
              <a:t>地域公共交通調査事業の内容と結果　</a:t>
            </a:r>
            <a:endParaRPr kumimoji="1" lang="ja-JP" altLang="en-US" sz="1600" b="1" dirty="0">
              <a:solidFill>
                <a:schemeClr val="bg1"/>
              </a:solidFill>
            </a:endParaRPr>
          </a:p>
        </p:txBody>
      </p:sp>
      <p:graphicFrame>
        <p:nvGraphicFramePr>
          <p:cNvPr id="6" name="表 6">
            <a:extLst>
              <a:ext uri="{FF2B5EF4-FFF2-40B4-BE49-F238E27FC236}">
                <a16:creationId xmlns:a16="http://schemas.microsoft.com/office/drawing/2014/main" id="{48AF1EEC-1ABF-BA69-CE8F-D76B7DD3F317}"/>
              </a:ext>
            </a:extLst>
          </p:cNvPr>
          <p:cNvGraphicFramePr>
            <a:graphicFrameLocks noGrp="1"/>
          </p:cNvGraphicFramePr>
          <p:nvPr>
            <p:extLst>
              <p:ext uri="{D42A27DB-BD31-4B8C-83A1-F6EECF244321}">
                <p14:modId xmlns:p14="http://schemas.microsoft.com/office/powerpoint/2010/main" val="839501240"/>
              </p:ext>
            </p:extLst>
          </p:nvPr>
        </p:nvGraphicFramePr>
        <p:xfrm>
          <a:off x="185393" y="1135615"/>
          <a:ext cx="8666376" cy="4352775"/>
        </p:xfrm>
        <a:graphic>
          <a:graphicData uri="http://schemas.openxmlformats.org/drawingml/2006/table">
            <a:tbl>
              <a:tblPr firstRow="1" bandRow="1">
                <a:tableStyleId>{5940675A-B579-460E-94D1-54222C63F5DA}</a:tableStyleId>
              </a:tblPr>
              <a:tblGrid>
                <a:gridCol w="2840611">
                  <a:extLst>
                    <a:ext uri="{9D8B030D-6E8A-4147-A177-3AD203B41FA5}">
                      <a16:colId xmlns:a16="http://schemas.microsoft.com/office/drawing/2014/main" val="886028652"/>
                    </a:ext>
                  </a:extLst>
                </a:gridCol>
                <a:gridCol w="5825765">
                  <a:extLst>
                    <a:ext uri="{9D8B030D-6E8A-4147-A177-3AD203B41FA5}">
                      <a16:colId xmlns:a16="http://schemas.microsoft.com/office/drawing/2014/main" val="2606738193"/>
                    </a:ext>
                  </a:extLst>
                </a:gridCol>
              </a:tblGrid>
              <a:tr h="334966">
                <a:tc>
                  <a:txBody>
                    <a:bodyPr/>
                    <a:lstStyle/>
                    <a:p>
                      <a:pPr algn="ctr"/>
                      <a:r>
                        <a:rPr kumimoji="1" lang="ja-JP" altLang="en-US" b="1" dirty="0"/>
                        <a:t>事業内容</a:t>
                      </a:r>
                    </a:p>
                  </a:txBody>
                  <a:tcPr>
                    <a:solidFill>
                      <a:schemeClr val="accent5">
                        <a:lumMod val="20000"/>
                        <a:lumOff val="80000"/>
                      </a:schemeClr>
                    </a:solidFill>
                  </a:tcPr>
                </a:tc>
                <a:tc>
                  <a:txBody>
                    <a:bodyPr/>
                    <a:lstStyle/>
                    <a:p>
                      <a:pPr algn="ctr"/>
                      <a:r>
                        <a:rPr kumimoji="1" lang="ja-JP" altLang="en-US" b="1" dirty="0"/>
                        <a:t>結果概要</a:t>
                      </a:r>
                    </a:p>
                  </a:txBody>
                  <a:tcPr>
                    <a:solidFill>
                      <a:schemeClr val="accent5">
                        <a:lumMod val="20000"/>
                        <a:lumOff val="80000"/>
                      </a:schemeClr>
                    </a:solidFill>
                  </a:tcPr>
                </a:tc>
                <a:extLst>
                  <a:ext uri="{0D108BD9-81ED-4DB2-BD59-A6C34878D82A}">
                    <a16:rowId xmlns:a16="http://schemas.microsoft.com/office/drawing/2014/main" val="1541925116"/>
                  </a:ext>
                </a:extLst>
              </a:tr>
              <a:tr h="797403">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393659936"/>
                  </a:ext>
                </a:extLst>
              </a:tr>
              <a:tr h="797403">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073667352"/>
                  </a:ext>
                </a:extLst>
              </a:tr>
              <a:tr h="797403">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290329655"/>
                  </a:ext>
                </a:extLst>
              </a:tr>
              <a:tr h="797403">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571365638"/>
                  </a:ext>
                </a:extLst>
              </a:tr>
              <a:tr h="797403">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3628289427"/>
                  </a:ext>
                </a:extLst>
              </a:tr>
            </a:tbl>
          </a:graphicData>
        </a:graphic>
      </p:graphicFrame>
      <p:sp>
        <p:nvSpPr>
          <p:cNvPr id="7" name="テキスト ボックス 6">
            <a:extLst>
              <a:ext uri="{FF2B5EF4-FFF2-40B4-BE49-F238E27FC236}">
                <a16:creationId xmlns:a16="http://schemas.microsoft.com/office/drawing/2014/main" id="{5EBDED17-848A-E0E5-00C1-8F88E4B3277E}"/>
              </a:ext>
            </a:extLst>
          </p:cNvPr>
          <p:cNvSpPr txBox="1"/>
          <p:nvPr/>
        </p:nvSpPr>
        <p:spPr>
          <a:xfrm>
            <a:off x="94268" y="699535"/>
            <a:ext cx="9049731" cy="369332"/>
          </a:xfrm>
          <a:prstGeom prst="rect">
            <a:avLst/>
          </a:prstGeom>
          <a:noFill/>
        </p:spPr>
        <p:txBody>
          <a:bodyPr wrap="square" rtlCol="0">
            <a:spAutoFit/>
          </a:bodyPr>
          <a:lstStyle/>
          <a:p>
            <a:r>
              <a:rPr kumimoji="1" lang="ja-JP" altLang="en-US" b="1" dirty="0"/>
              <a:t>実施した調査およびその結果明らかになったこと</a:t>
            </a:r>
            <a:endParaRPr kumimoji="1" lang="en-US" altLang="ja-JP" b="1" dirty="0"/>
          </a:p>
        </p:txBody>
      </p:sp>
      <p:sp>
        <p:nvSpPr>
          <p:cNvPr id="10" name="正方形/長方形 9">
            <a:extLst>
              <a:ext uri="{FF2B5EF4-FFF2-40B4-BE49-F238E27FC236}">
                <a16:creationId xmlns:a16="http://schemas.microsoft.com/office/drawing/2014/main" id="{36CF3F3D-FA7E-8885-4C52-913C4D6C4C16}"/>
              </a:ext>
            </a:extLst>
          </p:cNvPr>
          <p:cNvSpPr/>
          <p:nvPr/>
        </p:nvSpPr>
        <p:spPr>
          <a:xfrm>
            <a:off x="484645" y="2093646"/>
            <a:ext cx="7961772" cy="230867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・調査事業において実施した事業内容と、その結果明らかになったことをまとめてください（本省様式別添</a:t>
            </a:r>
            <a:r>
              <a:rPr lang="ja-JP" altLang="en-US" dirty="0">
                <a:solidFill>
                  <a:schemeClr val="tx1"/>
                </a:solidFill>
              </a:rPr>
              <a:t>１</a:t>
            </a:r>
            <a:r>
              <a:rPr kumimoji="1" lang="ja-JP" altLang="en-US" dirty="0">
                <a:solidFill>
                  <a:schemeClr val="tx1"/>
                </a:solidFill>
              </a:rPr>
              <a:t>の「①事業の結果概要」と同等の内容）</a:t>
            </a:r>
            <a:endParaRPr kumimoji="1" lang="en-US" altLang="ja-JP" dirty="0">
              <a:solidFill>
                <a:schemeClr val="tx1"/>
              </a:solidFill>
            </a:endParaRPr>
          </a:p>
          <a:p>
            <a:endParaRPr lang="en-US" altLang="ja-JP" dirty="0">
              <a:solidFill>
                <a:schemeClr val="tx1"/>
              </a:solidFill>
            </a:endParaRPr>
          </a:p>
          <a:p>
            <a:r>
              <a:rPr kumimoji="1" lang="ja-JP" altLang="en-US" dirty="0">
                <a:solidFill>
                  <a:schemeClr val="tx1"/>
                </a:solidFill>
              </a:rPr>
              <a:t>・実施した調査の具体的な方法や対象者についても説明してください</a:t>
            </a:r>
            <a:endParaRPr lang="en-US" altLang="ja-JP" dirty="0">
              <a:solidFill>
                <a:schemeClr val="tx1"/>
              </a:solidFill>
            </a:endParaRPr>
          </a:p>
        </p:txBody>
      </p:sp>
      <p:sp>
        <p:nvSpPr>
          <p:cNvPr id="2" name="スライド番号プレースホルダー 1">
            <a:extLst>
              <a:ext uri="{FF2B5EF4-FFF2-40B4-BE49-F238E27FC236}">
                <a16:creationId xmlns:a16="http://schemas.microsoft.com/office/drawing/2014/main" id="{5A33BB1C-71BD-8C3B-4A9A-2AA2A7A7D0BE}"/>
              </a:ext>
            </a:extLst>
          </p:cNvPr>
          <p:cNvSpPr>
            <a:spLocks noGrp="1"/>
          </p:cNvSpPr>
          <p:nvPr>
            <p:ph type="sldNum" sz="quarter" idx="12"/>
          </p:nvPr>
        </p:nvSpPr>
        <p:spPr/>
        <p:txBody>
          <a:bodyPr/>
          <a:lstStyle/>
          <a:p>
            <a:fld id="{9712B704-3403-438C-B054-B6437CB8F712}" type="slidenum">
              <a:rPr lang="ja-JP" altLang="en-US" smtClean="0"/>
              <a:pPr/>
              <a:t>17</a:t>
            </a:fld>
            <a:endParaRPr lang="ja-JP" altLang="en-US" dirty="0"/>
          </a:p>
        </p:txBody>
      </p:sp>
    </p:spTree>
    <p:extLst>
      <p:ext uri="{BB962C8B-B14F-4D97-AF65-F5344CB8AC3E}">
        <p14:creationId xmlns:p14="http://schemas.microsoft.com/office/powerpoint/2010/main" val="13634575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0B6769C-4089-182B-1E78-BBA4409141A7}"/>
              </a:ext>
            </a:extLst>
          </p:cNvPr>
          <p:cNvSpPr txBox="1"/>
          <p:nvPr/>
        </p:nvSpPr>
        <p:spPr>
          <a:xfrm>
            <a:off x="1" y="-1"/>
            <a:ext cx="9143999" cy="369332"/>
          </a:xfrm>
          <a:prstGeom prst="rect">
            <a:avLst/>
          </a:prstGeom>
          <a:solidFill>
            <a:schemeClr val="accent5"/>
          </a:solidFill>
        </p:spPr>
        <p:txBody>
          <a:bodyPr wrap="square" rtlCol="0">
            <a:spAutoFit/>
          </a:bodyPr>
          <a:lstStyle/>
          <a:p>
            <a:r>
              <a:rPr kumimoji="1" lang="en-US" altLang="ja-JP" b="1" dirty="0">
                <a:solidFill>
                  <a:schemeClr val="bg1"/>
                </a:solidFill>
              </a:rPr>
              <a:t>B.</a:t>
            </a:r>
            <a:r>
              <a:rPr kumimoji="1" lang="ja-JP" altLang="en-US" b="1" dirty="0">
                <a:solidFill>
                  <a:schemeClr val="bg1"/>
                </a:solidFill>
              </a:rPr>
              <a:t>地域公共交通調査事業の内容と結果　</a:t>
            </a:r>
            <a:endParaRPr kumimoji="1" lang="ja-JP" altLang="en-US" sz="1600" b="1" dirty="0">
              <a:solidFill>
                <a:schemeClr val="bg1"/>
              </a:solidFill>
            </a:endParaRPr>
          </a:p>
        </p:txBody>
      </p:sp>
      <p:graphicFrame>
        <p:nvGraphicFramePr>
          <p:cNvPr id="6" name="表 6">
            <a:extLst>
              <a:ext uri="{FF2B5EF4-FFF2-40B4-BE49-F238E27FC236}">
                <a16:creationId xmlns:a16="http://schemas.microsoft.com/office/drawing/2014/main" id="{48AF1EEC-1ABF-BA69-CE8F-D76B7DD3F317}"/>
              </a:ext>
            </a:extLst>
          </p:cNvPr>
          <p:cNvGraphicFramePr>
            <a:graphicFrameLocks noGrp="1"/>
          </p:cNvGraphicFramePr>
          <p:nvPr/>
        </p:nvGraphicFramePr>
        <p:xfrm>
          <a:off x="185393" y="1135615"/>
          <a:ext cx="8666376" cy="4352775"/>
        </p:xfrm>
        <a:graphic>
          <a:graphicData uri="http://schemas.openxmlformats.org/drawingml/2006/table">
            <a:tbl>
              <a:tblPr firstRow="1" bandRow="1">
                <a:tableStyleId>{5940675A-B579-460E-94D1-54222C63F5DA}</a:tableStyleId>
              </a:tblPr>
              <a:tblGrid>
                <a:gridCol w="2840611">
                  <a:extLst>
                    <a:ext uri="{9D8B030D-6E8A-4147-A177-3AD203B41FA5}">
                      <a16:colId xmlns:a16="http://schemas.microsoft.com/office/drawing/2014/main" val="886028652"/>
                    </a:ext>
                  </a:extLst>
                </a:gridCol>
                <a:gridCol w="5825765">
                  <a:extLst>
                    <a:ext uri="{9D8B030D-6E8A-4147-A177-3AD203B41FA5}">
                      <a16:colId xmlns:a16="http://schemas.microsoft.com/office/drawing/2014/main" val="2606738193"/>
                    </a:ext>
                  </a:extLst>
                </a:gridCol>
              </a:tblGrid>
              <a:tr h="334966">
                <a:tc>
                  <a:txBody>
                    <a:bodyPr/>
                    <a:lstStyle/>
                    <a:p>
                      <a:pPr algn="ctr"/>
                      <a:r>
                        <a:rPr kumimoji="1" lang="ja-JP" altLang="en-US" b="1" dirty="0"/>
                        <a:t>事業内容</a:t>
                      </a:r>
                    </a:p>
                  </a:txBody>
                  <a:tcPr>
                    <a:solidFill>
                      <a:schemeClr val="accent5">
                        <a:lumMod val="20000"/>
                        <a:lumOff val="80000"/>
                      </a:schemeClr>
                    </a:solidFill>
                  </a:tcPr>
                </a:tc>
                <a:tc>
                  <a:txBody>
                    <a:bodyPr/>
                    <a:lstStyle/>
                    <a:p>
                      <a:pPr algn="ctr"/>
                      <a:r>
                        <a:rPr kumimoji="1" lang="ja-JP" altLang="en-US" b="1" dirty="0"/>
                        <a:t>結果概要</a:t>
                      </a:r>
                    </a:p>
                  </a:txBody>
                  <a:tcPr>
                    <a:solidFill>
                      <a:schemeClr val="accent5">
                        <a:lumMod val="20000"/>
                        <a:lumOff val="80000"/>
                      </a:schemeClr>
                    </a:solidFill>
                  </a:tcPr>
                </a:tc>
                <a:extLst>
                  <a:ext uri="{0D108BD9-81ED-4DB2-BD59-A6C34878D82A}">
                    <a16:rowId xmlns:a16="http://schemas.microsoft.com/office/drawing/2014/main" val="1541925116"/>
                  </a:ext>
                </a:extLst>
              </a:tr>
              <a:tr h="797403">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393659936"/>
                  </a:ext>
                </a:extLst>
              </a:tr>
              <a:tr h="797403">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073667352"/>
                  </a:ext>
                </a:extLst>
              </a:tr>
              <a:tr h="797403">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290329655"/>
                  </a:ext>
                </a:extLst>
              </a:tr>
              <a:tr h="797403">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571365638"/>
                  </a:ext>
                </a:extLst>
              </a:tr>
              <a:tr h="797403">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3628289427"/>
                  </a:ext>
                </a:extLst>
              </a:tr>
            </a:tbl>
          </a:graphicData>
        </a:graphic>
      </p:graphicFrame>
      <p:sp>
        <p:nvSpPr>
          <p:cNvPr id="7" name="テキスト ボックス 6">
            <a:extLst>
              <a:ext uri="{FF2B5EF4-FFF2-40B4-BE49-F238E27FC236}">
                <a16:creationId xmlns:a16="http://schemas.microsoft.com/office/drawing/2014/main" id="{5EBDED17-848A-E0E5-00C1-8F88E4B3277E}"/>
              </a:ext>
            </a:extLst>
          </p:cNvPr>
          <p:cNvSpPr txBox="1"/>
          <p:nvPr/>
        </p:nvSpPr>
        <p:spPr>
          <a:xfrm>
            <a:off x="94268" y="699535"/>
            <a:ext cx="9049731" cy="369332"/>
          </a:xfrm>
          <a:prstGeom prst="rect">
            <a:avLst/>
          </a:prstGeom>
          <a:noFill/>
        </p:spPr>
        <p:txBody>
          <a:bodyPr wrap="square" rtlCol="0">
            <a:spAutoFit/>
          </a:bodyPr>
          <a:lstStyle/>
          <a:p>
            <a:r>
              <a:rPr kumimoji="1" lang="ja-JP" altLang="en-US" b="1" dirty="0"/>
              <a:t>実施した調査およびその結果明らかになったこと</a:t>
            </a:r>
            <a:endParaRPr kumimoji="1" lang="en-US" altLang="ja-JP" b="1" dirty="0"/>
          </a:p>
        </p:txBody>
      </p:sp>
      <p:sp>
        <p:nvSpPr>
          <p:cNvPr id="2" name="スライド番号プレースホルダー 1">
            <a:extLst>
              <a:ext uri="{FF2B5EF4-FFF2-40B4-BE49-F238E27FC236}">
                <a16:creationId xmlns:a16="http://schemas.microsoft.com/office/drawing/2014/main" id="{03992720-23FA-AC23-E454-C80E2A6C3B50}"/>
              </a:ext>
            </a:extLst>
          </p:cNvPr>
          <p:cNvSpPr>
            <a:spLocks noGrp="1"/>
          </p:cNvSpPr>
          <p:nvPr>
            <p:ph type="sldNum" sz="quarter" idx="12"/>
          </p:nvPr>
        </p:nvSpPr>
        <p:spPr/>
        <p:txBody>
          <a:bodyPr/>
          <a:lstStyle/>
          <a:p>
            <a:fld id="{9712B704-3403-438C-B054-B6437CB8F712}" type="slidenum">
              <a:rPr lang="ja-JP" altLang="en-US" smtClean="0"/>
              <a:pPr/>
              <a:t>18</a:t>
            </a:fld>
            <a:endParaRPr lang="ja-JP" altLang="en-US" dirty="0"/>
          </a:p>
        </p:txBody>
      </p:sp>
    </p:spTree>
    <p:extLst>
      <p:ext uri="{BB962C8B-B14F-4D97-AF65-F5344CB8AC3E}">
        <p14:creationId xmlns:p14="http://schemas.microsoft.com/office/powerpoint/2010/main" val="382870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0B6769C-4089-182B-1E78-BBA4409141A7}"/>
              </a:ext>
            </a:extLst>
          </p:cNvPr>
          <p:cNvSpPr txBox="1"/>
          <p:nvPr/>
        </p:nvSpPr>
        <p:spPr>
          <a:xfrm>
            <a:off x="1" y="-1"/>
            <a:ext cx="9143999" cy="369332"/>
          </a:xfrm>
          <a:prstGeom prst="rect">
            <a:avLst/>
          </a:prstGeom>
          <a:solidFill>
            <a:schemeClr val="accent5"/>
          </a:solidFill>
        </p:spPr>
        <p:txBody>
          <a:bodyPr wrap="square" rtlCol="0">
            <a:spAutoFit/>
          </a:bodyPr>
          <a:lstStyle/>
          <a:p>
            <a:r>
              <a:rPr kumimoji="1" lang="en-US" altLang="ja-JP" b="1" dirty="0">
                <a:solidFill>
                  <a:schemeClr val="bg1"/>
                </a:solidFill>
              </a:rPr>
              <a:t>C.</a:t>
            </a:r>
            <a:r>
              <a:rPr kumimoji="1" lang="ja-JP" altLang="en-US" b="1" dirty="0">
                <a:solidFill>
                  <a:schemeClr val="bg1"/>
                </a:solidFill>
              </a:rPr>
              <a:t>地域公共交通調査事業の結果の活用　</a:t>
            </a:r>
            <a:endParaRPr kumimoji="1" lang="ja-JP" altLang="en-US" sz="1600" b="1" dirty="0">
              <a:solidFill>
                <a:schemeClr val="bg1"/>
              </a:solidFill>
            </a:endParaRPr>
          </a:p>
        </p:txBody>
      </p:sp>
      <p:sp>
        <p:nvSpPr>
          <p:cNvPr id="11" name="テキスト ボックス 10">
            <a:extLst>
              <a:ext uri="{FF2B5EF4-FFF2-40B4-BE49-F238E27FC236}">
                <a16:creationId xmlns:a16="http://schemas.microsoft.com/office/drawing/2014/main" id="{010080A4-7758-33B4-4B4C-49234CF6E0D5}"/>
              </a:ext>
            </a:extLst>
          </p:cNvPr>
          <p:cNvSpPr txBox="1"/>
          <p:nvPr/>
        </p:nvSpPr>
        <p:spPr>
          <a:xfrm>
            <a:off x="94268" y="494847"/>
            <a:ext cx="9049731" cy="369332"/>
          </a:xfrm>
          <a:prstGeom prst="rect">
            <a:avLst/>
          </a:prstGeom>
          <a:noFill/>
        </p:spPr>
        <p:txBody>
          <a:bodyPr wrap="square" rtlCol="0">
            <a:spAutoFit/>
          </a:bodyPr>
          <a:lstStyle/>
          <a:p>
            <a:r>
              <a:rPr kumimoji="1" lang="ja-JP" altLang="en-US" b="1" dirty="0"/>
              <a:t>調査結果の地域公共交通計画への反映</a:t>
            </a:r>
            <a:endParaRPr kumimoji="1" lang="en-US" altLang="ja-JP" b="1" dirty="0"/>
          </a:p>
        </p:txBody>
      </p:sp>
      <p:sp>
        <p:nvSpPr>
          <p:cNvPr id="12" name="正方形/長方形 11">
            <a:extLst>
              <a:ext uri="{FF2B5EF4-FFF2-40B4-BE49-F238E27FC236}">
                <a16:creationId xmlns:a16="http://schemas.microsoft.com/office/drawing/2014/main" id="{4E379BC7-29F9-5F0C-C5F8-9A2546F0EB87}"/>
              </a:ext>
            </a:extLst>
          </p:cNvPr>
          <p:cNvSpPr/>
          <p:nvPr/>
        </p:nvSpPr>
        <p:spPr>
          <a:xfrm>
            <a:off x="185393" y="864180"/>
            <a:ext cx="8666376" cy="2284374"/>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1" lang="ja-JP" altLang="en-US" dirty="0">
                <a:solidFill>
                  <a:schemeClr val="tx1"/>
                </a:solidFill>
              </a:rPr>
              <a:t>・調査の結果明らかになったことを、地域公共交通計画の取組にどのように反映するか（策定中の場合はどのように反映する予定か）を記載してください</a:t>
            </a:r>
            <a:endParaRPr kumimoji="1" lang="en-US" altLang="ja-JP" dirty="0">
              <a:solidFill>
                <a:schemeClr val="tx1"/>
              </a:solidFill>
            </a:endParaRPr>
          </a:p>
          <a:p>
            <a:pPr algn="just"/>
            <a:endParaRPr kumimoji="1" lang="en-US" altLang="ja-JP" dirty="0">
              <a:solidFill>
                <a:schemeClr val="tx1"/>
              </a:solidFill>
            </a:endParaRPr>
          </a:p>
          <a:p>
            <a:pPr algn="just"/>
            <a:r>
              <a:rPr kumimoji="1" lang="ja-JP" altLang="en-US" dirty="0">
                <a:solidFill>
                  <a:schemeClr val="tx1"/>
                </a:solidFill>
              </a:rPr>
              <a:t>・具体的には、調査結果を反映した取組内容や、評価指標等の設定などについて具体的に説明して</a:t>
            </a:r>
            <a:r>
              <a:rPr lang="ja-JP" altLang="en-US" dirty="0">
                <a:solidFill>
                  <a:schemeClr val="tx1"/>
                </a:solidFill>
              </a:rPr>
              <a:t>ください</a:t>
            </a:r>
            <a:r>
              <a:rPr kumimoji="1" lang="ja-JP" altLang="en-US" dirty="0">
                <a:solidFill>
                  <a:schemeClr val="tx1"/>
                </a:solidFill>
              </a:rPr>
              <a:t>。詳細な内容が決まっていない場合には、大まかな方針だけでも結構です</a:t>
            </a:r>
            <a:endParaRPr kumimoji="1" lang="en-US" altLang="ja-JP" dirty="0">
              <a:solidFill>
                <a:schemeClr val="tx1"/>
              </a:solidFill>
            </a:endParaRPr>
          </a:p>
        </p:txBody>
      </p:sp>
      <p:sp>
        <p:nvSpPr>
          <p:cNvPr id="2" name="スライド番号プレースホルダー 1">
            <a:extLst>
              <a:ext uri="{FF2B5EF4-FFF2-40B4-BE49-F238E27FC236}">
                <a16:creationId xmlns:a16="http://schemas.microsoft.com/office/drawing/2014/main" id="{0AE2121D-7C9F-7F31-FFCF-8D4BDE8915C8}"/>
              </a:ext>
            </a:extLst>
          </p:cNvPr>
          <p:cNvSpPr>
            <a:spLocks noGrp="1"/>
          </p:cNvSpPr>
          <p:nvPr>
            <p:ph type="sldNum" sz="quarter" idx="12"/>
          </p:nvPr>
        </p:nvSpPr>
        <p:spPr/>
        <p:txBody>
          <a:bodyPr/>
          <a:lstStyle/>
          <a:p>
            <a:fld id="{9712B704-3403-438C-B054-B6437CB8F712}" type="slidenum">
              <a:rPr lang="ja-JP" altLang="en-US" smtClean="0"/>
              <a:pPr/>
              <a:t>19</a:t>
            </a:fld>
            <a:endParaRPr lang="ja-JP" altLang="en-US" dirty="0"/>
          </a:p>
        </p:txBody>
      </p:sp>
    </p:spTree>
    <p:extLst>
      <p:ext uri="{BB962C8B-B14F-4D97-AF65-F5344CB8AC3E}">
        <p14:creationId xmlns:p14="http://schemas.microsoft.com/office/powerpoint/2010/main" val="1656168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 y="-1"/>
            <a:ext cx="9143999" cy="369332"/>
          </a:xfrm>
          <a:prstGeom prst="rect">
            <a:avLst/>
          </a:prstGeom>
          <a:solidFill>
            <a:schemeClr val="accent5"/>
          </a:solidFill>
        </p:spPr>
        <p:txBody>
          <a:bodyPr wrap="square" rtlCol="0">
            <a:spAutoFit/>
          </a:bodyPr>
          <a:lstStyle/>
          <a:p>
            <a:r>
              <a:rPr kumimoji="1" lang="en-US" altLang="ja-JP" b="1" dirty="0">
                <a:solidFill>
                  <a:schemeClr val="bg1"/>
                </a:solidFill>
              </a:rPr>
              <a:t>1.【Plan】</a:t>
            </a:r>
            <a:r>
              <a:rPr kumimoji="1" lang="ja-JP" altLang="en-US" b="1" dirty="0">
                <a:solidFill>
                  <a:schemeClr val="bg1"/>
                </a:solidFill>
              </a:rPr>
              <a:t>協議会等が目指す地域公共交通の姿　</a:t>
            </a:r>
          </a:p>
        </p:txBody>
      </p:sp>
      <p:sp>
        <p:nvSpPr>
          <p:cNvPr id="2" name="テキスト ボックス 1">
            <a:extLst>
              <a:ext uri="{FF2B5EF4-FFF2-40B4-BE49-F238E27FC236}">
                <a16:creationId xmlns:a16="http://schemas.microsoft.com/office/drawing/2014/main" id="{462F228D-F3F7-C266-1052-701844F23D24}"/>
              </a:ext>
            </a:extLst>
          </p:cNvPr>
          <p:cNvSpPr txBox="1"/>
          <p:nvPr/>
        </p:nvSpPr>
        <p:spPr>
          <a:xfrm>
            <a:off x="141402" y="556181"/>
            <a:ext cx="8851769" cy="1477328"/>
          </a:xfrm>
          <a:prstGeom prst="rect">
            <a:avLst/>
          </a:prstGeom>
          <a:solidFill>
            <a:schemeClr val="accent4">
              <a:lumMod val="20000"/>
              <a:lumOff val="80000"/>
            </a:schemeClr>
          </a:solidFill>
        </p:spPr>
        <p:txBody>
          <a:bodyPr wrap="square" rtlCol="0">
            <a:spAutoFit/>
          </a:bodyPr>
          <a:lstStyle/>
          <a:p>
            <a:r>
              <a:rPr kumimoji="1" lang="ja-JP" altLang="en-US" dirty="0"/>
              <a:t>・実現を目指す公共交通ネットワークのイメージ図（概要図）</a:t>
            </a:r>
            <a:endParaRPr kumimoji="1" lang="en-US" altLang="ja-JP" dirty="0"/>
          </a:p>
          <a:p>
            <a:endParaRPr lang="en-US" altLang="ja-JP" dirty="0"/>
          </a:p>
          <a:p>
            <a:r>
              <a:rPr lang="ja-JP" altLang="en-US" dirty="0"/>
              <a:t>・主要な施策の一覧</a:t>
            </a:r>
            <a:endParaRPr lang="en-US" altLang="ja-JP" dirty="0"/>
          </a:p>
          <a:p>
            <a:endParaRPr lang="en-US" altLang="ja-JP" dirty="0"/>
          </a:p>
          <a:p>
            <a:r>
              <a:rPr kumimoji="1" lang="ja-JP" altLang="en-US" dirty="0"/>
              <a:t>を簡潔にまとめてください</a:t>
            </a:r>
            <a:endParaRPr kumimoji="1" lang="en-US" altLang="ja-JP" dirty="0"/>
          </a:p>
        </p:txBody>
      </p:sp>
      <p:sp>
        <p:nvSpPr>
          <p:cNvPr id="3" name="スライド番号プレースホルダー 2">
            <a:extLst>
              <a:ext uri="{FF2B5EF4-FFF2-40B4-BE49-F238E27FC236}">
                <a16:creationId xmlns:a16="http://schemas.microsoft.com/office/drawing/2014/main" id="{4C33107D-1335-2FAA-1F74-C5D9CD8CDD89}"/>
              </a:ext>
            </a:extLst>
          </p:cNvPr>
          <p:cNvSpPr>
            <a:spLocks noGrp="1"/>
          </p:cNvSpPr>
          <p:nvPr>
            <p:ph type="sldNum" sz="quarter" idx="12"/>
          </p:nvPr>
        </p:nvSpPr>
        <p:spPr/>
        <p:txBody>
          <a:bodyPr/>
          <a:lstStyle/>
          <a:p>
            <a:fld id="{9712B704-3403-438C-B054-B6437CB8F712}" type="slidenum">
              <a:rPr lang="ja-JP" altLang="en-US" smtClean="0"/>
              <a:pPr/>
              <a:t>2</a:t>
            </a:fld>
            <a:endParaRPr lang="ja-JP" altLang="en-US" dirty="0"/>
          </a:p>
        </p:txBody>
      </p:sp>
    </p:spTree>
    <p:extLst>
      <p:ext uri="{BB962C8B-B14F-4D97-AF65-F5344CB8AC3E}">
        <p14:creationId xmlns:p14="http://schemas.microsoft.com/office/powerpoint/2010/main" val="34755793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0B6769C-4089-182B-1E78-BBA4409141A7}"/>
              </a:ext>
            </a:extLst>
          </p:cNvPr>
          <p:cNvSpPr txBox="1"/>
          <p:nvPr/>
        </p:nvSpPr>
        <p:spPr>
          <a:xfrm>
            <a:off x="1" y="-1"/>
            <a:ext cx="9143999" cy="369332"/>
          </a:xfrm>
          <a:prstGeom prst="rect">
            <a:avLst/>
          </a:prstGeom>
          <a:solidFill>
            <a:schemeClr val="accent5"/>
          </a:solidFill>
        </p:spPr>
        <p:txBody>
          <a:bodyPr wrap="square" rtlCol="0">
            <a:spAutoFit/>
          </a:bodyPr>
          <a:lstStyle/>
          <a:p>
            <a:r>
              <a:rPr kumimoji="1" lang="en-US" altLang="ja-JP" b="1" dirty="0">
                <a:solidFill>
                  <a:schemeClr val="bg1"/>
                </a:solidFill>
              </a:rPr>
              <a:t>C.</a:t>
            </a:r>
            <a:r>
              <a:rPr kumimoji="1" lang="ja-JP" altLang="en-US" b="1" dirty="0">
                <a:solidFill>
                  <a:schemeClr val="bg1"/>
                </a:solidFill>
              </a:rPr>
              <a:t>地域公共交通調査事業の結果の活用　</a:t>
            </a:r>
            <a:endParaRPr kumimoji="1" lang="ja-JP" altLang="en-US" sz="1600" b="1" dirty="0">
              <a:solidFill>
                <a:schemeClr val="bg1"/>
              </a:solidFill>
            </a:endParaRPr>
          </a:p>
        </p:txBody>
      </p:sp>
      <p:sp>
        <p:nvSpPr>
          <p:cNvPr id="11" name="テキスト ボックス 10">
            <a:extLst>
              <a:ext uri="{FF2B5EF4-FFF2-40B4-BE49-F238E27FC236}">
                <a16:creationId xmlns:a16="http://schemas.microsoft.com/office/drawing/2014/main" id="{010080A4-7758-33B4-4B4C-49234CF6E0D5}"/>
              </a:ext>
            </a:extLst>
          </p:cNvPr>
          <p:cNvSpPr txBox="1"/>
          <p:nvPr/>
        </p:nvSpPr>
        <p:spPr>
          <a:xfrm>
            <a:off x="94268" y="494847"/>
            <a:ext cx="9049731" cy="369332"/>
          </a:xfrm>
          <a:prstGeom prst="rect">
            <a:avLst/>
          </a:prstGeom>
          <a:noFill/>
        </p:spPr>
        <p:txBody>
          <a:bodyPr wrap="square" rtlCol="0">
            <a:spAutoFit/>
          </a:bodyPr>
          <a:lstStyle/>
          <a:p>
            <a:r>
              <a:rPr kumimoji="1" lang="ja-JP" altLang="en-US" b="1" dirty="0"/>
              <a:t>調査結果の地域公共交通計画への反映</a:t>
            </a:r>
            <a:endParaRPr kumimoji="1" lang="en-US" altLang="ja-JP" b="1" dirty="0"/>
          </a:p>
        </p:txBody>
      </p:sp>
      <p:sp>
        <p:nvSpPr>
          <p:cNvPr id="2" name="スライド番号プレースホルダー 1">
            <a:extLst>
              <a:ext uri="{FF2B5EF4-FFF2-40B4-BE49-F238E27FC236}">
                <a16:creationId xmlns:a16="http://schemas.microsoft.com/office/drawing/2014/main" id="{10494B86-365D-1F8E-52FB-BC2BFB07D297}"/>
              </a:ext>
            </a:extLst>
          </p:cNvPr>
          <p:cNvSpPr>
            <a:spLocks noGrp="1"/>
          </p:cNvSpPr>
          <p:nvPr>
            <p:ph type="sldNum" sz="quarter" idx="12"/>
          </p:nvPr>
        </p:nvSpPr>
        <p:spPr/>
        <p:txBody>
          <a:bodyPr/>
          <a:lstStyle/>
          <a:p>
            <a:fld id="{9712B704-3403-438C-B054-B6437CB8F712}" type="slidenum">
              <a:rPr lang="ja-JP" altLang="en-US" smtClean="0"/>
              <a:pPr/>
              <a:t>20</a:t>
            </a:fld>
            <a:endParaRPr lang="ja-JP" altLang="en-US" dirty="0"/>
          </a:p>
        </p:txBody>
      </p:sp>
    </p:spTree>
    <p:extLst>
      <p:ext uri="{BB962C8B-B14F-4D97-AF65-F5344CB8AC3E}">
        <p14:creationId xmlns:p14="http://schemas.microsoft.com/office/powerpoint/2010/main" val="3160964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 y="-1"/>
            <a:ext cx="9143999" cy="369332"/>
          </a:xfrm>
          <a:prstGeom prst="rect">
            <a:avLst/>
          </a:prstGeom>
          <a:solidFill>
            <a:schemeClr val="accent5"/>
          </a:solidFill>
        </p:spPr>
        <p:txBody>
          <a:bodyPr wrap="square" rtlCol="0">
            <a:spAutoFit/>
          </a:bodyPr>
          <a:lstStyle/>
          <a:p>
            <a:r>
              <a:rPr kumimoji="1" lang="en-US" altLang="ja-JP" b="1" dirty="0">
                <a:solidFill>
                  <a:schemeClr val="bg1"/>
                </a:solidFill>
              </a:rPr>
              <a:t>1.【Plan】</a:t>
            </a:r>
            <a:r>
              <a:rPr kumimoji="1" lang="ja-JP" altLang="en-US" b="1" dirty="0">
                <a:solidFill>
                  <a:schemeClr val="bg1"/>
                </a:solidFill>
              </a:rPr>
              <a:t>協議会等が目指す地域公共交通の姿　</a:t>
            </a:r>
          </a:p>
        </p:txBody>
      </p:sp>
      <p:sp>
        <p:nvSpPr>
          <p:cNvPr id="2" name="スライド番号プレースホルダー 1">
            <a:extLst>
              <a:ext uri="{FF2B5EF4-FFF2-40B4-BE49-F238E27FC236}">
                <a16:creationId xmlns:a16="http://schemas.microsoft.com/office/drawing/2014/main" id="{E5DED5BC-B307-3AEF-C7D7-2C8C9EBB3D7A}"/>
              </a:ext>
            </a:extLst>
          </p:cNvPr>
          <p:cNvSpPr>
            <a:spLocks noGrp="1"/>
          </p:cNvSpPr>
          <p:nvPr>
            <p:ph type="sldNum" sz="quarter" idx="12"/>
          </p:nvPr>
        </p:nvSpPr>
        <p:spPr/>
        <p:txBody>
          <a:bodyPr/>
          <a:lstStyle/>
          <a:p>
            <a:fld id="{9712B704-3403-438C-B054-B6437CB8F712}" type="slidenum">
              <a:rPr lang="ja-JP" altLang="en-US" smtClean="0"/>
              <a:pPr/>
              <a:t>3</a:t>
            </a:fld>
            <a:endParaRPr lang="ja-JP" altLang="en-US" dirty="0"/>
          </a:p>
        </p:txBody>
      </p:sp>
    </p:spTree>
    <p:extLst>
      <p:ext uri="{BB962C8B-B14F-4D97-AF65-F5344CB8AC3E}">
        <p14:creationId xmlns:p14="http://schemas.microsoft.com/office/powerpoint/2010/main" val="3410395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 y="-1"/>
            <a:ext cx="9143999" cy="338554"/>
          </a:xfrm>
          <a:prstGeom prst="rect">
            <a:avLst/>
          </a:prstGeom>
          <a:solidFill>
            <a:schemeClr val="accent5"/>
          </a:solidFill>
        </p:spPr>
        <p:txBody>
          <a:bodyPr wrap="square" rtlCol="0">
            <a:spAutoFit/>
          </a:bodyPr>
          <a:lstStyle/>
          <a:p>
            <a:r>
              <a:rPr kumimoji="1" lang="en-US" altLang="ja-JP" sz="1600" b="1">
                <a:solidFill>
                  <a:schemeClr val="bg1"/>
                </a:solidFill>
              </a:rPr>
              <a:t>2.【Do】</a:t>
            </a:r>
            <a:r>
              <a:rPr kumimoji="1" lang="ja-JP" altLang="en-US" sz="1600" b="1">
                <a:solidFill>
                  <a:schemeClr val="bg1"/>
                </a:solidFill>
              </a:rPr>
              <a:t>目標達成に向けた公共交通に関する主な具体的取組　</a:t>
            </a:r>
            <a:endParaRPr kumimoji="1" lang="ja-JP" altLang="en-US" sz="1600" b="1" dirty="0">
              <a:solidFill>
                <a:schemeClr val="bg1"/>
              </a:solidFill>
            </a:endParaRPr>
          </a:p>
        </p:txBody>
      </p:sp>
      <p:sp>
        <p:nvSpPr>
          <p:cNvPr id="9" name="テキスト ボックス 8">
            <a:extLst>
              <a:ext uri="{FF2B5EF4-FFF2-40B4-BE49-F238E27FC236}">
                <a16:creationId xmlns:a16="http://schemas.microsoft.com/office/drawing/2014/main" id="{B7B4F30E-7C40-FF63-8CAA-115EE3DEE1DB}"/>
              </a:ext>
            </a:extLst>
          </p:cNvPr>
          <p:cNvSpPr txBox="1"/>
          <p:nvPr/>
        </p:nvSpPr>
        <p:spPr>
          <a:xfrm>
            <a:off x="157398" y="4934154"/>
            <a:ext cx="8446273" cy="646331"/>
          </a:xfrm>
          <a:prstGeom prst="rect">
            <a:avLst/>
          </a:prstGeom>
          <a:noFill/>
        </p:spPr>
        <p:txBody>
          <a:bodyPr wrap="square" rtlCol="0">
            <a:spAutoFit/>
          </a:bodyPr>
          <a:lstStyle/>
          <a:p>
            <a:r>
              <a:rPr kumimoji="1" lang="ja-JP" altLang="en-US" b="1" dirty="0">
                <a:solidFill>
                  <a:srgbClr val="FF0000"/>
                </a:solidFill>
              </a:rPr>
              <a:t>　　■国補助事業にかかる取組については、印を付けるなどして</a:t>
            </a:r>
            <a:endParaRPr kumimoji="1" lang="en-US" altLang="ja-JP" b="1" dirty="0">
              <a:solidFill>
                <a:srgbClr val="FF0000"/>
              </a:solidFill>
            </a:endParaRPr>
          </a:p>
          <a:p>
            <a:r>
              <a:rPr lang="ja-JP" altLang="en-US" b="1" dirty="0">
                <a:solidFill>
                  <a:srgbClr val="FF0000"/>
                </a:solidFill>
              </a:rPr>
              <a:t>　　　</a:t>
            </a:r>
            <a:r>
              <a:rPr kumimoji="1" lang="ja-JP" altLang="en-US" b="1" dirty="0">
                <a:solidFill>
                  <a:srgbClr val="FF0000"/>
                </a:solidFill>
              </a:rPr>
              <a:t>明示してください</a:t>
            </a:r>
          </a:p>
        </p:txBody>
      </p:sp>
      <p:sp>
        <p:nvSpPr>
          <p:cNvPr id="10" name="テキスト ボックス 9">
            <a:extLst>
              <a:ext uri="{FF2B5EF4-FFF2-40B4-BE49-F238E27FC236}">
                <a16:creationId xmlns:a16="http://schemas.microsoft.com/office/drawing/2014/main" id="{6F3A9670-EDCE-66F6-D895-68B270EB67C3}"/>
              </a:ext>
            </a:extLst>
          </p:cNvPr>
          <p:cNvSpPr txBox="1"/>
          <p:nvPr/>
        </p:nvSpPr>
        <p:spPr>
          <a:xfrm>
            <a:off x="340798" y="722996"/>
            <a:ext cx="8446272" cy="2862322"/>
          </a:xfrm>
          <a:prstGeom prst="rect">
            <a:avLst/>
          </a:prstGeom>
          <a:solidFill>
            <a:schemeClr val="accent4">
              <a:lumMod val="20000"/>
              <a:lumOff val="80000"/>
            </a:schemeClr>
          </a:solidFill>
        </p:spPr>
        <p:txBody>
          <a:bodyPr wrap="square" rtlCol="0">
            <a:spAutoFit/>
          </a:bodyPr>
          <a:lstStyle/>
          <a:p>
            <a:r>
              <a:rPr kumimoji="1" lang="ja-JP" altLang="en-US" dirty="0"/>
              <a:t>・取組の名称（事業名）</a:t>
            </a:r>
            <a:endParaRPr lang="en-US" altLang="ja-JP" dirty="0"/>
          </a:p>
          <a:p>
            <a:endParaRPr kumimoji="1" lang="en-US" altLang="ja-JP" dirty="0"/>
          </a:p>
          <a:p>
            <a:r>
              <a:rPr kumimoji="1" lang="ja-JP" altLang="en-US" dirty="0"/>
              <a:t>・取組の概要を簡潔に説明してください</a:t>
            </a:r>
            <a:endParaRPr kumimoji="1" lang="en-US" altLang="ja-JP" dirty="0"/>
          </a:p>
          <a:p>
            <a:endParaRPr lang="en-US" altLang="ja-JP" dirty="0"/>
          </a:p>
          <a:p>
            <a:r>
              <a:rPr kumimoji="1" lang="ja-JP" altLang="en-US" dirty="0"/>
              <a:t>・取組の実施結果について実績値（利用者数、イベント参加者数、開催回数、配布枚数など）は可能な限り定量的に記載してください</a:t>
            </a:r>
            <a:endParaRPr kumimoji="1" lang="en-US" altLang="ja-JP" dirty="0"/>
          </a:p>
          <a:p>
            <a:r>
              <a:rPr lang="ja-JP" altLang="en-US" dirty="0"/>
              <a:t>　（必要に応じ表にまとめて整理してください）</a:t>
            </a:r>
            <a:endParaRPr lang="en-US" altLang="ja-JP" dirty="0"/>
          </a:p>
          <a:p>
            <a:endParaRPr lang="en-US" altLang="ja-JP" dirty="0"/>
          </a:p>
          <a:p>
            <a:r>
              <a:rPr kumimoji="1" lang="ja-JP" altLang="en-US" dirty="0"/>
              <a:t>・取組の結果得られた効果など、実施結果を踏まえた考察も記載してください</a:t>
            </a:r>
          </a:p>
          <a:p>
            <a:endParaRPr kumimoji="1" lang="ja-JP" altLang="en-US" dirty="0"/>
          </a:p>
        </p:txBody>
      </p:sp>
      <p:sp>
        <p:nvSpPr>
          <p:cNvPr id="2" name="スライド番号プレースホルダー 1">
            <a:extLst>
              <a:ext uri="{FF2B5EF4-FFF2-40B4-BE49-F238E27FC236}">
                <a16:creationId xmlns:a16="http://schemas.microsoft.com/office/drawing/2014/main" id="{ADCE1FAA-E631-54DF-A628-0C500DF56ABE}"/>
              </a:ext>
            </a:extLst>
          </p:cNvPr>
          <p:cNvSpPr>
            <a:spLocks noGrp="1"/>
          </p:cNvSpPr>
          <p:nvPr>
            <p:ph type="sldNum" sz="quarter" idx="12"/>
          </p:nvPr>
        </p:nvSpPr>
        <p:spPr/>
        <p:txBody>
          <a:bodyPr/>
          <a:lstStyle/>
          <a:p>
            <a:fld id="{9712B704-3403-438C-B054-B6437CB8F712}" type="slidenum">
              <a:rPr lang="ja-JP" altLang="en-US" smtClean="0"/>
              <a:pPr/>
              <a:t>4</a:t>
            </a:fld>
            <a:endParaRPr lang="ja-JP" altLang="en-US" dirty="0"/>
          </a:p>
        </p:txBody>
      </p:sp>
      <p:sp>
        <p:nvSpPr>
          <p:cNvPr id="3" name="テキスト ボックス 2">
            <a:extLst>
              <a:ext uri="{FF2B5EF4-FFF2-40B4-BE49-F238E27FC236}">
                <a16:creationId xmlns:a16="http://schemas.microsoft.com/office/drawing/2014/main" id="{D13CC700-11C9-2428-A9C9-F15466383143}"/>
              </a:ext>
            </a:extLst>
          </p:cNvPr>
          <p:cNvSpPr txBox="1"/>
          <p:nvPr/>
        </p:nvSpPr>
        <p:spPr>
          <a:xfrm>
            <a:off x="157397" y="4075070"/>
            <a:ext cx="8446273" cy="369332"/>
          </a:xfrm>
          <a:prstGeom prst="rect">
            <a:avLst/>
          </a:prstGeom>
          <a:noFill/>
        </p:spPr>
        <p:txBody>
          <a:bodyPr wrap="square" rtlCol="0">
            <a:spAutoFit/>
          </a:bodyPr>
          <a:lstStyle/>
          <a:p>
            <a:r>
              <a:rPr kumimoji="1" lang="ja-JP" altLang="en-US" b="1" dirty="0">
                <a:solidFill>
                  <a:srgbClr val="FF0000"/>
                </a:solidFill>
              </a:rPr>
              <a:t>　　■取組の実施状況について協議会で報告した資料から抜粋しましょう</a:t>
            </a:r>
          </a:p>
        </p:txBody>
      </p:sp>
    </p:spTree>
    <p:extLst>
      <p:ext uri="{BB962C8B-B14F-4D97-AF65-F5344CB8AC3E}">
        <p14:creationId xmlns:p14="http://schemas.microsoft.com/office/powerpoint/2010/main" val="3308185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 y="-1"/>
            <a:ext cx="9143999" cy="369332"/>
          </a:xfrm>
          <a:prstGeom prst="rect">
            <a:avLst/>
          </a:prstGeom>
          <a:solidFill>
            <a:schemeClr val="accent5"/>
          </a:solidFill>
        </p:spPr>
        <p:txBody>
          <a:bodyPr wrap="square" rtlCol="0">
            <a:spAutoFit/>
          </a:bodyPr>
          <a:lstStyle/>
          <a:p>
            <a:r>
              <a:rPr kumimoji="1" lang="en-US" altLang="ja-JP" b="1" dirty="0">
                <a:solidFill>
                  <a:schemeClr val="bg1"/>
                </a:solidFill>
              </a:rPr>
              <a:t>2.【Do】</a:t>
            </a:r>
            <a:r>
              <a:rPr kumimoji="1" lang="ja-JP" altLang="en-US" b="1" dirty="0">
                <a:solidFill>
                  <a:schemeClr val="bg1"/>
                </a:solidFill>
              </a:rPr>
              <a:t>目標達成に向けた公共交通に関する主な具体的取組　</a:t>
            </a:r>
            <a:endParaRPr kumimoji="1" lang="ja-JP" altLang="en-US" sz="1600" b="1" dirty="0">
              <a:solidFill>
                <a:schemeClr val="bg1"/>
              </a:solidFill>
            </a:endParaRPr>
          </a:p>
        </p:txBody>
      </p:sp>
      <p:sp>
        <p:nvSpPr>
          <p:cNvPr id="2" name="スライド番号プレースホルダー 1">
            <a:extLst>
              <a:ext uri="{FF2B5EF4-FFF2-40B4-BE49-F238E27FC236}">
                <a16:creationId xmlns:a16="http://schemas.microsoft.com/office/drawing/2014/main" id="{23F856FD-5A68-F63D-19C4-3A983928A50D}"/>
              </a:ext>
            </a:extLst>
          </p:cNvPr>
          <p:cNvSpPr>
            <a:spLocks noGrp="1"/>
          </p:cNvSpPr>
          <p:nvPr>
            <p:ph type="sldNum" sz="quarter" idx="12"/>
          </p:nvPr>
        </p:nvSpPr>
        <p:spPr/>
        <p:txBody>
          <a:bodyPr/>
          <a:lstStyle/>
          <a:p>
            <a:fld id="{9712B704-3403-438C-B054-B6437CB8F712}" type="slidenum">
              <a:rPr lang="ja-JP" altLang="en-US" smtClean="0"/>
              <a:pPr/>
              <a:t>5</a:t>
            </a:fld>
            <a:endParaRPr lang="ja-JP" altLang="en-US" dirty="0"/>
          </a:p>
        </p:txBody>
      </p:sp>
    </p:spTree>
    <p:extLst>
      <p:ext uri="{BB962C8B-B14F-4D97-AF65-F5344CB8AC3E}">
        <p14:creationId xmlns:p14="http://schemas.microsoft.com/office/powerpoint/2010/main" val="2894145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85CF3B0A-816C-A72D-67EA-4819642274E4}"/>
              </a:ext>
            </a:extLst>
          </p:cNvPr>
          <p:cNvSpPr txBox="1"/>
          <p:nvPr/>
        </p:nvSpPr>
        <p:spPr>
          <a:xfrm>
            <a:off x="1" y="-1"/>
            <a:ext cx="9143999" cy="369332"/>
          </a:xfrm>
          <a:prstGeom prst="rect">
            <a:avLst/>
          </a:prstGeom>
          <a:solidFill>
            <a:schemeClr val="accent5"/>
          </a:solidFill>
        </p:spPr>
        <p:txBody>
          <a:bodyPr wrap="square" rtlCol="0">
            <a:spAutoFit/>
          </a:bodyPr>
          <a:lstStyle/>
          <a:p>
            <a:r>
              <a:rPr kumimoji="1" lang="en-US" altLang="ja-JP" b="1">
                <a:solidFill>
                  <a:schemeClr val="bg1"/>
                </a:solidFill>
              </a:rPr>
              <a:t>3.【Check】</a:t>
            </a:r>
            <a:r>
              <a:rPr kumimoji="1" lang="ja-JP" altLang="en-US" b="1">
                <a:solidFill>
                  <a:schemeClr val="bg1"/>
                </a:solidFill>
              </a:rPr>
              <a:t>計画の目標の達成状況とその理由についての考察　</a:t>
            </a:r>
            <a:endParaRPr kumimoji="1" lang="ja-JP" altLang="en-US" b="1" dirty="0">
              <a:solidFill>
                <a:schemeClr val="bg1"/>
              </a:solidFill>
            </a:endParaRPr>
          </a:p>
        </p:txBody>
      </p:sp>
      <p:sp>
        <p:nvSpPr>
          <p:cNvPr id="14" name="テキスト ボックス 13">
            <a:extLst>
              <a:ext uri="{FF2B5EF4-FFF2-40B4-BE49-F238E27FC236}">
                <a16:creationId xmlns:a16="http://schemas.microsoft.com/office/drawing/2014/main" id="{6FF3A302-D2F7-CE7D-B575-87DC0B54E38F}"/>
              </a:ext>
            </a:extLst>
          </p:cNvPr>
          <p:cNvSpPr txBox="1"/>
          <p:nvPr/>
        </p:nvSpPr>
        <p:spPr>
          <a:xfrm>
            <a:off x="544932" y="760259"/>
            <a:ext cx="8242898" cy="2308324"/>
          </a:xfrm>
          <a:prstGeom prst="rect">
            <a:avLst/>
          </a:prstGeom>
          <a:solidFill>
            <a:schemeClr val="accent4">
              <a:lumMod val="20000"/>
              <a:lumOff val="80000"/>
            </a:schemeClr>
          </a:solidFill>
        </p:spPr>
        <p:txBody>
          <a:bodyPr wrap="square" rtlCol="0">
            <a:spAutoFit/>
          </a:bodyPr>
          <a:lstStyle/>
          <a:p>
            <a:r>
              <a:rPr kumimoji="1" lang="ja-JP" altLang="en-US" dirty="0"/>
              <a:t>計画目標・評価指標について、</a:t>
            </a:r>
            <a:endParaRPr kumimoji="1" lang="en-US" altLang="ja-JP" dirty="0"/>
          </a:p>
          <a:p>
            <a:r>
              <a:rPr kumimoji="1" lang="ja-JP" altLang="en-US" dirty="0"/>
              <a:t>地域公共交通計画の記載に基づいて説明してください</a:t>
            </a:r>
            <a:endParaRPr kumimoji="1" lang="en-US" altLang="ja-JP" dirty="0"/>
          </a:p>
          <a:p>
            <a:endParaRPr lang="en-US" altLang="ja-JP" dirty="0"/>
          </a:p>
          <a:p>
            <a:r>
              <a:rPr kumimoji="1" lang="ja-JP" altLang="en-US" dirty="0"/>
              <a:t>・目標の達成状況（達成／未達成）について、直近の実績値や推計値を用いて記載してください</a:t>
            </a:r>
            <a:endParaRPr kumimoji="1" lang="en-US" altLang="ja-JP" dirty="0"/>
          </a:p>
          <a:p>
            <a:endParaRPr lang="en-US" altLang="ja-JP" dirty="0"/>
          </a:p>
          <a:p>
            <a:r>
              <a:rPr kumimoji="1" lang="ja-JP" altLang="en-US" dirty="0"/>
              <a:t>・目標を達成した場合・未達成であった場合ともに、その理由について考察してください</a:t>
            </a:r>
          </a:p>
        </p:txBody>
      </p:sp>
      <p:sp>
        <p:nvSpPr>
          <p:cNvPr id="2" name="スライド番号プレースホルダー 1">
            <a:extLst>
              <a:ext uri="{FF2B5EF4-FFF2-40B4-BE49-F238E27FC236}">
                <a16:creationId xmlns:a16="http://schemas.microsoft.com/office/drawing/2014/main" id="{B1AF6636-6623-EDDD-DBD3-AD30D94FC2CA}"/>
              </a:ext>
            </a:extLst>
          </p:cNvPr>
          <p:cNvSpPr>
            <a:spLocks noGrp="1"/>
          </p:cNvSpPr>
          <p:nvPr>
            <p:ph type="sldNum" sz="quarter" idx="12"/>
          </p:nvPr>
        </p:nvSpPr>
        <p:spPr/>
        <p:txBody>
          <a:bodyPr/>
          <a:lstStyle/>
          <a:p>
            <a:fld id="{9712B704-3403-438C-B054-B6437CB8F712}" type="slidenum">
              <a:rPr lang="ja-JP" altLang="en-US" smtClean="0"/>
              <a:pPr/>
              <a:t>6</a:t>
            </a:fld>
            <a:endParaRPr lang="ja-JP" altLang="en-US" dirty="0"/>
          </a:p>
        </p:txBody>
      </p:sp>
    </p:spTree>
    <p:extLst>
      <p:ext uri="{BB962C8B-B14F-4D97-AF65-F5344CB8AC3E}">
        <p14:creationId xmlns:p14="http://schemas.microsoft.com/office/powerpoint/2010/main" val="2755827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85CF3B0A-816C-A72D-67EA-4819642274E4}"/>
              </a:ext>
            </a:extLst>
          </p:cNvPr>
          <p:cNvSpPr txBox="1"/>
          <p:nvPr/>
        </p:nvSpPr>
        <p:spPr>
          <a:xfrm>
            <a:off x="1" y="-1"/>
            <a:ext cx="9143999" cy="369332"/>
          </a:xfrm>
          <a:prstGeom prst="rect">
            <a:avLst/>
          </a:prstGeom>
          <a:solidFill>
            <a:schemeClr val="accent5"/>
          </a:solidFill>
        </p:spPr>
        <p:txBody>
          <a:bodyPr wrap="square" rtlCol="0">
            <a:spAutoFit/>
          </a:bodyPr>
          <a:lstStyle/>
          <a:p>
            <a:r>
              <a:rPr kumimoji="1" lang="en-US" altLang="ja-JP" b="1">
                <a:solidFill>
                  <a:schemeClr val="bg1"/>
                </a:solidFill>
              </a:rPr>
              <a:t>3.【Check】</a:t>
            </a:r>
            <a:r>
              <a:rPr kumimoji="1" lang="ja-JP" altLang="en-US" b="1">
                <a:solidFill>
                  <a:schemeClr val="bg1"/>
                </a:solidFill>
              </a:rPr>
              <a:t>計画の目標の達成状況とその理由についての考察　</a:t>
            </a:r>
            <a:endParaRPr kumimoji="1" lang="ja-JP" altLang="en-US" b="1" dirty="0">
              <a:solidFill>
                <a:schemeClr val="bg1"/>
              </a:solidFill>
            </a:endParaRPr>
          </a:p>
        </p:txBody>
      </p:sp>
      <p:sp>
        <p:nvSpPr>
          <p:cNvPr id="2" name="スライド番号プレースホルダー 1">
            <a:extLst>
              <a:ext uri="{FF2B5EF4-FFF2-40B4-BE49-F238E27FC236}">
                <a16:creationId xmlns:a16="http://schemas.microsoft.com/office/drawing/2014/main" id="{0D6BC1B0-0FF8-F68C-A92F-EFAC15A95C53}"/>
              </a:ext>
            </a:extLst>
          </p:cNvPr>
          <p:cNvSpPr>
            <a:spLocks noGrp="1"/>
          </p:cNvSpPr>
          <p:nvPr>
            <p:ph type="sldNum" sz="quarter" idx="12"/>
          </p:nvPr>
        </p:nvSpPr>
        <p:spPr/>
        <p:txBody>
          <a:bodyPr/>
          <a:lstStyle/>
          <a:p>
            <a:fld id="{9712B704-3403-438C-B054-B6437CB8F712}" type="slidenum">
              <a:rPr lang="ja-JP" altLang="en-US" smtClean="0"/>
              <a:pPr/>
              <a:t>7</a:t>
            </a:fld>
            <a:endParaRPr lang="ja-JP" altLang="en-US" dirty="0"/>
          </a:p>
        </p:txBody>
      </p:sp>
    </p:spTree>
    <p:extLst>
      <p:ext uri="{BB962C8B-B14F-4D97-AF65-F5344CB8AC3E}">
        <p14:creationId xmlns:p14="http://schemas.microsoft.com/office/powerpoint/2010/main" val="3084062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B4BDC2E5-60CB-D0A0-CDDF-DD8F3FC6F810}"/>
              </a:ext>
            </a:extLst>
          </p:cNvPr>
          <p:cNvSpPr txBox="1"/>
          <p:nvPr/>
        </p:nvSpPr>
        <p:spPr>
          <a:xfrm>
            <a:off x="1" y="-1"/>
            <a:ext cx="9143999" cy="369332"/>
          </a:xfrm>
          <a:prstGeom prst="rect">
            <a:avLst/>
          </a:prstGeom>
          <a:solidFill>
            <a:schemeClr val="accent5"/>
          </a:solidFill>
        </p:spPr>
        <p:txBody>
          <a:bodyPr wrap="square" rtlCol="0">
            <a:spAutoFit/>
          </a:bodyPr>
          <a:lstStyle/>
          <a:p>
            <a:r>
              <a:rPr lang="en-US" altLang="ja-JP" b="1">
                <a:solidFill>
                  <a:schemeClr val="bg1"/>
                </a:solidFill>
              </a:rPr>
              <a:t>4.【Act】</a:t>
            </a:r>
            <a:r>
              <a:rPr lang="ja-JP" altLang="en-US" b="1">
                <a:solidFill>
                  <a:schemeClr val="bg1"/>
                </a:solidFill>
              </a:rPr>
              <a:t>計画目標の達成に向けた今後の取組方針　の作成 </a:t>
            </a:r>
            <a:endParaRPr kumimoji="1" lang="ja-JP" altLang="en-US" b="1" dirty="0">
              <a:solidFill>
                <a:schemeClr val="bg1"/>
              </a:solidFill>
            </a:endParaRPr>
          </a:p>
        </p:txBody>
      </p:sp>
      <p:sp>
        <p:nvSpPr>
          <p:cNvPr id="2" name="スライド番号プレースホルダー 1"/>
          <p:cNvSpPr>
            <a:spLocks noGrp="1"/>
          </p:cNvSpPr>
          <p:nvPr>
            <p:ph type="sldNum" sz="quarter" idx="12"/>
          </p:nvPr>
        </p:nvSpPr>
        <p:spPr/>
        <p:txBody>
          <a:bodyPr/>
          <a:lstStyle/>
          <a:p>
            <a:fld id="{9712B704-3403-438C-B054-B6437CB8F712}" type="slidenum">
              <a:rPr lang="ja-JP" altLang="en-US" smtClean="0"/>
              <a:pPr/>
              <a:t>8</a:t>
            </a:fld>
            <a:endParaRPr lang="ja-JP" altLang="en-US" dirty="0"/>
          </a:p>
        </p:txBody>
      </p:sp>
      <p:sp>
        <p:nvSpPr>
          <p:cNvPr id="14" name="テキスト ボックス 13">
            <a:extLst>
              <a:ext uri="{FF2B5EF4-FFF2-40B4-BE49-F238E27FC236}">
                <a16:creationId xmlns:a16="http://schemas.microsoft.com/office/drawing/2014/main" id="{F3AEC5C2-EA9A-4294-25D8-E3485AD62EA1}"/>
              </a:ext>
            </a:extLst>
          </p:cNvPr>
          <p:cNvSpPr txBox="1"/>
          <p:nvPr/>
        </p:nvSpPr>
        <p:spPr>
          <a:xfrm>
            <a:off x="370028" y="617861"/>
            <a:ext cx="8403943" cy="1754326"/>
          </a:xfrm>
          <a:prstGeom prst="rect">
            <a:avLst/>
          </a:prstGeom>
          <a:solidFill>
            <a:schemeClr val="accent4">
              <a:lumMod val="20000"/>
              <a:lumOff val="80000"/>
            </a:schemeClr>
          </a:solidFill>
        </p:spPr>
        <p:txBody>
          <a:bodyPr wrap="square" rtlCol="0">
            <a:spAutoFit/>
          </a:bodyPr>
          <a:lstStyle/>
          <a:p>
            <a:r>
              <a:rPr kumimoji="1" lang="ja-JP" altLang="en-US" dirty="0"/>
              <a:t>・地域公共交通計画の目標に対する現在の到達状況について記載してください</a:t>
            </a:r>
            <a:endParaRPr kumimoji="1" lang="en-US" altLang="ja-JP" dirty="0"/>
          </a:p>
          <a:p>
            <a:endParaRPr lang="en-US" altLang="ja-JP" dirty="0"/>
          </a:p>
          <a:p>
            <a:r>
              <a:rPr kumimoji="1" lang="ja-JP" altLang="en-US" dirty="0"/>
              <a:t>・到達状況を踏まえて、今後の取組の進め方の方針について記載してください</a:t>
            </a:r>
            <a:endParaRPr kumimoji="1" lang="en-US" altLang="ja-JP" dirty="0"/>
          </a:p>
          <a:p>
            <a:endParaRPr lang="en-US" altLang="ja-JP" dirty="0"/>
          </a:p>
          <a:p>
            <a:r>
              <a:rPr kumimoji="1" lang="ja-JP" altLang="en-US" dirty="0"/>
              <a:t>・取組の進め方についてアドバイスを受けたい場合には、その内容も記載して</a:t>
            </a:r>
            <a:r>
              <a:rPr lang="ja-JP" altLang="en-US" dirty="0"/>
              <a:t>ください</a:t>
            </a:r>
            <a:endParaRPr kumimoji="1" lang="ja-JP" altLang="en-US" dirty="0"/>
          </a:p>
        </p:txBody>
      </p:sp>
    </p:spTree>
    <p:extLst>
      <p:ext uri="{BB962C8B-B14F-4D97-AF65-F5344CB8AC3E}">
        <p14:creationId xmlns:p14="http://schemas.microsoft.com/office/powerpoint/2010/main" val="2098124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B4BDC2E5-60CB-D0A0-CDDF-DD8F3FC6F810}"/>
              </a:ext>
            </a:extLst>
          </p:cNvPr>
          <p:cNvSpPr txBox="1"/>
          <p:nvPr/>
        </p:nvSpPr>
        <p:spPr>
          <a:xfrm>
            <a:off x="1" y="-1"/>
            <a:ext cx="9143999" cy="369332"/>
          </a:xfrm>
          <a:prstGeom prst="rect">
            <a:avLst/>
          </a:prstGeom>
          <a:solidFill>
            <a:schemeClr val="accent5"/>
          </a:solidFill>
        </p:spPr>
        <p:txBody>
          <a:bodyPr wrap="square" rtlCol="0">
            <a:spAutoFit/>
          </a:bodyPr>
          <a:lstStyle/>
          <a:p>
            <a:r>
              <a:rPr lang="en-US" altLang="ja-JP" b="1">
                <a:solidFill>
                  <a:schemeClr val="bg1"/>
                </a:solidFill>
              </a:rPr>
              <a:t>4.【Act】</a:t>
            </a:r>
            <a:r>
              <a:rPr lang="ja-JP" altLang="en-US" b="1">
                <a:solidFill>
                  <a:schemeClr val="bg1"/>
                </a:solidFill>
              </a:rPr>
              <a:t>計画目標の達成に向けた今後の取組方針　の作成 </a:t>
            </a:r>
            <a:endParaRPr kumimoji="1" lang="ja-JP" altLang="en-US" b="1" dirty="0">
              <a:solidFill>
                <a:schemeClr val="bg1"/>
              </a:solidFill>
            </a:endParaRPr>
          </a:p>
        </p:txBody>
      </p:sp>
      <p:sp>
        <p:nvSpPr>
          <p:cNvPr id="2" name="スライド番号プレースホルダー 1"/>
          <p:cNvSpPr>
            <a:spLocks noGrp="1"/>
          </p:cNvSpPr>
          <p:nvPr>
            <p:ph type="sldNum" sz="quarter" idx="12"/>
          </p:nvPr>
        </p:nvSpPr>
        <p:spPr/>
        <p:txBody>
          <a:bodyPr/>
          <a:lstStyle/>
          <a:p>
            <a:fld id="{9712B704-3403-438C-B054-B6437CB8F712}" type="slidenum">
              <a:rPr lang="ja-JP" altLang="en-US" smtClean="0"/>
              <a:pPr/>
              <a:t>9</a:t>
            </a:fld>
            <a:endParaRPr lang="ja-JP" altLang="en-US" dirty="0"/>
          </a:p>
        </p:txBody>
      </p:sp>
    </p:spTree>
    <p:extLst>
      <p:ext uri="{BB962C8B-B14F-4D97-AF65-F5344CB8AC3E}">
        <p14:creationId xmlns:p14="http://schemas.microsoft.com/office/powerpoint/2010/main" val="23892883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7584</TotalTime>
  <Words>1221</Words>
  <Application>Microsoft Office PowerPoint</Application>
  <PresentationFormat>画面に合わせる (4:3)</PresentationFormat>
  <Paragraphs>147</Paragraphs>
  <Slides>20</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3</vt:i4>
      </vt:variant>
      <vt:variant>
        <vt:lpstr>スライド タイトル</vt:lpstr>
      </vt:variant>
      <vt:variant>
        <vt:i4>20</vt:i4>
      </vt:variant>
    </vt:vector>
  </HeadingPairs>
  <TitlesOfParts>
    <vt:vector size="28" baseType="lpstr">
      <vt:lpstr>メイリオ</vt:lpstr>
      <vt:lpstr>Arial</vt:lpstr>
      <vt:lpstr>Calibri</vt:lpstr>
      <vt:lpstr>Calibri Light</vt:lpstr>
      <vt:lpstr>Wingdings</vt:lpstr>
      <vt:lpstr>Office テーマ</vt:lpstr>
      <vt:lpstr>デザインの設定</vt:lpstr>
      <vt:lpstr>1_Office テーマ</vt:lpstr>
      <vt:lpstr>◆◆市地域公共交通活性化協議会 （◆◆市）</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●●市地域公共交通活性化協議会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福本雅之</dc:creator>
  <cp:lastModifiedBy>小坂井 豊</cp:lastModifiedBy>
  <cp:revision>112</cp:revision>
  <cp:lastPrinted>2024-10-17T02:39:50Z</cp:lastPrinted>
  <dcterms:created xsi:type="dcterms:W3CDTF">2017-08-29T07:18:11Z</dcterms:created>
  <dcterms:modified xsi:type="dcterms:W3CDTF">2025-11-05T07:16:19Z</dcterms:modified>
</cp:coreProperties>
</file>