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70" r:id="rId2"/>
    <p:sldId id="271" r:id="rId3"/>
    <p:sldId id="272" r:id="rId4"/>
    <p:sldId id="273" r:id="rId5"/>
    <p:sldId id="274" r:id="rId6"/>
  </p:sldIdLst>
  <p:sldSz cx="6858000" cy="9144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00"/>
    <a:srgbClr val="FFFF99"/>
    <a:srgbClr val="FFCC66"/>
    <a:srgbClr val="EC8218"/>
    <a:srgbClr val="CCFFCC"/>
    <a:srgbClr val="4087C8"/>
    <a:srgbClr val="008000"/>
    <a:srgbClr val="FF0000"/>
    <a:srgbClr val="8BD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3804" autoAdjust="0"/>
  </p:normalViewPr>
  <p:slideViewPr>
    <p:cSldViewPr>
      <p:cViewPr varScale="1">
        <p:scale>
          <a:sx n="61" d="100"/>
          <a:sy n="61" d="100"/>
        </p:scale>
        <p:origin x="2501" y="77"/>
      </p:cViewPr>
      <p:guideLst>
        <p:guide orient="horz" pos="2880"/>
        <p:guide pos="2160"/>
      </p:guideLst>
    </p:cSldViewPr>
  </p:slideViewPr>
  <p:notesTextViewPr>
    <p:cViewPr>
      <p:scale>
        <a:sx n="100" d="100"/>
        <a:sy n="100" d="100"/>
      </p:scale>
      <p:origin x="0" y="0"/>
    </p:cViewPr>
  </p:notesTextViewPr>
  <p:notesViewPr>
    <p:cSldViewPr>
      <p:cViewPr varScale="1">
        <p:scale>
          <a:sx n="50" d="100"/>
          <a:sy n="50" d="100"/>
        </p:scale>
        <p:origin x="290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966"/>
          </a:xfrm>
          <a:prstGeom prst="rect">
            <a:avLst/>
          </a:prstGeom>
        </p:spPr>
        <p:txBody>
          <a:bodyPr vert="horz" lIns="92229" tIns="46115" rIns="92229" bIns="461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29" tIns="46115" rIns="92229" bIns="46115" rtlCol="0"/>
          <a:lstStyle>
            <a:lvl1pPr algn="r">
              <a:defRPr sz="1200"/>
            </a:lvl1pPr>
          </a:lstStyle>
          <a:p>
            <a:fld id="{8A4FAE83-6876-449D-BCCE-496EC707688A}" type="datetimeFigureOut">
              <a:rPr kumimoji="1" lang="ja-JP" altLang="en-US" smtClean="0"/>
              <a:t>2024/3/22</a:t>
            </a:fld>
            <a:endParaRPr kumimoji="1" lang="ja-JP" altLang="en-US"/>
          </a:p>
        </p:txBody>
      </p:sp>
      <p:sp>
        <p:nvSpPr>
          <p:cNvPr id="4" name="フッター プレースホルダー 3"/>
          <p:cNvSpPr>
            <a:spLocks noGrp="1"/>
          </p:cNvSpPr>
          <p:nvPr>
            <p:ph type="ftr" sz="quarter" idx="2"/>
          </p:nvPr>
        </p:nvSpPr>
        <p:spPr>
          <a:xfrm>
            <a:off x="2" y="9440372"/>
            <a:ext cx="2950375" cy="498966"/>
          </a:xfrm>
          <a:prstGeom prst="rect">
            <a:avLst/>
          </a:prstGeom>
        </p:spPr>
        <p:txBody>
          <a:bodyPr vert="horz" lIns="92229" tIns="46115" rIns="92229" bIns="461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29" tIns="46115" rIns="92229" bIns="46115" rtlCol="0" anchor="b"/>
          <a:lstStyle>
            <a:lvl1pPr algn="r">
              <a:defRPr sz="12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4FB27AB-E1A2-46AC-85B7-D35FF7D4EBDF}" type="datetimeFigureOut">
              <a:rPr kumimoji="1" lang="ja-JP" altLang="en-US" smtClean="0"/>
              <a:t>2024/3/22</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F924880-0D20-41BD-A6B4-98EA41D54923}" type="slidenum">
              <a:rPr kumimoji="1" lang="ja-JP" altLang="en-US" smtClean="0"/>
              <a:t>‹#›</a:t>
            </a:fld>
            <a:endParaRPr kumimoji="1" lang="ja-JP" altLang="en-US"/>
          </a:p>
        </p:txBody>
      </p:sp>
    </p:spTree>
    <p:extLst>
      <p:ext uri="{BB962C8B-B14F-4D97-AF65-F5344CB8AC3E}">
        <p14:creationId xmlns:p14="http://schemas.microsoft.com/office/powerpoint/2010/main" val="20697843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8699501"/>
            <a:ext cx="6858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269207" y="4379385"/>
            <a:ext cx="5588794" cy="97367"/>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8068734"/>
            <a:ext cx="1593056" cy="63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1" y="8699500"/>
            <a:ext cx="28007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00" i="1">
                <a:solidFill>
                  <a:schemeClr val="bg1"/>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214437" y="2844801"/>
            <a:ext cx="5643563" cy="1960033"/>
          </a:xfrm>
          <a:prstGeom prst="rect">
            <a:avLst/>
          </a:prstGeom>
        </p:spPr>
        <p:txBody>
          <a:bodyPr/>
          <a:lstStyle>
            <a:lvl1pPr>
              <a:defRPr sz="3000"/>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028700" y="5181600"/>
            <a:ext cx="4800600" cy="2336800"/>
          </a:xfrm>
          <a:prstGeom prst="rect">
            <a:avLst/>
          </a:prstGeo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a:xfrm>
            <a:off x="2343150" y="8326967"/>
            <a:ext cx="2171700" cy="635000"/>
          </a:xfrm>
          <a:prstGeom prst="rect">
            <a:avLst/>
          </a:prstGeom>
        </p:spPr>
        <p:txBody>
          <a:bodyPr/>
          <a:lstStyle>
            <a:lvl1pPr>
              <a:defRPr/>
            </a:lvl1pPr>
          </a:lstStyle>
          <a:p>
            <a:pPr>
              <a:defRPr/>
            </a:pPr>
            <a:endParaRPr lang="en-US" altLang="ja-JP"/>
          </a:p>
        </p:txBody>
      </p:sp>
      <p:sp>
        <p:nvSpPr>
          <p:cNvPr id="11" name="Rectangle 6"/>
          <p:cNvSpPr>
            <a:spLocks noGrp="1" noChangeArrowheads="1"/>
          </p:cNvSpPr>
          <p:nvPr>
            <p:ph type="sldNum" sz="quarter" idx="12"/>
          </p:nvPr>
        </p:nvSpPr>
        <p:spPr>
          <a:xfrm>
            <a:off x="4914900" y="8326967"/>
            <a:ext cx="1600200" cy="635000"/>
          </a:xfrm>
          <a:prstGeom prst="rect">
            <a:avLst/>
          </a:prstGeom>
        </p:spPr>
        <p:txBody>
          <a:bodyPr/>
          <a:lstStyle>
            <a:lvl1pPr>
              <a:defRPr/>
            </a:lvl1pPr>
          </a:lstStyle>
          <a:p>
            <a:pPr>
              <a:defRPr/>
            </a:pPr>
            <a:fld id="{35C1E978-A3B9-4673-8199-379729392307}" type="slidenum">
              <a:rPr lang="en-US" altLang="ja-JP"/>
              <a:pPr>
                <a:defRPr/>
              </a:pPr>
              <a:t>‹#›</a:t>
            </a:fld>
            <a:endParaRPr lang="en-US" altLang="ja-JP" dirty="0"/>
          </a:p>
        </p:txBody>
      </p:sp>
      <p:grpSp>
        <p:nvGrpSpPr>
          <p:cNvPr id="2" name="グループ化 1"/>
          <p:cNvGrpSpPr/>
          <p:nvPr userDrawn="1"/>
        </p:nvGrpSpPr>
        <p:grpSpPr>
          <a:xfrm>
            <a:off x="134634" y="59499"/>
            <a:ext cx="6798971" cy="774219"/>
            <a:chOff x="179512" y="116632"/>
            <a:chExt cx="9065294" cy="580664"/>
          </a:xfrm>
        </p:grpSpPr>
        <p:sp>
          <p:nvSpPr>
            <p:cNvPr id="8" name="テキスト ボックス 18"/>
            <p:cNvSpPr txBox="1">
              <a:spLocks noChangeArrowheads="1"/>
            </p:cNvSpPr>
            <p:nvPr userDrawn="1"/>
          </p:nvSpPr>
          <p:spPr bwMode="auto">
            <a:xfrm>
              <a:off x="8128794" y="116632"/>
              <a:ext cx="1116012" cy="15581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750" b="1" dirty="0">
                  <a:latin typeface="+mn-ea"/>
                  <a:ea typeface="+mn-ea"/>
                </a:rPr>
                <a:t>【</a:t>
              </a:r>
              <a:r>
                <a:rPr lang="ja-JP" altLang="en-US" sz="750" b="1" dirty="0">
                  <a:latin typeface="+mn-ea"/>
                  <a:ea typeface="+mn-ea"/>
                </a:rPr>
                <a:t>機密性２</a:t>
              </a:r>
              <a:r>
                <a:rPr lang="en-US" altLang="ja-JP" sz="750" b="1" dirty="0">
                  <a:latin typeface="+mn-ea"/>
                  <a:ea typeface="+mn-ea"/>
                </a:rPr>
                <a:t>】</a:t>
              </a:r>
            </a:p>
          </p:txBody>
        </p:sp>
        <p:sp>
          <p:nvSpPr>
            <p:cNvPr id="12" name="テキスト ボックス 9"/>
            <p:cNvSpPr txBox="1"/>
            <p:nvPr userDrawn="1"/>
          </p:nvSpPr>
          <p:spPr>
            <a:xfrm>
              <a:off x="3361605" y="372599"/>
              <a:ext cx="5746899" cy="324697"/>
            </a:xfrm>
            <a:prstGeom prst="rect">
              <a:avLst/>
            </a:prstGeom>
            <a:noFill/>
            <a:ln w="6350">
              <a:noFill/>
            </a:ln>
            <a:effectLst/>
          </p:spPr>
          <p:txBody>
            <a:bodyPr rot="0" wrap="square" numCol="1" spcCol="0" rtlCol="0" fromWordArt="0" anchor="t" anchorCtr="0" forceAA="0" compatLnSpc="1"/>
            <a:lstStyle/>
            <a:p>
              <a:pPr algn="r"/>
              <a:r>
                <a:rPr sz="750" b="1" dirty="0" err="1">
                  <a:solidFill>
                    <a:schemeClr val="tx1"/>
                  </a:solidFill>
                  <a:latin typeface="+mn-ea"/>
                  <a:ea typeface="+mn-ea"/>
                </a:rPr>
                <a:t>作成日_作成担当課_用途_保存期間</a:t>
              </a:r>
              <a:endParaRPr sz="750" b="1" dirty="0">
                <a:solidFill>
                  <a:schemeClr val="tx1"/>
                </a:solidFill>
                <a:latin typeface="+mn-ea"/>
                <a:ea typeface="+mn-ea"/>
              </a:endParaRPr>
            </a:p>
          </p:txBody>
        </p:sp>
        <p:sp>
          <p:nvSpPr>
            <p:cNvPr id="13" name="テキスト ボックス 8"/>
            <p:cNvSpPr txBox="1"/>
            <p:nvPr userDrawn="1"/>
          </p:nvSpPr>
          <p:spPr>
            <a:xfrm>
              <a:off x="179512" y="372599"/>
              <a:ext cx="3312368" cy="324697"/>
            </a:xfrm>
            <a:prstGeom prst="rect">
              <a:avLst/>
            </a:prstGeom>
            <a:noFill/>
            <a:ln w="6350">
              <a:noFill/>
            </a:ln>
            <a:effectLst/>
          </p:spPr>
          <p:txBody>
            <a:bodyPr rot="0" wrap="square" numCol="1" spcCol="0" rtlCol="0" fromWordArt="0" anchor="t" anchorCtr="0" forceAA="0" compatLnSpc="1"/>
            <a:lstStyle/>
            <a:p>
              <a:r>
                <a:rPr sz="750" b="1" dirty="0" err="1">
                  <a:solidFill>
                    <a:schemeClr val="tx1"/>
                  </a:solidFill>
                  <a:latin typeface="+mn-ea"/>
                  <a:ea typeface="+mn-ea"/>
                </a:rPr>
                <a:t>発出元</a:t>
              </a:r>
              <a:r>
                <a:rPr sz="750" b="1" dirty="0">
                  <a:solidFill>
                    <a:schemeClr val="tx1"/>
                  </a:solidFill>
                  <a:latin typeface="+mn-ea"/>
                  <a:ea typeface="+mn-ea"/>
                </a:rPr>
                <a:t> → </a:t>
              </a:r>
              <a:r>
                <a:rPr sz="750" b="1" dirty="0" err="1">
                  <a:solidFill>
                    <a:schemeClr val="tx1"/>
                  </a:solidFill>
                  <a:latin typeface="+mn-ea"/>
                  <a:ea typeface="+mn-ea"/>
                </a:rPr>
                <a:t>発出先</a:t>
              </a:r>
              <a:endParaRPr sz="750" b="1" dirty="0">
                <a:solidFill>
                  <a:schemeClr val="tx1"/>
                </a:solidFill>
                <a:latin typeface="+mn-ea"/>
                <a:ea typeface="+mn-ea"/>
              </a:endParaRPr>
            </a:p>
          </p:txBody>
        </p:sp>
      </p:grpSp>
    </p:spTree>
    <p:extLst>
      <p:ext uri="{BB962C8B-B14F-4D97-AF65-F5344CB8AC3E}">
        <p14:creationId xmlns:p14="http://schemas.microsoft.com/office/powerpoint/2010/main" val="187420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5805264" cy="635000"/>
          </a:xfrm>
          <a:prstGeom prst="rect">
            <a:avLst/>
          </a:prstGeom>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342900" y="2133601"/>
            <a:ext cx="6172200" cy="603461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2343150" y="8326967"/>
            <a:ext cx="2171700" cy="63500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5257800" y="8316384"/>
            <a:ext cx="1600200" cy="635000"/>
          </a:xfrm>
          <a:prstGeom prst="rect">
            <a:avLst/>
          </a:prstGeom>
          <a:ln/>
        </p:spPr>
        <p:txBody>
          <a:bodyPr/>
          <a:lstStyle>
            <a:lvl1pPr>
              <a:defRPr/>
            </a:lvl1pPr>
          </a:lstStyle>
          <a:p>
            <a:pPr>
              <a:defRPr/>
            </a:pPr>
            <a:fld id="{CDB20612-914C-4BDE-8D4C-FEA4392E99F4}" type="slidenum">
              <a:rPr lang="en-US" altLang="ja-JP"/>
              <a:pPr>
                <a:defRPr/>
              </a:pPr>
              <a:t>‹#›</a:t>
            </a:fld>
            <a:endParaRPr lang="en-US" altLang="ja-JP"/>
          </a:p>
        </p:txBody>
      </p:sp>
    </p:spTree>
    <p:extLst>
      <p:ext uri="{BB962C8B-B14F-4D97-AF65-F5344CB8AC3E}">
        <p14:creationId xmlns:p14="http://schemas.microsoft.com/office/powerpoint/2010/main" val="322649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886325" y="1"/>
            <a:ext cx="1628775" cy="8168217"/>
          </a:xfrm>
          <a:prstGeom prst="rect">
            <a:avLst/>
          </a:prstGeo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1"/>
            <a:ext cx="4772025" cy="816821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2343150" y="8326967"/>
            <a:ext cx="2171700" cy="63500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5257800" y="8316384"/>
            <a:ext cx="1600200" cy="635000"/>
          </a:xfrm>
          <a:prstGeom prst="rect">
            <a:avLst/>
          </a:prstGeom>
          <a:ln/>
        </p:spPr>
        <p:txBody>
          <a:bodyPr/>
          <a:lstStyle>
            <a:lvl1pPr>
              <a:defRPr/>
            </a:lvl1pPr>
          </a:lstStyle>
          <a:p>
            <a:pPr>
              <a:defRPr/>
            </a:pPr>
            <a:fld id="{86FB01F7-FA20-4B15-9970-D297285851AC}" type="slidenum">
              <a:rPr lang="en-US" altLang="ja-JP"/>
              <a:pPr>
                <a:defRPr/>
              </a:pPr>
              <a:t>‹#›</a:t>
            </a:fld>
            <a:endParaRPr lang="en-US" altLang="ja-JP"/>
          </a:p>
        </p:txBody>
      </p:sp>
    </p:spTree>
    <p:extLst>
      <p:ext uri="{BB962C8B-B14F-4D97-AF65-F5344CB8AC3E}">
        <p14:creationId xmlns:p14="http://schemas.microsoft.com/office/powerpoint/2010/main" val="70143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5805264" cy="635000"/>
          </a:xfrm>
          <a:prstGeom prst="rect">
            <a:avLst/>
          </a:prstGeom>
        </p:spPr>
        <p:txBody>
          <a:bodyPr/>
          <a:lstStyle/>
          <a:p>
            <a:r>
              <a:rPr lang="ja-JP" altLang="en-US" dirty="0"/>
              <a:t>マスター タイトルの書式設定</a:t>
            </a:r>
          </a:p>
        </p:txBody>
      </p:sp>
      <p:sp>
        <p:nvSpPr>
          <p:cNvPr id="3" name="コンテンツ プレースホルダ 2"/>
          <p:cNvSpPr>
            <a:spLocks noGrp="1"/>
          </p:cNvSpPr>
          <p:nvPr>
            <p:ph idx="1"/>
          </p:nvPr>
        </p:nvSpPr>
        <p:spPr>
          <a:xfrm>
            <a:off x="342900" y="2133601"/>
            <a:ext cx="6172200" cy="603461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xfrm>
            <a:off x="2343150" y="8326967"/>
            <a:ext cx="2171700" cy="63500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5257800" y="8316384"/>
            <a:ext cx="1600200" cy="635000"/>
          </a:xfrm>
          <a:prstGeom prst="rect">
            <a:avLst/>
          </a:prstGeom>
          <a:ln/>
        </p:spPr>
        <p:txBody>
          <a:bodyPr/>
          <a:lstStyle>
            <a:lvl1pPr>
              <a:defRPr/>
            </a:lvl1pPr>
          </a:lstStyle>
          <a:p>
            <a:pPr>
              <a:defRPr/>
            </a:pPr>
            <a:fld id="{651FC12D-27C1-4F31-90C9-A93D49E44687}" type="slidenum">
              <a:rPr lang="en-US" altLang="ja-JP"/>
              <a:pPr>
                <a:defRPr/>
              </a:pPr>
              <a:t>‹#›</a:t>
            </a:fld>
            <a:endParaRPr lang="en-US" altLang="ja-JP"/>
          </a:p>
        </p:txBody>
      </p:sp>
    </p:spTree>
    <p:extLst>
      <p:ext uri="{BB962C8B-B14F-4D97-AF65-F5344CB8AC3E}">
        <p14:creationId xmlns:p14="http://schemas.microsoft.com/office/powerpoint/2010/main" val="373670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a:prstGeom prst="rect">
            <a:avLst/>
          </a:prstGeom>
        </p:spPr>
        <p:txBody>
          <a:bodyPr anchor="t"/>
          <a:lstStyle>
            <a:lvl1pPr algn="l">
              <a:defRPr sz="3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541735" y="3875618"/>
            <a:ext cx="5829300" cy="2000249"/>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a:t>マスター テキストの書式設定</a:t>
            </a:r>
          </a:p>
        </p:txBody>
      </p:sp>
      <p:sp>
        <p:nvSpPr>
          <p:cNvPr id="5" name="Rectangle 5"/>
          <p:cNvSpPr>
            <a:spLocks noGrp="1" noChangeArrowheads="1"/>
          </p:cNvSpPr>
          <p:nvPr>
            <p:ph type="ftr" sz="quarter" idx="11"/>
          </p:nvPr>
        </p:nvSpPr>
        <p:spPr>
          <a:xfrm>
            <a:off x="2343150" y="8326967"/>
            <a:ext cx="2171700" cy="63500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5257800" y="8316384"/>
            <a:ext cx="1600200" cy="635000"/>
          </a:xfrm>
          <a:prstGeom prst="rect">
            <a:avLst/>
          </a:prstGeom>
          <a:ln/>
        </p:spPr>
        <p:txBody>
          <a:bodyPr/>
          <a:lstStyle>
            <a:lvl1pPr>
              <a:defRPr/>
            </a:lvl1pPr>
          </a:lstStyle>
          <a:p>
            <a:pPr>
              <a:defRPr/>
            </a:pPr>
            <a:fld id="{A7694BDB-530F-4364-A4B7-5A1182A1D62D}" type="slidenum">
              <a:rPr lang="en-US" altLang="ja-JP"/>
              <a:pPr>
                <a:defRPr/>
              </a:pPr>
              <a:t>‹#›</a:t>
            </a:fld>
            <a:endParaRPr lang="en-US" altLang="ja-JP"/>
          </a:p>
        </p:txBody>
      </p:sp>
    </p:spTree>
    <p:extLst>
      <p:ext uri="{BB962C8B-B14F-4D97-AF65-F5344CB8AC3E}">
        <p14:creationId xmlns:p14="http://schemas.microsoft.com/office/powerpoint/2010/main" val="25404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5805264" cy="635000"/>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342900" y="2133601"/>
            <a:ext cx="3028950" cy="603461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486150" y="2133601"/>
            <a:ext cx="3028950" cy="603461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xfrm>
            <a:off x="2343150" y="8326967"/>
            <a:ext cx="2171700" cy="635000"/>
          </a:xfrm>
          <a:prstGeom prst="rect">
            <a:avLst/>
          </a:prstGeom>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5257800" y="8316384"/>
            <a:ext cx="1600200" cy="635000"/>
          </a:xfrm>
          <a:prstGeom prst="rect">
            <a:avLst/>
          </a:prstGeom>
          <a:ln/>
        </p:spPr>
        <p:txBody>
          <a:bodyPr/>
          <a:lstStyle>
            <a:lvl1pPr>
              <a:defRPr/>
            </a:lvl1pPr>
          </a:lstStyle>
          <a:p>
            <a:pPr>
              <a:defRPr/>
            </a:pPr>
            <a:fld id="{964DE403-68E0-47EB-9A36-3C247B164772}" type="slidenum">
              <a:rPr lang="en-US" altLang="ja-JP"/>
              <a:pPr>
                <a:defRPr/>
              </a:pPr>
              <a:t>‹#›</a:t>
            </a:fld>
            <a:endParaRPr lang="en-US" altLang="ja-JP"/>
          </a:p>
        </p:txBody>
      </p:sp>
    </p:spTree>
    <p:extLst>
      <p:ext uri="{BB962C8B-B14F-4D97-AF65-F5344CB8AC3E}">
        <p14:creationId xmlns:p14="http://schemas.microsoft.com/office/powerpoint/2010/main" val="209660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342900" y="2046817"/>
            <a:ext cx="3030141" cy="853016"/>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342900" y="2899833"/>
            <a:ext cx="3030141" cy="5268384"/>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3769" y="2046817"/>
            <a:ext cx="3031331" cy="853016"/>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3483769" y="2899833"/>
            <a:ext cx="3031331" cy="5268384"/>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xfrm>
            <a:off x="2343150" y="8326967"/>
            <a:ext cx="2171700" cy="635000"/>
          </a:xfrm>
          <a:prstGeom prst="rect">
            <a:avLst/>
          </a:prstGeom>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xfrm>
            <a:off x="5257800" y="8316384"/>
            <a:ext cx="1600200" cy="635000"/>
          </a:xfrm>
          <a:prstGeom prst="rect">
            <a:avLst/>
          </a:prstGeom>
          <a:ln/>
        </p:spPr>
        <p:txBody>
          <a:bodyPr/>
          <a:lstStyle>
            <a:lvl1pPr>
              <a:defRPr/>
            </a:lvl1pPr>
          </a:lstStyle>
          <a:p>
            <a:pPr>
              <a:defRPr/>
            </a:pPr>
            <a:fld id="{DB541BEC-AD9E-4104-AF2B-4C626651FF89}" type="slidenum">
              <a:rPr lang="en-US" altLang="ja-JP"/>
              <a:pPr>
                <a:defRPr/>
              </a:pPr>
              <a:t>‹#›</a:t>
            </a:fld>
            <a:endParaRPr lang="en-US" altLang="ja-JP"/>
          </a:p>
        </p:txBody>
      </p:sp>
    </p:spTree>
    <p:extLst>
      <p:ext uri="{BB962C8B-B14F-4D97-AF65-F5344CB8AC3E}">
        <p14:creationId xmlns:p14="http://schemas.microsoft.com/office/powerpoint/2010/main" val="364156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5805264" cy="635000"/>
          </a:xfrm>
          <a:prstGeom prst="rect">
            <a:avLst/>
          </a:prstGeom>
        </p:spPr>
        <p:txBody>
          <a:bodyPr/>
          <a:lstStyle/>
          <a:p>
            <a:r>
              <a:rPr lang="ja-JP" altLang="en-US"/>
              <a:t>マスター タイトルの書式設定</a:t>
            </a:r>
          </a:p>
        </p:txBody>
      </p:sp>
      <p:sp>
        <p:nvSpPr>
          <p:cNvPr id="4" name="Rectangle 5"/>
          <p:cNvSpPr>
            <a:spLocks noGrp="1" noChangeArrowheads="1"/>
          </p:cNvSpPr>
          <p:nvPr>
            <p:ph type="ftr" sz="quarter" idx="11"/>
          </p:nvPr>
        </p:nvSpPr>
        <p:spPr>
          <a:xfrm>
            <a:off x="2343150" y="8326967"/>
            <a:ext cx="2171700" cy="635000"/>
          </a:xfrm>
          <a:prstGeom prst="rect">
            <a:avLst/>
          </a:prstGeom>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5257800" y="8316384"/>
            <a:ext cx="1600200" cy="635000"/>
          </a:xfrm>
          <a:prstGeom prst="rect">
            <a:avLst/>
          </a:prstGeom>
          <a:ln/>
        </p:spPr>
        <p:txBody>
          <a:bodyPr/>
          <a:lstStyle>
            <a:lvl1pPr>
              <a:defRPr/>
            </a:lvl1pPr>
          </a:lstStyle>
          <a:p>
            <a:pPr>
              <a:defRPr/>
            </a:pPr>
            <a:fld id="{06FFE511-5094-4685-A035-FB392A6605D8}" type="slidenum">
              <a:rPr lang="en-US" altLang="ja-JP"/>
              <a:pPr>
                <a:defRPr/>
              </a:pPr>
              <a:t>‹#›</a:t>
            </a:fld>
            <a:endParaRPr lang="en-US" altLang="ja-JP"/>
          </a:p>
        </p:txBody>
      </p:sp>
    </p:spTree>
    <p:extLst>
      <p:ext uri="{BB962C8B-B14F-4D97-AF65-F5344CB8AC3E}">
        <p14:creationId xmlns:p14="http://schemas.microsoft.com/office/powerpoint/2010/main" val="288096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2343150" y="8326967"/>
            <a:ext cx="2171700" cy="635000"/>
          </a:xfrm>
          <a:prstGeom prst="rect">
            <a:avLst/>
          </a:prstGeom>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xfrm>
            <a:off x="5257800" y="8316384"/>
            <a:ext cx="1600200" cy="635000"/>
          </a:xfrm>
          <a:prstGeom prst="rect">
            <a:avLst/>
          </a:prstGeom>
          <a:ln/>
        </p:spPr>
        <p:txBody>
          <a:bodyPr/>
          <a:lstStyle>
            <a:lvl1pPr>
              <a:defRPr/>
            </a:lvl1pPr>
          </a:lstStyle>
          <a:p>
            <a:pPr>
              <a:defRPr/>
            </a:pPr>
            <a:fld id="{DE9C2EA1-6911-4BAC-954D-0A2DD024DDCF}" type="slidenum">
              <a:rPr lang="en-US" altLang="ja-JP"/>
              <a:pPr>
                <a:defRPr/>
              </a:pPr>
              <a:t>‹#›</a:t>
            </a:fld>
            <a:endParaRPr lang="en-US" altLang="ja-JP"/>
          </a:p>
        </p:txBody>
      </p:sp>
    </p:spTree>
    <p:extLst>
      <p:ext uri="{BB962C8B-B14F-4D97-AF65-F5344CB8AC3E}">
        <p14:creationId xmlns:p14="http://schemas.microsoft.com/office/powerpoint/2010/main" val="311666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a:prstGeom prst="rect">
            <a:avLst/>
          </a:prstGeom>
        </p:spPr>
        <p:txBody>
          <a:bodyPr anchor="b"/>
          <a:lstStyle>
            <a:lvl1pPr algn="l">
              <a:defRPr sz="1500" b="1"/>
            </a:lvl1pPr>
          </a:lstStyle>
          <a:p>
            <a:r>
              <a:rPr lang="ja-JP" altLang="en-US"/>
              <a:t>マスター タイトルの書式設定</a:t>
            </a:r>
          </a:p>
        </p:txBody>
      </p:sp>
      <p:sp>
        <p:nvSpPr>
          <p:cNvPr id="3" name="コンテンツ プレースホルダ 2"/>
          <p:cNvSpPr>
            <a:spLocks noGrp="1"/>
          </p:cNvSpPr>
          <p:nvPr>
            <p:ph idx="1"/>
          </p:nvPr>
        </p:nvSpPr>
        <p:spPr>
          <a:xfrm>
            <a:off x="2681287" y="364067"/>
            <a:ext cx="3833813" cy="780415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1913467"/>
            <a:ext cx="2256235" cy="6254751"/>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2343150" y="8326967"/>
            <a:ext cx="2171700" cy="635000"/>
          </a:xfrm>
          <a:prstGeom prst="rect">
            <a:avLst/>
          </a:prstGeom>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5257800" y="8316384"/>
            <a:ext cx="1600200" cy="635000"/>
          </a:xfrm>
          <a:prstGeom prst="rect">
            <a:avLst/>
          </a:prstGeom>
          <a:ln/>
        </p:spPr>
        <p:txBody>
          <a:bodyPr/>
          <a:lstStyle>
            <a:lvl1pPr>
              <a:defRPr/>
            </a:lvl1pPr>
          </a:lstStyle>
          <a:p>
            <a:pPr>
              <a:defRPr/>
            </a:pPr>
            <a:fld id="{460176D3-1CBA-4E5C-8891-6A87D7C30D42}" type="slidenum">
              <a:rPr lang="en-US" altLang="ja-JP"/>
              <a:pPr>
                <a:defRPr/>
              </a:pPr>
              <a:t>‹#›</a:t>
            </a:fld>
            <a:endParaRPr lang="en-US" altLang="ja-JP"/>
          </a:p>
        </p:txBody>
      </p:sp>
    </p:spTree>
    <p:extLst>
      <p:ext uri="{BB962C8B-B14F-4D97-AF65-F5344CB8AC3E}">
        <p14:creationId xmlns:p14="http://schemas.microsoft.com/office/powerpoint/2010/main" val="115189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a:prstGeom prst="rect">
            <a:avLst/>
          </a:prstGeom>
        </p:spPr>
        <p:txBody>
          <a:bodyPr anchor="b"/>
          <a:lstStyle>
            <a:lvl1pPr algn="l">
              <a:defRPr sz="1500" b="1"/>
            </a:lvl1pPr>
          </a:lstStyle>
          <a:p>
            <a:r>
              <a:rPr lang="ja-JP" altLang="en-US"/>
              <a:t>マスター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344216" y="7156451"/>
            <a:ext cx="4114800" cy="10731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2343150" y="8326967"/>
            <a:ext cx="2171700" cy="635000"/>
          </a:xfrm>
          <a:prstGeom prst="rect">
            <a:avLst/>
          </a:prstGeom>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5257800" y="8316384"/>
            <a:ext cx="1600200" cy="635000"/>
          </a:xfrm>
          <a:prstGeom prst="rect">
            <a:avLst/>
          </a:prstGeom>
          <a:ln/>
        </p:spPr>
        <p:txBody>
          <a:bodyPr/>
          <a:lstStyle>
            <a:lvl1pPr>
              <a:defRPr/>
            </a:lvl1pPr>
          </a:lstStyle>
          <a:p>
            <a:pPr>
              <a:defRPr/>
            </a:pPr>
            <a:fld id="{0A3F5529-272E-4A2C-90D7-160EE3AC1005}" type="slidenum">
              <a:rPr lang="en-US" altLang="ja-JP"/>
              <a:pPr>
                <a:defRPr/>
              </a:pPr>
              <a:t>‹#›</a:t>
            </a:fld>
            <a:endParaRPr lang="en-US" altLang="ja-JP"/>
          </a:p>
        </p:txBody>
      </p:sp>
    </p:spTree>
    <p:extLst>
      <p:ext uri="{BB962C8B-B14F-4D97-AF65-F5344CB8AC3E}">
        <p14:creationId xmlns:p14="http://schemas.microsoft.com/office/powerpoint/2010/main" val="414262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p:txStyles>
    <p:titleStyle>
      <a:lvl1pPr algn="l" rtl="0" eaLnBrk="1" fontAlgn="base" hangingPunct="1">
        <a:spcBef>
          <a:spcPct val="0"/>
        </a:spcBef>
        <a:spcAft>
          <a:spcPct val="0"/>
        </a:spcAft>
        <a:defRPr kumimoji="1" sz="2100">
          <a:solidFill>
            <a:srgbClr val="4087C8"/>
          </a:solidFill>
          <a:latin typeface="+mj-lt"/>
          <a:ea typeface="+mj-ea"/>
          <a:cs typeface="+mj-cs"/>
        </a:defRPr>
      </a:lvl1pPr>
      <a:lvl2pPr algn="l" rtl="0" eaLnBrk="1" fontAlgn="base" hangingPunct="1">
        <a:spcBef>
          <a:spcPct val="0"/>
        </a:spcBef>
        <a:spcAft>
          <a:spcPct val="0"/>
        </a:spcAft>
        <a:defRPr kumimoji="1" sz="21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1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1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100">
          <a:solidFill>
            <a:srgbClr val="4087C8"/>
          </a:solidFill>
          <a:latin typeface="HGP創英角ｺﾞｼｯｸUB" pitchFamily="50" charset="-128"/>
          <a:ea typeface="HGP創英角ｺﾞｼｯｸUB" pitchFamily="50" charset="-128"/>
        </a:defRPr>
      </a:lvl5pPr>
      <a:lvl6pPr marL="342900" algn="l" rtl="0" eaLnBrk="1" fontAlgn="base" hangingPunct="1">
        <a:spcBef>
          <a:spcPct val="0"/>
        </a:spcBef>
        <a:spcAft>
          <a:spcPct val="0"/>
        </a:spcAft>
        <a:defRPr kumimoji="1" sz="2100">
          <a:solidFill>
            <a:srgbClr val="4087C8"/>
          </a:solidFill>
          <a:latin typeface="HGP創英角ｺﾞｼｯｸUB" pitchFamily="50" charset="-128"/>
          <a:ea typeface="HGP創英角ｺﾞｼｯｸUB" pitchFamily="50" charset="-128"/>
        </a:defRPr>
      </a:lvl6pPr>
      <a:lvl7pPr marL="685800" algn="l" rtl="0" eaLnBrk="1" fontAlgn="base" hangingPunct="1">
        <a:spcBef>
          <a:spcPct val="0"/>
        </a:spcBef>
        <a:spcAft>
          <a:spcPct val="0"/>
        </a:spcAft>
        <a:defRPr kumimoji="1" sz="2100">
          <a:solidFill>
            <a:srgbClr val="4087C8"/>
          </a:solidFill>
          <a:latin typeface="HGP創英角ｺﾞｼｯｸUB" pitchFamily="50" charset="-128"/>
          <a:ea typeface="HGP創英角ｺﾞｼｯｸUB" pitchFamily="50" charset="-128"/>
        </a:defRPr>
      </a:lvl7pPr>
      <a:lvl8pPr marL="1028700" algn="l" rtl="0" eaLnBrk="1" fontAlgn="base" hangingPunct="1">
        <a:spcBef>
          <a:spcPct val="0"/>
        </a:spcBef>
        <a:spcAft>
          <a:spcPct val="0"/>
        </a:spcAft>
        <a:defRPr kumimoji="1" sz="2100">
          <a:solidFill>
            <a:srgbClr val="4087C8"/>
          </a:solidFill>
          <a:latin typeface="HGP創英角ｺﾞｼｯｸUB" pitchFamily="50" charset="-128"/>
          <a:ea typeface="HGP創英角ｺﾞｼｯｸUB" pitchFamily="50" charset="-128"/>
        </a:defRPr>
      </a:lvl8pPr>
      <a:lvl9pPr marL="1371600" algn="l" rtl="0" eaLnBrk="1" fontAlgn="base" hangingPunct="1">
        <a:spcBef>
          <a:spcPct val="0"/>
        </a:spcBef>
        <a:spcAft>
          <a:spcPct val="0"/>
        </a:spcAft>
        <a:defRPr kumimoji="1" sz="2100">
          <a:solidFill>
            <a:srgbClr val="4087C8"/>
          </a:solidFill>
          <a:latin typeface="HGP創英角ｺﾞｼｯｸUB" pitchFamily="50" charset="-128"/>
          <a:ea typeface="HGP創英角ｺﾞｼｯｸUB" pitchFamily="50" charset="-128"/>
        </a:defRPr>
      </a:lvl9pPr>
    </p:titleStyle>
    <p:bodyStyle>
      <a:lvl1pPr marL="257175" indent="-257175" algn="l" rtl="0" eaLnBrk="1" fontAlgn="base" hangingPunct="1">
        <a:spcBef>
          <a:spcPct val="20000"/>
        </a:spcBef>
        <a:spcAft>
          <a:spcPct val="0"/>
        </a:spcAft>
        <a:buChar char="•"/>
        <a:defRPr kumimoji="1"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kumimoji="1" sz="2100">
          <a:solidFill>
            <a:schemeClr val="tx1"/>
          </a:solidFill>
          <a:latin typeface="+mn-lt"/>
          <a:ea typeface="+mn-ea"/>
        </a:defRPr>
      </a:lvl2pPr>
      <a:lvl3pPr marL="857250" indent="-171450" algn="l" rtl="0" eaLnBrk="1" fontAlgn="base" hangingPunct="1">
        <a:spcBef>
          <a:spcPct val="20000"/>
        </a:spcBef>
        <a:spcAft>
          <a:spcPct val="0"/>
        </a:spcAft>
        <a:buChar char="•"/>
        <a:defRPr kumimoji="1" sz="1800">
          <a:solidFill>
            <a:schemeClr val="tx1"/>
          </a:solidFill>
          <a:latin typeface="+mn-lt"/>
          <a:ea typeface="+mn-ea"/>
        </a:defRPr>
      </a:lvl3pPr>
      <a:lvl4pPr marL="1200150" indent="-171450" algn="l" rtl="0" eaLnBrk="1" fontAlgn="base" hangingPunct="1">
        <a:spcBef>
          <a:spcPct val="20000"/>
        </a:spcBef>
        <a:spcAft>
          <a:spcPct val="0"/>
        </a:spcAft>
        <a:buChar char="–"/>
        <a:defRPr kumimoji="1" sz="1500">
          <a:solidFill>
            <a:schemeClr val="tx1"/>
          </a:solidFill>
          <a:latin typeface="+mn-lt"/>
          <a:ea typeface="+mn-ea"/>
        </a:defRPr>
      </a:lvl4pPr>
      <a:lvl5pPr marL="1543050" indent="-171450" algn="l" rtl="0" eaLnBrk="1" fontAlgn="base" hangingPunct="1">
        <a:spcBef>
          <a:spcPct val="20000"/>
        </a:spcBef>
        <a:spcAft>
          <a:spcPct val="0"/>
        </a:spcAft>
        <a:buChar char="»"/>
        <a:defRPr kumimoji="1" sz="1500">
          <a:solidFill>
            <a:schemeClr val="tx1"/>
          </a:solidFill>
          <a:latin typeface="+mn-lt"/>
          <a:ea typeface="+mn-ea"/>
        </a:defRPr>
      </a:lvl5pPr>
      <a:lvl6pPr marL="1885950" indent="-171450" algn="l" rtl="0" eaLnBrk="1" fontAlgn="base" hangingPunct="1">
        <a:spcBef>
          <a:spcPct val="20000"/>
        </a:spcBef>
        <a:spcAft>
          <a:spcPct val="0"/>
        </a:spcAft>
        <a:buChar char="»"/>
        <a:defRPr kumimoji="1" sz="1500">
          <a:solidFill>
            <a:schemeClr val="tx1"/>
          </a:solidFill>
          <a:latin typeface="+mn-lt"/>
          <a:ea typeface="+mn-ea"/>
        </a:defRPr>
      </a:lvl6pPr>
      <a:lvl7pPr marL="2228850" indent="-171450" algn="l" rtl="0" eaLnBrk="1" fontAlgn="base" hangingPunct="1">
        <a:spcBef>
          <a:spcPct val="20000"/>
        </a:spcBef>
        <a:spcAft>
          <a:spcPct val="0"/>
        </a:spcAft>
        <a:buChar char="»"/>
        <a:defRPr kumimoji="1" sz="1500">
          <a:solidFill>
            <a:schemeClr val="tx1"/>
          </a:solidFill>
          <a:latin typeface="+mn-lt"/>
          <a:ea typeface="+mn-ea"/>
        </a:defRPr>
      </a:lvl7pPr>
      <a:lvl8pPr marL="2571750" indent="-171450" algn="l" rtl="0" eaLnBrk="1" fontAlgn="base" hangingPunct="1">
        <a:spcBef>
          <a:spcPct val="20000"/>
        </a:spcBef>
        <a:spcAft>
          <a:spcPct val="0"/>
        </a:spcAft>
        <a:buChar char="»"/>
        <a:defRPr kumimoji="1" sz="1500">
          <a:solidFill>
            <a:schemeClr val="tx1"/>
          </a:solidFill>
          <a:latin typeface="+mn-lt"/>
          <a:ea typeface="+mn-ea"/>
        </a:defRPr>
      </a:lvl8pPr>
      <a:lvl9pPr marL="2914650" indent="-171450"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4">
            <a:extLst>
              <a:ext uri="{FF2B5EF4-FFF2-40B4-BE49-F238E27FC236}">
                <a16:creationId xmlns:a16="http://schemas.microsoft.com/office/drawing/2014/main" id="{34411BE6-0092-A066-EF81-467FE895733F}"/>
              </a:ext>
            </a:extLst>
          </p:cNvPr>
          <p:cNvSpPr>
            <a:spLocks noChangeArrowheads="1"/>
          </p:cNvSpPr>
          <p:nvPr/>
        </p:nvSpPr>
        <p:spPr bwMode="auto">
          <a:xfrm>
            <a:off x="1471613" y="329233"/>
            <a:ext cx="3914775" cy="714375"/>
          </a:xfrm>
          <a:prstGeom prst="roundRect">
            <a:avLst>
              <a:gd name="adj" fmla="val 16667"/>
            </a:avLst>
          </a:prstGeom>
          <a:solidFill>
            <a:srgbClr val="7030A0"/>
          </a:solidFill>
          <a:ln>
            <a:noFill/>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2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バリアフリー推進レポート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2055" name="図 2">
            <a:extLst>
              <a:ext uri="{FF2B5EF4-FFF2-40B4-BE49-F238E27FC236}">
                <a16:creationId xmlns:a16="http://schemas.microsoft.com/office/drawing/2014/main" id="{DF36C58E-B5AC-09E7-6027-7D078B3C6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607" y="277920"/>
            <a:ext cx="862012" cy="862012"/>
          </a:xfrm>
          <a:prstGeom prst="rect">
            <a:avLst/>
          </a:prstGeom>
          <a:noFill/>
          <a:extLst>
            <a:ext uri="{909E8E84-426E-40DD-AFC4-6F175D3DCCD1}">
              <a14:hiddenFill xmlns:a14="http://schemas.microsoft.com/office/drawing/2010/main">
                <a:solidFill>
                  <a:srgbClr val="FFFFFF"/>
                </a:solidFill>
              </a14:hiddenFill>
            </a:ext>
          </a:extLst>
        </p:spPr>
      </p:pic>
      <p:pic>
        <p:nvPicPr>
          <p:cNvPr id="2057" name="図 22">
            <a:extLst>
              <a:ext uri="{FF2B5EF4-FFF2-40B4-BE49-F238E27FC236}">
                <a16:creationId xmlns:a16="http://schemas.microsoft.com/office/drawing/2014/main" id="{51A9B58D-1949-9726-2D11-C1DF17101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81" y="482144"/>
            <a:ext cx="862013" cy="50323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0">
            <a:extLst>
              <a:ext uri="{FF2B5EF4-FFF2-40B4-BE49-F238E27FC236}">
                <a16:creationId xmlns:a16="http://schemas.microsoft.com/office/drawing/2014/main" id="{7A88E944-AFC1-260C-2292-1BEE12261F37}"/>
              </a:ext>
            </a:extLst>
          </p:cNvPr>
          <p:cNvSpPr>
            <a:spLocks noChangeArrowheads="1"/>
          </p:cNvSpPr>
          <p:nvPr/>
        </p:nvSpPr>
        <p:spPr bwMode="auto">
          <a:xfrm>
            <a:off x="903387" y="-110306"/>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12">
            <a:extLst>
              <a:ext uri="{FF2B5EF4-FFF2-40B4-BE49-F238E27FC236}">
                <a16:creationId xmlns:a16="http://schemas.microsoft.com/office/drawing/2014/main" id="{9F64AC0C-104D-3B14-3B40-F38A64C23DF3}"/>
              </a:ext>
            </a:extLst>
          </p:cNvPr>
          <p:cNvSpPr>
            <a:spLocks noChangeArrowheads="1"/>
          </p:cNvSpPr>
          <p:nvPr/>
        </p:nvSpPr>
        <p:spPr bwMode="auto">
          <a:xfrm>
            <a:off x="903387" y="346894"/>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角丸四角形 1">
            <a:extLst>
              <a:ext uri="{FF2B5EF4-FFF2-40B4-BE49-F238E27FC236}">
                <a16:creationId xmlns:a16="http://schemas.microsoft.com/office/drawing/2014/main" id="{3B1BF9D7-D9F7-721D-403A-E868CBF55EBA}"/>
              </a:ext>
            </a:extLst>
          </p:cNvPr>
          <p:cNvSpPr/>
          <p:nvPr/>
        </p:nvSpPr>
        <p:spPr>
          <a:xfrm>
            <a:off x="597074" y="1212760"/>
            <a:ext cx="5724472" cy="59944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r>
              <a:rPr lang="ja-JP" altLang="en-US" b="1" kern="100" dirty="0">
                <a:solidFill>
                  <a:srgbClr val="000000"/>
                </a:solidFill>
                <a:effectLst/>
                <a:ea typeface="Meiryo UI" panose="020B0604030504040204" pitchFamily="50" charset="-128"/>
                <a:cs typeface="Times New Roman" panose="02020603050405020304" pitchFamily="18" charset="0"/>
              </a:rPr>
              <a:t>当事者の皆様と最新スタジアムのバリアフリー状況を視察！</a:t>
            </a:r>
            <a:endParaRPr lang="ja-JP" sz="1200" kern="100" dirty="0">
              <a:effectLst/>
              <a:ea typeface="ＭＳ Ｐゴシック" panose="020B0600070205080204" pitchFamily="50" charset="-128"/>
              <a:cs typeface="Times New Roman" panose="02020603050405020304" pitchFamily="18" charset="0"/>
            </a:endParaRPr>
          </a:p>
        </p:txBody>
      </p:sp>
      <p:sp>
        <p:nvSpPr>
          <p:cNvPr id="23" name="テキスト ボックス 3">
            <a:extLst>
              <a:ext uri="{FF2B5EF4-FFF2-40B4-BE49-F238E27FC236}">
                <a16:creationId xmlns:a16="http://schemas.microsoft.com/office/drawing/2014/main" id="{4E2089A5-ED98-BC3D-72FF-375FD124C2A8}"/>
              </a:ext>
            </a:extLst>
          </p:cNvPr>
          <p:cNvSpPr txBox="1"/>
          <p:nvPr/>
        </p:nvSpPr>
        <p:spPr>
          <a:xfrm>
            <a:off x="260648" y="1884080"/>
            <a:ext cx="6336703" cy="19442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0" bIns="45720" numCol="1" spcCol="0" rtlCol="0" fromWordArt="0" anchor="ctr" anchorCtr="0" forceAA="0" compatLnSpc="1">
            <a:prstTxWarp prst="textNoShape">
              <a:avLst/>
            </a:prstTxWarp>
            <a:noAutofit/>
          </a:bodyPr>
          <a:lstStyle/>
          <a:p>
            <a:pPr algn="just" hangingPunct="0">
              <a:lnSpc>
                <a:spcPts val="1900"/>
              </a:lnSpc>
              <a:spcAft>
                <a:spcPts val="600"/>
              </a:spcAft>
            </a:pPr>
            <a:r>
              <a:rPr lang="ja-JP" sz="1400" kern="100" dirty="0">
                <a:solidFill>
                  <a:srgbClr val="000000"/>
                </a:solidFill>
                <a:effectLst/>
                <a:ea typeface="Meiryo UI" panose="020B0604030504040204" pitchFamily="50" charset="-128"/>
                <a:cs typeface="Times New Roman" panose="02020603050405020304" pitchFamily="18" charset="0"/>
              </a:rPr>
              <a:t>　</a:t>
            </a:r>
            <a:r>
              <a:rPr lang="ja-JP" altLang="en-US" sz="1400" kern="100" dirty="0">
                <a:solidFill>
                  <a:srgbClr val="000000"/>
                </a:solidFill>
                <a:effectLst/>
                <a:ea typeface="Meiryo UI" panose="020B0604030504040204" pitchFamily="50" charset="-128"/>
                <a:cs typeface="Times New Roman" panose="02020603050405020304" pitchFamily="18" charset="0"/>
              </a:rPr>
              <a:t>今年</a:t>
            </a:r>
            <a:r>
              <a:rPr lang="en-US" altLang="ja-JP" sz="1400" kern="100" dirty="0">
                <a:solidFill>
                  <a:srgbClr val="000000"/>
                </a:solidFill>
                <a:effectLst/>
                <a:ea typeface="Meiryo UI" panose="020B0604030504040204" pitchFamily="50" charset="-128"/>
                <a:cs typeface="Times New Roman" panose="02020603050405020304" pitchFamily="18" charset="0"/>
              </a:rPr>
              <a:t>2</a:t>
            </a:r>
            <a:r>
              <a:rPr lang="ja-JP" altLang="en-US" sz="1400" kern="100" dirty="0">
                <a:solidFill>
                  <a:srgbClr val="000000"/>
                </a:solidFill>
                <a:effectLst/>
                <a:ea typeface="Meiryo UI" panose="020B0604030504040204" pitchFamily="50" charset="-128"/>
                <a:cs typeface="Times New Roman" panose="02020603050405020304" pitchFamily="18" charset="0"/>
              </a:rPr>
              <a:t>月に開業した「</a:t>
            </a:r>
            <a:r>
              <a:rPr lang="en-US" altLang="ja-JP" sz="1400" b="1" kern="100" dirty="0">
                <a:solidFill>
                  <a:srgbClr val="0070C0"/>
                </a:solidFill>
                <a:effectLst/>
                <a:ea typeface="Meiryo UI" panose="020B0604030504040204" pitchFamily="50" charset="-128"/>
                <a:cs typeface="Times New Roman" panose="02020603050405020304" pitchFamily="18" charset="0"/>
              </a:rPr>
              <a:t>EDI</a:t>
            </a:r>
            <a:r>
              <a:rPr lang="en-US" altLang="ja-JP" sz="1400" b="1" kern="100" dirty="0">
                <a:solidFill>
                  <a:srgbClr val="FF9933"/>
                </a:solidFill>
                <a:effectLst/>
                <a:ea typeface="Meiryo UI" panose="020B0604030504040204" pitchFamily="50" charset="-128"/>
                <a:cs typeface="Times New Roman" panose="02020603050405020304" pitchFamily="18" charset="0"/>
              </a:rPr>
              <a:t>ON</a:t>
            </a:r>
            <a:r>
              <a:rPr lang="en-US" altLang="ja-JP" sz="1400" b="1" kern="100" dirty="0">
                <a:solidFill>
                  <a:srgbClr val="0070C0"/>
                </a:solidFill>
                <a:effectLst/>
                <a:ea typeface="Meiryo UI" panose="020B0604030504040204" pitchFamily="50" charset="-128"/>
                <a:cs typeface="Times New Roman" panose="02020603050405020304" pitchFamily="18" charset="0"/>
              </a:rPr>
              <a:t> PEACEWING HIROSHIMA</a:t>
            </a:r>
            <a:r>
              <a:rPr lang="ja-JP" altLang="en-US" sz="1400" kern="100" dirty="0">
                <a:solidFill>
                  <a:srgbClr val="000000"/>
                </a:solidFill>
                <a:effectLst/>
                <a:ea typeface="Meiryo UI" panose="020B0604030504040204" pitchFamily="50" charset="-128"/>
                <a:cs typeface="Times New Roman" panose="02020603050405020304" pitchFamily="18" charset="0"/>
              </a:rPr>
              <a:t>」では、</a:t>
            </a:r>
            <a:r>
              <a:rPr lang="ja-JP" altLang="en-US" sz="1400" b="1" kern="100" dirty="0">
                <a:solidFill>
                  <a:srgbClr val="7030A0"/>
                </a:solidFill>
                <a:effectLst/>
                <a:ea typeface="Meiryo UI" panose="020B0604030504040204" pitchFamily="50" charset="-128"/>
                <a:cs typeface="Times New Roman" panose="02020603050405020304" pitchFamily="18" charset="0"/>
              </a:rPr>
              <a:t>車いす席</a:t>
            </a:r>
            <a:r>
              <a:rPr lang="ja-JP" altLang="en-US" sz="1400" kern="100" dirty="0">
                <a:solidFill>
                  <a:srgbClr val="000000"/>
                </a:solidFill>
                <a:effectLst/>
                <a:ea typeface="Meiryo UI" panose="020B0604030504040204" pitchFamily="50" charset="-128"/>
                <a:cs typeface="Times New Roman" panose="02020603050405020304" pitchFamily="18" charset="0"/>
              </a:rPr>
              <a:t>を多数設け（一部に電動車いす用の電源を設置）、開業当初からの常設は国内初となる</a:t>
            </a:r>
            <a:r>
              <a:rPr lang="ja-JP" altLang="en-US" sz="1400" b="1" kern="100" dirty="0">
                <a:solidFill>
                  <a:srgbClr val="7030A0"/>
                </a:solidFill>
                <a:effectLst/>
                <a:ea typeface="Meiryo UI" panose="020B0604030504040204" pitchFamily="50" charset="-128"/>
                <a:cs typeface="Times New Roman" panose="02020603050405020304" pitchFamily="18" charset="0"/>
              </a:rPr>
              <a:t>センサリールーム</a:t>
            </a:r>
            <a:r>
              <a:rPr lang="ja-JP" altLang="en-US" sz="1400" kern="100" dirty="0">
                <a:solidFill>
                  <a:srgbClr val="000000"/>
                </a:solidFill>
                <a:effectLst/>
                <a:ea typeface="Meiryo UI" panose="020B0604030504040204" pitchFamily="50" charset="-128"/>
                <a:cs typeface="Times New Roman" panose="02020603050405020304" pitchFamily="18" charset="0"/>
              </a:rPr>
              <a:t>や、</a:t>
            </a:r>
            <a:r>
              <a:rPr lang="ja-JP" altLang="en-US" sz="1400" b="1" kern="100" dirty="0">
                <a:solidFill>
                  <a:srgbClr val="7030A0"/>
                </a:solidFill>
                <a:effectLst/>
                <a:ea typeface="Meiryo UI" panose="020B0604030504040204" pitchFamily="50" charset="-128"/>
                <a:cs typeface="Times New Roman" panose="02020603050405020304" pitchFamily="18" charset="0"/>
              </a:rPr>
              <a:t>ヒアリングループ設置席</a:t>
            </a:r>
            <a:r>
              <a:rPr lang="ja-JP" altLang="en-US" sz="1400" kern="100" dirty="0">
                <a:solidFill>
                  <a:srgbClr val="000000"/>
                </a:solidFill>
                <a:effectLst/>
                <a:ea typeface="Meiryo UI" panose="020B0604030504040204" pitchFamily="50" charset="-128"/>
                <a:cs typeface="Times New Roman" panose="02020603050405020304" pitchFamily="18" charset="0"/>
              </a:rPr>
              <a:t>をはじめとした先進的なバリアフリー施設が整備されています。</a:t>
            </a:r>
          </a:p>
          <a:p>
            <a:pPr algn="just" hangingPunct="0">
              <a:lnSpc>
                <a:spcPts val="1900"/>
              </a:lnSpc>
              <a:spcAft>
                <a:spcPts val="600"/>
              </a:spcAft>
            </a:pPr>
            <a:r>
              <a:rPr lang="ja-JP" altLang="en-US" sz="1400" kern="100" dirty="0">
                <a:solidFill>
                  <a:srgbClr val="000000"/>
                </a:solidFill>
                <a:effectLst/>
                <a:ea typeface="Meiryo UI" panose="020B0604030504040204" pitchFamily="50" charset="-128"/>
                <a:cs typeface="Times New Roman" panose="02020603050405020304" pitchFamily="18" charset="0"/>
              </a:rPr>
              <a:t>　このたび、</a:t>
            </a:r>
            <a:r>
              <a:rPr lang="ja-JP" altLang="en-US" sz="1400" b="1" kern="100" dirty="0">
                <a:solidFill>
                  <a:srgbClr val="7030A0"/>
                </a:solidFill>
                <a:effectLst/>
                <a:ea typeface="Meiryo UI" panose="020B0604030504040204" pitchFamily="50" charset="-128"/>
                <a:cs typeface="Times New Roman" panose="02020603050405020304" pitchFamily="18" charset="0"/>
              </a:rPr>
              <a:t>株式会社サンフレッチェ広島様</a:t>
            </a:r>
            <a:r>
              <a:rPr lang="ja-JP" altLang="en-US" sz="1400" b="1" kern="100" dirty="0">
                <a:solidFill>
                  <a:schemeClr val="tx1"/>
                </a:solidFill>
                <a:effectLst/>
                <a:ea typeface="Meiryo UI" panose="020B0604030504040204" pitchFamily="50" charset="-128"/>
                <a:cs typeface="Times New Roman" panose="02020603050405020304" pitchFamily="18" charset="0"/>
              </a:rPr>
              <a:t>、大成建設株式会社様</a:t>
            </a:r>
            <a:r>
              <a:rPr lang="ja-JP" altLang="en-US" sz="1400" kern="100" dirty="0">
                <a:solidFill>
                  <a:srgbClr val="000000"/>
                </a:solidFill>
                <a:effectLst/>
                <a:ea typeface="Meiryo UI" panose="020B0604030504040204" pitchFamily="50" charset="-128"/>
                <a:cs typeface="Times New Roman" panose="02020603050405020304" pitchFamily="18" charset="0"/>
              </a:rPr>
              <a:t>に御協力いただき、中国地方整備局と合同で、最新の大規模集客施設のバリアフリー状況について、障害当事者の皆様と視察しました。</a:t>
            </a:r>
            <a:endParaRPr lang="ja-JP" sz="1050" kern="100" dirty="0">
              <a:effectLst/>
              <a:ea typeface="ＭＳ Ｐゴシック" panose="020B0600070205080204" pitchFamily="50" charset="-128"/>
              <a:cs typeface="Times New Roman" panose="02020603050405020304" pitchFamily="18" charset="0"/>
            </a:endParaRPr>
          </a:p>
        </p:txBody>
      </p:sp>
      <p:sp>
        <p:nvSpPr>
          <p:cNvPr id="24" name="正方形/長方形 23">
            <a:extLst>
              <a:ext uri="{FF2B5EF4-FFF2-40B4-BE49-F238E27FC236}">
                <a16:creationId xmlns:a16="http://schemas.microsoft.com/office/drawing/2014/main" id="{FA3AE6A4-9743-2F4B-3D40-27C20819ED83}"/>
              </a:ext>
            </a:extLst>
          </p:cNvPr>
          <p:cNvSpPr/>
          <p:nvPr/>
        </p:nvSpPr>
        <p:spPr>
          <a:xfrm>
            <a:off x="115253" y="79193"/>
            <a:ext cx="6627495" cy="8985613"/>
          </a:xfrm>
          <a:prstGeom prst="rect">
            <a:avLst/>
          </a:prstGeom>
          <a:noFill/>
          <a:ln w="3810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D37BACA5-AE70-CFA0-E982-4CEE5EDA6977}"/>
              </a:ext>
            </a:extLst>
          </p:cNvPr>
          <p:cNvSpPr txBox="1"/>
          <p:nvPr/>
        </p:nvSpPr>
        <p:spPr>
          <a:xfrm>
            <a:off x="115252" y="79193"/>
            <a:ext cx="6627496" cy="267700"/>
          </a:xfrm>
          <a:prstGeom prst="rect">
            <a:avLst/>
          </a:prstGeom>
          <a:noFill/>
        </p:spPr>
        <p:txBody>
          <a:bodyPr wrap="none" anchor="ctr">
            <a:noAutofit/>
          </a:bodyPr>
          <a:lstStyle/>
          <a:p>
            <a:pPr algn="just" hangingPunct="0"/>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中国運輸局　交通政策部　バリアフリー推進課　　　　　　　</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第</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号（令和</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6</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3</a:t>
            </a:r>
            <a:r>
              <a:rPr lang="ja-JP" altLang="ja-JP" sz="1200">
                <a:effectLst/>
                <a:latin typeface="Meiryo UI" panose="020B0604030504040204" pitchFamily="50" charset="-128"/>
                <a:ea typeface="Meiryo UI" panose="020B0604030504040204" pitchFamily="50" charset="-128"/>
                <a:cs typeface="Times New Roman" panose="02020603050405020304" pitchFamily="18" charset="0"/>
              </a:rPr>
              <a:t>月</a:t>
            </a:r>
            <a:r>
              <a:rPr lang="ja-JP" altLang="en-US" sz="1200">
                <a:effectLst/>
                <a:latin typeface="Meiryo UI" panose="020B0604030504040204" pitchFamily="50" charset="-128"/>
                <a:ea typeface="Meiryo UI" panose="020B0604030504040204" pitchFamily="50" charset="-128"/>
                <a:cs typeface="Times New Roman" panose="02020603050405020304" pitchFamily="18" charset="0"/>
              </a:rPr>
              <a:t>２２</a:t>
            </a:r>
            <a:r>
              <a:rPr lang="ja-JP" altLang="ja-JP" sz="1200">
                <a:effectLst/>
                <a:latin typeface="Meiryo UI" panose="020B0604030504040204" pitchFamily="50" charset="-128"/>
                <a:ea typeface="Meiryo UI" panose="020B0604030504040204" pitchFamily="50" charset="-128"/>
                <a:cs typeface="Times New Roman" panose="02020603050405020304" pitchFamily="18" charset="0"/>
              </a:rPr>
              <a:t>日</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発行）</a:t>
            </a:r>
            <a:endParaRPr lang="ja-JP" altLang="ja-JP" sz="16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2" name="グループ化 11">
            <a:extLst>
              <a:ext uri="{FF2B5EF4-FFF2-40B4-BE49-F238E27FC236}">
                <a16:creationId xmlns:a16="http://schemas.microsoft.com/office/drawing/2014/main" id="{22172D1A-D68D-FF8D-91F4-FE27833E6A97}"/>
              </a:ext>
            </a:extLst>
          </p:cNvPr>
          <p:cNvGrpSpPr/>
          <p:nvPr/>
        </p:nvGrpSpPr>
        <p:grpSpPr>
          <a:xfrm>
            <a:off x="183110" y="3901874"/>
            <a:ext cx="6545319" cy="4953658"/>
            <a:chOff x="184438" y="4100600"/>
            <a:chExt cx="6545319" cy="4953658"/>
          </a:xfrm>
        </p:grpSpPr>
        <p:grpSp>
          <p:nvGrpSpPr>
            <p:cNvPr id="11" name="グループ化 10">
              <a:extLst>
                <a:ext uri="{FF2B5EF4-FFF2-40B4-BE49-F238E27FC236}">
                  <a16:creationId xmlns:a16="http://schemas.microsoft.com/office/drawing/2014/main" id="{CC2C72C8-6FF4-6801-B1B4-354C666B2A7F}"/>
                </a:ext>
              </a:extLst>
            </p:cNvPr>
            <p:cNvGrpSpPr/>
            <p:nvPr/>
          </p:nvGrpSpPr>
          <p:grpSpPr>
            <a:xfrm>
              <a:off x="184438" y="4100600"/>
              <a:ext cx="3276200" cy="4953658"/>
              <a:chOff x="281681" y="3650963"/>
              <a:chExt cx="3276200" cy="4953658"/>
            </a:xfrm>
          </p:grpSpPr>
          <p:pic>
            <p:nvPicPr>
              <p:cNvPr id="3" name="図 2">
                <a:extLst>
                  <a:ext uri="{FF2B5EF4-FFF2-40B4-BE49-F238E27FC236}">
                    <a16:creationId xmlns:a16="http://schemas.microsoft.com/office/drawing/2014/main" id="{4BE187DC-6BE7-FE01-DD96-50ABE850E4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681" y="6147053"/>
                <a:ext cx="3276200" cy="2457568"/>
              </a:xfrm>
              <a:prstGeom prst="rect">
                <a:avLst/>
              </a:prstGeom>
              <a:ln>
                <a:noFill/>
              </a:ln>
              <a:effectLst>
                <a:softEdge rad="112500"/>
              </a:effectLst>
            </p:spPr>
          </p:pic>
          <p:pic>
            <p:nvPicPr>
              <p:cNvPr id="4" name="図 3">
                <a:extLst>
                  <a:ext uri="{FF2B5EF4-FFF2-40B4-BE49-F238E27FC236}">
                    <a16:creationId xmlns:a16="http://schemas.microsoft.com/office/drawing/2014/main" id="{BE58F164-35D5-09D7-FB5C-D7B59BE139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681" y="3650963"/>
                <a:ext cx="3276200" cy="2456986"/>
              </a:xfrm>
              <a:prstGeom prst="rect">
                <a:avLst/>
              </a:prstGeom>
              <a:ln>
                <a:noFill/>
              </a:ln>
              <a:effectLst>
                <a:softEdge rad="112500"/>
              </a:effectLst>
            </p:spPr>
          </p:pic>
        </p:grpSp>
        <p:pic>
          <p:nvPicPr>
            <p:cNvPr id="7" name="図 6">
              <a:extLst>
                <a:ext uri="{FF2B5EF4-FFF2-40B4-BE49-F238E27FC236}">
                  <a16:creationId xmlns:a16="http://schemas.microsoft.com/office/drawing/2014/main" id="{2E0EED7E-BD10-D6A8-E531-37A981DE05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3000" y="4119862"/>
              <a:ext cx="3276757" cy="2457567"/>
            </a:xfrm>
            <a:prstGeom prst="rect">
              <a:avLst/>
            </a:prstGeom>
            <a:ln>
              <a:noFill/>
            </a:ln>
            <a:effectLst>
              <a:softEdge rad="112500"/>
            </a:effectLst>
          </p:spPr>
        </p:pic>
      </p:grpSp>
      <p:pic>
        <p:nvPicPr>
          <p:cNvPr id="5" name="図 4">
            <a:extLst>
              <a:ext uri="{FF2B5EF4-FFF2-40B4-BE49-F238E27FC236}">
                <a16:creationId xmlns:a16="http://schemas.microsoft.com/office/drawing/2014/main" id="{B8EF0514-4346-C158-9212-ED9A38B98B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1672" y="6384235"/>
            <a:ext cx="3276759" cy="2457569"/>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941E70D-FBC5-D15D-DA6F-537768ABE9B0}"/>
              </a:ext>
            </a:extLst>
          </p:cNvPr>
          <p:cNvSpPr/>
          <p:nvPr/>
        </p:nvSpPr>
        <p:spPr>
          <a:xfrm>
            <a:off x="115252" y="79193"/>
            <a:ext cx="6627495" cy="8985613"/>
          </a:xfrm>
          <a:prstGeom prst="rect">
            <a:avLst/>
          </a:prstGeom>
          <a:noFill/>
          <a:ln w="3810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solidFill>
                <a:srgbClr val="7030A0"/>
              </a:solidFill>
            </a:endParaRPr>
          </a:p>
        </p:txBody>
      </p:sp>
      <p:sp>
        <p:nvSpPr>
          <p:cNvPr id="3" name="テキスト ボックス 10">
            <a:extLst>
              <a:ext uri="{FF2B5EF4-FFF2-40B4-BE49-F238E27FC236}">
                <a16:creationId xmlns:a16="http://schemas.microsoft.com/office/drawing/2014/main" id="{5234FE43-4269-CCD7-BD27-F7350CCE24FD}"/>
              </a:ext>
            </a:extLst>
          </p:cNvPr>
          <p:cNvSpPr txBox="1"/>
          <p:nvPr/>
        </p:nvSpPr>
        <p:spPr>
          <a:xfrm>
            <a:off x="331199" y="179512"/>
            <a:ext cx="6195600" cy="338437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tIns="36000" bIns="36000" rtlCol="0" anchor="t">
            <a:noAutofit/>
          </a:bodyPr>
          <a:lstStyle/>
          <a:p>
            <a:pPr algn="ctr" fontAlgn="base" hangingPunct="0"/>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エディオンピースウイング広島視察</a:t>
            </a:r>
            <a:endPar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hangingPunct="0"/>
            <a:r>
              <a:rPr lang="en-US" altLang="ja-JP" sz="16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6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開催概要</a:t>
            </a:r>
            <a:r>
              <a:rPr lang="en-US" altLang="ja-JP" sz="16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hangingPunct="0">
              <a:lnSpc>
                <a:spcPts val="1600"/>
              </a:lnSpc>
            </a:pPr>
            <a:r>
              <a:rPr lang="ja-JP" sz="12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200" b="1" spc="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日時</a:t>
            </a:r>
            <a:r>
              <a:rPr lang="ja-JP" sz="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令和</a:t>
            </a: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６</a:t>
            </a: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３</a:t>
            </a: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月</a:t>
            </a: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７</a:t>
            </a: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日（</a:t>
            </a: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木</a:t>
            </a: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14</a:t>
            </a:r>
            <a:r>
              <a:rPr 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00</a:t>
            </a: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a:t>
            </a:r>
            <a:r>
              <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6</a:t>
            </a:r>
            <a:r>
              <a:rPr 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0</a:t>
            </a:r>
            <a:r>
              <a:rPr 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0</a:t>
            </a:r>
            <a:endParaRPr lang="ja-JP" sz="12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hangingPunct="0">
              <a:lnSpc>
                <a:spcPts val="1600"/>
              </a:lnSpc>
            </a:pPr>
            <a:r>
              <a:rPr lang="ja-JP" sz="12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200" b="1" spc="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場所</a:t>
            </a:r>
            <a:r>
              <a:rPr lang="ja-JP" sz="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エディオンピースウイング広島</a:t>
            </a:r>
            <a:endParaRPr lang="en-US" altLang="ja-JP" sz="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hangingPunct="0">
              <a:lnSpc>
                <a:spcPts val="1600"/>
              </a:lnSpc>
            </a:pPr>
            <a:r>
              <a:rPr lang="ja-JP" sz="12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○参加者</a:t>
            </a: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移動等円滑化評価会議 中国分科会 構成員 </a:t>
            </a:r>
            <a:r>
              <a:rPr lang="en-US" altLang="ja-JP" sz="12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団体</a:t>
            </a:r>
            <a:r>
              <a:rPr lang="en-US" altLang="ja-JP" sz="12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29</a:t>
            </a:r>
            <a:r>
              <a:rPr lang="ja-JP" altLang="en-US" sz="12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名（介助者含む）</a:t>
            </a:r>
            <a:endParaRPr lang="en-US" altLang="ja-JP" sz="12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hangingPunct="0">
              <a:lnSpc>
                <a:spcPts val="1600"/>
              </a:lnSpc>
            </a:pPr>
            <a:r>
              <a:rPr lang="ja-JP" altLang="ja-JP" sz="1200" b="1" kern="12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a:t>
            </a:r>
            <a:r>
              <a:rPr lang="ja-JP" altLang="ja-JP" sz="1200" b="1" spc="6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主催</a:t>
            </a:r>
            <a:r>
              <a:rPr lang="ja-JP" altLang="ja-JP" sz="1200" kern="12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：国土交通省中国運輸局・</a:t>
            </a:r>
            <a:r>
              <a:rPr lang="ja-JP" altLang="en-US" sz="1200" kern="12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中国地方整備局</a:t>
            </a:r>
            <a:endParaRPr lang="ja-JP"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fontAlgn="base" hangingPunct="0">
              <a:lnSpc>
                <a:spcPts val="1600"/>
              </a:lnSpc>
            </a:pPr>
            <a:r>
              <a:rPr lang="ja-JP" altLang="ja-JP" sz="1200" b="1" kern="1200" dirty="0">
                <a:effectLst/>
                <a:latin typeface="ＭＳ Ｐゴシック" panose="020B0600070205080204" pitchFamily="50" charset="-128"/>
                <a:ea typeface="Meiryo UI" panose="020B0604030504040204" pitchFamily="50" charset="-128"/>
                <a:cs typeface="Times New Roman" panose="02020603050405020304" pitchFamily="18" charset="0"/>
              </a:rPr>
              <a:t>○</a:t>
            </a:r>
            <a:r>
              <a:rPr lang="ja-JP" altLang="ja-JP" sz="1200" b="1" spc="600" dirty="0">
                <a:effectLst/>
                <a:latin typeface="ＭＳ Ｐゴシック" panose="020B0600070205080204" pitchFamily="50" charset="-128"/>
                <a:ea typeface="Meiryo UI" panose="020B0604030504040204" pitchFamily="50" charset="-128"/>
                <a:cs typeface="Times New Roman" panose="02020603050405020304" pitchFamily="18" charset="0"/>
              </a:rPr>
              <a:t>協力</a:t>
            </a:r>
            <a:r>
              <a:rPr lang="ja-JP" altLang="ja-JP" sz="1200" kern="1200" dirty="0">
                <a:effectLst/>
                <a:latin typeface="ＭＳ Ｐゴシック" panose="020B0600070205080204" pitchFamily="50" charset="-128"/>
                <a:ea typeface="Meiryo UI" panose="020B0604030504040204" pitchFamily="50" charset="-128"/>
                <a:cs typeface="Times New Roman" panose="02020603050405020304" pitchFamily="18" charset="0"/>
              </a:rPr>
              <a:t>：</a:t>
            </a:r>
            <a:r>
              <a:rPr lang="ja-JP" altLang="en-US" sz="1200" kern="1200" dirty="0">
                <a:effectLst/>
                <a:latin typeface="ＭＳ Ｐゴシック" panose="020B0600070205080204" pitchFamily="50" charset="-128"/>
                <a:ea typeface="Meiryo UI" panose="020B0604030504040204" pitchFamily="50" charset="-128"/>
                <a:cs typeface="Times New Roman" panose="02020603050405020304" pitchFamily="18" charset="0"/>
              </a:rPr>
              <a:t>株式会社サンフレッチェ広島　大成建設株式会社</a:t>
            </a:r>
            <a:endParaRPr lang="en-US" altLang="ja-JP" sz="1200" kern="1200" dirty="0">
              <a:effectLst/>
              <a:latin typeface="ＭＳ Ｐゴシック" panose="020B0600070205080204" pitchFamily="50" charset="-128"/>
              <a:ea typeface="Meiryo UI" panose="020B0604030504040204" pitchFamily="50" charset="-128"/>
              <a:cs typeface="Times New Roman" panose="02020603050405020304" pitchFamily="18" charset="0"/>
            </a:endParaRPr>
          </a:p>
          <a:p>
            <a:pPr fontAlgn="base" hangingPunct="0">
              <a:lnSpc>
                <a:spcPts val="1600"/>
              </a:lnSpc>
            </a:pPr>
            <a:r>
              <a:rPr lang="ja-JP" sz="12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200" b="1" spc="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内容</a:t>
            </a: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スタジアム内のバリアフリー関連設備の視察</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hangingPunct="0">
              <a:lnSpc>
                <a:spcPts val="1600"/>
              </a:lnSpc>
            </a:pP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①センサリールーム</a:t>
            </a:r>
            <a:r>
              <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カームダウンエリア</a:t>
            </a:r>
          </a:p>
          <a:p>
            <a:pPr fontAlgn="base" hangingPunct="0">
              <a:lnSpc>
                <a:spcPts val="1600"/>
              </a:lnSpc>
            </a:pP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②広島モデルの視覚障害者誘導用ブロック</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hangingPunct="0">
              <a:lnSpc>
                <a:spcPts val="1600"/>
              </a:lnSpc>
            </a:pP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③バリアフリートイレ</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hangingPunct="0">
              <a:lnSpc>
                <a:spcPts val="1600"/>
              </a:lnSpc>
            </a:pP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④授乳室</a:t>
            </a:r>
            <a:r>
              <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休憩室</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hangingPunct="0">
              <a:lnSpc>
                <a:spcPts val="1600"/>
              </a:lnSpc>
            </a:pP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⑤車椅子席</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hangingPunct="0">
              <a:lnSpc>
                <a:spcPts val="1600"/>
              </a:lnSpc>
            </a:pP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⑥キッズルーム</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hangingPunct="0">
              <a:lnSpc>
                <a:spcPts val="1600"/>
              </a:lnSpc>
            </a:pP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⑦ヒアリングループ設置席</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hangingPunct="0">
              <a:lnSpc>
                <a:spcPts val="1600"/>
              </a:lnSpc>
            </a:pP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⑧ペデストリアンデッキ</a:t>
            </a:r>
          </a:p>
        </p:txBody>
      </p:sp>
      <p:sp>
        <p:nvSpPr>
          <p:cNvPr id="4" name="テキスト ボックス 3">
            <a:extLst>
              <a:ext uri="{FF2B5EF4-FFF2-40B4-BE49-F238E27FC236}">
                <a16:creationId xmlns:a16="http://schemas.microsoft.com/office/drawing/2014/main" id="{B36C4BDB-9F0A-2ACC-39D3-124960C2B6C0}"/>
              </a:ext>
            </a:extLst>
          </p:cNvPr>
          <p:cNvSpPr txBox="1"/>
          <p:nvPr/>
        </p:nvSpPr>
        <p:spPr>
          <a:xfrm>
            <a:off x="331199" y="3567312"/>
            <a:ext cx="2880000"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視察の様子</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62F0644-0329-A282-A200-86878E744CDD}"/>
              </a:ext>
            </a:extLst>
          </p:cNvPr>
          <p:cNvSpPr txBox="1"/>
          <p:nvPr/>
        </p:nvSpPr>
        <p:spPr>
          <a:xfrm>
            <a:off x="332976" y="6095201"/>
            <a:ext cx="2880000"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①センサリールーム</a:t>
            </a:r>
          </a:p>
        </p:txBody>
      </p:sp>
      <p:sp>
        <p:nvSpPr>
          <p:cNvPr id="22" name="テキスト ボックス 21">
            <a:extLst>
              <a:ext uri="{FF2B5EF4-FFF2-40B4-BE49-F238E27FC236}">
                <a16:creationId xmlns:a16="http://schemas.microsoft.com/office/drawing/2014/main" id="{C31ED5CE-5208-BEF6-70E6-BEED43BCFB6B}"/>
              </a:ext>
            </a:extLst>
          </p:cNvPr>
          <p:cNvSpPr txBox="1"/>
          <p:nvPr/>
        </p:nvSpPr>
        <p:spPr>
          <a:xfrm>
            <a:off x="3609057" y="6095201"/>
            <a:ext cx="2880000"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①カームダウンエリア</a:t>
            </a:r>
          </a:p>
        </p:txBody>
      </p:sp>
      <p:pic>
        <p:nvPicPr>
          <p:cNvPr id="8" name="図 7">
            <a:extLst>
              <a:ext uri="{FF2B5EF4-FFF2-40B4-BE49-F238E27FC236}">
                <a16:creationId xmlns:a16="http://schemas.microsoft.com/office/drawing/2014/main" id="{334D8013-F1AE-46C1-3EB3-09FC17495F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 y="3928391"/>
            <a:ext cx="2879660" cy="2160000"/>
          </a:xfrm>
          <a:prstGeom prst="rect">
            <a:avLst/>
          </a:prstGeom>
        </p:spPr>
      </p:pic>
      <p:pic>
        <p:nvPicPr>
          <p:cNvPr id="14" name="図 13">
            <a:extLst>
              <a:ext uri="{FF2B5EF4-FFF2-40B4-BE49-F238E27FC236}">
                <a16:creationId xmlns:a16="http://schemas.microsoft.com/office/drawing/2014/main" id="{890495C9-73BF-9ACE-B48E-CACC545D5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3200" y="3928391"/>
            <a:ext cx="2880000" cy="2160000"/>
          </a:xfrm>
          <a:prstGeom prst="rect">
            <a:avLst/>
          </a:prstGeom>
        </p:spPr>
      </p:pic>
      <p:sp>
        <p:nvSpPr>
          <p:cNvPr id="18" name="テキスト ボックス 17">
            <a:extLst>
              <a:ext uri="{FF2B5EF4-FFF2-40B4-BE49-F238E27FC236}">
                <a16:creationId xmlns:a16="http://schemas.microsoft.com/office/drawing/2014/main" id="{F001A7CC-0EF7-F8D6-4D7F-CB35B4C16B76}"/>
              </a:ext>
            </a:extLst>
          </p:cNvPr>
          <p:cNvSpPr txBox="1"/>
          <p:nvPr/>
        </p:nvSpPr>
        <p:spPr>
          <a:xfrm>
            <a:off x="331199" y="6660232"/>
            <a:ext cx="6157858" cy="1015663"/>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様々な人がリラックスした姿勢で、かつ、</a:t>
            </a:r>
            <a:r>
              <a:rPr lang="ja-JP" altLang="ja-JP"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感覚過敏の方でも安心</a:t>
            </a:r>
            <a:r>
              <a:rPr lang="ja-JP" altLang="ja-JP" sz="16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して観戦できる</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部屋。サッカースタジアムで開業当初からの常設は</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、エディオンピースウイング広島が</a:t>
            </a:r>
            <a:r>
              <a:rPr lang="ja-JP" altLang="ja-JP"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国内初</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sp>
        <p:nvSpPr>
          <p:cNvPr id="15" name="テキスト ボックス 14">
            <a:extLst>
              <a:ext uri="{FF2B5EF4-FFF2-40B4-BE49-F238E27FC236}">
                <a16:creationId xmlns:a16="http://schemas.microsoft.com/office/drawing/2014/main" id="{30AD6739-7845-0467-0124-985576600917}"/>
              </a:ext>
            </a:extLst>
          </p:cNvPr>
          <p:cNvSpPr txBox="1"/>
          <p:nvPr/>
        </p:nvSpPr>
        <p:spPr>
          <a:xfrm>
            <a:off x="489747" y="6509187"/>
            <a:ext cx="2075158"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センサリールームとは？</a:t>
            </a:r>
          </a:p>
        </p:txBody>
      </p:sp>
      <p:sp>
        <p:nvSpPr>
          <p:cNvPr id="19" name="テキスト ボックス 18">
            <a:extLst>
              <a:ext uri="{FF2B5EF4-FFF2-40B4-BE49-F238E27FC236}">
                <a16:creationId xmlns:a16="http://schemas.microsoft.com/office/drawing/2014/main" id="{16FBD6EF-F804-6DA6-CF57-650ACAD5A26B}"/>
              </a:ext>
            </a:extLst>
          </p:cNvPr>
          <p:cNvSpPr txBox="1"/>
          <p:nvPr/>
        </p:nvSpPr>
        <p:spPr>
          <a:xfrm>
            <a:off x="331199" y="7921836"/>
            <a:ext cx="6157858" cy="769441"/>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altLang="ja-JP" sz="105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発達障害や自閉症の方が、感情が高ぶるなどのパニックになった際に、</a:t>
            </a:r>
            <a:r>
              <a:rPr kumimoji="1" lang="ja-JP" altLang="en-US" sz="1600" dirty="0">
                <a:solidFill>
                  <a:srgbClr val="FF0000"/>
                </a:solidFill>
                <a:latin typeface="Meiryo UI" panose="020B0604030504040204" pitchFamily="50" charset="-128"/>
                <a:ea typeface="Meiryo UI" panose="020B0604030504040204" pitchFamily="50" charset="-128"/>
              </a:rPr>
              <a:t>周りから独立して気持ちを落ち着かせる</a:t>
            </a:r>
            <a:r>
              <a:rPr kumimoji="1" lang="ja-JP" altLang="en-US" sz="1600" dirty="0">
                <a:latin typeface="Meiryo UI" panose="020B0604030504040204" pitchFamily="50" charset="-128"/>
                <a:ea typeface="Meiryo UI" panose="020B0604030504040204" pitchFamily="50" charset="-128"/>
              </a:rPr>
              <a:t>ことができるエリア。</a:t>
            </a:r>
          </a:p>
        </p:txBody>
      </p:sp>
      <p:sp>
        <p:nvSpPr>
          <p:cNvPr id="17" name="テキスト ボックス 16">
            <a:extLst>
              <a:ext uri="{FF2B5EF4-FFF2-40B4-BE49-F238E27FC236}">
                <a16:creationId xmlns:a16="http://schemas.microsoft.com/office/drawing/2014/main" id="{4C442ED1-7F95-BD10-790E-455ABDACCD85}"/>
              </a:ext>
            </a:extLst>
          </p:cNvPr>
          <p:cNvSpPr txBox="1"/>
          <p:nvPr/>
        </p:nvSpPr>
        <p:spPr>
          <a:xfrm>
            <a:off x="489746" y="7740352"/>
            <a:ext cx="2270293"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カームダウンエリアとは？</a:t>
            </a:r>
          </a:p>
        </p:txBody>
      </p:sp>
    </p:spTree>
    <p:extLst>
      <p:ext uri="{BB962C8B-B14F-4D97-AF65-F5344CB8AC3E}">
        <p14:creationId xmlns:p14="http://schemas.microsoft.com/office/powerpoint/2010/main" val="303221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5BA299D-DC30-EF54-1CC9-48F9EEF77B81}"/>
              </a:ext>
            </a:extLst>
          </p:cNvPr>
          <p:cNvSpPr/>
          <p:nvPr/>
        </p:nvSpPr>
        <p:spPr>
          <a:xfrm>
            <a:off x="115252" y="79193"/>
            <a:ext cx="6627495" cy="8985613"/>
          </a:xfrm>
          <a:prstGeom prst="rect">
            <a:avLst/>
          </a:prstGeom>
          <a:noFill/>
          <a:ln w="3810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B9B125D7-EC02-1A8E-5F16-A5F660539A96}"/>
              </a:ext>
            </a:extLst>
          </p:cNvPr>
          <p:cNvSpPr txBox="1"/>
          <p:nvPr/>
        </p:nvSpPr>
        <p:spPr>
          <a:xfrm>
            <a:off x="332976" y="2782833"/>
            <a:ext cx="2880000"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②広島モデルの視覚障害者誘導用ブロック</a:t>
            </a:r>
          </a:p>
        </p:txBody>
      </p:sp>
      <p:sp>
        <p:nvSpPr>
          <p:cNvPr id="5" name="テキスト ボックス 4">
            <a:extLst>
              <a:ext uri="{FF2B5EF4-FFF2-40B4-BE49-F238E27FC236}">
                <a16:creationId xmlns:a16="http://schemas.microsoft.com/office/drawing/2014/main" id="{57929C8F-9B6B-6F30-1FC1-29C3AAFCE114}"/>
              </a:ext>
            </a:extLst>
          </p:cNvPr>
          <p:cNvSpPr txBox="1"/>
          <p:nvPr/>
        </p:nvSpPr>
        <p:spPr>
          <a:xfrm>
            <a:off x="3645024" y="2782833"/>
            <a:ext cx="2880000"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③バリアフリートイレ</a:t>
            </a:r>
          </a:p>
        </p:txBody>
      </p:sp>
      <p:sp>
        <p:nvSpPr>
          <p:cNvPr id="9" name="テキスト ボックス 8">
            <a:extLst>
              <a:ext uri="{FF2B5EF4-FFF2-40B4-BE49-F238E27FC236}">
                <a16:creationId xmlns:a16="http://schemas.microsoft.com/office/drawing/2014/main" id="{81CCAF33-C409-4AF8-C2D3-102F1748A04E}"/>
              </a:ext>
            </a:extLst>
          </p:cNvPr>
          <p:cNvSpPr txBox="1"/>
          <p:nvPr/>
        </p:nvSpPr>
        <p:spPr>
          <a:xfrm>
            <a:off x="331199" y="3343401"/>
            <a:ext cx="6193825" cy="984885"/>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車椅子ユーザーの「凹凸を低減してほしい。」との要望を受け、</a:t>
            </a:r>
            <a:r>
              <a:rPr lang="ja-JP" altLang="en-US"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視覚障害者の方と共同</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で、エディオンピースウイング広島のために</a:t>
            </a:r>
            <a:r>
              <a:rPr lang="ja-JP" altLang="en-US"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開発</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された誘導ブロック。</a:t>
            </a:r>
            <a:r>
              <a:rPr lang="ja-JP" altLang="en-US"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凹凸や幅が通常</a:t>
            </a:r>
            <a:r>
              <a:rPr lang="en-US" altLang="ja-JP"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(5mm)</a:t>
            </a:r>
            <a:r>
              <a:rPr lang="ja-JP" altLang="en-US"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の半分</a:t>
            </a:r>
            <a:r>
              <a:rPr lang="en-US" altLang="ja-JP"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(2.5mm)</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となっている。</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50D8007C-8544-F0C0-34EF-4CF254A75282}"/>
              </a:ext>
            </a:extLst>
          </p:cNvPr>
          <p:cNvSpPr txBox="1"/>
          <p:nvPr/>
        </p:nvSpPr>
        <p:spPr>
          <a:xfrm>
            <a:off x="489746" y="3192356"/>
            <a:ext cx="4163390"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広島モデルの視覚障害者誘導用ブロックとは？</a:t>
            </a:r>
          </a:p>
        </p:txBody>
      </p:sp>
      <p:sp>
        <p:nvSpPr>
          <p:cNvPr id="11" name="テキスト ボックス 10">
            <a:extLst>
              <a:ext uri="{FF2B5EF4-FFF2-40B4-BE49-F238E27FC236}">
                <a16:creationId xmlns:a16="http://schemas.microsoft.com/office/drawing/2014/main" id="{30EEEF5B-BF89-1A97-44C2-43109B21EF78}"/>
              </a:ext>
            </a:extLst>
          </p:cNvPr>
          <p:cNvSpPr txBox="1"/>
          <p:nvPr/>
        </p:nvSpPr>
        <p:spPr>
          <a:xfrm>
            <a:off x="331199" y="4605005"/>
            <a:ext cx="6193825" cy="984885"/>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kumimoji="1" lang="en-US" altLang="ja-JP" sz="1000" dirty="0">
              <a:latin typeface="Meiryo UI" panose="020B0604030504040204" pitchFamily="50" charset="-128"/>
              <a:ea typeface="Meiryo UI" panose="020B0604030504040204" pitchFamily="50" charset="-128"/>
            </a:endParaRPr>
          </a:p>
          <a:p>
            <a:pPr algn="just"/>
            <a:r>
              <a:rPr kumimoji="1" lang="ja-JP" altLang="en-US" sz="1600" dirty="0">
                <a:latin typeface="Meiryo UI" panose="020B0604030504040204" pitchFamily="50" charset="-128"/>
                <a:ea typeface="Meiryo UI" panose="020B0604030504040204" pitchFamily="50" charset="-128"/>
              </a:rPr>
              <a:t>車椅子が</a:t>
            </a:r>
            <a:r>
              <a:rPr kumimoji="1" lang="ja-JP" altLang="en-US" sz="1600" dirty="0">
                <a:solidFill>
                  <a:srgbClr val="FF0000"/>
                </a:solidFill>
                <a:latin typeface="Meiryo UI" panose="020B0604030504040204" pitchFamily="50" charset="-128"/>
                <a:ea typeface="Meiryo UI" panose="020B0604030504040204" pitchFamily="50" charset="-128"/>
              </a:rPr>
              <a:t>旋回できる十分なスペース</a:t>
            </a:r>
            <a:r>
              <a:rPr kumimoji="1" lang="ja-JP" altLang="en-US" sz="1600" dirty="0">
                <a:latin typeface="Meiryo UI" panose="020B0604030504040204" pitchFamily="50" charset="-128"/>
                <a:ea typeface="Meiryo UI" panose="020B0604030504040204" pitchFamily="50" charset="-128"/>
              </a:rPr>
              <a:t>を確保。入口は</a:t>
            </a:r>
            <a:r>
              <a:rPr kumimoji="1" lang="en-US" altLang="ja-JP" sz="1600" dirty="0">
                <a:solidFill>
                  <a:srgbClr val="FF0000"/>
                </a:solidFill>
                <a:latin typeface="Meiryo UI" panose="020B0604030504040204" pitchFamily="50" charset="-128"/>
                <a:ea typeface="Meiryo UI" panose="020B0604030504040204" pitchFamily="50" charset="-128"/>
              </a:rPr>
              <a:t>2</a:t>
            </a:r>
            <a:r>
              <a:rPr kumimoji="1" lang="ja-JP" altLang="en-US" sz="1600" dirty="0">
                <a:solidFill>
                  <a:srgbClr val="FF0000"/>
                </a:solidFill>
                <a:latin typeface="Meiryo UI" panose="020B0604030504040204" pitchFamily="50" charset="-128"/>
                <a:ea typeface="Meiryo UI" panose="020B0604030504040204" pitchFamily="50" charset="-128"/>
              </a:rPr>
              <a:t>人乗りベビーカーでもスムーズに入る</a:t>
            </a:r>
            <a:r>
              <a:rPr kumimoji="1" lang="ja-JP" altLang="en-US" sz="1600" dirty="0">
                <a:latin typeface="Meiryo UI" panose="020B0604030504040204" pitchFamily="50" charset="-128"/>
                <a:ea typeface="Meiryo UI" panose="020B0604030504040204" pitchFamily="50" charset="-128"/>
              </a:rPr>
              <a:t>ことができる幅となっている。また、設置位置も、エレベーター近辺と配慮が施されている。</a:t>
            </a:r>
          </a:p>
        </p:txBody>
      </p:sp>
      <p:sp>
        <p:nvSpPr>
          <p:cNvPr id="12" name="テキスト ボックス 11">
            <a:extLst>
              <a:ext uri="{FF2B5EF4-FFF2-40B4-BE49-F238E27FC236}">
                <a16:creationId xmlns:a16="http://schemas.microsoft.com/office/drawing/2014/main" id="{C738B18D-417D-51ED-6840-8A946274BD82}"/>
              </a:ext>
            </a:extLst>
          </p:cNvPr>
          <p:cNvSpPr txBox="1"/>
          <p:nvPr/>
        </p:nvSpPr>
        <p:spPr>
          <a:xfrm>
            <a:off x="489747" y="4423521"/>
            <a:ext cx="2507205"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600" b="1" dirty="0">
                <a:latin typeface="Meiryo UI" panose="020B0604030504040204" pitchFamily="50" charset="-128"/>
                <a:ea typeface="Meiryo UI" panose="020B0604030504040204" pitchFamily="50" charset="-128"/>
              </a:rPr>
              <a:t>バリアフリー</a:t>
            </a:r>
            <a:r>
              <a:rPr kumimoji="1" lang="ja-JP" altLang="en-US" sz="1600" b="1" dirty="0">
                <a:latin typeface="Meiryo UI" panose="020B0604030504040204" pitchFamily="50" charset="-128"/>
                <a:ea typeface="Meiryo UI" panose="020B0604030504040204" pitchFamily="50" charset="-128"/>
              </a:rPr>
              <a:t>トイレのポイント</a:t>
            </a:r>
          </a:p>
        </p:txBody>
      </p:sp>
      <p:pic>
        <p:nvPicPr>
          <p:cNvPr id="14" name="図 13">
            <a:extLst>
              <a:ext uri="{FF2B5EF4-FFF2-40B4-BE49-F238E27FC236}">
                <a16:creationId xmlns:a16="http://schemas.microsoft.com/office/drawing/2014/main" id="{8363574B-EA43-A64A-9F9E-B4BD309DB8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01" y="611560"/>
            <a:ext cx="2879709" cy="2160000"/>
          </a:xfrm>
          <a:prstGeom prst="rect">
            <a:avLst/>
          </a:prstGeom>
        </p:spPr>
      </p:pic>
      <p:sp>
        <p:nvSpPr>
          <p:cNvPr id="33" name="テキスト ボックス 32">
            <a:extLst>
              <a:ext uri="{FF2B5EF4-FFF2-40B4-BE49-F238E27FC236}">
                <a16:creationId xmlns:a16="http://schemas.microsoft.com/office/drawing/2014/main" id="{38A03EF4-D46A-4392-73C6-800D49FDB6E1}"/>
              </a:ext>
            </a:extLst>
          </p:cNvPr>
          <p:cNvSpPr txBox="1"/>
          <p:nvPr/>
        </p:nvSpPr>
        <p:spPr>
          <a:xfrm>
            <a:off x="325010" y="8286799"/>
            <a:ext cx="28800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バリアフリートイレ兼男女共用トイレ</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写真中央</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3FFA90C3-5005-68D4-65D7-68AAA22EE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3200" y="611560"/>
            <a:ext cx="2880000" cy="2160000"/>
          </a:xfrm>
          <a:prstGeom prst="rect">
            <a:avLst/>
          </a:prstGeom>
        </p:spPr>
      </p:pic>
      <p:sp>
        <p:nvSpPr>
          <p:cNvPr id="39" name="テキスト ボックス 38">
            <a:extLst>
              <a:ext uri="{FF2B5EF4-FFF2-40B4-BE49-F238E27FC236}">
                <a16:creationId xmlns:a16="http://schemas.microsoft.com/office/drawing/2014/main" id="{A2D42B02-35A0-AD36-FF20-1248ED1651D5}"/>
              </a:ext>
            </a:extLst>
          </p:cNvPr>
          <p:cNvSpPr txBox="1"/>
          <p:nvPr/>
        </p:nvSpPr>
        <p:spPr>
          <a:xfrm>
            <a:off x="332976" y="5745614"/>
            <a:ext cx="2880000"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その他のトイレ</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pic>
        <p:nvPicPr>
          <p:cNvPr id="45" name="図 44">
            <a:extLst>
              <a:ext uri="{FF2B5EF4-FFF2-40B4-BE49-F238E27FC236}">
                <a16:creationId xmlns:a16="http://schemas.microsoft.com/office/drawing/2014/main" id="{8350FAC0-2369-8606-DDDF-2A3A9F27D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301" y="6120345"/>
            <a:ext cx="2880000" cy="2160000"/>
          </a:xfrm>
          <a:prstGeom prst="rect">
            <a:avLst/>
          </a:prstGeom>
        </p:spPr>
      </p:pic>
      <p:pic>
        <p:nvPicPr>
          <p:cNvPr id="46" name="図 45">
            <a:extLst>
              <a:ext uri="{FF2B5EF4-FFF2-40B4-BE49-F238E27FC236}">
                <a16:creationId xmlns:a16="http://schemas.microsoft.com/office/drawing/2014/main" id="{8D91816B-6B6E-8BE8-0B67-52FD3D4F62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3200" y="6120345"/>
            <a:ext cx="2880000" cy="2160000"/>
          </a:xfrm>
          <a:prstGeom prst="rect">
            <a:avLst/>
          </a:prstGeom>
        </p:spPr>
      </p:pic>
      <p:sp>
        <p:nvSpPr>
          <p:cNvPr id="47" name="テキスト ボックス 46">
            <a:extLst>
              <a:ext uri="{FF2B5EF4-FFF2-40B4-BE49-F238E27FC236}">
                <a16:creationId xmlns:a16="http://schemas.microsoft.com/office/drawing/2014/main" id="{B03652B2-8F47-02BF-C021-5AF13B316243}"/>
              </a:ext>
            </a:extLst>
          </p:cNvPr>
          <p:cNvSpPr txBox="1"/>
          <p:nvPr/>
        </p:nvSpPr>
        <p:spPr>
          <a:xfrm>
            <a:off x="3652992" y="8286799"/>
            <a:ext cx="28800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キッズルーム内子ども用トイレ</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写真右側</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4924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5BA299D-DC30-EF54-1CC9-48F9EEF77B81}"/>
              </a:ext>
            </a:extLst>
          </p:cNvPr>
          <p:cNvSpPr/>
          <p:nvPr/>
        </p:nvSpPr>
        <p:spPr>
          <a:xfrm>
            <a:off x="115252" y="79193"/>
            <a:ext cx="6627495" cy="8985613"/>
          </a:xfrm>
          <a:prstGeom prst="rect">
            <a:avLst/>
          </a:prstGeom>
          <a:noFill/>
          <a:ln w="3810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B9B125D7-EC02-1A8E-5F16-A5F660539A96}"/>
              </a:ext>
            </a:extLst>
          </p:cNvPr>
          <p:cNvSpPr txBox="1"/>
          <p:nvPr/>
        </p:nvSpPr>
        <p:spPr>
          <a:xfrm>
            <a:off x="332976" y="3070865"/>
            <a:ext cx="2880000"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④授乳室</a:t>
            </a:r>
          </a:p>
        </p:txBody>
      </p:sp>
      <p:sp>
        <p:nvSpPr>
          <p:cNvPr id="5" name="テキスト ボックス 4">
            <a:extLst>
              <a:ext uri="{FF2B5EF4-FFF2-40B4-BE49-F238E27FC236}">
                <a16:creationId xmlns:a16="http://schemas.microsoft.com/office/drawing/2014/main" id="{57929C8F-9B6B-6F30-1FC1-29C3AAFCE114}"/>
              </a:ext>
            </a:extLst>
          </p:cNvPr>
          <p:cNvSpPr txBox="1"/>
          <p:nvPr/>
        </p:nvSpPr>
        <p:spPr>
          <a:xfrm>
            <a:off x="3645024" y="3070865"/>
            <a:ext cx="2880000"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⑤車椅子席</a:t>
            </a:r>
          </a:p>
        </p:txBody>
      </p:sp>
      <p:sp>
        <p:nvSpPr>
          <p:cNvPr id="9" name="テキスト ボックス 8">
            <a:extLst>
              <a:ext uri="{FF2B5EF4-FFF2-40B4-BE49-F238E27FC236}">
                <a16:creationId xmlns:a16="http://schemas.microsoft.com/office/drawing/2014/main" id="{81CCAF33-C409-4AF8-C2D3-102F1748A04E}"/>
              </a:ext>
            </a:extLst>
          </p:cNvPr>
          <p:cNvSpPr txBox="1"/>
          <p:nvPr/>
        </p:nvSpPr>
        <p:spPr>
          <a:xfrm>
            <a:off x="331199" y="3631433"/>
            <a:ext cx="6193825" cy="738664"/>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手すりの高さを</a:t>
            </a:r>
            <a:r>
              <a:rPr lang="ja-JP" altLang="en-US"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通常より下げる</a:t>
            </a:r>
            <a:r>
              <a:rPr lang="en-US" altLang="ja-JP"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(90cm</a:t>
            </a:r>
            <a:r>
              <a:rPr lang="ja-JP" altLang="en-US"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75cm)</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ことで</a:t>
            </a:r>
            <a:r>
              <a:rPr lang="ja-JP" altLang="en-US"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視界を遮られることなく観戦が可能</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。また、一部の車椅子席には、</a:t>
            </a:r>
            <a:r>
              <a:rPr lang="ja-JP" altLang="en-US"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電動車椅子用の電源を設置</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50D8007C-8544-F0C0-34EF-4CF254A75282}"/>
              </a:ext>
            </a:extLst>
          </p:cNvPr>
          <p:cNvSpPr txBox="1"/>
          <p:nvPr/>
        </p:nvSpPr>
        <p:spPr>
          <a:xfrm>
            <a:off x="489746" y="3480388"/>
            <a:ext cx="1859134"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車椅子席のポイント</a:t>
            </a:r>
          </a:p>
        </p:txBody>
      </p:sp>
      <p:sp>
        <p:nvSpPr>
          <p:cNvPr id="33" name="テキスト ボックス 32">
            <a:extLst>
              <a:ext uri="{FF2B5EF4-FFF2-40B4-BE49-F238E27FC236}">
                <a16:creationId xmlns:a16="http://schemas.microsoft.com/office/drawing/2014/main" id="{38A03EF4-D46A-4392-73C6-800D49FDB6E1}"/>
              </a:ext>
            </a:extLst>
          </p:cNvPr>
          <p:cNvSpPr txBox="1"/>
          <p:nvPr/>
        </p:nvSpPr>
        <p:spPr>
          <a:xfrm>
            <a:off x="325010" y="6804248"/>
            <a:ext cx="2880000"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⑥キッズルーム</a:t>
            </a:r>
            <a:r>
              <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予約制</a:t>
            </a:r>
            <a:r>
              <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200" dirty="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B03652B2-8F47-02BF-C021-5AF13B316243}"/>
              </a:ext>
            </a:extLst>
          </p:cNvPr>
          <p:cNvSpPr txBox="1"/>
          <p:nvPr/>
        </p:nvSpPr>
        <p:spPr>
          <a:xfrm>
            <a:off x="3652992" y="6804248"/>
            <a:ext cx="2880000"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⑦ヒアリングループ設置席</a:t>
            </a:r>
            <a:endParaRPr kumimoji="1" lang="ja-JP" altLang="en-US" sz="12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A44B8E24-83C7-0F04-FE37-8DB1C63225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010" y="899591"/>
            <a:ext cx="2880001" cy="2160001"/>
          </a:xfrm>
          <a:prstGeom prst="rect">
            <a:avLst/>
          </a:prstGeom>
        </p:spPr>
      </p:pic>
      <p:pic>
        <p:nvPicPr>
          <p:cNvPr id="8" name="図 7">
            <a:extLst>
              <a:ext uri="{FF2B5EF4-FFF2-40B4-BE49-F238E27FC236}">
                <a16:creationId xmlns:a16="http://schemas.microsoft.com/office/drawing/2014/main" id="{84692091-EABE-9660-E0DE-41D25D0AF8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8565" y="899857"/>
            <a:ext cx="2880000" cy="2159735"/>
          </a:xfrm>
          <a:prstGeom prst="rect">
            <a:avLst/>
          </a:prstGeom>
        </p:spPr>
      </p:pic>
      <p:pic>
        <p:nvPicPr>
          <p:cNvPr id="17" name="図 16">
            <a:extLst>
              <a:ext uri="{FF2B5EF4-FFF2-40B4-BE49-F238E27FC236}">
                <a16:creationId xmlns:a16="http://schemas.microsoft.com/office/drawing/2014/main" id="{B026FDA8-B6E2-A336-3D53-817A53B9EB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8565" y="4626628"/>
            <a:ext cx="2880001" cy="2160001"/>
          </a:xfrm>
          <a:prstGeom prst="rect">
            <a:avLst/>
          </a:prstGeom>
        </p:spPr>
      </p:pic>
      <p:sp>
        <p:nvSpPr>
          <p:cNvPr id="18" name="テキスト ボックス 17">
            <a:extLst>
              <a:ext uri="{FF2B5EF4-FFF2-40B4-BE49-F238E27FC236}">
                <a16:creationId xmlns:a16="http://schemas.microsoft.com/office/drawing/2014/main" id="{7F052401-E8DC-B483-2643-5FFDB7E186FF}"/>
              </a:ext>
            </a:extLst>
          </p:cNvPr>
          <p:cNvSpPr txBox="1"/>
          <p:nvPr/>
        </p:nvSpPr>
        <p:spPr>
          <a:xfrm>
            <a:off x="331199" y="7372181"/>
            <a:ext cx="6157858" cy="738664"/>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sz="10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座席下のヒアリングループ</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アンテナ線</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により、</a:t>
            </a:r>
            <a:r>
              <a:rPr kumimoji="1" lang="ja-JP" altLang="en-US" sz="1600" dirty="0">
                <a:solidFill>
                  <a:srgbClr val="FF0000"/>
                </a:solidFill>
                <a:latin typeface="Meiryo UI" panose="020B0604030504040204" pitchFamily="50" charset="-128"/>
                <a:ea typeface="Meiryo UI" panose="020B0604030504040204" pitchFamily="50" charset="-128"/>
              </a:rPr>
              <a:t>雑音に邪魔されずに音を補聴器や人工内耳に届ける</a:t>
            </a:r>
            <a:r>
              <a:rPr kumimoji="1" lang="ja-JP" altLang="en-US" sz="1600" dirty="0">
                <a:latin typeface="Meiryo UI" panose="020B0604030504040204" pitchFamily="50" charset="-128"/>
                <a:ea typeface="Meiryo UI" panose="020B0604030504040204" pitchFamily="50" charset="-128"/>
              </a:rPr>
              <a:t>ことが可能な座席。</a:t>
            </a:r>
          </a:p>
        </p:txBody>
      </p:sp>
      <p:sp>
        <p:nvSpPr>
          <p:cNvPr id="19" name="テキスト ボックス 18">
            <a:extLst>
              <a:ext uri="{FF2B5EF4-FFF2-40B4-BE49-F238E27FC236}">
                <a16:creationId xmlns:a16="http://schemas.microsoft.com/office/drawing/2014/main" id="{65DE5081-7F82-E86D-086E-126759F3C6AB}"/>
              </a:ext>
            </a:extLst>
          </p:cNvPr>
          <p:cNvSpPr txBox="1"/>
          <p:nvPr/>
        </p:nvSpPr>
        <p:spPr>
          <a:xfrm>
            <a:off x="489746" y="7190697"/>
            <a:ext cx="2723230"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ヒアリングループ設置席とは？</a:t>
            </a:r>
          </a:p>
        </p:txBody>
      </p:sp>
      <p:pic>
        <p:nvPicPr>
          <p:cNvPr id="7" name="図 6">
            <a:extLst>
              <a:ext uri="{FF2B5EF4-FFF2-40B4-BE49-F238E27FC236}">
                <a16:creationId xmlns:a16="http://schemas.microsoft.com/office/drawing/2014/main" id="{E4023479-BA59-D34C-BB6B-58DF6D1B83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5" t="-1791" r="43395" b="1791"/>
          <a:stretch/>
        </p:blipFill>
        <p:spPr>
          <a:xfrm rot="5400000">
            <a:off x="685010" y="4266628"/>
            <a:ext cx="2160001" cy="2880001"/>
          </a:xfrm>
          <a:prstGeom prst="rect">
            <a:avLst/>
          </a:prstGeom>
        </p:spPr>
      </p:pic>
    </p:spTree>
    <p:extLst>
      <p:ext uri="{BB962C8B-B14F-4D97-AF65-F5344CB8AC3E}">
        <p14:creationId xmlns:p14="http://schemas.microsoft.com/office/powerpoint/2010/main" val="207739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F8F70E4-0EBE-4E29-72F3-4FD093CC0AF6}"/>
              </a:ext>
            </a:extLst>
          </p:cNvPr>
          <p:cNvSpPr txBox="1"/>
          <p:nvPr/>
        </p:nvSpPr>
        <p:spPr>
          <a:xfrm>
            <a:off x="300454" y="2123728"/>
            <a:ext cx="6231472" cy="28206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⑧ペデストリアンデッキ                                        </a:t>
            </a:r>
            <a:r>
              <a:rPr lang="ja-JP" altLang="en-US" sz="1200" dirty="0">
                <a:latin typeface="Meiryo UI" panose="020B0604030504040204" pitchFamily="50" charset="-128"/>
                <a:ea typeface="Meiryo UI" panose="020B0604030504040204" pitchFamily="50" charset="-128"/>
              </a:rPr>
              <a:t>庇付きのエレベーター</a:t>
            </a:r>
            <a:endParaRPr kumimoji="1" lang="en-US" altLang="ja-JP" sz="12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4E977BFF-0B2F-3A73-3DEC-B9D4237B57AA}"/>
              </a:ext>
            </a:extLst>
          </p:cNvPr>
          <p:cNvSpPr/>
          <p:nvPr/>
        </p:nvSpPr>
        <p:spPr>
          <a:xfrm>
            <a:off x="115252" y="79193"/>
            <a:ext cx="6627495" cy="8985613"/>
          </a:xfrm>
          <a:prstGeom prst="rect">
            <a:avLst/>
          </a:prstGeom>
          <a:noFill/>
          <a:ln w="3810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EDB4D1C-7BD8-8AEE-2318-BB6F68C9C80F}"/>
              </a:ext>
            </a:extLst>
          </p:cNvPr>
          <p:cNvSpPr txBox="1"/>
          <p:nvPr/>
        </p:nvSpPr>
        <p:spPr>
          <a:xfrm>
            <a:off x="86090" y="3059832"/>
            <a:ext cx="2406806" cy="369332"/>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参加者からの主な感想</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BB8C6D18-14C0-FC29-2C8D-0EFD95CD77BC}"/>
              </a:ext>
            </a:extLst>
          </p:cNvPr>
          <p:cNvGrpSpPr/>
          <p:nvPr/>
        </p:nvGrpSpPr>
        <p:grpSpPr>
          <a:xfrm>
            <a:off x="204335" y="3347864"/>
            <a:ext cx="6449328" cy="5709255"/>
            <a:chOff x="132328" y="3660859"/>
            <a:chExt cx="6449328" cy="5709255"/>
          </a:xfrm>
        </p:grpSpPr>
        <p:sp>
          <p:nvSpPr>
            <p:cNvPr id="24" name="正方形/長方形 23">
              <a:extLst>
                <a:ext uri="{FF2B5EF4-FFF2-40B4-BE49-F238E27FC236}">
                  <a16:creationId xmlns:a16="http://schemas.microsoft.com/office/drawing/2014/main" id="{0D4888BF-8471-4E47-4E70-C0C0AAC396B8}"/>
                </a:ext>
              </a:extLst>
            </p:cNvPr>
            <p:cNvSpPr/>
            <p:nvPr/>
          </p:nvSpPr>
          <p:spPr bwMode="auto">
            <a:xfrm>
              <a:off x="132328" y="3660859"/>
              <a:ext cx="3224664" cy="5652000"/>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algn="just">
                <a:buClr>
                  <a:schemeClr val="tx1"/>
                </a:buClr>
              </a:pPr>
              <a:r>
                <a:rPr kumimoji="1" lang="ja-JP" altLang="en-US" sz="1200" b="1" dirty="0">
                  <a:solidFill>
                    <a:schemeClr val="tx1"/>
                  </a:solidFill>
                  <a:latin typeface="Meiryo UI" panose="020B0604030504040204" pitchFamily="50" charset="-128"/>
                  <a:ea typeface="Meiryo UI" panose="020B0604030504040204" pitchFamily="50" charset="-128"/>
                </a:rPr>
                <a:t>◆センサリールーム</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160338" indent="-84138"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・キューブ型のイスやソファ、ヨギボーなど感覚が癒やされる物を多く取り入れて下さってました。</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0338" indent="-84138"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・本人のみならず、サッカー観戦を諦めていた家族が、この設備があることで生活の中で「スタジアムに行く」という選択肢が増えることが重要だと思う。</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0338" indent="-84138" algn="just">
                <a:buClr>
                  <a:schemeClr val="tx1"/>
                </a:buClr>
              </a:pPr>
              <a:r>
                <a:rPr kumimoji="1" lang="ja-JP" altLang="en-US" sz="1200" spc="-50" dirty="0">
                  <a:solidFill>
                    <a:schemeClr val="tx1"/>
                  </a:solidFill>
                  <a:latin typeface="Meiryo UI" panose="020B0604030504040204" pitchFamily="50" charset="-128"/>
                  <a:ea typeface="Meiryo UI" panose="020B0604030504040204" pitchFamily="50" charset="-128"/>
                </a:rPr>
                <a:t>・センサリールーム内のトイレと授乳室の入り口の引き戸が閉まってしまう（全開状態でロックされない）</a:t>
              </a:r>
            </a:p>
            <a:p>
              <a:pPr marL="160338" indent="-84138" algn="just">
                <a:buClr>
                  <a:schemeClr val="tx1"/>
                </a:buClr>
              </a:pPr>
              <a:r>
                <a:rPr kumimoji="1" lang="ja-JP" altLang="en-US" sz="1200" spc="-20" dirty="0">
                  <a:solidFill>
                    <a:schemeClr val="tx1"/>
                  </a:solidFill>
                  <a:latin typeface="Meiryo UI" panose="020B0604030504040204" pitchFamily="50" charset="-128"/>
                  <a:ea typeface="Meiryo UI" panose="020B0604030504040204" pitchFamily="50" charset="-128"/>
                </a:rPr>
                <a:t>・センサリールーム内の授乳室の入り口前に授乳台があり、入り口の扉を開けると丸見えになってしまう。（奥にスペースがあるので、逆にすれば良い）</a:t>
              </a:r>
              <a:endParaRPr kumimoji="1" lang="en-US" altLang="ja-JP" sz="1200" spc="-20" dirty="0">
                <a:solidFill>
                  <a:schemeClr val="tx1"/>
                </a:solidFill>
                <a:latin typeface="Meiryo UI" panose="020B0604030504040204" pitchFamily="50" charset="-128"/>
                <a:ea typeface="Meiryo UI" panose="020B0604030504040204" pitchFamily="50" charset="-128"/>
              </a:endParaRPr>
            </a:p>
            <a:p>
              <a:pPr marL="160338" indent="-84138" algn="just">
                <a:buClr>
                  <a:schemeClr val="tx1"/>
                </a:buClr>
              </a:pPr>
              <a:endParaRPr kumimoji="1" lang="en-US" altLang="ja-JP" sz="100" spc="-20" dirty="0">
                <a:solidFill>
                  <a:schemeClr val="tx1"/>
                </a:solidFill>
                <a:latin typeface="Meiryo UI" panose="020B0604030504040204" pitchFamily="50" charset="-128"/>
                <a:ea typeface="Meiryo UI" panose="020B0604030504040204" pitchFamily="50" charset="-128"/>
              </a:endParaRPr>
            </a:p>
            <a:p>
              <a:pPr algn="just">
                <a:buClr>
                  <a:schemeClr val="tx1"/>
                </a:buClr>
              </a:pPr>
              <a:r>
                <a:rPr kumimoji="1" lang="ja-JP" altLang="en-US" sz="1200" b="1" dirty="0">
                  <a:solidFill>
                    <a:schemeClr val="tx1"/>
                  </a:solidFill>
                  <a:latin typeface="Meiryo UI" panose="020B0604030504040204" pitchFamily="50" charset="-128"/>
                  <a:ea typeface="Meiryo UI" panose="020B0604030504040204" pitchFamily="50" charset="-128"/>
                </a:rPr>
                <a:t>◆広島モデルの視覚障害者誘導用ブロック</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162000" indent="-84138"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・視覚障害者とそうではない人とのインクルーシブが感じられる。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2000" indent="-84138"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・幅、高さが半分の広島モデル。効果が楽しみ。</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2000" indent="-84138" algn="just">
                <a:buClr>
                  <a:schemeClr val="tx1"/>
                </a:buClr>
              </a:pPr>
              <a:r>
                <a:rPr kumimoji="1" lang="ja-JP" altLang="en-US" sz="1200" spc="-50" dirty="0">
                  <a:solidFill>
                    <a:schemeClr val="tx1"/>
                  </a:solidFill>
                  <a:latin typeface="Meiryo UI" panose="020B0604030504040204" pitchFamily="50" charset="-128"/>
                  <a:ea typeface="Meiryo UI" panose="020B0604030504040204" pitchFamily="50" charset="-128"/>
                </a:rPr>
                <a:t>・ユニバーサルデザインは結果に注目されがちですが、決めるプロセスに注目することは大切と思いました。</a:t>
              </a:r>
              <a:endParaRPr kumimoji="1" lang="en-US" altLang="ja-JP" sz="1200" spc="-50" dirty="0">
                <a:solidFill>
                  <a:schemeClr val="tx1"/>
                </a:solidFill>
                <a:latin typeface="Meiryo UI" panose="020B0604030504040204" pitchFamily="50" charset="-128"/>
                <a:ea typeface="Meiryo UI" panose="020B0604030504040204" pitchFamily="50" charset="-128"/>
              </a:endParaRPr>
            </a:p>
            <a:p>
              <a:pPr marL="162000" indent="-84138" algn="just">
                <a:buClr>
                  <a:schemeClr val="tx1"/>
                </a:buClr>
              </a:pPr>
              <a:endParaRPr kumimoji="1" lang="en-US" altLang="ja-JP" sz="100" spc="-50" dirty="0">
                <a:solidFill>
                  <a:schemeClr val="tx1"/>
                </a:solidFill>
                <a:latin typeface="Meiryo UI" panose="020B0604030504040204" pitchFamily="50" charset="-128"/>
                <a:ea typeface="Meiryo UI" panose="020B0604030504040204" pitchFamily="50" charset="-128"/>
              </a:endParaRPr>
            </a:p>
            <a:p>
              <a:pPr algn="just">
                <a:buClr>
                  <a:schemeClr val="tx1"/>
                </a:buClr>
              </a:pPr>
              <a:r>
                <a:rPr kumimoji="1" lang="ja-JP" altLang="en-US" sz="1200" b="1" dirty="0">
                  <a:solidFill>
                    <a:schemeClr val="tx1"/>
                  </a:solidFill>
                  <a:latin typeface="Meiryo UI" panose="020B0604030504040204" pitchFamily="50" charset="-128"/>
                  <a:ea typeface="Meiryo UI" panose="020B0604030504040204" pitchFamily="50" charset="-128"/>
                </a:rPr>
                <a:t>◆トイレ関係</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・二人乗りベビーカーでもスムーズに入ることが出来た。車いすトイレの便器に背もたれがあるともっと良い。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・多く設置されていて安心です。大きめの車いすでも心配なく使用出来ます。</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・車いすトイレは狭いと感じ男女共用トイレ、大型トイレも、もっとあれば快適に観戦できるのではないかと思う。</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・トイレにいろんなパターンがあるため、逆に自分が利用したいトイレをみつけるのが難しいかもしれないと思いました。大人用のトイレに低い洗面台や逆に子ども用の踏み台があれば、良いと思います。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2D779CF0-C656-47EB-FBC9-CE15A51D806A}"/>
                </a:ext>
              </a:extLst>
            </p:cNvPr>
            <p:cNvSpPr/>
            <p:nvPr/>
          </p:nvSpPr>
          <p:spPr bwMode="auto">
            <a:xfrm>
              <a:off x="3356992" y="3660859"/>
              <a:ext cx="3224664" cy="5709255"/>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algn="just">
                <a:buClr>
                  <a:schemeClr val="tx1"/>
                </a:buClr>
              </a:pPr>
              <a:r>
                <a:rPr kumimoji="1" lang="ja-JP" altLang="en-US" sz="1200" b="1" dirty="0">
                  <a:solidFill>
                    <a:schemeClr val="tx1"/>
                  </a:solidFill>
                  <a:latin typeface="Meiryo UI" panose="020B0604030504040204" pitchFamily="50" charset="-128"/>
                  <a:ea typeface="Meiryo UI" panose="020B0604030504040204" pitchFamily="50" charset="-128"/>
                </a:rPr>
                <a:t>◆授乳室</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・男性が使えるようにしてほしい。パパが使うケースも増えているので。</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endParaRPr kumimoji="1" lang="en-US" altLang="ja-JP" sz="100" dirty="0">
                <a:solidFill>
                  <a:schemeClr val="tx1"/>
                </a:solidFill>
                <a:latin typeface="Meiryo UI" panose="020B0604030504040204" pitchFamily="50" charset="-128"/>
                <a:ea typeface="Meiryo UI" panose="020B0604030504040204" pitchFamily="50" charset="-128"/>
              </a:endParaRPr>
            </a:p>
            <a:p>
              <a:pPr algn="just">
                <a:buClr>
                  <a:schemeClr val="tx1"/>
                </a:buClr>
              </a:pPr>
              <a:r>
                <a:rPr kumimoji="1" lang="ja-JP" altLang="en-US"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車椅子</a:t>
              </a:r>
              <a:r>
                <a:rPr kumimoji="1" lang="ja-JP" altLang="en-US" sz="1200" b="1" dirty="0">
                  <a:solidFill>
                    <a:schemeClr val="tx1"/>
                  </a:solidFill>
                  <a:latin typeface="Meiryo UI" panose="020B0604030504040204" pitchFamily="50" charset="-128"/>
                  <a:ea typeface="Meiryo UI" panose="020B0604030504040204" pitchFamily="50" charset="-128"/>
                </a:rPr>
                <a:t>席</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・車いす席の後ろが広い。自由なので圧迫感がなくてよかった。</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endParaRPr kumimoji="1" lang="en-US" altLang="ja-JP" sz="100" dirty="0">
                <a:solidFill>
                  <a:schemeClr val="tx1"/>
                </a:solidFill>
                <a:latin typeface="Meiryo UI" panose="020B0604030504040204" pitchFamily="50" charset="-128"/>
                <a:ea typeface="Meiryo UI" panose="020B0604030504040204" pitchFamily="50" charset="-128"/>
              </a:endParaRPr>
            </a:p>
            <a:p>
              <a:pPr algn="just">
                <a:buClr>
                  <a:schemeClr val="tx1"/>
                </a:buClr>
              </a:pPr>
              <a:r>
                <a:rPr kumimoji="1" lang="ja-JP" altLang="en-US" sz="1200" b="1" dirty="0">
                  <a:solidFill>
                    <a:schemeClr val="tx1"/>
                  </a:solidFill>
                  <a:latin typeface="Meiryo UI" panose="020B0604030504040204" pitchFamily="50" charset="-128"/>
                  <a:ea typeface="Meiryo UI" panose="020B0604030504040204" pitchFamily="50" charset="-128"/>
                </a:rPr>
                <a:t>◆キッズルーム</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・年齢に対応した遊具や設備があり、スポーツ観戦時だけではなく、通年で子ども連れで遊びに行ける場としての利用が期待される。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・親が安心して預けられて良い。子どもがよろこびそうですね。</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endParaRPr kumimoji="1" lang="en-US" altLang="ja-JP" sz="100" dirty="0">
                <a:solidFill>
                  <a:schemeClr val="tx1"/>
                </a:solidFill>
                <a:latin typeface="Meiryo UI" panose="020B0604030504040204" pitchFamily="50" charset="-128"/>
                <a:ea typeface="Meiryo UI" panose="020B0604030504040204" pitchFamily="50" charset="-128"/>
              </a:endParaRPr>
            </a:p>
            <a:p>
              <a:pPr algn="just">
                <a:buClr>
                  <a:schemeClr val="tx1"/>
                </a:buClr>
              </a:pPr>
              <a:r>
                <a:rPr kumimoji="1" lang="ja-JP" altLang="en-US" sz="1200" b="1" dirty="0">
                  <a:solidFill>
                    <a:schemeClr val="tx1"/>
                  </a:solidFill>
                  <a:latin typeface="Meiryo UI" panose="020B0604030504040204" pitchFamily="50" charset="-128"/>
                  <a:ea typeface="Meiryo UI" panose="020B0604030504040204" pitchFamily="50" charset="-128"/>
                </a:rPr>
                <a:t>◆ヒアリングループ設置席</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・全席に設置をして誰もがどこで観戦するかを決めていけるスタジアムであってほしい。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endParaRPr kumimoji="1" lang="en-US" altLang="ja-JP" sz="100" dirty="0">
                <a:solidFill>
                  <a:schemeClr val="tx1"/>
                </a:solidFill>
                <a:latin typeface="Meiryo UI" panose="020B0604030504040204" pitchFamily="50" charset="-128"/>
                <a:ea typeface="Meiryo UI" panose="020B0604030504040204" pitchFamily="50" charset="-128"/>
              </a:endParaRPr>
            </a:p>
            <a:p>
              <a:pPr algn="just">
                <a:buClr>
                  <a:schemeClr val="tx1"/>
                </a:buClr>
              </a:pPr>
              <a:r>
                <a:rPr kumimoji="1" lang="ja-JP" altLang="en-US" sz="1200" b="1" dirty="0">
                  <a:solidFill>
                    <a:schemeClr val="tx1"/>
                  </a:solidFill>
                  <a:latin typeface="Meiryo UI" panose="020B0604030504040204" pitchFamily="50" charset="-128"/>
                  <a:ea typeface="Meiryo UI" panose="020B0604030504040204" pitchFamily="50" charset="-128"/>
                </a:rPr>
                <a:t>◆ペデストリアンデッキ</a:t>
              </a:r>
              <a:endParaRPr lang="en-US" altLang="ja-JP" sz="1200" b="1"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・エレベーター前のひさしは雨天時の傘の始末などがストレスなく出来る。万人に優しく設計されている。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endParaRPr kumimoji="1" lang="en-US" altLang="ja-JP" sz="100" dirty="0">
                <a:solidFill>
                  <a:schemeClr val="tx1"/>
                </a:solidFill>
                <a:latin typeface="Meiryo UI" panose="020B0604030504040204" pitchFamily="50" charset="-128"/>
                <a:ea typeface="Meiryo UI" panose="020B0604030504040204" pitchFamily="50" charset="-128"/>
              </a:endParaRPr>
            </a:p>
            <a:p>
              <a:pPr algn="just">
                <a:buClr>
                  <a:schemeClr val="tx1"/>
                </a:buClr>
              </a:pPr>
              <a:r>
                <a:rPr kumimoji="1" lang="ja-JP" altLang="en-US" sz="1200" b="1" dirty="0">
                  <a:solidFill>
                    <a:schemeClr val="tx1"/>
                  </a:solidFill>
                  <a:latin typeface="Meiryo UI" panose="020B0604030504040204" pitchFamily="50" charset="-128"/>
                  <a:ea typeface="Meiryo UI" panose="020B0604030504040204" pitchFamily="50" charset="-128"/>
                </a:rPr>
                <a:t>◆その他感想</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・合理的配慮が様々されており、様々な障害のある方、高齢者の方など利用しやすい工夫がされていました。</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・何もかも検討に検討を重ねて、皆さんの喜ばれるように障害者に優しく楽しい時を過ごせるように配慮されていることに感謝です。良いことばかりでした。</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2000" indent="-82800" algn="just">
                <a:buClr>
                  <a:schemeClr val="tx1"/>
                </a:buClr>
              </a:pPr>
              <a:r>
                <a:rPr kumimoji="1" lang="ja-JP" altLang="en-US" sz="1200" dirty="0">
                  <a:solidFill>
                    <a:schemeClr val="tx1"/>
                  </a:solidFill>
                  <a:latin typeface="Meiryo UI" panose="020B0604030504040204" pitchFamily="50" charset="-128"/>
                  <a:ea typeface="Meiryo UI" panose="020B0604030504040204" pitchFamily="50" charset="-128"/>
                </a:rPr>
                <a:t>・試合終了後の移動には特に気を使っていただけるようなマナーのいい、それこそ日本一の観客の皆様であって頂きたいと思います。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pSp>
      <p:grpSp>
        <p:nvGrpSpPr>
          <p:cNvPr id="15" name="グループ化 14">
            <a:extLst>
              <a:ext uri="{FF2B5EF4-FFF2-40B4-BE49-F238E27FC236}">
                <a16:creationId xmlns:a16="http://schemas.microsoft.com/office/drawing/2014/main" id="{337F8369-57AE-5F24-8152-BD333B757C2F}"/>
              </a:ext>
            </a:extLst>
          </p:cNvPr>
          <p:cNvGrpSpPr/>
          <p:nvPr/>
        </p:nvGrpSpPr>
        <p:grpSpPr>
          <a:xfrm>
            <a:off x="300455" y="2411760"/>
            <a:ext cx="6224890" cy="551155"/>
            <a:chOff x="300135" y="2746187"/>
            <a:chExt cx="6224890" cy="551155"/>
          </a:xfrm>
        </p:grpSpPr>
        <p:sp>
          <p:nvSpPr>
            <p:cNvPr id="13" name="テキスト ボックス 12">
              <a:extLst>
                <a:ext uri="{FF2B5EF4-FFF2-40B4-BE49-F238E27FC236}">
                  <a16:creationId xmlns:a16="http://schemas.microsoft.com/office/drawing/2014/main" id="{9885F558-0E1A-38ED-D623-E89D3548F2E9}"/>
                </a:ext>
              </a:extLst>
            </p:cNvPr>
            <p:cNvSpPr txBox="1"/>
            <p:nvPr/>
          </p:nvSpPr>
          <p:spPr>
            <a:xfrm>
              <a:off x="300135" y="2897232"/>
              <a:ext cx="6224890" cy="400110"/>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spc="-1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なだらかな傾斜</a:t>
              </a:r>
              <a:r>
                <a:rPr lang="ja-JP" altLang="en-US" sz="1200" kern="100" spc="-10" dirty="0">
                  <a:effectLst/>
                  <a:latin typeface="Meiryo UI" panose="020B0604030504040204" pitchFamily="50" charset="-128"/>
                  <a:ea typeface="Meiryo UI" panose="020B0604030504040204" pitchFamily="50" charset="-128"/>
                  <a:cs typeface="Times New Roman" panose="02020603050405020304" pitchFamily="18" charset="0"/>
                </a:rPr>
                <a:t>で、</a:t>
              </a:r>
              <a:r>
                <a:rPr lang="ja-JP" altLang="en-US" sz="1200" kern="100" spc="-1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広い道幅</a:t>
              </a:r>
              <a:r>
                <a:rPr lang="ja-JP" altLang="en-US" sz="1200" kern="100" spc="-10" dirty="0">
                  <a:effectLst/>
                  <a:latin typeface="Meiryo UI" panose="020B0604030504040204" pitchFamily="50" charset="-128"/>
                  <a:ea typeface="Meiryo UI" panose="020B0604030504040204" pitchFamily="50" charset="-128"/>
                  <a:cs typeface="Times New Roman" panose="02020603050405020304" pitchFamily="18" charset="0"/>
                </a:rPr>
                <a:t>。デッキ上の</a:t>
              </a:r>
              <a:r>
                <a:rPr lang="ja-JP" altLang="en-US" sz="1200" kern="100" spc="-1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エレベーターは、</a:t>
              </a:r>
              <a:r>
                <a:rPr lang="ja-JP" altLang="en-US" sz="1200" kern="100" spc="-1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雨天時を考慮</a:t>
              </a:r>
              <a:r>
                <a:rPr lang="ja-JP" altLang="en-US" sz="1200" kern="100" spc="-10" dirty="0">
                  <a:effectLst/>
                  <a:latin typeface="Meiryo UI" panose="020B0604030504040204" pitchFamily="50" charset="-128"/>
                  <a:ea typeface="Meiryo UI" panose="020B0604030504040204" pitchFamily="50" charset="-128"/>
                  <a:cs typeface="Times New Roman" panose="02020603050405020304" pitchFamily="18" charset="0"/>
                </a:rPr>
                <a:t>し、</a:t>
              </a:r>
              <a:r>
                <a:rPr lang="ja-JP" altLang="en-US" sz="1200" kern="100" spc="-1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出入口に庇</a:t>
              </a:r>
              <a:r>
                <a:rPr lang="en-US" altLang="ja-JP" sz="1200" kern="100" spc="-1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spc="-1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ひさし</a:t>
              </a:r>
              <a:r>
                <a:rPr lang="en-US" altLang="ja-JP" sz="1200" kern="100" spc="-1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spc="-1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を完備。</a:t>
              </a:r>
              <a:endParaRPr lang="ja-JP" altLang="ja-JP" sz="1200" kern="100" spc="-1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D37A464A-C533-9DDD-98BF-87AD38F15AC8}"/>
                </a:ext>
              </a:extLst>
            </p:cNvPr>
            <p:cNvSpPr txBox="1"/>
            <p:nvPr/>
          </p:nvSpPr>
          <p:spPr>
            <a:xfrm>
              <a:off x="489746" y="2746187"/>
              <a:ext cx="2033895"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ペデストリアンデッキのポイント</a:t>
              </a:r>
            </a:p>
          </p:txBody>
        </p:sp>
      </p:grpSp>
      <p:pic>
        <p:nvPicPr>
          <p:cNvPr id="11" name="図 10">
            <a:extLst>
              <a:ext uri="{FF2B5EF4-FFF2-40B4-BE49-F238E27FC236}">
                <a16:creationId xmlns:a16="http://schemas.microsoft.com/office/drawing/2014/main" id="{68DADABC-BCFD-20F6-E1D0-EBA1A9464D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3200" y="203612"/>
            <a:ext cx="2880000" cy="1927302"/>
          </a:xfrm>
          <a:prstGeom prst="rect">
            <a:avLst/>
          </a:prstGeom>
        </p:spPr>
      </p:pic>
      <p:pic>
        <p:nvPicPr>
          <p:cNvPr id="9" name="図 8">
            <a:extLst>
              <a:ext uri="{FF2B5EF4-FFF2-40B4-BE49-F238E27FC236}">
                <a16:creationId xmlns:a16="http://schemas.microsoft.com/office/drawing/2014/main" id="{1F18F59E-7CBB-C77A-11D1-B23E861D2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801" y="203612"/>
            <a:ext cx="2880000" cy="1927302"/>
          </a:xfrm>
          <a:prstGeom prst="rect">
            <a:avLst/>
          </a:prstGeom>
        </p:spPr>
      </p:pic>
    </p:spTree>
    <p:extLst>
      <p:ext uri="{BB962C8B-B14F-4D97-AF65-F5344CB8AC3E}">
        <p14:creationId xmlns:p14="http://schemas.microsoft.com/office/powerpoint/2010/main" val="63632853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EB95408D-0EAA-4CC1-9E4A-876B90676257}" vid="{92123251-B382-4353-9BA2-783CA43A428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2731</TotalTime>
  <Words>1136</Words>
  <Application>Microsoft Office PowerPoint</Application>
  <PresentationFormat>画面に合わせる (4:3)</PresentationFormat>
  <Paragraphs>94</Paragraphs>
  <Slides>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HGP創英角ｺﾞｼｯｸUB</vt:lpstr>
      <vt:lpstr>Meiryo UI</vt:lpstr>
      <vt:lpstr>ＭＳ Ｐゴシック</vt:lpstr>
      <vt:lpstr>游ゴシック</vt:lpstr>
      <vt:lpstr>Arial</vt:lpstr>
      <vt:lpstr>Times New Roman</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平石 涼稀</dc:creator>
  <cp:lastModifiedBy>平石 涼稀</cp:lastModifiedBy>
  <cp:revision>80</cp:revision>
  <cp:lastPrinted>2024-03-15T06:36:07Z</cp:lastPrinted>
  <dcterms:created xsi:type="dcterms:W3CDTF">2023-11-06T07:49:01Z</dcterms:created>
  <dcterms:modified xsi:type="dcterms:W3CDTF">2024-03-22T04:55:22Z</dcterms:modified>
</cp:coreProperties>
</file>