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svg+xml" Extension="svg"/>
  <Default ContentType="image/x-wmf" Extension="wmf"/>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2" r:id="rId4"/>
  </p:sldMasterIdLst>
  <p:notesMasterIdLst>
    <p:notesMasterId r:id="rId19"/>
  </p:notesMasterIdLst>
  <p:handoutMasterIdLst>
    <p:handoutMasterId r:id="rId20"/>
  </p:handoutMasterIdLst>
  <p:sldIdLst>
    <p:sldId id="468" r:id="rId5"/>
    <p:sldId id="469" r:id="rId6"/>
    <p:sldId id="497" r:id="rId7"/>
    <p:sldId id="495" r:id="rId8"/>
    <p:sldId id="498" r:id="rId9"/>
    <p:sldId id="499" r:id="rId10"/>
    <p:sldId id="504" r:id="rId11"/>
    <p:sldId id="500" r:id="rId12"/>
    <p:sldId id="501" r:id="rId13"/>
    <p:sldId id="502" r:id="rId14"/>
    <p:sldId id="503" r:id="rId15"/>
    <p:sldId id="505" r:id="rId16"/>
    <p:sldId id="506" r:id="rId17"/>
    <p:sldId id="507" r:id="rId1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468"/>
            <p14:sldId id="469"/>
            <p14:sldId id="497"/>
            <p14:sldId id="495"/>
            <p14:sldId id="498"/>
            <p14:sldId id="499"/>
            <p14:sldId id="504"/>
            <p14:sldId id="500"/>
            <p14:sldId id="501"/>
            <p14:sldId id="502"/>
            <p14:sldId id="503"/>
            <p14:sldId id="505"/>
            <p14:sldId id="506"/>
            <p14:sldId id="507"/>
          </p14:sldIdLst>
        </p14:section>
      </p14:sectionLst>
    </p:ex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F95"/>
    <a:srgbClr val="DB4D6D"/>
    <a:srgbClr val="66BAB7"/>
    <a:srgbClr val="DF637E"/>
    <a:srgbClr val="7EC4C1"/>
    <a:srgbClr val="E4E2ED"/>
    <a:srgbClr val="FDF3B9"/>
    <a:srgbClr val="C9E7E7"/>
    <a:srgbClr val="EBE9F3"/>
    <a:srgbClr val="FED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34"/>
    <p:restoredTop sz="86395" autoAdjust="0"/>
  </p:normalViewPr>
  <p:slideViewPr>
    <p:cSldViewPr>
      <p:cViewPr varScale="1">
        <p:scale>
          <a:sx n="97" d="100"/>
          <a:sy n="97" d="100"/>
        </p:scale>
        <p:origin x="84" y="348"/>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notesMasters/notesMaster1.xml" Type="http://schemas.openxmlformats.org/officeDocument/2006/relationships/notesMaster"/><Relationship Id="rId2" Target="../customXml/item2.xml" Type="http://schemas.openxmlformats.org/officeDocument/2006/relationships/customXml"/><Relationship Id="rId20" Target="handoutMasters/handoutMaster1.xml" Type="http://schemas.openxmlformats.org/officeDocument/2006/relationships/handoutMaster"/><Relationship Id="rId21" Target="presProps.xml" Type="http://schemas.openxmlformats.org/officeDocument/2006/relationships/presProps"/><Relationship Id="rId22" Target="viewProps.xml" Type="http://schemas.openxmlformats.org/officeDocument/2006/relationships/viewProps"/><Relationship Id="rId23" Target="theme/theme1.xml" Type="http://schemas.openxmlformats.org/officeDocument/2006/relationships/theme"/><Relationship Id="rId24" Target="tableStyles.xml" Type="http://schemas.openxmlformats.org/officeDocument/2006/relationships/tableStyles"/><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100692-EAF4-2D4D-8CB7-4A95778DD0E4}" type="datetimeFigureOut">
              <a:rPr kumimoji="1" lang="ja-JP" altLang="en-US" smtClean="0"/>
              <a:t>2024/3/4</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2024/3/4</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hf hdr="0" ftr="0" dt="0"/>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wmf"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emf" Type="http://schemas.openxmlformats.org/officeDocument/2006/relationships/image"/><Relationship Id="rId3" Target="../media/image4.wmf"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dirty="0"/>
              <a:t>マスター テキストの書式設定</a:t>
            </a:r>
          </a:p>
          <a:p>
            <a:pPr marL="0" lvl="0" defTabSz="457200"/>
            <a:r>
              <a:rPr kumimoji="1" lang="ja-JP" altLang="en-US" dirty="0"/>
              <a:t>第 </a:t>
            </a:r>
            <a:r>
              <a:rPr kumimoji="1" lang="en-US" altLang="ja-JP" dirty="0"/>
              <a:t>2 </a:t>
            </a:r>
            <a:r>
              <a:rPr kumimoji="1" lang="ja-JP" altLang="en-US" dirty="0"/>
              <a:t>レベル</a:t>
            </a:r>
          </a:p>
          <a:p>
            <a:pPr marL="0" lvl="0" defTabSz="457200"/>
            <a:r>
              <a:rPr kumimoji="1" lang="ja-JP" altLang="en-US" dirty="0"/>
              <a:t>第 </a:t>
            </a:r>
            <a:r>
              <a:rPr kumimoji="1" lang="en-US" altLang="ja-JP" dirty="0"/>
              <a:t>3 </a:t>
            </a:r>
            <a:r>
              <a:rPr kumimoji="1" lang="ja-JP" altLang="en-US" dirty="0"/>
              <a:t>レベル</a:t>
            </a:r>
          </a:p>
          <a:p>
            <a:pPr marL="0" lvl="0" defTabSz="457200"/>
            <a:r>
              <a:rPr kumimoji="1" lang="ja-JP" altLang="en-US" dirty="0"/>
              <a:t>第 </a:t>
            </a:r>
            <a:r>
              <a:rPr kumimoji="1" lang="en-US" altLang="ja-JP" dirty="0"/>
              <a:t>4 </a:t>
            </a:r>
            <a:r>
              <a:rPr kumimoji="1" lang="ja-JP" altLang="en-US" dirty="0"/>
              <a:t>レベル</a:t>
            </a:r>
          </a:p>
          <a:p>
            <a:pPr marL="0" lvl="0" defTabSz="457200"/>
            <a:r>
              <a:rPr kumimoji="1" lang="ja-JP" altLang="en-US" dirty="0"/>
              <a:t>第 </a:t>
            </a:r>
            <a:r>
              <a:rPr kumimoji="1" lang="en-US" altLang="ja-JP" dirty="0"/>
              <a:t>5 </a:t>
            </a:r>
            <a:r>
              <a:rPr kumimoji="1" lang="ja-JP" altLang="en-US" dirty="0"/>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0" lvl="0" defTabSz="457200"/>
            <a:r>
              <a:rPr kumimoji="1" lang="ja-JP" altLang="en-US"/>
              <a:t>第 </a:t>
            </a:r>
            <a:r>
              <a:rPr kumimoji="1" lang="en-US" altLang="ja-JP" dirty="0"/>
              <a:t>2 </a:t>
            </a:r>
            <a:r>
              <a:rPr kumimoji="1" lang="ja-JP" altLang="en-US"/>
              <a:t>レベル</a:t>
            </a:r>
          </a:p>
          <a:p>
            <a:pPr marL="0" lvl="0" defTabSz="457200"/>
            <a:r>
              <a:rPr kumimoji="1" lang="ja-JP" altLang="en-US"/>
              <a:t>第 </a:t>
            </a:r>
            <a:r>
              <a:rPr kumimoji="1" lang="en-US" altLang="ja-JP" dirty="0"/>
              <a:t>3 </a:t>
            </a:r>
            <a:r>
              <a:rPr kumimoji="1" lang="ja-JP" altLang="en-US"/>
              <a:t>レベル</a:t>
            </a:r>
          </a:p>
          <a:p>
            <a:pPr marL="0" lvl="0" defTabSz="457200"/>
            <a:r>
              <a:rPr kumimoji="1" lang="ja-JP" altLang="en-US"/>
              <a:t>第 </a:t>
            </a:r>
            <a:r>
              <a:rPr kumimoji="1" lang="en-US" altLang="ja-JP" dirty="0"/>
              <a:t>4 </a:t>
            </a:r>
            <a:r>
              <a:rPr kumimoji="1" lang="ja-JP" altLang="en-US"/>
              <a:t>レベル</a:t>
            </a:r>
          </a:p>
          <a:p>
            <a:pPr marL="0" lvl="0" defTabSz="457200"/>
            <a:r>
              <a:rPr kumimoji="1" lang="ja-JP" altLang="en-US"/>
              <a:t>第 </a:t>
            </a:r>
            <a:r>
              <a:rPr kumimoji="1" lang="en-US" altLang="ja-JP" dirty="0"/>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en-US" dirty="0"/>
          </a:p>
        </p:txBody>
      </p:sp>
      <p:sp>
        <p:nvSpPr>
          <p:cNvPr id="4" name="フッター プレースホルダー 3"/>
          <p:cNvSpPr>
            <a:spLocks noGrp="1"/>
          </p:cNvSpPr>
          <p:nvPr>
            <p:ph type="ftr" sz="quarter" idx="11"/>
          </p:nvPr>
        </p:nvSpPr>
        <p:spPr/>
        <p:txBody>
          <a:bodyPr/>
          <a:lstStyle/>
          <a:p>
            <a:endParaRPr lang="en-US" dirty="0"/>
          </a:p>
        </p:txBody>
      </p:sp>
      <p:sp>
        <p:nvSpPr>
          <p:cNvPr id="5" name="スライド番号プレースホルダー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504890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5361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0009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2913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dirty="0"/>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dirty="0"/>
              <a:t>マスター テキストの</a:t>
            </a:r>
            <a:r>
              <a:rPr kumimoji="1" lang="ja-JP" altLang="en-US"/>
              <a:t>書式設定</a:t>
            </a:r>
            <a:endParaRPr kumimoji="1" lang="ja-JP" altLang="en-US" dirty="0"/>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dirty="0"/>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713" r:id="rId3"/>
    <p:sldLayoutId id="2147483699" r:id="rId4"/>
    <p:sldLayoutId id="2147483710" r:id="rId5"/>
    <p:sldLayoutId id="2147483711" r:id="rId6"/>
    <p:sldLayoutId id="2147483712" r:id="rId7"/>
    <p:sldLayoutId id="2147483705" r:id="rId8"/>
    <p:sldLayoutId id="2147483709" r:id="rId9"/>
    <p:sldLayoutId id="2147483706" r:id="rId10"/>
    <p:sldLayoutId id="2147483707" r:id="rId11"/>
    <p:sldLayoutId id="2147483708" r:id="rId12"/>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23.png" Type="http://schemas.openxmlformats.org/officeDocument/2006/relationships/image"/><Relationship Id="rId11" Target="../media/image14.svg" Type="http://schemas.openxmlformats.org/officeDocument/2006/relationships/image"/><Relationship Id="rId12" Target="../media/image24.png" Type="http://schemas.openxmlformats.org/officeDocument/2006/relationships/image"/><Relationship Id="rId13" Target="../media/image16.svg" Type="http://schemas.openxmlformats.org/officeDocument/2006/relationships/image"/><Relationship Id="rId14" Target="../media/image25.png" Type="http://schemas.openxmlformats.org/officeDocument/2006/relationships/image"/><Relationship Id="rId15" Target="../media/image18.svg" Type="http://schemas.openxmlformats.org/officeDocument/2006/relationships/image"/><Relationship Id="rId16" Target="../media/image26.png" Type="http://schemas.openxmlformats.org/officeDocument/2006/relationships/image"/><Relationship Id="rId17" Target="../media/image20.svg" Type="http://schemas.openxmlformats.org/officeDocument/2006/relationships/image"/><Relationship Id="rId18" Target="../media/image27.png" Type="http://schemas.openxmlformats.org/officeDocument/2006/relationships/image"/><Relationship Id="rId19" Target="../media/image22.svg" Type="http://schemas.openxmlformats.org/officeDocument/2006/relationships/image"/><Relationship Id="rId2" Target="../media/image19.png" Type="http://schemas.openxmlformats.org/officeDocument/2006/relationships/image"/><Relationship Id="rId20" Target="../media/image28.png" Type="http://schemas.openxmlformats.org/officeDocument/2006/relationships/image"/><Relationship Id="rId3" Target="../media/image6.svg" Type="http://schemas.openxmlformats.org/officeDocument/2006/relationships/image"/><Relationship Id="rId4" Target="../media/image20.png" Type="http://schemas.openxmlformats.org/officeDocument/2006/relationships/image"/><Relationship Id="rId5" Target="../media/image8.svg" Type="http://schemas.openxmlformats.org/officeDocument/2006/relationships/image"/><Relationship Id="rId6" Target="../media/image21.png" Type="http://schemas.openxmlformats.org/officeDocument/2006/relationships/image"/><Relationship Id="rId7" Target="../media/image10.svg" Type="http://schemas.openxmlformats.org/officeDocument/2006/relationships/image"/><Relationship Id="rId8" Target="../media/image22.png" Type="http://schemas.openxmlformats.org/officeDocument/2006/relationships/image"/><Relationship Id="rId9" Target="../media/image1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9.png" Type="http://schemas.openxmlformats.org/officeDocument/2006/relationships/image"/><Relationship Id="rId3" Target="../media/image30.png" Type="http://schemas.openxmlformats.org/officeDocument/2006/relationships/image"/><Relationship Id="rId4" Target="../media/image31.png" Type="http://schemas.openxmlformats.org/officeDocument/2006/relationships/image"/><Relationship Id="rId5" Target="../media/image32.png" Type="http://schemas.openxmlformats.org/officeDocument/2006/relationships/image"/><Relationship Id="rId6" Target="../media/image3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png" Type="http://schemas.openxmlformats.org/officeDocument/2006/relationships/image"/><Relationship Id="rId5" Target="../media/image3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8.png" Type="http://schemas.openxmlformats.org/officeDocument/2006/relationships/image"/><Relationship Id="rId3" Target="../media/image39.png" Type="http://schemas.openxmlformats.org/officeDocument/2006/relationships/image"/><Relationship Id="rId4" Target="../media/image40.png" Type="http://schemas.openxmlformats.org/officeDocument/2006/relationships/image"/><Relationship Id="rId5" Target="../media/image4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a:xfrm>
            <a:off x="5620281" y="5866857"/>
            <a:ext cx="3913874" cy="340093"/>
          </a:xfrm>
        </p:spPr>
        <p:txBody>
          <a:bodyPr/>
          <a:lstStyle/>
          <a:p>
            <a:r>
              <a:rPr lang="ja-JP" altLang="en-US" dirty="0"/>
              <a:t>厚生労働省 </a:t>
            </a:r>
            <a:r>
              <a:rPr lang="ja-JP" altLang="en-US" dirty="0" smtClean="0"/>
              <a:t>島根労働局 監督課</a:t>
            </a:r>
            <a:endParaRPr lang="ja-JP" altLang="en-US" dirty="0"/>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p:txBody>
          <a:bodyPr/>
          <a:lstStyle/>
          <a:p>
            <a:pPr algn="ctr"/>
            <a:r>
              <a:rPr kumimoji="1" lang="ja-JP" altLang="en-US" sz="2000" dirty="0" smtClean="0"/>
              <a:t>島根労働局提出資料</a:t>
            </a:r>
            <a:endParaRPr kumimoji="1" lang="ja-JP" altLang="en-US" sz="2000" dirty="0"/>
          </a:p>
        </p:txBody>
      </p:sp>
      <p:sp>
        <p:nvSpPr>
          <p:cNvPr id="4" name="テキスト プレースホルダー 3">
            <a:extLst>
              <a:ext uri="{FF2B5EF4-FFF2-40B4-BE49-F238E27FC236}">
                <a16:creationId xmlns:a16="http://schemas.microsoft.com/office/drawing/2014/main" id="{4E7BD0D4-BAD8-7E4A-878A-F0E64AA9C52B}"/>
              </a:ext>
            </a:extLst>
          </p:cNvPr>
          <p:cNvSpPr>
            <a:spLocks noGrp="1"/>
          </p:cNvSpPr>
          <p:nvPr>
            <p:ph type="body" sz="quarter" idx="13"/>
          </p:nvPr>
        </p:nvSpPr>
        <p:spPr/>
        <p:txBody>
          <a:bodyPr/>
          <a:lstStyle/>
          <a:p>
            <a:pPr algn="ctr"/>
            <a:r>
              <a:rPr lang="ja-JP" altLang="en-US" dirty="0" smtClean="0"/>
              <a:t>第</a:t>
            </a:r>
            <a:r>
              <a:rPr lang="en-US" altLang="ja-JP" dirty="0" smtClean="0"/>
              <a:t>17</a:t>
            </a:r>
            <a:r>
              <a:rPr lang="ja-JP" altLang="en-US" dirty="0" smtClean="0"/>
              <a:t>回トラック輸送における取引環境・労働時間改善島根地方協議会</a:t>
            </a:r>
            <a:endParaRPr lang="ja-JP" altLang="en-US" dirty="0"/>
          </a:p>
        </p:txBody>
      </p:sp>
    </p:spTree>
    <p:extLst>
      <p:ext uri="{BB962C8B-B14F-4D97-AF65-F5344CB8AC3E}">
        <p14:creationId xmlns:p14="http://schemas.microsoft.com/office/powerpoint/2010/main" val="3270303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a:xfrm>
            <a:off x="-228600" y="-152400"/>
            <a:ext cx="10439400" cy="827999"/>
          </a:xfrm>
        </p:spPr>
        <p:txBody>
          <a:bodyPr anchor="ctr"/>
          <a:lstStyle/>
          <a:p>
            <a:r>
              <a:rPr lang="ja-JP" altLang="en-US" sz="2000" dirty="0" smtClean="0">
                <a:latin typeface="+mn-ea"/>
              </a:rPr>
              <a:t>「</a:t>
            </a:r>
            <a:r>
              <a:rPr lang="ja-JP" altLang="en-US" sz="2000" dirty="0">
                <a:latin typeface="+mn-ea"/>
              </a:rPr>
              <a:t>トラックＧメン」設置に伴う国土交通省との連携</a:t>
            </a:r>
            <a:r>
              <a:rPr lang="ja-JP" altLang="en-US" sz="2000" dirty="0" smtClean="0">
                <a:latin typeface="+mn-ea"/>
              </a:rPr>
              <a:t>強化</a:t>
            </a:r>
            <a:r>
              <a:rPr lang="ja-JP" altLang="en-US" sz="1400" dirty="0" smtClean="0">
                <a:latin typeface="+mn-ea"/>
              </a:rPr>
              <a:t>（</a:t>
            </a:r>
            <a:r>
              <a:rPr lang="ja-JP" altLang="en-US" sz="1400" dirty="0">
                <a:latin typeface="+mn-ea"/>
              </a:rPr>
              <a:t>令和５年</a:t>
            </a:r>
            <a:r>
              <a:rPr lang="en-US" altLang="ja-JP" sz="1400" dirty="0">
                <a:latin typeface="+mn-ea"/>
              </a:rPr>
              <a:t>10</a:t>
            </a:r>
            <a:r>
              <a:rPr lang="ja-JP" altLang="en-US" sz="1400" dirty="0">
                <a:latin typeface="+mn-ea"/>
              </a:rPr>
              <a:t>月～）</a:t>
            </a:r>
          </a:p>
        </p:txBody>
      </p:sp>
      <p:sp>
        <p:nvSpPr>
          <p:cNvPr id="23" name="正方形/長方形 22">
            <a:extLst>
              <a:ext uri="{FF2B5EF4-FFF2-40B4-BE49-F238E27FC236}">
                <a16:creationId xmlns:a16="http://schemas.microsoft.com/office/drawing/2014/main" id="{DC1B0019-632D-3046-A80B-11B02B11C9F4}"/>
              </a:ext>
            </a:extLst>
          </p:cNvPr>
          <p:cNvSpPr/>
          <p:nvPr/>
        </p:nvSpPr>
        <p:spPr>
          <a:xfrm>
            <a:off x="5127923" y="1524000"/>
            <a:ext cx="4625579" cy="1287532"/>
          </a:xfrm>
          <a:prstGeom prst="rect">
            <a:avLst/>
          </a:prstGeom>
        </p:spPr>
        <p:txBody>
          <a:bodyPr wrap="square" lIns="0" tIns="0" rIns="0" bIns="0">
            <a:spAutoFit/>
          </a:bodyPr>
          <a:lstStyle/>
          <a:p>
            <a:pPr algn="just">
              <a:spcAft>
                <a:spcPts val="700"/>
              </a:spcAft>
            </a:pPr>
            <a:r>
              <a:rPr lang="ja-JP" altLang="en-US" sz="1200" dirty="0">
                <a:solidFill>
                  <a:prstClr val="black"/>
                </a:solidFill>
                <a:latin typeface="Meiryo" panose="020B0604030504040204" pitchFamily="34" charset="-128"/>
                <a:ea typeface="Meiryo" panose="020B0604030504040204" pitchFamily="34" charset="-128"/>
              </a:rPr>
              <a:t>　荷主企業に対し、新たに、</a:t>
            </a:r>
            <a:endParaRPr lang="en-US" altLang="ja-JP" sz="1200" dirty="0">
              <a:solidFill>
                <a:prstClr val="black"/>
              </a:solidFill>
              <a:latin typeface="Meiryo" panose="020B0604030504040204" pitchFamily="34" charset="-128"/>
              <a:ea typeface="Meiryo" panose="020B0604030504040204" pitchFamily="34" charset="-128"/>
            </a:endParaRPr>
          </a:p>
          <a:p>
            <a:pPr marL="171450" indent="-171450" algn="just">
              <a:spcAft>
                <a:spcPts val="700"/>
              </a:spcAft>
              <a:buFont typeface="Wingdings" panose="05000000000000000000" pitchFamily="2" charset="2"/>
              <a:buChar char="Ø"/>
            </a:pPr>
            <a:r>
              <a:rPr lang="ja-JP" altLang="en-US" sz="1200" dirty="0">
                <a:solidFill>
                  <a:prstClr val="black"/>
                </a:solidFill>
                <a:latin typeface="Meiryo" panose="020B0604030504040204" pitchFamily="34" charset="-128"/>
                <a:ea typeface="Meiryo" panose="020B0604030504040204" pitchFamily="34" charset="-128"/>
              </a:rPr>
              <a:t>　</a:t>
            </a:r>
            <a:r>
              <a:rPr lang="ja-JP" altLang="en-US" sz="1200" b="1" u="sng" dirty="0">
                <a:solidFill>
                  <a:srgbClr val="EA544F"/>
                </a:solidFill>
                <a:latin typeface="Meiryo" panose="020B0604030504040204" pitchFamily="34" charset="-128"/>
                <a:ea typeface="Meiryo" panose="020B0604030504040204" pitchFamily="34" charset="-128"/>
              </a:rPr>
              <a:t>国土交通省のトラックＧメン＋関係省庁が連携して、トラック　運送事業者への配慮を「働きかけ」</a:t>
            </a:r>
            <a:endParaRPr lang="en-US" altLang="ja-JP" sz="1200" b="1" u="sng" dirty="0">
              <a:solidFill>
                <a:srgbClr val="EA544F"/>
              </a:solidFill>
              <a:latin typeface="Meiryo" panose="020B0604030504040204" pitchFamily="34" charset="-128"/>
              <a:ea typeface="Meiryo" panose="020B0604030504040204" pitchFamily="34" charset="-128"/>
            </a:endParaRPr>
          </a:p>
          <a:p>
            <a:pPr marL="171450" indent="-171450" algn="just">
              <a:spcAft>
                <a:spcPts val="700"/>
              </a:spcAft>
              <a:buFont typeface="Wingdings" panose="05000000000000000000" pitchFamily="2" charset="2"/>
              <a:buChar char="Ø"/>
            </a:pPr>
            <a:r>
              <a:rPr lang="ja-JP" altLang="en-US" sz="1200" dirty="0">
                <a:latin typeface="Meiryo" panose="020B0604030504040204" pitchFamily="34" charset="-128"/>
                <a:ea typeface="Meiryo" panose="020B0604030504040204" pitchFamily="34" charset="-128"/>
              </a:rPr>
              <a:t>　</a:t>
            </a:r>
            <a:r>
              <a:rPr lang="ja-JP" altLang="en-US" sz="1200" u="sng" dirty="0">
                <a:latin typeface="Meiryo" panose="020B0604030504040204" pitchFamily="34" charset="-128"/>
                <a:ea typeface="Meiryo" panose="020B0604030504040204" pitchFamily="34" charset="-128"/>
              </a:rPr>
              <a:t>長時間の恒常的な荷待ちを発生させている</a:t>
            </a:r>
            <a:r>
              <a:rPr lang="ja-JP" altLang="en-US" sz="1200" dirty="0">
                <a:latin typeface="Meiryo" panose="020B0604030504040204" pitchFamily="34" charset="-128"/>
                <a:ea typeface="Meiryo" panose="020B0604030504040204" pitchFamily="34" charset="-128"/>
              </a:rPr>
              <a:t>こと等が疑われる</a:t>
            </a:r>
            <a:r>
              <a:rPr lang="ja-JP" altLang="en-US" sz="1200" dirty="0" smtClean="0">
                <a:latin typeface="Meiryo" panose="020B0604030504040204" pitchFamily="34" charset="-128"/>
                <a:ea typeface="Meiryo" panose="020B0604030504040204" pitchFamily="34" charset="-128"/>
              </a:rPr>
              <a:t>事案に</a:t>
            </a:r>
            <a:r>
              <a:rPr lang="ja-JP" altLang="en-US" sz="1200" dirty="0">
                <a:latin typeface="Meiryo" panose="020B0604030504040204" pitchFamily="34" charset="-128"/>
                <a:ea typeface="Meiryo" panose="020B0604030504040204" pitchFamily="34" charset="-128"/>
              </a:rPr>
              <a:t>ついては、</a:t>
            </a:r>
            <a:r>
              <a:rPr lang="ja-JP" altLang="en-US" sz="1200" b="1" u="sng" dirty="0">
                <a:solidFill>
                  <a:srgbClr val="EA544F"/>
                </a:solidFill>
                <a:latin typeface="Meiryo" panose="020B0604030504040204" pitchFamily="34" charset="-128"/>
                <a:ea typeface="Meiryo" panose="020B0604030504040204" pitchFamily="34" charset="-128"/>
              </a:rPr>
              <a:t>都道府県労働局の「荷主特別対策担当官」も　　　　「働きかけ」に参加</a:t>
            </a:r>
            <a:endParaRPr lang="en-US" altLang="ja-JP" sz="1200" b="1" u="sng" dirty="0">
              <a:solidFill>
                <a:srgbClr val="EA544F"/>
              </a:solidFill>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BBF3C642-8A86-5746-8D2F-F1857509C015}"/>
              </a:ext>
            </a:extLst>
          </p:cNvPr>
          <p:cNvSpPr/>
          <p:nvPr/>
        </p:nvSpPr>
        <p:spPr>
          <a:xfrm>
            <a:off x="109077" y="1577702"/>
            <a:ext cx="4555891" cy="1013098"/>
          </a:xfrm>
          <a:prstGeom prst="rect">
            <a:avLst/>
          </a:prstGeom>
        </p:spPr>
        <p:txBody>
          <a:bodyPr wrap="square" lIns="0" tIns="0" rIns="0" bIns="0">
            <a:spAutoFit/>
          </a:bodyPr>
          <a:lstStyle/>
          <a:p>
            <a:pPr algn="just">
              <a:spcAft>
                <a:spcPts val="700"/>
              </a:spcAft>
            </a:pPr>
            <a:r>
              <a:rPr lang="ja-JP" altLang="en-US" sz="1200" dirty="0">
                <a:solidFill>
                  <a:prstClr val="black"/>
                </a:solidFill>
                <a:latin typeface="Meiryo" panose="020B0604030504040204" pitchFamily="34" charset="-128"/>
                <a:ea typeface="Meiryo" panose="020B0604030504040204" pitchFamily="34" charset="-128"/>
              </a:rPr>
              <a:t>　現行の国土交通省への荷主情報提供に加え、</a:t>
            </a:r>
            <a:endParaRPr lang="en-US" altLang="ja-JP" sz="1200" dirty="0">
              <a:solidFill>
                <a:prstClr val="black"/>
              </a:solidFill>
              <a:latin typeface="Meiryo" panose="020B0604030504040204" pitchFamily="34" charset="-128"/>
              <a:ea typeface="Meiryo" panose="020B0604030504040204" pitchFamily="34" charset="-128"/>
            </a:endParaRPr>
          </a:p>
          <a:p>
            <a:pPr marL="171450" indent="-171450" algn="just">
              <a:spcAft>
                <a:spcPts val="700"/>
              </a:spcAft>
              <a:buFont typeface="Wingdings" panose="05000000000000000000" pitchFamily="2" charset="2"/>
              <a:buChar char="Ø"/>
            </a:pPr>
            <a:r>
              <a:rPr lang="ja-JP" altLang="en-US" sz="1200" dirty="0">
                <a:solidFill>
                  <a:prstClr val="black"/>
                </a:solidFill>
                <a:latin typeface="Meiryo" panose="020B0604030504040204" pitchFamily="34" charset="-128"/>
                <a:ea typeface="Meiryo" panose="020B0604030504040204" pitchFamily="34" charset="-128"/>
              </a:rPr>
              <a:t>　荷待ちを発生させている疑いがあることを労働基準監督署が把握し、</a:t>
            </a:r>
            <a:r>
              <a:rPr lang="ja-JP" altLang="en-US" sz="1200" b="1" u="sng" dirty="0">
                <a:solidFill>
                  <a:prstClr val="black"/>
                </a:solidFill>
                <a:latin typeface="Meiryo" panose="020B0604030504040204" pitchFamily="34" charset="-128"/>
                <a:ea typeface="Meiryo" panose="020B0604030504040204" pitchFamily="34" charset="-128"/>
              </a:rPr>
              <a:t>「荷主への要請」を実施した荷主の情報</a:t>
            </a:r>
            <a:r>
              <a:rPr lang="ja-JP" altLang="en-US" sz="1200" dirty="0">
                <a:solidFill>
                  <a:prstClr val="black"/>
                </a:solidFill>
                <a:latin typeface="Meiryo" panose="020B0604030504040204" pitchFamily="34" charset="-128"/>
                <a:ea typeface="Meiryo" panose="020B0604030504040204" pitchFamily="34" charset="-128"/>
              </a:rPr>
              <a:t>を、広く国土交通省に提供し、</a:t>
            </a:r>
            <a:r>
              <a:rPr lang="ja-JP" altLang="en-US" sz="1200" b="1" u="sng" dirty="0">
                <a:solidFill>
                  <a:srgbClr val="EA544F"/>
                </a:solidFill>
                <a:latin typeface="Meiryo" panose="020B0604030504040204" pitchFamily="34" charset="-128"/>
                <a:ea typeface="Meiryo" panose="020B0604030504040204" pitchFamily="34" charset="-128"/>
              </a:rPr>
              <a:t>「トラック</a:t>
            </a:r>
            <a:r>
              <a:rPr lang="en-US" altLang="ja-JP" sz="1200" b="1" u="sng" dirty="0">
                <a:solidFill>
                  <a:srgbClr val="EA544F"/>
                </a:solidFill>
                <a:latin typeface="Meiryo" panose="020B0604030504040204" pitchFamily="34" charset="-128"/>
                <a:ea typeface="Meiryo" panose="020B0604030504040204" pitchFamily="34" charset="-128"/>
              </a:rPr>
              <a:t>G</a:t>
            </a:r>
            <a:r>
              <a:rPr lang="ja-JP" altLang="en-US" sz="1200" b="1" u="sng" dirty="0">
                <a:solidFill>
                  <a:srgbClr val="EA544F"/>
                </a:solidFill>
                <a:latin typeface="Meiryo" panose="020B0604030504040204" pitchFamily="34" charset="-128"/>
                <a:ea typeface="Meiryo" panose="020B0604030504040204" pitchFamily="34" charset="-128"/>
              </a:rPr>
              <a:t>メン」による「働きかけ」等の対象選定に活用</a:t>
            </a:r>
            <a:endParaRPr lang="en-US" altLang="ja-JP" sz="1200" b="1" u="sng" dirty="0">
              <a:solidFill>
                <a:srgbClr val="EA544F"/>
              </a:solidFill>
              <a:latin typeface="Meiryo" panose="020B0604030504040204" pitchFamily="34" charset="-128"/>
              <a:ea typeface="Meiryo" panose="020B0604030504040204" pitchFamily="34" charset="-128"/>
            </a:endParaRPr>
          </a:p>
        </p:txBody>
      </p:sp>
      <p:sp>
        <p:nvSpPr>
          <p:cNvPr id="12" name="角丸四角形 11">
            <a:extLst>
              <a:ext uri="{FF2B5EF4-FFF2-40B4-BE49-F238E27FC236}">
                <a16:creationId xmlns:a16="http://schemas.microsoft.com/office/drawing/2014/main" id="{8569347B-8A4C-9646-89AB-DDDCB8E6B339}"/>
              </a:ext>
            </a:extLst>
          </p:cNvPr>
          <p:cNvSpPr/>
          <p:nvPr/>
        </p:nvSpPr>
        <p:spPr>
          <a:xfrm>
            <a:off x="116064" y="1052926"/>
            <a:ext cx="2892720"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400" b="1" spc="239" dirty="0">
                <a:solidFill>
                  <a:schemeClr val="bg1"/>
                </a:solidFill>
                <a:latin typeface="+mn-ea"/>
                <a:cs typeface="Noto Sans CJK JP DemiLight" charset="-128"/>
              </a:rPr>
              <a:t>①荷主情報提供の運用強化</a:t>
            </a:r>
          </a:p>
        </p:txBody>
      </p:sp>
      <p:sp>
        <p:nvSpPr>
          <p:cNvPr id="13" name="角丸四角形 12">
            <a:extLst>
              <a:ext uri="{FF2B5EF4-FFF2-40B4-BE49-F238E27FC236}">
                <a16:creationId xmlns:a16="http://schemas.microsoft.com/office/drawing/2014/main" id="{8569347B-8A4C-9646-89AB-DDDCB8E6B339}"/>
              </a:ext>
            </a:extLst>
          </p:cNvPr>
          <p:cNvSpPr/>
          <p:nvPr/>
        </p:nvSpPr>
        <p:spPr>
          <a:xfrm>
            <a:off x="5097016" y="1052926"/>
            <a:ext cx="4667944"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400" b="1" spc="239" dirty="0">
                <a:solidFill>
                  <a:schemeClr val="bg1"/>
                </a:solidFill>
                <a:latin typeface="+mn-ea"/>
                <a:cs typeface="Noto Sans CJK JP DemiLight" charset="-128"/>
              </a:rPr>
              <a:t>②トラック法に基づく「働きかけ」の連携強化</a:t>
            </a:r>
          </a:p>
        </p:txBody>
      </p:sp>
      <p:grpSp>
        <p:nvGrpSpPr>
          <p:cNvPr id="88" name="グループ化 87">
            <a:extLst>
              <a:ext uri="{FF2B5EF4-FFF2-40B4-BE49-F238E27FC236}">
                <a16:creationId xmlns:a16="http://schemas.microsoft.com/office/drawing/2014/main" id="{3ABF2268-B895-E759-8313-8BBFBD0D728F}"/>
              </a:ext>
            </a:extLst>
          </p:cNvPr>
          <p:cNvGrpSpPr/>
          <p:nvPr/>
        </p:nvGrpSpPr>
        <p:grpSpPr>
          <a:xfrm>
            <a:off x="5899938" y="3284984"/>
            <a:ext cx="1621744" cy="1356279"/>
            <a:chOff x="5899938" y="3557627"/>
            <a:chExt cx="1621744" cy="1356279"/>
          </a:xfrm>
        </p:grpSpPr>
        <p:sp>
          <p:nvSpPr>
            <p:cNvPr id="16" name="正方形/長方形 15">
              <a:extLst>
                <a:ext uri="{FF2B5EF4-FFF2-40B4-BE49-F238E27FC236}">
                  <a16:creationId xmlns:a16="http://schemas.microsoft.com/office/drawing/2014/main" id="{03515251-632C-5CDE-729B-B64AC276F5BB}"/>
                </a:ext>
              </a:extLst>
            </p:cNvPr>
            <p:cNvSpPr/>
            <p:nvPr/>
          </p:nvSpPr>
          <p:spPr>
            <a:xfrm>
              <a:off x="6033120" y="3557627"/>
              <a:ext cx="1364312" cy="1249129"/>
            </a:xfrm>
            <a:prstGeom prst="rect">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5747" tIns="70499" rIns="105747" bIns="70499" rtlCol="0" anchor="t">
              <a:noAutofit/>
            </a:bodyPr>
            <a:lstStyle/>
            <a:p>
              <a:pPr>
                <a:lnSpc>
                  <a:spcPct val="130000"/>
                </a:lnSpc>
              </a:pPr>
              <a:endParaRPr lang="ja-JP" altLang="en-US" sz="979" dirty="0">
                <a:solidFill>
                  <a:schemeClr val="tx1"/>
                </a:solidFill>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852E4138-A2DB-7470-55C2-22C06E81A7E6}"/>
                </a:ext>
              </a:extLst>
            </p:cNvPr>
            <p:cNvSpPr txBox="1"/>
            <p:nvPr/>
          </p:nvSpPr>
          <p:spPr>
            <a:xfrm>
              <a:off x="6087694" y="3589104"/>
              <a:ext cx="1272110" cy="548996"/>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Segoe UI"/>
                  <a:ea typeface="メイリオ"/>
                  <a:cs typeface="+mn-cs"/>
                </a:rPr>
                <a:t>厚生労働省</a:t>
              </a:r>
              <a:endParaRPr kumimoji="1" lang="en-US" altLang="ja-JP" sz="1050" b="1" i="0" u="none" strike="noStrike" kern="1200" cap="none" spc="0" normalizeH="0" baseline="0" noProof="0" dirty="0">
                <a:ln>
                  <a:noFill/>
                </a:ln>
                <a:solidFill>
                  <a:srgbClr val="000000"/>
                </a:solidFill>
                <a:effectLst/>
                <a:uLnTx/>
                <a:uFillTx/>
                <a:latin typeface="Segoe UI"/>
                <a:ea typeface="メイリオ"/>
                <a:cs typeface="+mn-cs"/>
              </a:endParaRPr>
            </a:p>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050" i="0" u="none" strike="noStrike" kern="1200" cap="none" spc="0" normalizeH="0" baseline="0" noProof="0" dirty="0">
                  <a:ln>
                    <a:noFill/>
                  </a:ln>
                  <a:solidFill>
                    <a:srgbClr val="000000"/>
                  </a:solidFill>
                  <a:effectLst/>
                  <a:uLnTx/>
                  <a:uFillTx/>
                  <a:latin typeface="Segoe UI"/>
                  <a:ea typeface="メイリオ"/>
                  <a:cs typeface="+mn-cs"/>
                </a:rPr>
                <a:t>都道府県労働局</a:t>
              </a:r>
              <a:endParaRPr kumimoji="1" lang="en-US" altLang="ja-JP" sz="1050"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20" name="角丸四角形 48">
              <a:extLst>
                <a:ext uri="{FF2B5EF4-FFF2-40B4-BE49-F238E27FC236}">
                  <a16:creationId xmlns:a16="http://schemas.microsoft.com/office/drawing/2014/main" id="{F2FA3995-1657-F311-3988-96B66FC7F970}"/>
                </a:ext>
              </a:extLst>
            </p:cNvPr>
            <p:cNvSpPr/>
            <p:nvPr/>
          </p:nvSpPr>
          <p:spPr>
            <a:xfrm>
              <a:off x="5899938" y="4595474"/>
              <a:ext cx="1621744" cy="318432"/>
            </a:xfrm>
            <a:prstGeom prst="roundRect">
              <a:avLst>
                <a:gd name="adj" fmla="val 17286"/>
              </a:avLst>
            </a:prstGeom>
            <a:solidFill>
              <a:srgbClr val="EA544F"/>
            </a:solidFill>
          </p:spPr>
          <p:txBody>
            <a:bodyPr anchor="ctr"/>
            <a:lstStyle/>
            <a:p>
              <a:pPr algn="ctr" defTabSz="591055">
                <a:lnSpc>
                  <a:spcPct val="130000"/>
                </a:lnSpc>
                <a:spcAft>
                  <a:spcPts val="796"/>
                </a:spcAft>
              </a:pPr>
              <a:r>
                <a:rPr lang="ja-JP" altLang="en-US" sz="900" b="1" spc="239" dirty="0">
                  <a:solidFill>
                    <a:schemeClr val="bg1"/>
                  </a:solidFill>
                  <a:latin typeface="+mn-ea"/>
                  <a:cs typeface="Noto Sans CJK JP DemiLight" charset="-128"/>
                </a:rPr>
                <a:t>荷主特別対策担当官</a:t>
              </a:r>
            </a:p>
          </p:txBody>
        </p:sp>
        <p:pic>
          <p:nvPicPr>
            <p:cNvPr id="21" name="グラフィックス 20" descr="オフィス ワーカー (女性) 単色塗りつぶし">
              <a:extLst>
                <a:ext uri="{FF2B5EF4-FFF2-40B4-BE49-F238E27FC236}">
                  <a16:creationId xmlns:a16="http://schemas.microsoft.com/office/drawing/2014/main" id="{490865D5-144F-A607-DAE3-9B40C282FE7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89935" y="4168943"/>
              <a:ext cx="427290" cy="427290"/>
            </a:xfrm>
            <a:prstGeom prst="rect">
              <a:avLst/>
            </a:prstGeom>
          </p:spPr>
        </p:pic>
        <p:pic>
          <p:nvPicPr>
            <p:cNvPr id="25" name="グラフィックス 24" descr="オフィス ワーカー (男性) 単色塗りつぶし">
              <a:extLst>
                <a:ext uri="{FF2B5EF4-FFF2-40B4-BE49-F238E27FC236}">
                  <a16:creationId xmlns:a16="http://schemas.microsoft.com/office/drawing/2014/main" id="{CB31802A-6268-4348-2798-342A29F3028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82161" y="4162034"/>
              <a:ext cx="427289" cy="427289"/>
            </a:xfrm>
            <a:prstGeom prst="rect">
              <a:avLst/>
            </a:prstGeom>
          </p:spPr>
        </p:pic>
      </p:grpSp>
      <p:grpSp>
        <p:nvGrpSpPr>
          <p:cNvPr id="89" name="グループ化 88">
            <a:extLst>
              <a:ext uri="{FF2B5EF4-FFF2-40B4-BE49-F238E27FC236}">
                <a16:creationId xmlns:a16="http://schemas.microsoft.com/office/drawing/2014/main" id="{0BE2A94E-D88B-BAE7-A6BD-E88267E00475}"/>
              </a:ext>
            </a:extLst>
          </p:cNvPr>
          <p:cNvGrpSpPr/>
          <p:nvPr/>
        </p:nvGrpSpPr>
        <p:grpSpPr>
          <a:xfrm>
            <a:off x="7654864" y="3295139"/>
            <a:ext cx="1865853" cy="1359846"/>
            <a:chOff x="7654864" y="3567782"/>
            <a:chExt cx="1865853" cy="1359846"/>
          </a:xfrm>
        </p:grpSpPr>
        <p:sp>
          <p:nvSpPr>
            <p:cNvPr id="17" name="正方形/長方形 16">
              <a:extLst>
                <a:ext uri="{FF2B5EF4-FFF2-40B4-BE49-F238E27FC236}">
                  <a16:creationId xmlns:a16="http://schemas.microsoft.com/office/drawing/2014/main" id="{996B8760-6200-0A45-1C30-DF125805FB2A}"/>
                </a:ext>
              </a:extLst>
            </p:cNvPr>
            <p:cNvSpPr/>
            <p:nvPr/>
          </p:nvSpPr>
          <p:spPr>
            <a:xfrm>
              <a:off x="7905328" y="3567782"/>
              <a:ext cx="1313418" cy="1249128"/>
            </a:xfrm>
            <a:prstGeom prst="rect">
              <a:avLst/>
            </a:prstGeom>
            <a:solidFill>
              <a:schemeClr val="accent5"/>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05747" tIns="70499" rIns="105747" bIns="70499" rtlCol="0" anchor="t">
              <a:noAutofit/>
            </a:bodyPr>
            <a:lstStyle/>
            <a:p>
              <a:pPr>
                <a:lnSpc>
                  <a:spcPct val="130000"/>
                </a:lnSpc>
              </a:pPr>
              <a:endParaRPr lang="ja-JP" altLang="en-US" sz="979" dirty="0">
                <a:solidFill>
                  <a:schemeClr val="tx1"/>
                </a:solidFill>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C692FE03-99EE-9EF0-0698-CB0684441741}"/>
                </a:ext>
              </a:extLst>
            </p:cNvPr>
            <p:cNvSpPr txBox="1"/>
            <p:nvPr/>
          </p:nvSpPr>
          <p:spPr>
            <a:xfrm>
              <a:off x="7925982" y="3613038"/>
              <a:ext cx="1272110" cy="548996"/>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Segoe UI"/>
                  <a:ea typeface="メイリオ"/>
                  <a:cs typeface="+mn-cs"/>
                </a:rPr>
                <a:t>国土交通省</a:t>
              </a:r>
              <a:endParaRPr kumimoji="1" lang="en-US" altLang="ja-JP" sz="1050" b="1" i="0" u="none" strike="noStrike" kern="1200" cap="none" spc="0" normalizeH="0" baseline="0" noProof="0" dirty="0">
                <a:ln>
                  <a:noFill/>
                </a:ln>
                <a:solidFill>
                  <a:srgbClr val="000000"/>
                </a:solidFill>
                <a:effectLst/>
                <a:uLnTx/>
                <a:uFillTx/>
                <a:latin typeface="Segoe UI"/>
                <a:ea typeface="メイリオ"/>
                <a:cs typeface="+mn-cs"/>
              </a:endParaRPr>
            </a:p>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050" i="0" u="none" strike="noStrike" kern="1200" cap="none" spc="0" normalizeH="0" baseline="0" noProof="0" dirty="0">
                  <a:ln>
                    <a:noFill/>
                  </a:ln>
                  <a:solidFill>
                    <a:srgbClr val="000000"/>
                  </a:solidFill>
                  <a:effectLst/>
                  <a:uLnTx/>
                  <a:uFillTx/>
                  <a:latin typeface="Segoe UI"/>
                  <a:ea typeface="メイリオ"/>
                  <a:cs typeface="+mn-cs"/>
                </a:rPr>
                <a:t>地方運輸局</a:t>
              </a:r>
              <a:endParaRPr kumimoji="1" lang="en-US" altLang="ja-JP" sz="1050"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29" name="角丸四角形 48">
              <a:extLst>
                <a:ext uri="{FF2B5EF4-FFF2-40B4-BE49-F238E27FC236}">
                  <a16:creationId xmlns:a16="http://schemas.microsoft.com/office/drawing/2014/main" id="{382E3CB4-375C-C30E-32FE-6FAF5C7613FF}"/>
                </a:ext>
              </a:extLst>
            </p:cNvPr>
            <p:cNvSpPr/>
            <p:nvPr/>
          </p:nvSpPr>
          <p:spPr>
            <a:xfrm>
              <a:off x="7654864" y="4609196"/>
              <a:ext cx="1865853" cy="318432"/>
            </a:xfrm>
            <a:prstGeom prst="roundRect">
              <a:avLst>
                <a:gd name="adj" fmla="val 17286"/>
              </a:avLst>
            </a:prstGeom>
            <a:solidFill>
              <a:srgbClr val="00489E"/>
            </a:solidFill>
          </p:spPr>
          <p:txBody>
            <a:bodyPr anchor="ctr"/>
            <a:lstStyle/>
            <a:p>
              <a:pPr algn="ctr" defTabSz="591055">
                <a:lnSpc>
                  <a:spcPct val="130000"/>
                </a:lnSpc>
                <a:spcAft>
                  <a:spcPts val="796"/>
                </a:spcAft>
              </a:pPr>
              <a:r>
                <a:rPr lang="ja-JP" altLang="en-US" sz="900" b="1" spc="239" dirty="0">
                  <a:solidFill>
                    <a:schemeClr val="bg1"/>
                  </a:solidFill>
                  <a:latin typeface="+mn-ea"/>
                  <a:cs typeface="Noto Sans CJK JP DemiLight" charset="-128"/>
                </a:rPr>
                <a:t>トラックＧメン（新規）</a:t>
              </a:r>
            </a:p>
          </p:txBody>
        </p:sp>
        <p:pic>
          <p:nvPicPr>
            <p:cNvPr id="30" name="グラフィックス 29" descr="オフィス ワーカー (女性) 単色塗りつぶし">
              <a:extLst>
                <a:ext uri="{FF2B5EF4-FFF2-40B4-BE49-F238E27FC236}">
                  <a16:creationId xmlns:a16="http://schemas.microsoft.com/office/drawing/2014/main" id="{728DE54F-A6C4-5BDB-7BD2-5C5FF71E60C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147524" y="4182665"/>
              <a:ext cx="427290" cy="427290"/>
            </a:xfrm>
            <a:prstGeom prst="rect">
              <a:avLst/>
            </a:prstGeom>
          </p:spPr>
        </p:pic>
        <p:pic>
          <p:nvPicPr>
            <p:cNvPr id="31" name="グラフィックス 30" descr="オフィス ワーカー (男性) 単色塗りつぶし">
              <a:extLst>
                <a:ext uri="{FF2B5EF4-FFF2-40B4-BE49-F238E27FC236}">
                  <a16:creationId xmlns:a16="http://schemas.microsoft.com/office/drawing/2014/main" id="{8F3DE45F-AB97-6DE1-707E-7AB1FE8463A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539750" y="4175756"/>
              <a:ext cx="427289" cy="427289"/>
            </a:xfrm>
            <a:prstGeom prst="rect">
              <a:avLst/>
            </a:prstGeom>
          </p:spPr>
        </p:pic>
      </p:grpSp>
      <p:grpSp>
        <p:nvGrpSpPr>
          <p:cNvPr id="32" name="グループ化 31">
            <a:extLst>
              <a:ext uri="{FF2B5EF4-FFF2-40B4-BE49-F238E27FC236}">
                <a16:creationId xmlns:a16="http://schemas.microsoft.com/office/drawing/2014/main" id="{C6E1CB06-6B94-B285-0C2F-4FAF7AB9F962}"/>
              </a:ext>
            </a:extLst>
          </p:cNvPr>
          <p:cNvGrpSpPr/>
          <p:nvPr/>
        </p:nvGrpSpPr>
        <p:grpSpPr>
          <a:xfrm>
            <a:off x="8481392" y="5157192"/>
            <a:ext cx="1272110" cy="964345"/>
            <a:chOff x="6181575" y="5571815"/>
            <a:chExt cx="1272110" cy="964345"/>
          </a:xfrm>
        </p:grpSpPr>
        <p:sp>
          <p:nvSpPr>
            <p:cNvPr id="33" name="正方形/長方形 32">
              <a:extLst>
                <a:ext uri="{FF2B5EF4-FFF2-40B4-BE49-F238E27FC236}">
                  <a16:creationId xmlns:a16="http://schemas.microsoft.com/office/drawing/2014/main" id="{BDC121D6-9CBA-1688-984F-188CEB137E72}"/>
                </a:ext>
              </a:extLst>
            </p:cNvPr>
            <p:cNvSpPr/>
            <p:nvPr/>
          </p:nvSpPr>
          <p:spPr>
            <a:xfrm>
              <a:off x="6194368" y="5571815"/>
              <a:ext cx="1196671" cy="964345"/>
            </a:xfrm>
            <a:prstGeom prst="rect">
              <a:avLst/>
            </a:prstGeom>
            <a:solidFill>
              <a:srgbClr val="FDF3B9"/>
            </a:solidFill>
            <a:ln w="6350" cap="rnd" cmpd="sng" algn="ctr">
              <a:solidFill>
                <a:srgbClr val="FFC000"/>
              </a:solidFill>
              <a:prstDash val="solid"/>
              <a:bevel/>
            </a:ln>
            <a:effectLst/>
          </p:spPr>
          <p:txBody>
            <a:bodyPr lIns="288000" tIns="180000" rIns="144000" bIns="180000" rtlCol="0" anchor="t"/>
            <a:lstStyle/>
            <a:p>
              <a:pPr marL="0" marR="0" lvl="0" indent="0" algn="l" defTabSz="914400" rtl="0" eaLnBrk="1" fontAlgn="auto" latinLnBrk="0" hangingPunct="1">
                <a:lnSpc>
                  <a:spcPct val="120000"/>
                </a:lnSpc>
                <a:spcBef>
                  <a:spcPts val="0"/>
                </a:spcBef>
                <a:spcAft>
                  <a:spcPts val="700"/>
                </a:spcAft>
                <a:buClr>
                  <a:srgbClr val="103185"/>
                </a:buClr>
                <a:buSzTx/>
                <a:buFontTx/>
                <a:buNone/>
                <a:tabLst/>
                <a:defRPr/>
              </a:pPr>
              <a:endParaRPr kumimoji="1" lang="ja-JP" altLang="en-US" sz="12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pic>
          <p:nvPicPr>
            <p:cNvPr id="34" name="グラフィックス 33" descr="オフィス ワーカー (女性) 単色塗りつぶし">
              <a:extLst>
                <a:ext uri="{FF2B5EF4-FFF2-40B4-BE49-F238E27FC236}">
                  <a16:creationId xmlns:a16="http://schemas.microsoft.com/office/drawing/2014/main" id="{641077F8-F4B2-CB0C-4D76-931A37B7924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412628" y="5971658"/>
              <a:ext cx="443122" cy="443122"/>
            </a:xfrm>
            <a:prstGeom prst="rect">
              <a:avLst/>
            </a:prstGeom>
          </p:spPr>
        </p:pic>
        <p:pic>
          <p:nvPicPr>
            <p:cNvPr id="35" name="グラフィックス 34" descr="オフィス ワーカー (男性) 単色塗りつぶし">
              <a:extLst>
                <a:ext uri="{FF2B5EF4-FFF2-40B4-BE49-F238E27FC236}">
                  <a16:creationId xmlns:a16="http://schemas.microsoft.com/office/drawing/2014/main" id="{EEC661B6-DAF0-525B-D004-447A5D26A6C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817630" y="5971658"/>
              <a:ext cx="443121" cy="443121"/>
            </a:xfrm>
            <a:prstGeom prst="rect">
              <a:avLst/>
            </a:prstGeom>
          </p:spPr>
        </p:pic>
        <p:sp>
          <p:nvSpPr>
            <p:cNvPr id="36" name="テキスト ボックス 35">
              <a:extLst>
                <a:ext uri="{FF2B5EF4-FFF2-40B4-BE49-F238E27FC236}">
                  <a16:creationId xmlns:a16="http://schemas.microsoft.com/office/drawing/2014/main" id="{FA247166-A96F-53F5-B789-D657529FFBF3}"/>
                </a:ext>
              </a:extLst>
            </p:cNvPr>
            <p:cNvSpPr txBox="1"/>
            <p:nvPr/>
          </p:nvSpPr>
          <p:spPr>
            <a:xfrm>
              <a:off x="6181575" y="5599605"/>
              <a:ext cx="1272110" cy="233910"/>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800" i="0" u="none" strike="noStrike" kern="1200" cap="none" spc="0" normalizeH="0" baseline="0" noProof="0" dirty="0">
                  <a:ln>
                    <a:noFill/>
                  </a:ln>
                  <a:solidFill>
                    <a:srgbClr val="000000"/>
                  </a:solidFill>
                  <a:effectLst/>
                  <a:uLnTx/>
                  <a:uFillTx/>
                  <a:latin typeface="Segoe UI"/>
                  <a:ea typeface="メイリオ"/>
                  <a:cs typeface="+mn-cs"/>
                </a:rPr>
                <a:t>関係省庁地方機関</a:t>
              </a:r>
              <a:endParaRPr kumimoji="1" lang="en-US" altLang="ja-JP" sz="800" i="0" u="none" strike="noStrike" kern="1200" cap="none" spc="0" normalizeH="0" baseline="0" noProof="0" dirty="0">
                <a:ln>
                  <a:noFill/>
                </a:ln>
                <a:solidFill>
                  <a:srgbClr val="000000"/>
                </a:solidFill>
                <a:effectLst/>
                <a:uLnTx/>
                <a:uFillTx/>
                <a:latin typeface="Segoe UI"/>
                <a:ea typeface="メイリオ"/>
                <a:cs typeface="+mn-cs"/>
              </a:endParaRPr>
            </a:p>
          </p:txBody>
        </p:sp>
      </p:grpSp>
      <p:sp>
        <p:nvSpPr>
          <p:cNvPr id="38" name="角丸四角形 38">
            <a:extLst>
              <a:ext uri="{FF2B5EF4-FFF2-40B4-BE49-F238E27FC236}">
                <a16:creationId xmlns:a16="http://schemas.microsoft.com/office/drawing/2014/main" id="{DBE4F0AE-3CE0-8708-3F72-34483608C1D0}"/>
              </a:ext>
            </a:extLst>
          </p:cNvPr>
          <p:cNvSpPr/>
          <p:nvPr/>
        </p:nvSpPr>
        <p:spPr>
          <a:xfrm>
            <a:off x="5525665" y="6344316"/>
            <a:ext cx="1135358" cy="276998"/>
          </a:xfrm>
          <a:prstGeom prst="roundRect">
            <a:avLst>
              <a:gd name="adj" fmla="val 17286"/>
            </a:avLst>
          </a:prstGeom>
          <a:solidFill>
            <a:schemeClr val="bg1">
              <a:lumMod val="65000"/>
            </a:schemeClr>
          </a:solidFill>
        </p:spPr>
        <p:txBody>
          <a:bodyPr wrap="none"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900" b="1" i="0" u="none" strike="noStrike" kern="0" cap="none" spc="239"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荷主企業</a:t>
            </a:r>
          </a:p>
        </p:txBody>
      </p:sp>
      <p:pic>
        <p:nvPicPr>
          <p:cNvPr id="39" name="グラフィックス 38" descr="都市 単色塗りつぶし">
            <a:extLst>
              <a:ext uri="{FF2B5EF4-FFF2-40B4-BE49-F238E27FC236}">
                <a16:creationId xmlns:a16="http://schemas.microsoft.com/office/drawing/2014/main" id="{AE85F496-BDA2-0B56-ED91-E81A657831D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556330" y="5446930"/>
            <a:ext cx="1074027" cy="1074027"/>
          </a:xfrm>
          <a:prstGeom prst="rect">
            <a:avLst/>
          </a:prstGeom>
        </p:spPr>
      </p:pic>
      <p:pic>
        <p:nvPicPr>
          <p:cNvPr id="41" name="グラフィックス 40" descr="グループ 単色塗りつぶし">
            <a:extLst>
              <a:ext uri="{FF2B5EF4-FFF2-40B4-BE49-F238E27FC236}">
                <a16:creationId xmlns:a16="http://schemas.microsoft.com/office/drawing/2014/main" id="{228B7F32-7436-E79B-3D8F-F04FBCC5C27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7123554" y="6121068"/>
            <a:ext cx="561563" cy="561563"/>
          </a:xfrm>
          <a:prstGeom prst="rect">
            <a:avLst/>
          </a:prstGeom>
        </p:spPr>
      </p:pic>
      <p:cxnSp>
        <p:nvCxnSpPr>
          <p:cNvPr id="50" name="直線矢印コネクタ 49">
            <a:extLst>
              <a:ext uri="{FF2B5EF4-FFF2-40B4-BE49-F238E27FC236}">
                <a16:creationId xmlns:a16="http://schemas.microsoft.com/office/drawing/2014/main" id="{55DB8669-4C18-B41D-7E5A-0EAF7F977DB7}"/>
              </a:ext>
            </a:extLst>
          </p:cNvPr>
          <p:cNvCxnSpPr>
            <a:cxnSpLocks/>
            <a:stCxn id="20" idx="2"/>
            <a:endCxn id="41" idx="0"/>
          </p:cNvCxnSpPr>
          <p:nvPr/>
        </p:nvCxnSpPr>
        <p:spPr>
          <a:xfrm>
            <a:off x="6710810" y="4641263"/>
            <a:ext cx="693526" cy="1479805"/>
          </a:xfrm>
          <a:prstGeom prst="straightConnector1">
            <a:avLst/>
          </a:prstGeom>
          <a:ln w="19050" cap="rnd">
            <a:solidFill>
              <a:srgbClr val="F24362"/>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AB9A83B5-292D-4590-AC60-5BFF2D5CD958}"/>
              </a:ext>
            </a:extLst>
          </p:cNvPr>
          <p:cNvCxnSpPr>
            <a:cxnSpLocks/>
            <a:stCxn id="29" idx="2"/>
            <a:endCxn id="41" idx="0"/>
          </p:cNvCxnSpPr>
          <p:nvPr/>
        </p:nvCxnSpPr>
        <p:spPr>
          <a:xfrm flipH="1">
            <a:off x="7404336" y="4654985"/>
            <a:ext cx="1183455" cy="1466083"/>
          </a:xfrm>
          <a:prstGeom prst="straightConnector1">
            <a:avLst/>
          </a:prstGeom>
          <a:ln w="19050" cap="rnd">
            <a:solidFill>
              <a:srgbClr val="00489E"/>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2B04FDE5-6F83-5626-6DAC-3A6EEDD2A510}"/>
              </a:ext>
            </a:extLst>
          </p:cNvPr>
          <p:cNvCxnSpPr>
            <a:cxnSpLocks/>
            <a:stCxn id="33" idx="1"/>
            <a:endCxn id="41" idx="0"/>
          </p:cNvCxnSpPr>
          <p:nvPr/>
        </p:nvCxnSpPr>
        <p:spPr>
          <a:xfrm flipH="1">
            <a:off x="7404336" y="5639365"/>
            <a:ext cx="1089849" cy="481703"/>
          </a:xfrm>
          <a:prstGeom prst="straightConnector1">
            <a:avLst/>
          </a:prstGeom>
          <a:ln w="19050" cap="rnd">
            <a:solidFill>
              <a:srgbClr val="FFC000"/>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9141C6A9-3D79-F19B-53C8-24461EFA8A41}"/>
              </a:ext>
            </a:extLst>
          </p:cNvPr>
          <p:cNvCxnSpPr>
            <a:cxnSpLocks/>
          </p:cNvCxnSpPr>
          <p:nvPr/>
        </p:nvCxnSpPr>
        <p:spPr>
          <a:xfrm flipH="1">
            <a:off x="6682161" y="6403242"/>
            <a:ext cx="427289" cy="0"/>
          </a:xfrm>
          <a:prstGeom prst="straightConnector1">
            <a:avLst/>
          </a:prstGeom>
          <a:ln w="38100" cap="rnd">
            <a:solidFill>
              <a:srgbClr val="00489E"/>
            </a:solidFill>
            <a:round/>
            <a:headEnd type="none"/>
            <a:tailEnd type="arrow"/>
          </a:ln>
        </p:spPr>
        <p:style>
          <a:lnRef idx="1">
            <a:schemeClr val="accent1"/>
          </a:lnRef>
          <a:fillRef idx="0">
            <a:schemeClr val="accent1"/>
          </a:fillRef>
          <a:effectRef idx="0">
            <a:schemeClr val="accent1"/>
          </a:effectRef>
          <a:fontRef idx="minor">
            <a:schemeClr val="tx1"/>
          </a:fontRef>
        </p:style>
      </p:cxnSp>
      <p:sp>
        <p:nvSpPr>
          <p:cNvPr id="85" name="テキスト ボックス 84">
            <a:extLst>
              <a:ext uri="{FF2B5EF4-FFF2-40B4-BE49-F238E27FC236}">
                <a16:creationId xmlns:a16="http://schemas.microsoft.com/office/drawing/2014/main" id="{C0DE615E-8346-2E13-BB88-2AFBE4DE95D5}"/>
              </a:ext>
            </a:extLst>
          </p:cNvPr>
          <p:cNvSpPr txBox="1"/>
          <p:nvPr/>
        </p:nvSpPr>
        <p:spPr>
          <a:xfrm>
            <a:off x="6390080" y="5240488"/>
            <a:ext cx="582577"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A544F"/>
                </a:solidFill>
                <a:effectLst/>
                <a:uLnTx/>
                <a:uFillTx/>
                <a:latin typeface="メイリオ" panose="020B0604030504040204" pitchFamily="50" charset="-128"/>
                <a:ea typeface="メイリオ" panose="020B0604030504040204" pitchFamily="50" charset="-128"/>
                <a:cs typeface="+mn-cs"/>
              </a:rPr>
              <a:t>参加</a:t>
            </a:r>
          </a:p>
        </p:txBody>
      </p:sp>
      <p:sp>
        <p:nvSpPr>
          <p:cNvPr id="86" name="テキスト ボックス 85">
            <a:extLst>
              <a:ext uri="{FF2B5EF4-FFF2-40B4-BE49-F238E27FC236}">
                <a16:creationId xmlns:a16="http://schemas.microsoft.com/office/drawing/2014/main" id="{61D5C876-C424-32DE-2D2D-EAF4A805CB59}"/>
              </a:ext>
            </a:extLst>
          </p:cNvPr>
          <p:cNvSpPr txBox="1"/>
          <p:nvPr/>
        </p:nvSpPr>
        <p:spPr>
          <a:xfrm>
            <a:off x="7898815" y="5949280"/>
            <a:ext cx="582577"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C000"/>
                </a:solidFill>
                <a:effectLst/>
                <a:uLnTx/>
                <a:uFillTx/>
                <a:latin typeface="メイリオ" panose="020B0604030504040204" pitchFamily="50" charset="-128"/>
                <a:ea typeface="メイリオ" panose="020B0604030504040204" pitchFamily="50" charset="-128"/>
                <a:cs typeface="+mn-cs"/>
              </a:rPr>
              <a:t>参加</a:t>
            </a:r>
          </a:p>
        </p:txBody>
      </p:sp>
      <p:sp>
        <p:nvSpPr>
          <p:cNvPr id="87" name="テキスト ボックス 86">
            <a:extLst>
              <a:ext uri="{FF2B5EF4-FFF2-40B4-BE49-F238E27FC236}">
                <a16:creationId xmlns:a16="http://schemas.microsoft.com/office/drawing/2014/main" id="{F0FEBBF4-DB8C-F9C0-2227-020A15448602}"/>
              </a:ext>
            </a:extLst>
          </p:cNvPr>
          <p:cNvSpPr txBox="1"/>
          <p:nvPr/>
        </p:nvSpPr>
        <p:spPr>
          <a:xfrm>
            <a:off x="7140706" y="4941168"/>
            <a:ext cx="1196670"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489E"/>
                </a:solidFill>
                <a:effectLst/>
                <a:uLnTx/>
                <a:uFillTx/>
                <a:latin typeface="メイリオ" panose="020B0604030504040204" pitchFamily="50" charset="-128"/>
                <a:ea typeface="メイリオ" panose="020B0604030504040204" pitchFamily="50" charset="-128"/>
                <a:cs typeface="+mn-cs"/>
              </a:rPr>
              <a:t>「働きかけ」</a:t>
            </a:r>
          </a:p>
        </p:txBody>
      </p:sp>
      <p:sp>
        <p:nvSpPr>
          <p:cNvPr id="96" name="正方形/長方形 95">
            <a:extLst>
              <a:ext uri="{FF2B5EF4-FFF2-40B4-BE49-F238E27FC236}">
                <a16:creationId xmlns:a16="http://schemas.microsoft.com/office/drawing/2014/main" id="{AE75742C-D630-0BD9-DD83-04B094C36EE9}"/>
              </a:ext>
            </a:extLst>
          </p:cNvPr>
          <p:cNvSpPr/>
          <p:nvPr/>
        </p:nvSpPr>
        <p:spPr>
          <a:xfrm>
            <a:off x="171958" y="2708920"/>
            <a:ext cx="1180642" cy="386074"/>
          </a:xfrm>
          <a:prstGeom prst="rect">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5747" tIns="70499" rIns="105747" bIns="70499" rtlCol="0" anchor="t">
            <a:noAutofit/>
          </a:bodyPr>
          <a:lstStyle/>
          <a:p>
            <a:pPr algn="ctr">
              <a:lnSpc>
                <a:spcPct val="130000"/>
              </a:lnSpc>
            </a:pPr>
            <a:r>
              <a:rPr lang="ja-JP" altLang="en-US" sz="1200" b="1" dirty="0">
                <a:solidFill>
                  <a:schemeClr val="tx1"/>
                </a:solidFill>
                <a:latin typeface="Meiryo" panose="020B0604030504040204" pitchFamily="34" charset="-128"/>
                <a:ea typeface="Meiryo" panose="020B0604030504040204" pitchFamily="34" charset="-128"/>
              </a:rPr>
              <a:t>厚生労働省</a:t>
            </a:r>
          </a:p>
        </p:txBody>
      </p:sp>
      <p:sp>
        <p:nvSpPr>
          <p:cNvPr id="98" name="正方形/長方形 97">
            <a:extLst>
              <a:ext uri="{FF2B5EF4-FFF2-40B4-BE49-F238E27FC236}">
                <a16:creationId xmlns:a16="http://schemas.microsoft.com/office/drawing/2014/main" id="{8B29D24F-E11A-8635-0D94-F208C8F0DC23}"/>
              </a:ext>
            </a:extLst>
          </p:cNvPr>
          <p:cNvSpPr/>
          <p:nvPr/>
        </p:nvSpPr>
        <p:spPr>
          <a:xfrm>
            <a:off x="200472" y="3950352"/>
            <a:ext cx="1180642" cy="751769"/>
          </a:xfrm>
          <a:prstGeom prst="rect">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5747" tIns="70499" rIns="105747" bIns="70499" rtlCol="0" anchor="t">
            <a:noAutofit/>
          </a:bodyPr>
          <a:lstStyle/>
          <a:p>
            <a:pPr algn="ctr">
              <a:lnSpc>
                <a:spcPct val="130000"/>
              </a:lnSpc>
            </a:pPr>
            <a:r>
              <a:rPr lang="ja-JP" altLang="en-US" sz="1050" dirty="0">
                <a:solidFill>
                  <a:schemeClr val="tx1"/>
                </a:solidFill>
                <a:latin typeface="Meiryo" panose="020B0604030504040204" pitchFamily="34" charset="-128"/>
                <a:ea typeface="Meiryo" panose="020B0604030504040204" pitchFamily="34" charset="-128"/>
              </a:rPr>
              <a:t>都道府県労働局</a:t>
            </a:r>
            <a:endParaRPr lang="en-US" altLang="ja-JP" sz="1050" dirty="0">
              <a:solidFill>
                <a:schemeClr val="tx1"/>
              </a:solidFill>
              <a:latin typeface="Meiryo" panose="020B0604030504040204" pitchFamily="34" charset="-128"/>
              <a:ea typeface="Meiryo" panose="020B0604030504040204" pitchFamily="34" charset="-128"/>
            </a:endParaRPr>
          </a:p>
          <a:p>
            <a:pPr algn="ctr">
              <a:lnSpc>
                <a:spcPct val="130000"/>
              </a:lnSpc>
            </a:pPr>
            <a:endParaRPr lang="en-US" altLang="ja-JP" sz="1050" dirty="0">
              <a:solidFill>
                <a:schemeClr val="tx1"/>
              </a:solidFill>
              <a:latin typeface="Meiryo" panose="020B0604030504040204" pitchFamily="34" charset="-128"/>
              <a:ea typeface="Meiryo" panose="020B0604030504040204" pitchFamily="34" charset="-128"/>
            </a:endParaRPr>
          </a:p>
          <a:p>
            <a:pPr algn="ctr">
              <a:lnSpc>
                <a:spcPct val="130000"/>
              </a:lnSpc>
            </a:pPr>
            <a:r>
              <a:rPr lang="ja-JP" altLang="en-US" sz="1050" dirty="0">
                <a:solidFill>
                  <a:schemeClr val="tx1"/>
                </a:solidFill>
                <a:latin typeface="Meiryo" panose="020B0604030504040204" pitchFamily="34" charset="-128"/>
                <a:ea typeface="Meiryo" panose="020B0604030504040204" pitchFamily="34" charset="-128"/>
              </a:rPr>
              <a:t>労働基準監督署</a:t>
            </a:r>
          </a:p>
        </p:txBody>
      </p:sp>
      <p:sp>
        <p:nvSpPr>
          <p:cNvPr id="99" name="正方形/長方形 98">
            <a:extLst>
              <a:ext uri="{FF2B5EF4-FFF2-40B4-BE49-F238E27FC236}">
                <a16:creationId xmlns:a16="http://schemas.microsoft.com/office/drawing/2014/main" id="{1110123A-CFBD-6E69-7BDC-CA616AD26AEC}"/>
              </a:ext>
            </a:extLst>
          </p:cNvPr>
          <p:cNvSpPr/>
          <p:nvPr/>
        </p:nvSpPr>
        <p:spPr>
          <a:xfrm>
            <a:off x="3052278" y="2708920"/>
            <a:ext cx="1180642" cy="413158"/>
          </a:xfrm>
          <a:prstGeom prst="rect">
            <a:avLst/>
          </a:prstGeom>
          <a:solidFill>
            <a:schemeClr val="accent5"/>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05747" tIns="70499" rIns="105747" bIns="70499" rtlCol="0" anchor="t">
            <a:noAutofit/>
          </a:bodyPr>
          <a:lstStyle/>
          <a:p>
            <a:pPr algn="ctr">
              <a:lnSpc>
                <a:spcPct val="130000"/>
              </a:lnSpc>
            </a:pPr>
            <a:r>
              <a:rPr lang="ja-JP" altLang="en-US" sz="1200" b="1" dirty="0">
                <a:solidFill>
                  <a:schemeClr val="tx1"/>
                </a:solidFill>
                <a:latin typeface="Meiryo" panose="020B0604030504040204" pitchFamily="34" charset="-128"/>
                <a:ea typeface="Meiryo" panose="020B0604030504040204" pitchFamily="34" charset="-128"/>
              </a:rPr>
              <a:t>国土交通省</a:t>
            </a:r>
          </a:p>
        </p:txBody>
      </p:sp>
      <p:sp>
        <p:nvSpPr>
          <p:cNvPr id="100" name="正方形/長方形 99">
            <a:extLst>
              <a:ext uri="{FF2B5EF4-FFF2-40B4-BE49-F238E27FC236}">
                <a16:creationId xmlns:a16="http://schemas.microsoft.com/office/drawing/2014/main" id="{15DAB806-70D9-B5C8-7736-2231A29305E0}"/>
              </a:ext>
            </a:extLst>
          </p:cNvPr>
          <p:cNvSpPr/>
          <p:nvPr/>
        </p:nvSpPr>
        <p:spPr>
          <a:xfrm>
            <a:off x="3080792" y="3950353"/>
            <a:ext cx="1180642" cy="751768"/>
          </a:xfrm>
          <a:prstGeom prst="rect">
            <a:avLst/>
          </a:prstGeom>
          <a:solidFill>
            <a:schemeClr val="accent5"/>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05747" tIns="70499" rIns="105747" bIns="70499" rtlCol="0" anchor="t">
            <a:noAutofit/>
          </a:bodyPr>
          <a:lstStyle/>
          <a:p>
            <a:pPr algn="ctr">
              <a:lnSpc>
                <a:spcPct val="130000"/>
              </a:lnSpc>
            </a:pPr>
            <a:r>
              <a:rPr lang="ja-JP" altLang="en-US" sz="1050" dirty="0">
                <a:solidFill>
                  <a:schemeClr val="tx1"/>
                </a:solidFill>
                <a:latin typeface="Meiryo" panose="020B0604030504040204" pitchFamily="34" charset="-128"/>
                <a:ea typeface="Meiryo" panose="020B0604030504040204" pitchFamily="34" charset="-128"/>
              </a:rPr>
              <a:t>地方運輸局</a:t>
            </a:r>
            <a:endParaRPr lang="en-US" altLang="ja-JP" sz="1050" dirty="0">
              <a:solidFill>
                <a:schemeClr val="tx1"/>
              </a:solidFill>
              <a:latin typeface="Meiryo" panose="020B0604030504040204" pitchFamily="34" charset="-128"/>
              <a:ea typeface="Meiryo" panose="020B0604030504040204" pitchFamily="34" charset="-128"/>
            </a:endParaRPr>
          </a:p>
          <a:p>
            <a:pPr algn="ctr">
              <a:lnSpc>
                <a:spcPct val="130000"/>
              </a:lnSpc>
            </a:pPr>
            <a:endParaRPr lang="en-US" altLang="ja-JP" sz="1050" dirty="0">
              <a:solidFill>
                <a:schemeClr val="tx1"/>
              </a:solidFill>
              <a:latin typeface="Meiryo" panose="020B0604030504040204" pitchFamily="34" charset="-128"/>
              <a:ea typeface="Meiryo" panose="020B0604030504040204" pitchFamily="34" charset="-128"/>
            </a:endParaRPr>
          </a:p>
          <a:p>
            <a:pPr algn="ctr">
              <a:lnSpc>
                <a:spcPct val="130000"/>
              </a:lnSpc>
            </a:pPr>
            <a:r>
              <a:rPr lang="ja-JP" altLang="en-US" sz="1050" dirty="0">
                <a:solidFill>
                  <a:schemeClr val="tx1"/>
                </a:solidFill>
                <a:latin typeface="Meiryo" panose="020B0604030504040204" pitchFamily="34" charset="-128"/>
                <a:ea typeface="Meiryo" panose="020B0604030504040204" pitchFamily="34" charset="-128"/>
              </a:rPr>
              <a:t>運輸支局</a:t>
            </a:r>
          </a:p>
        </p:txBody>
      </p:sp>
      <p:sp>
        <p:nvSpPr>
          <p:cNvPr id="107" name="テキスト ボックス 106">
            <a:extLst>
              <a:ext uri="{FF2B5EF4-FFF2-40B4-BE49-F238E27FC236}">
                <a16:creationId xmlns:a16="http://schemas.microsoft.com/office/drawing/2014/main" id="{C6CC7745-AA85-2A29-A6BA-99991092672A}"/>
              </a:ext>
            </a:extLst>
          </p:cNvPr>
          <p:cNvSpPr txBox="1"/>
          <p:nvPr/>
        </p:nvSpPr>
        <p:spPr>
          <a:xfrm>
            <a:off x="1646353" y="4607550"/>
            <a:ext cx="1196670"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schemeClr val="bg1">
                    <a:lumMod val="50000"/>
                  </a:schemeClr>
                </a:solidFill>
                <a:effectLst/>
                <a:uLnTx/>
                <a:uFillTx/>
                <a:latin typeface="メイリオ" panose="020B0604030504040204" pitchFamily="50" charset="-128"/>
                <a:ea typeface="メイリオ" panose="020B0604030504040204" pitchFamily="50" charset="-128"/>
                <a:cs typeface="+mn-cs"/>
              </a:rPr>
              <a:t>相互通報</a:t>
            </a:r>
          </a:p>
        </p:txBody>
      </p:sp>
      <p:cxnSp>
        <p:nvCxnSpPr>
          <p:cNvPr id="108" name="直線矢印コネクタ 107">
            <a:extLst>
              <a:ext uri="{FF2B5EF4-FFF2-40B4-BE49-F238E27FC236}">
                <a16:creationId xmlns:a16="http://schemas.microsoft.com/office/drawing/2014/main" id="{707220E9-9A11-B469-E2C4-1F8E42424DBA}"/>
              </a:ext>
            </a:extLst>
          </p:cNvPr>
          <p:cNvCxnSpPr>
            <a:cxnSpLocks/>
          </p:cNvCxnSpPr>
          <p:nvPr/>
        </p:nvCxnSpPr>
        <p:spPr>
          <a:xfrm>
            <a:off x="1429643" y="2829391"/>
            <a:ext cx="1550627" cy="0"/>
          </a:xfrm>
          <a:prstGeom prst="straightConnector1">
            <a:avLst/>
          </a:prstGeom>
          <a:ln w="19050" cap="rnd">
            <a:solidFill>
              <a:srgbClr val="F24362"/>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a:extLst>
              <a:ext uri="{FF2B5EF4-FFF2-40B4-BE49-F238E27FC236}">
                <a16:creationId xmlns:a16="http://schemas.microsoft.com/office/drawing/2014/main" id="{5F83033E-20F0-0750-513F-C93C6969159A}"/>
              </a:ext>
            </a:extLst>
          </p:cNvPr>
          <p:cNvCxnSpPr>
            <a:cxnSpLocks/>
          </p:cNvCxnSpPr>
          <p:nvPr/>
        </p:nvCxnSpPr>
        <p:spPr>
          <a:xfrm flipH="1">
            <a:off x="1385745" y="3049813"/>
            <a:ext cx="1594525" cy="0"/>
          </a:xfrm>
          <a:prstGeom prst="straightConnector1">
            <a:avLst/>
          </a:prstGeom>
          <a:ln w="19050" cap="rnd">
            <a:solidFill>
              <a:srgbClr val="00489E"/>
            </a:solidFill>
            <a:round/>
            <a:headEnd type="oval"/>
            <a:tailEnd type="arrow"/>
          </a:ln>
        </p:spPr>
        <p:style>
          <a:lnRef idx="1">
            <a:schemeClr val="accent1"/>
          </a:lnRef>
          <a:fillRef idx="0">
            <a:schemeClr val="accent1"/>
          </a:fillRef>
          <a:effectRef idx="0">
            <a:schemeClr val="accent1"/>
          </a:effectRef>
          <a:fontRef idx="minor">
            <a:schemeClr val="tx1"/>
          </a:fontRef>
        </p:style>
      </p:cxnSp>
      <p:sp>
        <p:nvSpPr>
          <p:cNvPr id="110" name="テキスト ボックス 109">
            <a:extLst>
              <a:ext uri="{FF2B5EF4-FFF2-40B4-BE49-F238E27FC236}">
                <a16:creationId xmlns:a16="http://schemas.microsoft.com/office/drawing/2014/main" id="{07A5B6F6-4C84-CA42-920E-7BEBF1840079}"/>
              </a:ext>
            </a:extLst>
          </p:cNvPr>
          <p:cNvSpPr txBox="1"/>
          <p:nvPr/>
        </p:nvSpPr>
        <p:spPr>
          <a:xfrm>
            <a:off x="1574692" y="2636912"/>
            <a:ext cx="1261562"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厚労省</a:t>
            </a:r>
            <a:r>
              <a:rPr kumimoji="1" lang="en-US" altLang="ja-JP" sz="1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HP</a:t>
            </a:r>
            <a:r>
              <a:rPr kumimoji="1" lang="ja-JP" altLang="en-US" sz="1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荷主情報</a:t>
            </a:r>
          </a:p>
        </p:txBody>
      </p:sp>
      <p:pic>
        <p:nvPicPr>
          <p:cNvPr id="114" name="グラフィックス 113" descr="トラック 単色塗りつぶし">
            <a:extLst>
              <a:ext uri="{FF2B5EF4-FFF2-40B4-BE49-F238E27FC236}">
                <a16:creationId xmlns:a16="http://schemas.microsoft.com/office/drawing/2014/main" id="{22BACB10-0D9B-B328-B895-6E2627F3469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2205107" y="4961279"/>
            <a:ext cx="422267" cy="422267"/>
          </a:xfrm>
          <a:prstGeom prst="rect">
            <a:avLst/>
          </a:prstGeom>
        </p:spPr>
      </p:pic>
      <p:sp>
        <p:nvSpPr>
          <p:cNvPr id="115" name="角丸四角形 38">
            <a:extLst>
              <a:ext uri="{FF2B5EF4-FFF2-40B4-BE49-F238E27FC236}">
                <a16:creationId xmlns:a16="http://schemas.microsoft.com/office/drawing/2014/main" id="{458AB672-491B-BB38-FFDB-940EA9AE9667}"/>
              </a:ext>
            </a:extLst>
          </p:cNvPr>
          <p:cNvSpPr/>
          <p:nvPr/>
        </p:nvSpPr>
        <p:spPr>
          <a:xfrm>
            <a:off x="1722313" y="5294243"/>
            <a:ext cx="1358479" cy="208012"/>
          </a:xfrm>
          <a:prstGeom prst="roundRect">
            <a:avLst>
              <a:gd name="adj" fmla="val 17286"/>
            </a:avLst>
          </a:prstGeom>
          <a:solidFill>
            <a:schemeClr val="bg1">
              <a:lumMod val="65000"/>
            </a:schemeClr>
          </a:solidFill>
        </p:spPr>
        <p:txBody>
          <a:bodyPr wrap="none"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900" b="1" i="0" u="none" strike="noStrike" kern="0" cap="none" spc="239"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トラック運送事業者</a:t>
            </a:r>
          </a:p>
        </p:txBody>
      </p:sp>
      <p:cxnSp>
        <p:nvCxnSpPr>
          <p:cNvPr id="116" name="直線矢印コネクタ 115">
            <a:extLst>
              <a:ext uri="{FF2B5EF4-FFF2-40B4-BE49-F238E27FC236}">
                <a16:creationId xmlns:a16="http://schemas.microsoft.com/office/drawing/2014/main" id="{DB5A834B-F497-E150-EF64-CC2B236AAA3E}"/>
              </a:ext>
            </a:extLst>
          </p:cNvPr>
          <p:cNvCxnSpPr>
            <a:cxnSpLocks/>
          </p:cNvCxnSpPr>
          <p:nvPr/>
        </p:nvCxnSpPr>
        <p:spPr>
          <a:xfrm flipH="1">
            <a:off x="2871672" y="4725422"/>
            <a:ext cx="214329" cy="557171"/>
          </a:xfrm>
          <a:prstGeom prst="straightConnector1">
            <a:avLst/>
          </a:prstGeom>
          <a:ln w="19050" cap="rnd">
            <a:solidFill>
              <a:schemeClr val="bg1">
                <a:lumMod val="6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119" name="直線矢印コネクタ 118">
            <a:extLst>
              <a:ext uri="{FF2B5EF4-FFF2-40B4-BE49-F238E27FC236}">
                <a16:creationId xmlns:a16="http://schemas.microsoft.com/office/drawing/2014/main" id="{52D6C1F1-037A-CE2F-4CFB-CA9BB6069D49}"/>
              </a:ext>
            </a:extLst>
          </p:cNvPr>
          <p:cNvCxnSpPr>
            <a:cxnSpLocks/>
            <a:endCxn id="115" idx="1"/>
          </p:cNvCxnSpPr>
          <p:nvPr/>
        </p:nvCxnSpPr>
        <p:spPr>
          <a:xfrm>
            <a:off x="1426583" y="4648199"/>
            <a:ext cx="295730" cy="750050"/>
          </a:xfrm>
          <a:prstGeom prst="straightConnector1">
            <a:avLst/>
          </a:prstGeom>
          <a:ln w="19050" cap="rnd">
            <a:solidFill>
              <a:schemeClr val="bg1">
                <a:lumMod val="65000"/>
              </a:schemeClr>
            </a:solidFill>
            <a:round/>
            <a:headEnd type="oval"/>
            <a:tailEnd type="arrow"/>
          </a:ln>
        </p:spPr>
        <p:style>
          <a:lnRef idx="1">
            <a:schemeClr val="accent1"/>
          </a:lnRef>
          <a:fillRef idx="0">
            <a:schemeClr val="accent1"/>
          </a:fillRef>
          <a:effectRef idx="0">
            <a:schemeClr val="accent1"/>
          </a:effectRef>
          <a:fontRef idx="minor">
            <a:schemeClr val="tx1"/>
          </a:fontRef>
        </p:style>
      </p:cxnSp>
      <p:sp>
        <p:nvSpPr>
          <p:cNvPr id="124" name="テキスト ボックス 123">
            <a:extLst>
              <a:ext uri="{FF2B5EF4-FFF2-40B4-BE49-F238E27FC236}">
                <a16:creationId xmlns:a16="http://schemas.microsoft.com/office/drawing/2014/main" id="{E83D76FD-8136-B3D8-93A9-DD37A25064A4}"/>
              </a:ext>
            </a:extLst>
          </p:cNvPr>
          <p:cNvSpPr txBox="1"/>
          <p:nvPr/>
        </p:nvSpPr>
        <p:spPr>
          <a:xfrm>
            <a:off x="1716406" y="4873845"/>
            <a:ext cx="1307075" cy="25391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schemeClr val="bg1">
                    <a:lumMod val="50000"/>
                  </a:schemeClr>
                </a:solidFill>
                <a:effectLst/>
                <a:uLnTx/>
                <a:uFillTx/>
                <a:latin typeface="メイリオ" panose="020B0604030504040204" pitchFamily="50" charset="-128"/>
                <a:ea typeface="メイリオ" panose="020B0604030504040204" pitchFamily="50" charset="-128"/>
                <a:cs typeface="+mn-cs"/>
              </a:rPr>
              <a:t>合同監督・監査</a:t>
            </a:r>
          </a:p>
        </p:txBody>
      </p:sp>
      <p:grpSp>
        <p:nvGrpSpPr>
          <p:cNvPr id="9" name="グループ化 8">
            <a:extLst>
              <a:ext uri="{FF2B5EF4-FFF2-40B4-BE49-F238E27FC236}">
                <a16:creationId xmlns:a16="http://schemas.microsoft.com/office/drawing/2014/main" id="{B40BD8B7-8A18-06DB-8F0E-626504A5C0B4}"/>
              </a:ext>
            </a:extLst>
          </p:cNvPr>
          <p:cNvGrpSpPr/>
          <p:nvPr/>
        </p:nvGrpSpPr>
        <p:grpSpPr>
          <a:xfrm>
            <a:off x="3584848" y="4373493"/>
            <a:ext cx="1913293" cy="727682"/>
            <a:chOff x="3393673" y="3710231"/>
            <a:chExt cx="1913293" cy="727682"/>
          </a:xfrm>
        </p:grpSpPr>
        <p:pic>
          <p:nvPicPr>
            <p:cNvPr id="136" name="グラフィックス 135" descr="オフィス ワーカー (女性) 単色塗りつぶし">
              <a:extLst>
                <a:ext uri="{FF2B5EF4-FFF2-40B4-BE49-F238E27FC236}">
                  <a16:creationId xmlns:a16="http://schemas.microsoft.com/office/drawing/2014/main" id="{B797027A-D8E8-4CF8-EEFB-6FBB17A4E1C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046503" y="3710231"/>
              <a:ext cx="427290" cy="427290"/>
            </a:xfrm>
            <a:prstGeom prst="rect">
              <a:avLst/>
            </a:prstGeom>
          </p:spPr>
        </p:pic>
        <p:pic>
          <p:nvPicPr>
            <p:cNvPr id="137" name="グラフィックス 136" descr="オフィス ワーカー (男性) 単色塗りつぶし">
              <a:extLst>
                <a:ext uri="{FF2B5EF4-FFF2-40B4-BE49-F238E27FC236}">
                  <a16:creationId xmlns:a16="http://schemas.microsoft.com/office/drawing/2014/main" id="{A8A7EE8A-01FE-44CE-B2D6-58B1B5EBF20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478552" y="3711486"/>
              <a:ext cx="427289" cy="427289"/>
            </a:xfrm>
            <a:prstGeom prst="rect">
              <a:avLst/>
            </a:prstGeom>
          </p:spPr>
        </p:pic>
        <p:sp>
          <p:nvSpPr>
            <p:cNvPr id="138" name="角丸四角形 48">
              <a:extLst>
                <a:ext uri="{FF2B5EF4-FFF2-40B4-BE49-F238E27FC236}">
                  <a16:creationId xmlns:a16="http://schemas.microsoft.com/office/drawing/2014/main" id="{9137E81C-78EF-8BC0-68BF-21F8C356137E}"/>
                </a:ext>
              </a:extLst>
            </p:cNvPr>
            <p:cNvSpPr/>
            <p:nvPr/>
          </p:nvSpPr>
          <p:spPr>
            <a:xfrm>
              <a:off x="3393673" y="4119481"/>
              <a:ext cx="1913293" cy="318432"/>
            </a:xfrm>
            <a:prstGeom prst="roundRect">
              <a:avLst>
                <a:gd name="adj" fmla="val 17286"/>
              </a:avLst>
            </a:prstGeom>
            <a:solidFill>
              <a:srgbClr val="00489E"/>
            </a:solidFill>
          </p:spPr>
          <p:txBody>
            <a:bodyPr anchor="ctr"/>
            <a:lstStyle/>
            <a:p>
              <a:pPr algn="ctr" defTabSz="591055">
                <a:lnSpc>
                  <a:spcPct val="130000"/>
                </a:lnSpc>
                <a:spcAft>
                  <a:spcPts val="796"/>
                </a:spcAft>
              </a:pPr>
              <a:r>
                <a:rPr lang="ja-JP" altLang="en-US" sz="900" b="1" spc="239" dirty="0">
                  <a:solidFill>
                    <a:schemeClr val="bg1"/>
                  </a:solidFill>
                  <a:latin typeface="+mn-ea"/>
                  <a:cs typeface="Noto Sans CJK JP DemiLight" charset="-128"/>
                </a:rPr>
                <a:t>トラックＧメン（新規）</a:t>
              </a:r>
            </a:p>
          </p:txBody>
        </p:sp>
      </p:grpSp>
      <p:sp>
        <p:nvSpPr>
          <p:cNvPr id="173" name="正方形/長方形 172">
            <a:extLst>
              <a:ext uri="{FF2B5EF4-FFF2-40B4-BE49-F238E27FC236}">
                <a16:creationId xmlns:a16="http://schemas.microsoft.com/office/drawing/2014/main" id="{31F5CFA0-D37C-9A41-4B22-5C8413E4EE0C}"/>
              </a:ext>
            </a:extLst>
          </p:cNvPr>
          <p:cNvSpPr/>
          <p:nvPr/>
        </p:nvSpPr>
        <p:spPr>
          <a:xfrm>
            <a:off x="182521" y="6165304"/>
            <a:ext cx="4329029" cy="556050"/>
          </a:xfrm>
          <a:prstGeom prst="rect">
            <a:avLst/>
          </a:prstGeom>
        </p:spPr>
        <p:txBody>
          <a:bodyPr wrap="square" lIns="0" tIns="0" rIns="0" bIns="0">
            <a:spAutoFit/>
          </a:bodyPr>
          <a:lstStyle/>
          <a:p>
            <a:pPr algn="just">
              <a:lnSpc>
                <a:spcPct val="130000"/>
              </a:lnSpc>
              <a:spcAft>
                <a:spcPts val="700"/>
              </a:spcAft>
            </a:pPr>
            <a:r>
              <a:rPr lang="ja-JP" altLang="en-US" sz="1200" dirty="0">
                <a:solidFill>
                  <a:prstClr val="black"/>
                </a:solidFill>
                <a:latin typeface="Meiryo" panose="020B0604030504040204" pitchFamily="34" charset="-128"/>
                <a:ea typeface="Meiryo" panose="020B0604030504040204" pitchFamily="34" charset="-128"/>
              </a:rPr>
              <a:t>　労働基準監督署が実施している「荷主への要請」の際、　</a:t>
            </a:r>
            <a:endParaRPr lang="en-US" altLang="ja-JP" sz="1200" dirty="0">
              <a:solidFill>
                <a:prstClr val="black"/>
              </a:solidFill>
              <a:latin typeface="Meiryo" panose="020B0604030504040204" pitchFamily="34" charset="-128"/>
              <a:ea typeface="Meiryo" panose="020B0604030504040204" pitchFamily="34" charset="-128"/>
            </a:endParaRPr>
          </a:p>
          <a:p>
            <a:pPr marL="171450" indent="-171450" algn="just">
              <a:lnSpc>
                <a:spcPct val="130000"/>
              </a:lnSpc>
              <a:spcAft>
                <a:spcPts val="700"/>
              </a:spcAft>
              <a:buFont typeface="Wingdings" panose="05000000000000000000" pitchFamily="2" charset="2"/>
              <a:buChar char="Ø"/>
            </a:pPr>
            <a:r>
              <a:rPr lang="ja-JP" altLang="en-US" sz="1200" dirty="0">
                <a:solidFill>
                  <a:prstClr val="black"/>
                </a:solidFill>
                <a:latin typeface="Meiryo" panose="020B0604030504040204" pitchFamily="34" charset="-128"/>
                <a:ea typeface="Meiryo" panose="020B0604030504040204" pitchFamily="34" charset="-128"/>
              </a:rPr>
              <a:t>　トラック法に基づく</a:t>
            </a:r>
            <a:r>
              <a:rPr lang="ja-JP" altLang="en-US" sz="1200" b="1" u="sng" dirty="0">
                <a:solidFill>
                  <a:srgbClr val="EA544F"/>
                </a:solidFill>
                <a:latin typeface="Meiryo" panose="020B0604030504040204" pitchFamily="34" charset="-128"/>
                <a:ea typeface="Meiryo" panose="020B0604030504040204" pitchFamily="34" charset="-128"/>
              </a:rPr>
              <a:t> 「標準的な運賃」も周知</a:t>
            </a:r>
            <a:endParaRPr lang="en-US" altLang="ja-JP" sz="1200" b="1" u="sng" dirty="0">
              <a:solidFill>
                <a:srgbClr val="EA544F"/>
              </a:solidFill>
              <a:latin typeface="Meiryo" panose="020B0604030504040204" pitchFamily="34" charset="-128"/>
              <a:ea typeface="Meiryo" panose="020B0604030504040204" pitchFamily="34" charset="-128"/>
            </a:endParaRPr>
          </a:p>
        </p:txBody>
      </p:sp>
      <p:sp>
        <p:nvSpPr>
          <p:cNvPr id="174" name="角丸四角形 11">
            <a:extLst>
              <a:ext uri="{FF2B5EF4-FFF2-40B4-BE49-F238E27FC236}">
                <a16:creationId xmlns:a16="http://schemas.microsoft.com/office/drawing/2014/main" id="{65528A97-E342-7C9F-D0DD-A552CDC7BC1A}"/>
              </a:ext>
            </a:extLst>
          </p:cNvPr>
          <p:cNvSpPr/>
          <p:nvPr/>
        </p:nvSpPr>
        <p:spPr>
          <a:xfrm>
            <a:off x="128463" y="5733256"/>
            <a:ext cx="3121933" cy="394874"/>
          </a:xfrm>
          <a:prstGeom prst="roundRect">
            <a:avLst>
              <a:gd name="adj" fmla="val 0"/>
            </a:avLst>
          </a:prstGeom>
          <a:solidFill>
            <a:schemeClr val="tx2"/>
          </a:solidFill>
          <a:ln w="76200">
            <a:solidFill>
              <a:schemeClr val="bg1"/>
            </a:solidFill>
          </a:ln>
        </p:spPr>
        <p:txBody>
          <a:bodyPr anchor="ctr"/>
          <a:lstStyle/>
          <a:p>
            <a:pPr algn="ctr" defTabSz="591055">
              <a:lnSpc>
                <a:spcPct val="130000"/>
              </a:lnSpc>
              <a:spcAft>
                <a:spcPts val="796"/>
              </a:spcAft>
            </a:pPr>
            <a:r>
              <a:rPr lang="ja-JP" altLang="en-US" sz="1400" b="1" spc="239" dirty="0">
                <a:solidFill>
                  <a:schemeClr val="bg1"/>
                </a:solidFill>
                <a:latin typeface="+mn-ea"/>
                <a:cs typeface="Noto Sans CJK JP DemiLight" charset="-128"/>
              </a:rPr>
              <a:t>③「標準的な運賃」の周知強化</a:t>
            </a:r>
          </a:p>
        </p:txBody>
      </p:sp>
      <p:cxnSp>
        <p:nvCxnSpPr>
          <p:cNvPr id="4" name="直線矢印コネクタ 3">
            <a:extLst>
              <a:ext uri="{FF2B5EF4-FFF2-40B4-BE49-F238E27FC236}">
                <a16:creationId xmlns:a16="http://schemas.microsoft.com/office/drawing/2014/main" id="{9F50CA0A-8C4C-1EC6-892F-8986FB404204}"/>
              </a:ext>
            </a:extLst>
          </p:cNvPr>
          <p:cNvCxnSpPr>
            <a:cxnSpLocks/>
          </p:cNvCxnSpPr>
          <p:nvPr/>
        </p:nvCxnSpPr>
        <p:spPr>
          <a:xfrm>
            <a:off x="1453122" y="4603643"/>
            <a:ext cx="1627670" cy="0"/>
          </a:xfrm>
          <a:prstGeom prst="straightConnector1">
            <a:avLst/>
          </a:prstGeom>
          <a:ln w="1905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C21A7592-389A-601A-40BF-A509BF0892B9}"/>
              </a:ext>
            </a:extLst>
          </p:cNvPr>
          <p:cNvSpPr txBox="1"/>
          <p:nvPr/>
        </p:nvSpPr>
        <p:spPr>
          <a:xfrm>
            <a:off x="3804711" y="5081550"/>
            <a:ext cx="1470837"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荷主情報</a:t>
            </a:r>
            <a:r>
              <a:rPr kumimoji="1" lang="ja-JP" altLang="en-US" sz="12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を</a:t>
            </a:r>
            <a:endParaRPr kumimoji="1" lang="en-US" altLang="ja-JP" sz="12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srgbClr val="EA544F"/>
                </a:solidFill>
                <a:effectLst/>
                <a:uLnTx/>
                <a:uFillTx/>
                <a:latin typeface="メイリオ" panose="020B0604030504040204" pitchFamily="50" charset="-128"/>
                <a:ea typeface="メイリオ" panose="020B0604030504040204" pitchFamily="50" charset="-128"/>
                <a:cs typeface="+mn-cs"/>
              </a:rPr>
              <a:t>「働きかけ」等の対象選定に活用</a:t>
            </a:r>
          </a:p>
        </p:txBody>
      </p:sp>
      <p:sp>
        <p:nvSpPr>
          <p:cNvPr id="3" name="テキスト ボックス 2">
            <a:extLst>
              <a:ext uri="{FF2B5EF4-FFF2-40B4-BE49-F238E27FC236}">
                <a16:creationId xmlns:a16="http://schemas.microsoft.com/office/drawing/2014/main" id="{50A0F21A-FD2C-C94A-DD75-D9EB1145AC2D}"/>
              </a:ext>
            </a:extLst>
          </p:cNvPr>
          <p:cNvSpPr txBox="1"/>
          <p:nvPr/>
        </p:nvSpPr>
        <p:spPr>
          <a:xfrm>
            <a:off x="1574692" y="2855870"/>
            <a:ext cx="1261562"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国交省</a:t>
            </a:r>
            <a:r>
              <a:rPr kumimoji="1" lang="en-US" altLang="ja-JP" sz="1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HP</a:t>
            </a:r>
            <a:r>
              <a:rPr kumimoji="1" lang="ja-JP" altLang="en-US" sz="1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荷主情報</a:t>
            </a:r>
          </a:p>
        </p:txBody>
      </p:sp>
      <p:sp>
        <p:nvSpPr>
          <p:cNvPr id="76" name="テキスト ボックス 75">
            <a:extLst>
              <a:ext uri="{FF2B5EF4-FFF2-40B4-BE49-F238E27FC236}">
                <a16:creationId xmlns:a16="http://schemas.microsoft.com/office/drawing/2014/main" id="{A2A53432-72FC-7A4C-AF24-86FBC6EBD78E}"/>
              </a:ext>
            </a:extLst>
          </p:cNvPr>
          <p:cNvSpPr txBox="1"/>
          <p:nvPr/>
        </p:nvSpPr>
        <p:spPr>
          <a:xfrm>
            <a:off x="1263813" y="3903439"/>
            <a:ext cx="1929693" cy="46166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「荷主への要請」の情報（拡充）</a:t>
            </a:r>
          </a:p>
        </p:txBody>
      </p:sp>
      <p:sp>
        <p:nvSpPr>
          <p:cNvPr id="83" name="角丸四角形 38">
            <a:extLst>
              <a:ext uri="{FF2B5EF4-FFF2-40B4-BE49-F238E27FC236}">
                <a16:creationId xmlns:a16="http://schemas.microsoft.com/office/drawing/2014/main" id="{A3C9EFE9-5FF7-3815-D3F7-A30E5A9E900C}"/>
              </a:ext>
            </a:extLst>
          </p:cNvPr>
          <p:cNvSpPr/>
          <p:nvPr/>
        </p:nvSpPr>
        <p:spPr>
          <a:xfrm>
            <a:off x="90436" y="5453236"/>
            <a:ext cx="766466" cy="208012"/>
          </a:xfrm>
          <a:prstGeom prst="roundRect">
            <a:avLst>
              <a:gd name="adj" fmla="val 17286"/>
            </a:avLst>
          </a:prstGeom>
          <a:solidFill>
            <a:schemeClr val="bg1">
              <a:lumMod val="65000"/>
            </a:schemeClr>
          </a:solidFill>
        </p:spPr>
        <p:txBody>
          <a:bodyPr wrap="none"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900" b="1" i="0" u="none" strike="noStrike" kern="0" cap="none" spc="239"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荷主企業</a:t>
            </a:r>
          </a:p>
        </p:txBody>
      </p:sp>
      <p:pic>
        <p:nvPicPr>
          <p:cNvPr id="84" name="グラフィックス 83" descr="都市 単色塗りつぶし">
            <a:extLst>
              <a:ext uri="{FF2B5EF4-FFF2-40B4-BE49-F238E27FC236}">
                <a16:creationId xmlns:a16="http://schemas.microsoft.com/office/drawing/2014/main" id="{788E9C86-CFBD-7FBF-759D-6E8C542B9D37}"/>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53020" y="5000803"/>
            <a:ext cx="510301" cy="510301"/>
          </a:xfrm>
          <a:prstGeom prst="rect">
            <a:avLst/>
          </a:prstGeom>
        </p:spPr>
      </p:pic>
      <p:cxnSp>
        <p:nvCxnSpPr>
          <p:cNvPr id="90" name="直線矢印コネクタ 89">
            <a:extLst>
              <a:ext uri="{FF2B5EF4-FFF2-40B4-BE49-F238E27FC236}">
                <a16:creationId xmlns:a16="http://schemas.microsoft.com/office/drawing/2014/main" id="{BE03014A-0984-17A2-10E9-C23537611E55}"/>
              </a:ext>
            </a:extLst>
          </p:cNvPr>
          <p:cNvCxnSpPr>
            <a:cxnSpLocks/>
          </p:cNvCxnSpPr>
          <p:nvPr/>
        </p:nvCxnSpPr>
        <p:spPr>
          <a:xfrm>
            <a:off x="344488" y="4723892"/>
            <a:ext cx="0" cy="403869"/>
          </a:xfrm>
          <a:prstGeom prst="straightConnector1">
            <a:avLst/>
          </a:prstGeom>
          <a:ln w="19050" cap="rnd">
            <a:solidFill>
              <a:srgbClr val="F24362"/>
            </a:solidFill>
            <a:round/>
            <a:headEnd type="oval"/>
            <a:tailEnd type="arrow"/>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C182EB85-7E43-2C96-C79D-712BABAE87BC}"/>
              </a:ext>
            </a:extLst>
          </p:cNvPr>
          <p:cNvSpPr txBox="1"/>
          <p:nvPr/>
        </p:nvSpPr>
        <p:spPr>
          <a:xfrm>
            <a:off x="115515" y="4805440"/>
            <a:ext cx="151252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「荷主への要請」</a:t>
            </a:r>
          </a:p>
        </p:txBody>
      </p:sp>
      <p:cxnSp>
        <p:nvCxnSpPr>
          <p:cNvPr id="27" name="直線矢印コネクタ 26">
            <a:extLst>
              <a:ext uri="{FF2B5EF4-FFF2-40B4-BE49-F238E27FC236}">
                <a16:creationId xmlns:a16="http://schemas.microsoft.com/office/drawing/2014/main" id="{09B3FA5D-7F00-D956-7106-E75FC8C1DE92}"/>
              </a:ext>
            </a:extLst>
          </p:cNvPr>
          <p:cNvCxnSpPr>
            <a:cxnSpLocks/>
          </p:cNvCxnSpPr>
          <p:nvPr/>
        </p:nvCxnSpPr>
        <p:spPr>
          <a:xfrm>
            <a:off x="886834" y="3122078"/>
            <a:ext cx="0" cy="828275"/>
          </a:xfrm>
          <a:prstGeom prst="straightConnector1">
            <a:avLst/>
          </a:prstGeom>
          <a:ln w="19050" cap="rnd">
            <a:solidFill>
              <a:srgbClr val="00489E"/>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BFBEBF56-1715-ED04-C7EB-BD21DA65E149}"/>
              </a:ext>
            </a:extLst>
          </p:cNvPr>
          <p:cNvCxnSpPr>
            <a:cxnSpLocks/>
          </p:cNvCxnSpPr>
          <p:nvPr/>
        </p:nvCxnSpPr>
        <p:spPr>
          <a:xfrm>
            <a:off x="656556" y="3132056"/>
            <a:ext cx="0" cy="820900"/>
          </a:xfrm>
          <a:prstGeom prst="straightConnector1">
            <a:avLst/>
          </a:prstGeom>
          <a:ln w="19050" cap="rnd">
            <a:solidFill>
              <a:srgbClr val="F24362"/>
            </a:solidFill>
            <a:round/>
            <a:headEnd type="oval"/>
            <a:tailEnd type="arrow"/>
          </a:ln>
        </p:spPr>
        <p:style>
          <a:lnRef idx="1">
            <a:schemeClr val="accent1"/>
          </a:lnRef>
          <a:fillRef idx="0">
            <a:schemeClr val="accent1"/>
          </a:fillRef>
          <a:effectRef idx="0">
            <a:schemeClr val="accent1"/>
          </a:effectRef>
          <a:fontRef idx="minor">
            <a:schemeClr val="tx1"/>
          </a:fontRef>
        </p:style>
      </p:cxnSp>
      <p:sp>
        <p:nvSpPr>
          <p:cNvPr id="6" name="矢印: 下カーブ 5">
            <a:extLst>
              <a:ext uri="{FF2B5EF4-FFF2-40B4-BE49-F238E27FC236}">
                <a16:creationId xmlns:a16="http://schemas.microsoft.com/office/drawing/2014/main" id="{F46CA407-CB0A-A59E-62C8-679051232E4D}"/>
              </a:ext>
            </a:extLst>
          </p:cNvPr>
          <p:cNvSpPr/>
          <p:nvPr/>
        </p:nvSpPr>
        <p:spPr>
          <a:xfrm>
            <a:off x="1305598" y="3243417"/>
            <a:ext cx="1956408" cy="683634"/>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cxnSp>
        <p:nvCxnSpPr>
          <p:cNvPr id="22" name="直線矢印コネクタ 21">
            <a:extLst>
              <a:ext uri="{FF2B5EF4-FFF2-40B4-BE49-F238E27FC236}">
                <a16:creationId xmlns:a16="http://schemas.microsoft.com/office/drawing/2014/main" id="{61FCD939-343E-0F3A-53BE-E80CF49D7B2F}"/>
              </a:ext>
            </a:extLst>
          </p:cNvPr>
          <p:cNvCxnSpPr>
            <a:cxnSpLocks/>
          </p:cNvCxnSpPr>
          <p:nvPr/>
        </p:nvCxnSpPr>
        <p:spPr>
          <a:xfrm>
            <a:off x="3804712" y="3132056"/>
            <a:ext cx="0" cy="828275"/>
          </a:xfrm>
          <a:prstGeom prst="straightConnector1">
            <a:avLst/>
          </a:prstGeom>
          <a:ln w="19050" cap="rnd">
            <a:solidFill>
              <a:srgbClr val="00489E"/>
            </a:solidFill>
            <a:round/>
            <a:headEnd type="ova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AB51B4F3-1345-E081-0EA2-9C33F3C8B21B}"/>
              </a:ext>
            </a:extLst>
          </p:cNvPr>
          <p:cNvCxnSpPr>
            <a:cxnSpLocks/>
          </p:cNvCxnSpPr>
          <p:nvPr/>
        </p:nvCxnSpPr>
        <p:spPr>
          <a:xfrm>
            <a:off x="3574434" y="3142034"/>
            <a:ext cx="0" cy="820900"/>
          </a:xfrm>
          <a:prstGeom prst="straightConnector1">
            <a:avLst/>
          </a:prstGeom>
          <a:ln w="19050" cap="rnd">
            <a:solidFill>
              <a:srgbClr val="F24362"/>
            </a:solidFill>
            <a:round/>
            <a:headEnd type="oval"/>
            <a:tailEnd type="arrow"/>
          </a:ln>
        </p:spPr>
        <p:style>
          <a:lnRef idx="1">
            <a:schemeClr val="accent1"/>
          </a:lnRef>
          <a:fillRef idx="0">
            <a:schemeClr val="accent1"/>
          </a:fillRef>
          <a:effectRef idx="0">
            <a:schemeClr val="accent1"/>
          </a:effectRef>
          <a:fontRef idx="minor">
            <a:schemeClr val="tx1"/>
          </a:fontRef>
        </p:style>
      </p:cxnSp>
      <p:sp>
        <p:nvSpPr>
          <p:cNvPr id="67" name="テキスト プレースホルダー 2">
            <a:extLst>
              <a:ext uri="{FF2B5EF4-FFF2-40B4-BE49-F238E27FC236}">
                <a16:creationId xmlns:a16="http://schemas.microsoft.com/office/drawing/2014/main" id="{3B97A776-1F35-4C4D-A399-9E8BD312FD00}"/>
              </a:ext>
            </a:extLst>
          </p:cNvPr>
          <p:cNvSpPr>
            <a:spLocks noGrp="1"/>
          </p:cNvSpPr>
          <p:nvPr>
            <p:ph type="body" sz="quarter" idx="13"/>
          </p:nvPr>
        </p:nvSpPr>
        <p:spPr>
          <a:xfrm>
            <a:off x="-231576" y="638245"/>
            <a:ext cx="10621180" cy="394050"/>
          </a:xfrm>
          <a:solidFill>
            <a:schemeClr val="bg2"/>
          </a:solidFill>
        </p:spPr>
        <p:txBody>
          <a:bodyPr anchor="ctr"/>
          <a:lstStyle/>
          <a:p>
            <a:pPr>
              <a:spcBef>
                <a:spcPts val="0"/>
              </a:spcBef>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国土交通省との連携強化に伴い、労働基準監督署が実施している荷主に対する要請において、標準的な運賃について</a:t>
            </a:r>
            <a:r>
              <a:rPr lang="ja-JP" altLang="en-US" sz="1200" dirty="0">
                <a:latin typeface="メイリオ" panose="020B0604030504040204" pitchFamily="50" charset="-128"/>
                <a:ea typeface="メイリオ" panose="020B0604030504040204" pitchFamily="50" charset="-128"/>
              </a:rPr>
              <a:t>も</a:t>
            </a:r>
            <a:r>
              <a:rPr lang="ja-JP" altLang="en-US" sz="1200" dirty="0" smtClean="0">
                <a:latin typeface="メイリオ" panose="020B0604030504040204" pitchFamily="50" charset="-128"/>
                <a:ea typeface="メイリオ" panose="020B0604030504040204" pitchFamily="50" charset="-128"/>
              </a:rPr>
              <a:t>周知を行う。</a:t>
            </a:r>
            <a:endParaRPr lang="ja-JP" altLang="en-US" sz="1200" dirty="0">
              <a:latin typeface="メイリオ" panose="020B0604030504040204" pitchFamily="50" charset="-128"/>
              <a:ea typeface="メイリオ" panose="020B0604030504040204" pitchFamily="50" charset="-128"/>
            </a:endParaRPr>
          </a:p>
        </p:txBody>
      </p:sp>
      <p:sp>
        <p:nvSpPr>
          <p:cNvPr id="68" name="スライド番号プレースホルダー 2"/>
          <p:cNvSpPr>
            <a:spLocks noGrp="1"/>
          </p:cNvSpPr>
          <p:nvPr>
            <p:ph type="sldNum" sz="quarter" idx="4"/>
          </p:nvPr>
        </p:nvSpPr>
        <p:spPr>
          <a:xfrm>
            <a:off x="8915314" y="6536158"/>
            <a:ext cx="630513" cy="278421"/>
          </a:xfrm>
        </p:spPr>
        <p:txBody>
          <a:body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3486661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4" y="0"/>
            <a:ext cx="9906000" cy="751799"/>
          </a:xfrm>
        </p:spPr>
        <p:txBody>
          <a:bodyPr/>
          <a:lstStyle/>
          <a:p>
            <a:pPr algn="ctr">
              <a:lnSpc>
                <a:spcPts val="2000"/>
              </a:lnSpc>
            </a:pPr>
            <a:r>
              <a:rPr kumimoji="1" lang="ja-JP" altLang="en-US" sz="2000" dirty="0" smtClean="0">
                <a:latin typeface="+mn-ea"/>
              </a:rPr>
              <a:t>適用猶予業種の時間外労働上限規制 特設サイト</a:t>
            </a:r>
            <a:r>
              <a:rPr kumimoji="1" lang="en-US" altLang="ja-JP" sz="2000" dirty="0" smtClean="0">
                <a:latin typeface="+mn-ea"/>
              </a:rPr>
              <a:t/>
            </a:r>
            <a:br>
              <a:rPr kumimoji="1" lang="en-US" altLang="ja-JP" sz="2000" dirty="0" smtClean="0">
                <a:latin typeface="+mn-ea"/>
              </a:rPr>
            </a:br>
            <a:r>
              <a:rPr kumimoji="1" lang="en-US" altLang="ja-JP" sz="2000" dirty="0" smtClean="0">
                <a:latin typeface="+mn-ea"/>
              </a:rPr>
              <a:t>『</a:t>
            </a:r>
            <a:r>
              <a:rPr kumimoji="1" lang="ja-JP" altLang="en-US" sz="2000" dirty="0" smtClean="0">
                <a:latin typeface="+mn-ea"/>
              </a:rPr>
              <a:t>はたらきかた ススメ </a:t>
            </a:r>
            <a:r>
              <a:rPr kumimoji="1" lang="en-US" altLang="ja-JP" sz="2000" dirty="0" smtClean="0">
                <a:latin typeface="+mn-ea"/>
              </a:rPr>
              <a:t>』</a:t>
            </a:r>
            <a:r>
              <a:rPr lang="ja-JP" altLang="en-US" sz="2000" dirty="0" smtClean="0">
                <a:latin typeface="+mn-ea"/>
              </a:rPr>
              <a:t>を開設</a:t>
            </a:r>
            <a:endParaRPr kumimoji="1" lang="ja-JP" altLang="en-US" sz="2000" dirty="0">
              <a:latin typeface="+mn-ea"/>
            </a:endParaRP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10</a:t>
            </a:fld>
            <a:endParaRPr lang="en-US" dirty="0"/>
          </a:p>
        </p:txBody>
      </p:sp>
      <p:sp>
        <p:nvSpPr>
          <p:cNvPr id="4" name="テキスト プレースホルダー 3"/>
          <p:cNvSpPr>
            <a:spLocks noGrp="1"/>
          </p:cNvSpPr>
          <p:nvPr>
            <p:ph type="body" sz="quarter" idx="13"/>
          </p:nvPr>
        </p:nvSpPr>
        <p:spPr>
          <a:xfrm>
            <a:off x="-228600" y="650413"/>
            <a:ext cx="10287000" cy="737089"/>
          </a:xfrm>
        </p:spPr>
        <p:txBody>
          <a:bodyPr anchor="ctr"/>
          <a:lstStyle/>
          <a:p>
            <a:pPr algn="just">
              <a:lnSpc>
                <a:spcPct val="100000"/>
              </a:lnSpc>
              <a:spcBef>
                <a:spcPts val="0"/>
              </a:spcBef>
              <a:spcAft>
                <a:spcPts val="0"/>
              </a:spcAft>
            </a:pPr>
            <a:r>
              <a:rPr lang="ja-JP" altLang="en-US" sz="1200" dirty="0" smtClean="0">
                <a:latin typeface="メイリオ" panose="020B0604030504040204" pitchFamily="50" charset="-128"/>
                <a:ea typeface="メイリオ" panose="020B0604030504040204" pitchFamily="50" charset="-128"/>
              </a:rPr>
              <a:t>▸　俳優の小芝風花さんを起用した働き方改革ＰＲ動画シリーズ「はたらきかたススメ」を公開。</a:t>
            </a:r>
            <a:endParaRPr lang="en-US" altLang="ja-JP" sz="1200" dirty="0" smtClean="0">
              <a:latin typeface="メイリオ" panose="020B0604030504040204" pitchFamily="50" charset="-128"/>
              <a:ea typeface="メイリオ" panose="020B0604030504040204" pitchFamily="50" charset="-128"/>
            </a:endParaRPr>
          </a:p>
          <a:p>
            <a:pPr algn="just">
              <a:lnSpc>
                <a:spcPct val="100000"/>
              </a:lnSpc>
              <a:spcBef>
                <a:spcPts val="600"/>
              </a:spcBef>
              <a:spcAft>
                <a:spcPts val="0"/>
              </a:spcAft>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自動車</a:t>
            </a:r>
            <a:r>
              <a:rPr lang="ja-JP" altLang="en-US" sz="1200" dirty="0">
                <a:latin typeface="メイリオ" panose="020B0604030504040204" pitchFamily="50" charset="-128"/>
                <a:ea typeface="メイリオ" panose="020B0604030504040204" pitchFamily="50" charset="-128"/>
              </a:rPr>
              <a:t>運転者</a:t>
            </a:r>
            <a:r>
              <a:rPr lang="ja-JP" altLang="en-US" sz="1200" dirty="0" smtClean="0">
                <a:latin typeface="メイリオ" panose="020B0604030504040204" pitchFamily="50" charset="-128"/>
                <a:ea typeface="メイリオ" panose="020B0604030504040204" pitchFamily="50" charset="-128"/>
              </a:rPr>
              <a:t>の働き方改革を進めるにあたって、荷主の方々を含めた皆様に知っていただきたいことを発信。</a:t>
            </a:r>
            <a:r>
              <a:rPr lang="ja-JP" altLang="en-US" sz="1200" dirty="0">
                <a:latin typeface="メイリオ" panose="020B0604030504040204" pitchFamily="50" charset="-128"/>
                <a:ea typeface="メイリオ" panose="020B0604030504040204" pitchFamily="50" charset="-128"/>
              </a:rPr>
              <a:t>　</a:t>
            </a:r>
            <a:endParaRPr kumimoji="1" lang="ja-JP" altLang="en-US" sz="1200" dirty="0"/>
          </a:p>
        </p:txBody>
      </p:sp>
      <p:pic>
        <p:nvPicPr>
          <p:cNvPr id="5" name="図 4"/>
          <p:cNvPicPr>
            <a:picLocks noChangeAspect="1"/>
          </p:cNvPicPr>
          <p:nvPr/>
        </p:nvPicPr>
        <p:blipFill rotWithShape="1">
          <a:blip r:embed="rId2"/>
          <a:srcRect l="1794" t="9463" r="58132" b="52173"/>
          <a:stretch/>
        </p:blipFill>
        <p:spPr bwMode="auto">
          <a:xfrm>
            <a:off x="545805" y="2020193"/>
            <a:ext cx="4038601" cy="3092451"/>
          </a:xfrm>
          <a:prstGeom prst="rect">
            <a:avLst/>
          </a:prstGeom>
          <a:ln>
            <a:noFill/>
          </a:ln>
          <a:extLst>
            <a:ext uri="{53640926-AAD7-44D8-BBD7-CCE9431645EC}">
              <a14:shadowObscured xmlns:a14="http://schemas.microsoft.com/office/drawing/2010/main"/>
            </a:ext>
          </a:extLst>
        </p:spPr>
      </p:pic>
      <p:sp>
        <p:nvSpPr>
          <p:cNvPr id="6" name="タイトル 1"/>
          <p:cNvSpPr txBox="1">
            <a:spLocks/>
          </p:cNvSpPr>
          <p:nvPr/>
        </p:nvSpPr>
        <p:spPr>
          <a:xfrm>
            <a:off x="152400" y="1293212"/>
            <a:ext cx="4876800" cy="751799"/>
          </a:xfrm>
          <a:prstGeom prst="rect">
            <a:avLst/>
          </a:prstGeom>
          <a:noFill/>
          <a:ln w="12700" cap="flat" cmpd="sng" algn="ctr">
            <a:noFill/>
            <a:prstDash val="solid"/>
            <a:miter lim="800000"/>
          </a:ln>
          <a:effectLst/>
        </p:spPr>
        <p:txBody>
          <a:bodyPr lIns="360000" tIns="326585" rIns="326585" bIns="130634" rtlCol="0" anchor="ctr"/>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pPr>
            <a:r>
              <a:rPr lang="ja-JP" altLang="en-US" sz="1200" spc="300" dirty="0" smtClean="0">
                <a:solidFill>
                  <a:schemeClr val="tx1"/>
                </a:solidFill>
                <a:latin typeface="+mn-ea"/>
              </a:rPr>
              <a:t>適用猶予業種の時間外労働上限規制 特設サイト</a:t>
            </a:r>
            <a:br>
              <a:rPr lang="ja-JP" altLang="en-US" sz="1200" spc="300" dirty="0" smtClean="0">
                <a:solidFill>
                  <a:schemeClr val="tx1"/>
                </a:solidFill>
                <a:latin typeface="+mn-ea"/>
              </a:rPr>
            </a:br>
            <a:r>
              <a:rPr lang="en-US" altLang="ja-JP" sz="1200" spc="300" dirty="0" smtClean="0">
                <a:solidFill>
                  <a:schemeClr val="tx1"/>
                </a:solidFill>
                <a:latin typeface="+mn-ea"/>
              </a:rPr>
              <a:t>『</a:t>
            </a:r>
            <a:r>
              <a:rPr lang="ja-JP" altLang="en-US" sz="1200" spc="300" dirty="0" smtClean="0">
                <a:solidFill>
                  <a:schemeClr val="tx1"/>
                </a:solidFill>
                <a:latin typeface="+mn-ea"/>
              </a:rPr>
              <a:t>はたらきかた ススメ </a:t>
            </a:r>
            <a:r>
              <a:rPr lang="en-US" altLang="ja-JP" sz="1200" spc="300" dirty="0" smtClean="0">
                <a:solidFill>
                  <a:schemeClr val="tx1"/>
                </a:solidFill>
                <a:latin typeface="+mn-ea"/>
              </a:rPr>
              <a:t>』</a:t>
            </a:r>
            <a:endParaRPr lang="ja-JP" altLang="en-US" sz="1200" spc="300" dirty="0">
              <a:solidFill>
                <a:schemeClr val="tx1"/>
              </a:solidFill>
              <a:latin typeface="+mn-ea"/>
            </a:endParaRPr>
          </a:p>
        </p:txBody>
      </p:sp>
      <p:sp>
        <p:nvSpPr>
          <p:cNvPr id="7" name="正方形/長方形 6"/>
          <p:cNvSpPr/>
          <p:nvPr/>
        </p:nvSpPr>
        <p:spPr>
          <a:xfrm>
            <a:off x="545806" y="5274842"/>
            <a:ext cx="4038601" cy="12021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algn="just">
              <a:lnSpc>
                <a:spcPct val="150000"/>
              </a:lnSpc>
            </a:pPr>
            <a:r>
              <a:rPr kumimoji="1" lang="ja-JP" altLang="en-US" sz="1200" dirty="0" smtClean="0">
                <a:solidFill>
                  <a:sysClr val="windowText" lastClr="000000"/>
                </a:solidFill>
              </a:rPr>
              <a:t>○　「国民向け」「</a:t>
            </a:r>
            <a:r>
              <a:rPr kumimoji="1" lang="ja-JP" altLang="en-US" sz="1200" b="1" u="sng" dirty="0" smtClean="0">
                <a:solidFill>
                  <a:sysClr val="windowText" lastClr="000000"/>
                </a:solidFill>
              </a:rPr>
              <a:t>トラック編</a:t>
            </a:r>
            <a:r>
              <a:rPr kumimoji="1" lang="ja-JP" altLang="en-US" sz="1200" dirty="0" smtClean="0">
                <a:solidFill>
                  <a:sysClr val="windowText" lastClr="000000"/>
                </a:solidFill>
              </a:rPr>
              <a:t>」「建設業編」の働き方改革ＰＲ動画シリーズ「はたらきかたススメ」を公開。</a:t>
            </a:r>
            <a:endParaRPr kumimoji="1" lang="en-US" altLang="ja-JP" sz="1200" dirty="0" smtClean="0">
              <a:solidFill>
                <a:sysClr val="windowText" lastClr="000000"/>
              </a:solidFill>
            </a:endParaRPr>
          </a:p>
          <a:p>
            <a:pPr marL="144000" indent="-457200" algn="just">
              <a:lnSpc>
                <a:spcPct val="150000"/>
              </a:lnSpc>
            </a:pPr>
            <a:r>
              <a:rPr kumimoji="1" lang="ja-JP" altLang="en-US" sz="1200" dirty="0" smtClean="0">
                <a:solidFill>
                  <a:sysClr val="windowText" lastClr="000000"/>
                </a:solidFill>
              </a:rPr>
              <a:t>○　</a:t>
            </a:r>
            <a:r>
              <a:rPr kumimoji="1" lang="ja-JP" altLang="en-US" sz="1200" b="1" u="sng" dirty="0" smtClean="0">
                <a:solidFill>
                  <a:sysClr val="windowText" lastClr="000000"/>
                </a:solidFill>
              </a:rPr>
              <a:t>運送業</a:t>
            </a:r>
            <a:r>
              <a:rPr kumimoji="1" lang="ja-JP" altLang="en-US" sz="1200" dirty="0" smtClean="0">
                <a:solidFill>
                  <a:sysClr val="windowText" lastClr="000000"/>
                </a:solidFill>
              </a:rPr>
              <a:t>、建設業の働き方改革の取組事例も紹介。</a:t>
            </a:r>
          </a:p>
        </p:txBody>
      </p:sp>
      <p:sp>
        <p:nvSpPr>
          <p:cNvPr id="8" name="正方形/長方形 7"/>
          <p:cNvSpPr/>
          <p:nvPr/>
        </p:nvSpPr>
        <p:spPr>
          <a:xfrm>
            <a:off x="4876800" y="1402212"/>
            <a:ext cx="4800600" cy="5133946"/>
          </a:xfrm>
          <a:prstGeom prst="rect">
            <a:avLst/>
          </a:prstGeom>
          <a:noFill/>
          <a:ln w="190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pic>
        <p:nvPicPr>
          <p:cNvPr id="9" name="図 8"/>
          <p:cNvPicPr>
            <a:picLocks noChangeAspect="1"/>
          </p:cNvPicPr>
          <p:nvPr/>
        </p:nvPicPr>
        <p:blipFill rotWithShape="1">
          <a:blip r:embed="rId3"/>
          <a:srcRect l="10368" t="38120" r="59691" b="41192"/>
          <a:stretch/>
        </p:blipFill>
        <p:spPr bwMode="auto">
          <a:xfrm>
            <a:off x="5213498" y="1768502"/>
            <a:ext cx="2046253" cy="1130634"/>
          </a:xfrm>
          <a:prstGeom prst="rect">
            <a:avLst/>
          </a:prstGeom>
          <a:ln>
            <a:noFill/>
          </a:ln>
          <a:extLst>
            <a:ext uri="{53640926-AAD7-44D8-BBD7-CCE9431645EC}">
              <a14:shadowObscured xmlns:a14="http://schemas.microsoft.com/office/drawing/2010/main"/>
            </a:ext>
          </a:extLst>
        </p:spPr>
      </p:pic>
      <p:sp>
        <p:nvSpPr>
          <p:cNvPr id="10" name="正方形/長方形 9"/>
          <p:cNvSpPr/>
          <p:nvPr/>
        </p:nvSpPr>
        <p:spPr>
          <a:xfrm>
            <a:off x="4876800" y="1371600"/>
            <a:ext cx="3429000" cy="425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algn="just">
              <a:lnSpc>
                <a:spcPct val="150000"/>
              </a:lnSpc>
            </a:pPr>
            <a:r>
              <a:rPr kumimoji="1" lang="ja-JP" altLang="en-US" sz="1200" dirty="0" smtClean="0">
                <a:solidFill>
                  <a:sysClr val="windowText" lastClr="000000"/>
                </a:solidFill>
              </a:rPr>
              <a:t> ●</a:t>
            </a:r>
            <a:r>
              <a:rPr kumimoji="1" lang="ja-JP" altLang="en-US" sz="1200" dirty="0">
                <a:solidFill>
                  <a:sysClr val="windowText" lastClr="000000"/>
                </a:solidFill>
              </a:rPr>
              <a:t> </a:t>
            </a:r>
            <a:r>
              <a:rPr kumimoji="1" lang="ja-JP" altLang="en-US" sz="1200" dirty="0" smtClean="0">
                <a:solidFill>
                  <a:sysClr val="windowText" lastClr="000000"/>
                </a:solidFill>
              </a:rPr>
              <a:t>ＰＲ動画（トラック編）</a:t>
            </a:r>
          </a:p>
        </p:txBody>
      </p:sp>
      <p:pic>
        <p:nvPicPr>
          <p:cNvPr id="11" name="図 10"/>
          <p:cNvPicPr>
            <a:picLocks noChangeAspect="1"/>
          </p:cNvPicPr>
          <p:nvPr/>
        </p:nvPicPr>
        <p:blipFill rotWithShape="1">
          <a:blip r:embed="rId4"/>
          <a:srcRect l="22715" t="32871" r="25070" b="22544"/>
          <a:stretch/>
        </p:blipFill>
        <p:spPr bwMode="auto">
          <a:xfrm>
            <a:off x="5257800" y="3744330"/>
            <a:ext cx="4191000" cy="2732670"/>
          </a:xfrm>
          <a:prstGeom prst="rect">
            <a:avLst/>
          </a:prstGeom>
          <a:ln>
            <a:solidFill>
              <a:schemeClr val="tx1"/>
            </a:solidFill>
          </a:ln>
          <a:extLst>
            <a:ext uri="{53640926-AAD7-44D8-BBD7-CCE9431645EC}">
              <a14:shadowObscured xmlns:a14="http://schemas.microsoft.com/office/drawing/2010/main"/>
            </a:ext>
          </a:extLst>
        </p:spPr>
      </p:pic>
      <p:pic>
        <p:nvPicPr>
          <p:cNvPr id="12" name="図 11"/>
          <p:cNvPicPr>
            <a:picLocks noChangeAspect="1"/>
          </p:cNvPicPr>
          <p:nvPr/>
        </p:nvPicPr>
        <p:blipFill rotWithShape="1">
          <a:blip r:embed="rId4"/>
          <a:srcRect l="9686" t="18053" r="11957" b="74884"/>
          <a:stretch/>
        </p:blipFill>
        <p:spPr bwMode="auto">
          <a:xfrm>
            <a:off x="5257800" y="3429000"/>
            <a:ext cx="4191000" cy="304800"/>
          </a:xfrm>
          <a:prstGeom prst="rect">
            <a:avLst/>
          </a:prstGeom>
          <a:ln>
            <a:solidFill>
              <a:schemeClr val="tx1"/>
            </a:solidFill>
          </a:ln>
          <a:extLst>
            <a:ext uri="{53640926-AAD7-44D8-BBD7-CCE9431645EC}">
              <a14:shadowObscured xmlns:a14="http://schemas.microsoft.com/office/drawing/2010/main"/>
            </a:ext>
          </a:extLst>
        </p:spPr>
      </p:pic>
      <p:sp>
        <p:nvSpPr>
          <p:cNvPr id="13" name="正方形/長方形 12"/>
          <p:cNvSpPr/>
          <p:nvPr/>
        </p:nvSpPr>
        <p:spPr>
          <a:xfrm>
            <a:off x="3276600" y="2045011"/>
            <a:ext cx="1447800" cy="31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14" name="正方形/長方形 13"/>
          <p:cNvSpPr/>
          <p:nvPr/>
        </p:nvSpPr>
        <p:spPr>
          <a:xfrm>
            <a:off x="4876800" y="3048000"/>
            <a:ext cx="4800600" cy="425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algn="just">
              <a:lnSpc>
                <a:spcPct val="150000"/>
              </a:lnSpc>
            </a:pPr>
            <a:r>
              <a:rPr kumimoji="1" lang="ja-JP" altLang="en-US" sz="1200" dirty="0" smtClean="0">
                <a:solidFill>
                  <a:sysClr val="windowText" lastClr="000000"/>
                </a:solidFill>
              </a:rPr>
              <a:t> ● 取組事例の紹介（特設サイト掲載企業の</a:t>
            </a:r>
            <a:r>
              <a:rPr kumimoji="1" lang="ja-JP" altLang="en-US" sz="1200" dirty="0">
                <a:solidFill>
                  <a:sysClr val="windowText" lastClr="000000"/>
                </a:solidFill>
              </a:rPr>
              <a:t>ケース</a:t>
            </a:r>
            <a:r>
              <a:rPr kumimoji="1" lang="ja-JP" altLang="en-US" sz="1200" dirty="0" smtClean="0">
                <a:solidFill>
                  <a:sysClr val="windowText" lastClr="000000"/>
                </a:solidFill>
              </a:rPr>
              <a:t>）</a:t>
            </a:r>
          </a:p>
        </p:txBody>
      </p:sp>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8129" y="717870"/>
            <a:ext cx="609271" cy="609271"/>
          </a:xfrm>
          <a:prstGeom prst="rect">
            <a:avLst/>
          </a:prstGeom>
        </p:spPr>
      </p:pic>
      <p:sp>
        <p:nvSpPr>
          <p:cNvPr id="16" name="正方形/長方形 15"/>
          <p:cNvSpPr/>
          <p:nvPr/>
        </p:nvSpPr>
        <p:spPr>
          <a:xfrm>
            <a:off x="7370135" y="1372016"/>
            <a:ext cx="2438400" cy="425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algn="just">
              <a:lnSpc>
                <a:spcPct val="150000"/>
              </a:lnSpc>
            </a:pPr>
            <a:r>
              <a:rPr kumimoji="1" lang="ja-JP" altLang="en-US" sz="1200" dirty="0" smtClean="0">
                <a:solidFill>
                  <a:sysClr val="windowText" lastClr="000000"/>
                </a:solidFill>
              </a:rPr>
              <a:t> ●</a:t>
            </a:r>
            <a:r>
              <a:rPr kumimoji="1" lang="ja-JP" altLang="en-US" sz="1200" dirty="0">
                <a:solidFill>
                  <a:sysClr val="windowText" lastClr="000000"/>
                </a:solidFill>
              </a:rPr>
              <a:t> </a:t>
            </a:r>
            <a:r>
              <a:rPr kumimoji="1" lang="ja-JP" altLang="en-US" sz="1200" dirty="0" smtClean="0">
                <a:solidFill>
                  <a:sysClr val="windowText" lastClr="000000"/>
                </a:solidFill>
              </a:rPr>
              <a:t>ＰＲ動画（国民向け）</a:t>
            </a:r>
          </a:p>
        </p:txBody>
      </p:sp>
      <p:pic>
        <p:nvPicPr>
          <p:cNvPr id="17" name="図 16"/>
          <p:cNvPicPr>
            <a:picLocks noChangeAspect="1"/>
          </p:cNvPicPr>
          <p:nvPr/>
        </p:nvPicPr>
        <p:blipFill rotWithShape="1">
          <a:blip r:embed="rId6"/>
          <a:srcRect l="28692" t="37160" r="29540" b="33441"/>
          <a:stretch/>
        </p:blipFill>
        <p:spPr bwMode="auto">
          <a:xfrm>
            <a:off x="7657120" y="1795117"/>
            <a:ext cx="1960738" cy="11040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0048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カレンダー が含まれている画像&#10;&#10;自動的に生成された説明">
            <a:extLst>
              <a:ext uri="{FF2B5EF4-FFF2-40B4-BE49-F238E27FC236}">
                <a16:creationId xmlns:a16="http://schemas.microsoft.com/office/drawing/2014/main" id="{F78E389E-E6E3-4DEF-9BCA-0A5978C4D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59400"/>
            <a:ext cx="5075940" cy="4687391"/>
          </a:xfrm>
          <a:prstGeom prst="rect">
            <a:avLst/>
          </a:prstGeom>
          <a:ln w="19050">
            <a:solidFill>
              <a:srgbClr val="41719C"/>
            </a:solidFill>
          </a:ln>
        </p:spPr>
      </p:pic>
      <p:sp>
        <p:nvSpPr>
          <p:cNvPr id="2" name="タイトル 1"/>
          <p:cNvSpPr>
            <a:spLocks noGrp="1"/>
          </p:cNvSpPr>
          <p:nvPr>
            <p:ph type="title"/>
          </p:nvPr>
        </p:nvSpPr>
        <p:spPr>
          <a:xfrm>
            <a:off x="0" y="-152400"/>
            <a:ext cx="9906000" cy="827999"/>
          </a:xfrm>
        </p:spPr>
        <p:txBody>
          <a:bodyPr anchor="ctr"/>
          <a:lstStyle/>
          <a:p>
            <a:pPr algn="ctr">
              <a:lnSpc>
                <a:spcPct val="100000"/>
              </a:lnSpc>
            </a:pPr>
            <a:r>
              <a:rPr kumimoji="1" lang="ja-JP" altLang="en-US" sz="2000" dirty="0">
                <a:solidFill>
                  <a:schemeClr val="bg1"/>
                </a:solidFill>
                <a:latin typeface="メイリオ" panose="020B0604030504040204" pitchFamily="50" charset="-128"/>
                <a:ea typeface="メイリオ" panose="020B0604030504040204" pitchFamily="50" charset="-128"/>
              </a:rPr>
              <a:t>自動車運転者</a:t>
            </a:r>
            <a:r>
              <a:rPr kumimoji="1" lang="ja-JP" altLang="en-US" sz="2000" dirty="0">
                <a:latin typeface="メイリオ" panose="020B0604030504040204" pitchFamily="50" charset="-128"/>
                <a:ea typeface="メイリオ" panose="020B0604030504040204" pitchFamily="50" charset="-128"/>
              </a:rPr>
              <a:t>の長時間労働改善に向けたポータルサイト</a:t>
            </a:r>
          </a:p>
        </p:txBody>
      </p:sp>
      <p:sp>
        <p:nvSpPr>
          <p:cNvPr id="3" name="テキスト プレースホルダー 2">
            <a:extLst>
              <a:ext uri="{FF2B5EF4-FFF2-40B4-BE49-F238E27FC236}">
                <a16:creationId xmlns:a16="http://schemas.microsoft.com/office/drawing/2014/main" id="{5C4831EB-4E3D-4DDA-8B1C-36B6A8A8E207}"/>
              </a:ext>
            </a:extLst>
          </p:cNvPr>
          <p:cNvSpPr>
            <a:spLocks noGrp="1"/>
          </p:cNvSpPr>
          <p:nvPr>
            <p:ph type="body" sz="quarter" idx="13"/>
          </p:nvPr>
        </p:nvSpPr>
        <p:spPr>
          <a:xfrm>
            <a:off x="0" y="685800"/>
            <a:ext cx="9906000" cy="814033"/>
          </a:xfrm>
        </p:spPr>
        <p:txBody>
          <a:bodyPr anchor="ctr"/>
          <a:lstStyle/>
          <a:p>
            <a:pPr algn="just">
              <a:lnSpc>
                <a:spcPct val="100000"/>
              </a:lnSpc>
              <a:spcBef>
                <a:spcPts val="0"/>
              </a:spcBef>
              <a:spcAft>
                <a:spcPts val="0"/>
              </a:spcAft>
            </a:pPr>
            <a:r>
              <a:rPr lang="ja-JP" altLang="en-US" sz="1200" spc="0" dirty="0" smtClean="0">
                <a:latin typeface="+mn-ea"/>
              </a:rPr>
              <a:t>▸　時間外労働の上限規制、改正改善基準告示の適用に向けて、事業者や関係者、国民に向けた様々な情報を発信。</a:t>
            </a:r>
            <a:endParaRPr lang="en-US" altLang="ja-JP" sz="1200" spc="0" dirty="0">
              <a:latin typeface="+mn-ea"/>
            </a:endParaRPr>
          </a:p>
          <a:p>
            <a:pPr algn="just">
              <a:lnSpc>
                <a:spcPct val="100000"/>
              </a:lnSpc>
              <a:spcBef>
                <a:spcPts val="1200"/>
              </a:spcBef>
              <a:spcAft>
                <a:spcPts val="0"/>
              </a:spcAft>
            </a:pPr>
            <a:r>
              <a:rPr lang="ja-JP" altLang="en-US" sz="1200" spc="0" dirty="0" smtClean="0">
                <a:latin typeface="+mn-ea"/>
              </a:rPr>
              <a:t>▸　改善ハンドブックの解説動画の公開、パネルディスカッション、荷主マッチングミーティングの案内を掲載</a:t>
            </a:r>
            <a:endParaRPr lang="ja-JP" altLang="en-US" sz="1200" spc="0" dirty="0">
              <a:latin typeface="+mn-ea"/>
            </a:endParaRPr>
          </a:p>
        </p:txBody>
      </p:sp>
      <p:sp>
        <p:nvSpPr>
          <p:cNvPr id="26" name="テキスト ボックス 25">
            <a:extLst>
              <a:ext uri="{FF2B5EF4-FFF2-40B4-BE49-F238E27FC236}">
                <a16:creationId xmlns:a16="http://schemas.microsoft.com/office/drawing/2014/main" id="{23B49EAF-E268-45E0-A7AC-5F895D058954}"/>
              </a:ext>
            </a:extLst>
          </p:cNvPr>
          <p:cNvSpPr txBox="1"/>
          <p:nvPr/>
        </p:nvSpPr>
        <p:spPr>
          <a:xfrm>
            <a:off x="8143886" y="2395264"/>
            <a:ext cx="1656333" cy="101566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E57F95"/>
                </a:solidFill>
                <a:uLnTx/>
                <a:uFillTx/>
                <a:latin typeface="メイリオ" panose="020B0604030504040204" pitchFamily="50" charset="-128"/>
                <a:ea typeface="メイリオ" panose="020B0604030504040204" pitchFamily="50" charset="-128"/>
                <a:cs typeface="+mn-cs"/>
              </a:rPr>
              <a:t>・時間外労働の改善事例</a:t>
            </a:r>
            <a:endParaRPr kumimoji="1" lang="en-US" altLang="ja-JP" sz="1000" b="1" i="0" u="none" strike="noStrike" kern="1200" cap="none" spc="0" normalizeH="0" baseline="0" noProof="0" dirty="0">
              <a:ln>
                <a:noFill/>
              </a:ln>
              <a:solidFill>
                <a:srgbClr val="E57F95"/>
              </a:solidFill>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E57F95"/>
                </a:solidFill>
                <a:uLnTx/>
                <a:uFillTx/>
                <a:latin typeface="メイリオ" panose="020B0604030504040204" pitchFamily="50" charset="-128"/>
                <a:ea typeface="メイリオ" panose="020B0604030504040204" pitchFamily="50" charset="-128"/>
                <a:cs typeface="+mn-cs"/>
              </a:rPr>
              <a:t>・</a:t>
            </a:r>
            <a:r>
              <a:rPr kumimoji="1" lang="en-US" altLang="ja-JP" sz="1000" b="1" i="0" u="none" strike="noStrike" kern="1200" cap="none" spc="0" normalizeH="0" baseline="0" noProof="0" dirty="0">
                <a:ln>
                  <a:noFill/>
                </a:ln>
                <a:solidFill>
                  <a:srgbClr val="E57F95"/>
                </a:solidFill>
                <a:uLnTx/>
                <a:uFillTx/>
                <a:latin typeface="メイリオ" panose="020B0604030504040204" pitchFamily="50" charset="-128"/>
                <a:ea typeface="メイリオ" panose="020B0604030504040204" pitchFamily="50" charset="-128"/>
                <a:cs typeface="+mn-cs"/>
              </a:rPr>
              <a:t>IT</a:t>
            </a:r>
            <a:r>
              <a:rPr kumimoji="1" lang="ja-JP" altLang="en-US" sz="1000" b="1" i="0" u="none" strike="noStrike" kern="1200" cap="none" spc="0" normalizeH="0" baseline="0" noProof="0" dirty="0">
                <a:ln>
                  <a:noFill/>
                </a:ln>
                <a:solidFill>
                  <a:srgbClr val="E57F95"/>
                </a:solidFill>
                <a:uLnTx/>
                <a:uFillTx/>
                <a:latin typeface="メイリオ" panose="020B0604030504040204" pitchFamily="50" charset="-128"/>
                <a:ea typeface="メイリオ" panose="020B0604030504040204" pitchFamily="50" charset="-128"/>
                <a:cs typeface="+mn-cs"/>
              </a:rPr>
              <a:t>の活用</a:t>
            </a:r>
            <a:endParaRPr kumimoji="1" lang="en-US" altLang="ja-JP" sz="1000" b="1" i="0" u="none" strike="noStrike" kern="1200" cap="none" spc="0" normalizeH="0" baseline="0" noProof="0" dirty="0">
              <a:ln>
                <a:noFill/>
              </a:ln>
              <a:solidFill>
                <a:srgbClr val="E57F95"/>
              </a:solidFill>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E57F95"/>
                </a:solidFill>
                <a:uLnTx/>
                <a:uFillTx/>
                <a:latin typeface="メイリオ" panose="020B0604030504040204" pitchFamily="50" charset="-128"/>
                <a:ea typeface="メイリオ" panose="020B0604030504040204" pitchFamily="50" charset="-128"/>
                <a:cs typeface="+mn-cs"/>
              </a:rPr>
              <a:t>・人材の確保</a:t>
            </a:r>
            <a:endParaRPr kumimoji="1" lang="en-US" altLang="ja-JP" sz="1000" b="1" i="0" u="none" strike="noStrike" kern="1200" cap="none" spc="0" normalizeH="0" baseline="0" noProof="0" dirty="0">
              <a:ln>
                <a:noFill/>
              </a:ln>
              <a:solidFill>
                <a:srgbClr val="E57F95"/>
              </a:solidFill>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E57F95"/>
                </a:solidFill>
                <a:uLnTx/>
                <a:uFillTx/>
                <a:latin typeface="メイリオ" panose="020B0604030504040204" pitchFamily="50" charset="-128"/>
                <a:ea typeface="メイリオ" panose="020B0604030504040204" pitchFamily="50" charset="-128"/>
                <a:cs typeface="+mn-cs"/>
              </a:rPr>
              <a:t>などの事例等を紹介</a:t>
            </a:r>
            <a:endParaRPr kumimoji="1" lang="en-US" altLang="ja-JP" sz="1000" b="1" i="0" u="none" strike="noStrike" kern="1200" cap="none" spc="0" normalizeH="0" baseline="0" noProof="0" dirty="0">
              <a:ln>
                <a:noFill/>
              </a:ln>
              <a:solidFill>
                <a:srgbClr val="E57F95"/>
              </a:solidFill>
              <a:uLnTx/>
              <a:uFillTx/>
              <a:latin typeface="メイリオ" panose="020B0604030504040204" pitchFamily="50" charset="-128"/>
              <a:ea typeface="メイリオ" panose="020B0604030504040204" pitchFamily="50" charset="-128"/>
              <a:cs typeface="+mn-cs"/>
            </a:endParaRPr>
          </a:p>
        </p:txBody>
      </p:sp>
      <p:pic>
        <p:nvPicPr>
          <p:cNvPr id="21" name="図 20" descr="QR コード&#10;&#10;自動的に生成された説明">
            <a:extLst>
              <a:ext uri="{FF2B5EF4-FFF2-40B4-BE49-F238E27FC236}">
                <a16:creationId xmlns:a16="http://schemas.microsoft.com/office/drawing/2014/main" id="{34E7C3E4-C3AA-4EF3-AF13-4282574AF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7023" y="738492"/>
            <a:ext cx="709736" cy="702419"/>
          </a:xfrm>
          <a:prstGeom prst="rect">
            <a:avLst/>
          </a:prstGeom>
        </p:spPr>
      </p:pic>
      <p:sp>
        <p:nvSpPr>
          <p:cNvPr id="16" name="テキスト ボックス 15">
            <a:extLst>
              <a:ext uri="{FF2B5EF4-FFF2-40B4-BE49-F238E27FC236}">
                <a16:creationId xmlns:a16="http://schemas.microsoft.com/office/drawing/2014/main" id="{F94CBBB5-E293-4D0A-B012-5DBAA9E64586}"/>
              </a:ext>
            </a:extLst>
          </p:cNvPr>
          <p:cNvSpPr txBox="1"/>
          <p:nvPr/>
        </p:nvSpPr>
        <p:spPr>
          <a:xfrm>
            <a:off x="247923" y="1501261"/>
            <a:ext cx="9405891" cy="276999"/>
          </a:xfrm>
          <a:prstGeom prst="rect">
            <a:avLst/>
          </a:prstGeom>
          <a:noFill/>
        </p:spPr>
        <p:txBody>
          <a:bodyPr wrap="square">
            <a:spAutoFit/>
          </a:bodyPr>
          <a:lstStyle/>
          <a:p>
            <a:pPr marL="0" marR="0" lvl="0" indent="-45720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600" normalizeH="0" baseline="0" noProof="0" dirty="0">
                <a:ln>
                  <a:noFill/>
                </a:ln>
                <a:solidFill>
                  <a:srgbClr val="000000"/>
                </a:solidFill>
                <a:effectLst/>
                <a:uLnTx/>
                <a:uFillTx/>
                <a:latin typeface="メイリオ"/>
                <a:ea typeface="メイリオ"/>
                <a:cs typeface="+mn-cs"/>
              </a:rPr>
              <a:t>＜自動車運転者の長時間労働改善に向けたポータルサイト＞</a:t>
            </a:r>
            <a:endParaRPr kumimoji="0" lang="en-US" altLang="ja-JP" sz="1200" b="0" i="0" u="none" strike="noStrike" kern="1200" cap="none" spc="600" normalizeH="0" baseline="0" noProof="0" dirty="0">
              <a:ln>
                <a:noFill/>
              </a:ln>
              <a:solidFill>
                <a:srgbClr val="000000"/>
              </a:solidFill>
              <a:effectLst/>
              <a:uLnTx/>
              <a:uFillTx/>
              <a:latin typeface="メイリオ"/>
              <a:ea typeface="メイリオ"/>
              <a:cs typeface="+mn-cs"/>
            </a:endParaRPr>
          </a:p>
        </p:txBody>
      </p:sp>
      <p:pic>
        <p:nvPicPr>
          <p:cNvPr id="17" name="図 16"/>
          <p:cNvPicPr>
            <a:picLocks noChangeAspect="1"/>
          </p:cNvPicPr>
          <p:nvPr/>
        </p:nvPicPr>
        <p:blipFill rotWithShape="1">
          <a:blip r:embed="rId4"/>
          <a:srcRect l="10159" t="25401" r="11550" b="49198"/>
          <a:stretch/>
        </p:blipFill>
        <p:spPr bwMode="auto">
          <a:xfrm>
            <a:off x="5716353" y="4192965"/>
            <a:ext cx="3808648" cy="988635"/>
          </a:xfrm>
          <a:prstGeom prst="rect">
            <a:avLst/>
          </a:prstGeom>
          <a:ln>
            <a:noFill/>
          </a:ln>
          <a:extLst>
            <a:ext uri="{53640926-AAD7-44D8-BBD7-CCE9431645EC}">
              <a14:shadowObscured xmlns:a14="http://schemas.microsoft.com/office/drawing/2010/main"/>
            </a:ext>
          </a:extLst>
        </p:spPr>
      </p:pic>
      <p:pic>
        <p:nvPicPr>
          <p:cNvPr id="18" name="図 17"/>
          <p:cNvPicPr>
            <a:picLocks noChangeAspect="1"/>
          </p:cNvPicPr>
          <p:nvPr/>
        </p:nvPicPr>
        <p:blipFill rotWithShape="1">
          <a:blip r:embed="rId4"/>
          <a:srcRect l="10562" t="50303" r="12277" b="24290"/>
          <a:stretch/>
        </p:blipFill>
        <p:spPr bwMode="auto">
          <a:xfrm>
            <a:off x="5716353" y="5515983"/>
            <a:ext cx="3808648" cy="1003285"/>
          </a:xfrm>
          <a:prstGeom prst="rect">
            <a:avLst/>
          </a:prstGeom>
          <a:ln>
            <a:noFill/>
          </a:ln>
          <a:extLst>
            <a:ext uri="{53640926-AAD7-44D8-BBD7-CCE9431645EC}">
              <a14:shadowObscured xmlns:a14="http://schemas.microsoft.com/office/drawing/2010/main"/>
            </a:ext>
          </a:extLst>
        </p:spPr>
      </p:pic>
      <p:sp>
        <p:nvSpPr>
          <p:cNvPr id="5" name="正方形/長方形 4"/>
          <p:cNvSpPr/>
          <p:nvPr/>
        </p:nvSpPr>
        <p:spPr>
          <a:xfrm>
            <a:off x="5460960" y="3787448"/>
            <a:ext cx="4271732" cy="13701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457200" algn="just"/>
            <a:r>
              <a:rPr kumimoji="1" lang="ja-JP" altLang="en-US" sz="1200" dirty="0" smtClean="0">
                <a:solidFill>
                  <a:sysClr val="windowText" lastClr="000000"/>
                </a:solidFill>
              </a:rPr>
              <a:t>○　改善基準告示を守るためのポイントを、様々な企業の方々が集い、討議するパネルディスカッションのご案内</a:t>
            </a:r>
          </a:p>
        </p:txBody>
      </p:sp>
      <p:sp>
        <p:nvSpPr>
          <p:cNvPr id="7" name="正方形/長方形 6"/>
          <p:cNvSpPr/>
          <p:nvPr/>
        </p:nvSpPr>
        <p:spPr>
          <a:xfrm>
            <a:off x="381000" y="1905000"/>
            <a:ext cx="4953000" cy="1498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22" name="正方形/長方形 21"/>
          <p:cNvSpPr/>
          <p:nvPr/>
        </p:nvSpPr>
        <p:spPr>
          <a:xfrm>
            <a:off x="5460960" y="5192427"/>
            <a:ext cx="4286782" cy="136233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kumimoji="1" lang="ja-JP" altLang="en-US" sz="1200" dirty="0" smtClean="0">
                <a:solidFill>
                  <a:sysClr val="windowText" lastClr="000000"/>
                </a:solidFill>
              </a:rPr>
              <a:t>○　荷主連携マッチング「あい積ミーティング」のご案内</a:t>
            </a:r>
            <a:endParaRPr kumimoji="1" lang="en-US" altLang="ja-JP" sz="1200" dirty="0" smtClean="0">
              <a:solidFill>
                <a:sysClr val="windowText" lastClr="000000"/>
              </a:solidFill>
            </a:endParaRPr>
          </a:p>
          <a:p>
            <a:pPr algn="just"/>
            <a:r>
              <a:rPr kumimoji="1" lang="ja-JP" altLang="en-US" sz="1200" dirty="0" smtClean="0">
                <a:solidFill>
                  <a:sysClr val="windowText" lastClr="000000"/>
                </a:solidFill>
              </a:rPr>
              <a:t>　　（</a:t>
            </a:r>
            <a:r>
              <a:rPr kumimoji="1" lang="en-US" altLang="ja-JP" sz="1200" dirty="0" smtClean="0">
                <a:solidFill>
                  <a:sysClr val="windowText" lastClr="000000"/>
                </a:solidFill>
              </a:rPr>
              <a:t>※</a:t>
            </a:r>
            <a:r>
              <a:rPr kumimoji="1" lang="ja-JP" altLang="en-US" sz="1200" dirty="0" smtClean="0">
                <a:solidFill>
                  <a:sysClr val="windowText" lastClr="000000"/>
                </a:solidFill>
              </a:rPr>
              <a:t>申込は締め切り済み）</a:t>
            </a:r>
            <a:endParaRPr kumimoji="1" lang="en-US" altLang="ja-JP" sz="1200" dirty="0" smtClean="0">
              <a:solidFill>
                <a:sysClr val="windowText" lastClr="000000"/>
              </a:solidFill>
            </a:endParaRPr>
          </a:p>
        </p:txBody>
      </p:sp>
      <p:sp>
        <p:nvSpPr>
          <p:cNvPr id="23" name="正方形/長方形 22"/>
          <p:cNvSpPr/>
          <p:nvPr/>
        </p:nvSpPr>
        <p:spPr>
          <a:xfrm>
            <a:off x="5453102" y="1840720"/>
            <a:ext cx="4271732" cy="192268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457200" algn="just"/>
            <a:r>
              <a:rPr kumimoji="1" lang="ja-JP" altLang="en-US" sz="1200" dirty="0" smtClean="0">
                <a:solidFill>
                  <a:sysClr val="windowText" lastClr="000000"/>
                </a:solidFill>
              </a:rPr>
              <a:t>○　トラック運転者の長時間労働改善に向けた</a:t>
            </a:r>
            <a:endParaRPr kumimoji="1" lang="en-US" altLang="ja-JP" sz="1200" dirty="0" smtClean="0">
              <a:solidFill>
                <a:sysClr val="windowText" lastClr="000000"/>
              </a:solidFill>
            </a:endParaRPr>
          </a:p>
          <a:p>
            <a:pPr marL="180000" indent="-457200" algn="just"/>
            <a:r>
              <a:rPr kumimoji="1" lang="ja-JP" altLang="en-US" sz="1200" dirty="0">
                <a:solidFill>
                  <a:sysClr val="windowText" lastClr="000000"/>
                </a:solidFill>
              </a:rPr>
              <a:t>　</a:t>
            </a:r>
            <a:r>
              <a:rPr kumimoji="1" lang="ja-JP" altLang="en-US" sz="1200" dirty="0" smtClean="0">
                <a:solidFill>
                  <a:sysClr val="windowText" lastClr="000000"/>
                </a:solidFill>
              </a:rPr>
              <a:t>　改善ハンドブック　解説動画</a:t>
            </a:r>
          </a:p>
        </p:txBody>
      </p:sp>
      <p:pic>
        <p:nvPicPr>
          <p:cNvPr id="25" name="図 24"/>
          <p:cNvPicPr>
            <a:picLocks noChangeAspect="1"/>
          </p:cNvPicPr>
          <p:nvPr/>
        </p:nvPicPr>
        <p:blipFill rotWithShape="1">
          <a:blip r:embed="rId5"/>
          <a:srcRect l="1318" t="17051" r="36123" b="37792"/>
          <a:stretch/>
        </p:blipFill>
        <p:spPr bwMode="auto">
          <a:xfrm>
            <a:off x="5791201" y="2302271"/>
            <a:ext cx="2352685" cy="1358543"/>
          </a:xfrm>
          <a:prstGeom prst="rect">
            <a:avLst/>
          </a:prstGeom>
          <a:ln>
            <a:noFill/>
          </a:ln>
          <a:extLst>
            <a:ext uri="{53640926-AAD7-44D8-BBD7-CCE9431645EC}">
              <a14:shadowObscured xmlns:a14="http://schemas.microsoft.com/office/drawing/2010/main"/>
            </a:ext>
          </a:extLst>
        </p:spPr>
      </p:pic>
      <p:sp>
        <p:nvSpPr>
          <p:cNvPr id="4" name="スライド番号プレースホルダー 3"/>
          <p:cNvSpPr>
            <a:spLocks noGrp="1"/>
          </p:cNvSpPr>
          <p:nvPr>
            <p:ph type="sldNum" sz="quarter" idx="4"/>
          </p:nvPr>
        </p:nvSpPr>
        <p:spPr/>
        <p:txBody>
          <a:bodyPr/>
          <a:lstStyle/>
          <a:p>
            <a:fld id="{48F63A3B-78C7-47BE-AE5E-E10140E04643}" type="slidenum">
              <a:rPr lang="en-US" smtClean="0"/>
              <a:pPr/>
              <a:t>11</a:t>
            </a:fld>
            <a:endParaRPr lang="en-US" dirty="0"/>
          </a:p>
        </p:txBody>
      </p:sp>
    </p:spTree>
    <p:extLst>
      <p:ext uri="{BB962C8B-B14F-4D97-AF65-F5344CB8AC3E}">
        <p14:creationId xmlns:p14="http://schemas.microsoft.com/office/powerpoint/2010/main" val="317391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5703"/>
            <a:ext cx="9906000" cy="827999"/>
          </a:xfrm>
        </p:spPr>
        <p:txBody>
          <a:bodyPr anchor="ctr"/>
          <a:lstStyle/>
          <a:p>
            <a:pPr algn="ctr">
              <a:lnSpc>
                <a:spcPct val="100000"/>
              </a:lnSpc>
            </a:pPr>
            <a:r>
              <a:rPr lang="ja-JP" altLang="en-US" sz="2000" dirty="0" smtClean="0">
                <a:latin typeface="メイリオ" panose="020B0604030504040204" pitchFamily="50" charset="-128"/>
                <a:ea typeface="メイリオ" panose="020B0604030504040204" pitchFamily="50" charset="-128"/>
              </a:rPr>
              <a:t>荷主関係団体への要請、周知活動</a:t>
            </a:r>
            <a:endParaRPr kumimoji="1" lang="ja-JP" altLang="en-US" sz="2000"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12</a:t>
            </a:fld>
            <a:endParaRPr lang="en-US" dirty="0"/>
          </a:p>
        </p:txBody>
      </p:sp>
      <p:sp>
        <p:nvSpPr>
          <p:cNvPr id="4" name="テキスト プレースホルダー 3"/>
          <p:cNvSpPr>
            <a:spLocks noGrp="1"/>
          </p:cNvSpPr>
          <p:nvPr>
            <p:ph type="body" sz="quarter" idx="13"/>
          </p:nvPr>
        </p:nvSpPr>
        <p:spPr>
          <a:xfrm>
            <a:off x="-228600" y="712296"/>
            <a:ext cx="10515600" cy="737089"/>
          </a:xfrm>
        </p:spPr>
        <p:txBody>
          <a:bodyPr anchor="ctr"/>
          <a:lstStyle/>
          <a:p>
            <a:pPr marL="144000" indent="-457200">
              <a:lnSpc>
                <a:spcPct val="100000"/>
              </a:lnSpc>
              <a:spcBef>
                <a:spcPts val="0"/>
              </a:spcBef>
              <a:spcAft>
                <a:spcPts val="0"/>
              </a:spcAft>
            </a:pPr>
            <a:r>
              <a:rPr lang="ja-JP" altLang="en-US" sz="1200" dirty="0" smtClean="0">
                <a:latin typeface="+mj-ea"/>
                <a:ea typeface="+mj-ea"/>
              </a:rPr>
              <a:t>▸　令和５年５月</a:t>
            </a:r>
            <a:r>
              <a:rPr lang="en-US" altLang="ja-JP" sz="1200" dirty="0" smtClean="0">
                <a:latin typeface="+mj-ea"/>
                <a:ea typeface="+mj-ea"/>
              </a:rPr>
              <a:t>31</a:t>
            </a:r>
            <a:r>
              <a:rPr lang="ja-JP" altLang="en-US" sz="1200" dirty="0" smtClean="0">
                <a:latin typeface="+mj-ea"/>
                <a:ea typeface="+mj-ea"/>
              </a:rPr>
              <a:t>日～同年６月７日、県内の経済関係団体（５団体）に対して、長時間の荷待ち防止等について要請を実施。</a:t>
            </a:r>
            <a:endParaRPr lang="en-US" altLang="ja-JP" sz="1200" dirty="0" smtClean="0">
              <a:latin typeface="+mj-ea"/>
              <a:ea typeface="+mj-ea"/>
            </a:endParaRPr>
          </a:p>
          <a:p>
            <a:pPr>
              <a:lnSpc>
                <a:spcPct val="100000"/>
              </a:lnSpc>
              <a:spcBef>
                <a:spcPts val="600"/>
              </a:spcBef>
              <a:spcAft>
                <a:spcPts val="0"/>
              </a:spcAft>
            </a:pPr>
            <a:r>
              <a:rPr lang="ja-JP" altLang="en-US" sz="1200" dirty="0" smtClean="0">
                <a:latin typeface="+mj-ea"/>
                <a:ea typeface="+mj-ea"/>
              </a:rPr>
              <a:t>▸　令和５年８月８日、島根県商工会議所連合会に対して、中国運輸局島根運輸支局長との連名で要請を実施。</a:t>
            </a:r>
            <a:endParaRPr kumimoji="1" lang="ja-JP" altLang="en-US" sz="1200" dirty="0">
              <a:latin typeface="+mj-ea"/>
              <a:ea typeface="+mj-ea"/>
            </a:endParaRPr>
          </a:p>
        </p:txBody>
      </p:sp>
      <p:pic>
        <p:nvPicPr>
          <p:cNvPr id="6" name="図 5"/>
          <p:cNvPicPr>
            <a:picLocks noChangeAspect="1"/>
          </p:cNvPicPr>
          <p:nvPr/>
        </p:nvPicPr>
        <p:blipFill rotWithShape="1">
          <a:blip r:embed="rId2"/>
          <a:srcRect l="31708" t="24065" r="33231" b="13598"/>
          <a:stretch/>
        </p:blipFill>
        <p:spPr bwMode="auto">
          <a:xfrm>
            <a:off x="152400" y="1605732"/>
            <a:ext cx="3424362" cy="4871268"/>
          </a:xfrm>
          <a:prstGeom prst="rect">
            <a:avLst/>
          </a:prstGeom>
          <a:ln>
            <a:solidFill>
              <a:schemeClr val="tx1"/>
            </a:solidFill>
          </a:ln>
          <a:extLst>
            <a:ext uri="{53640926-AAD7-44D8-BBD7-CCE9431645EC}">
              <a14:shadowObscured xmlns:a14="http://schemas.microsoft.com/office/drawing/2010/main"/>
            </a:ext>
          </a:extLst>
        </p:spPr>
      </p:pic>
      <p:pic>
        <p:nvPicPr>
          <p:cNvPr id="7" name="図 6"/>
          <p:cNvPicPr>
            <a:picLocks noChangeAspect="1"/>
          </p:cNvPicPr>
          <p:nvPr/>
        </p:nvPicPr>
        <p:blipFill rotWithShape="1">
          <a:blip r:embed="rId3"/>
          <a:srcRect l="32300" t="21660" r="33821" b="15572"/>
          <a:stretch/>
        </p:blipFill>
        <p:spPr bwMode="auto">
          <a:xfrm>
            <a:off x="3799521" y="1605732"/>
            <a:ext cx="3287079" cy="4871268"/>
          </a:xfrm>
          <a:prstGeom prst="rect">
            <a:avLst/>
          </a:prstGeom>
          <a:ln>
            <a:solidFill>
              <a:schemeClr val="tx1"/>
            </a:solidFill>
          </a:ln>
          <a:extLst>
            <a:ext uri="{53640926-AAD7-44D8-BBD7-CCE9431645EC}">
              <a14:shadowObscured xmlns:a14="http://schemas.microsoft.com/office/drawing/2010/main"/>
            </a:ext>
          </a:extLst>
        </p:spPr>
      </p:pic>
      <p:pic>
        <p:nvPicPr>
          <p:cNvPr id="8" name="図 7"/>
          <p:cNvPicPr>
            <a:picLocks noChangeAspect="1"/>
          </p:cNvPicPr>
          <p:nvPr/>
        </p:nvPicPr>
        <p:blipFill rotWithShape="1">
          <a:blip r:embed="rId4"/>
          <a:srcRect l="11029" t="17721" r="30870" b="21480"/>
          <a:stretch/>
        </p:blipFill>
        <p:spPr bwMode="auto">
          <a:xfrm>
            <a:off x="7138182" y="1600200"/>
            <a:ext cx="2633498" cy="2204268"/>
          </a:xfrm>
          <a:prstGeom prst="rect">
            <a:avLst/>
          </a:prstGeom>
          <a:ln>
            <a:solidFill>
              <a:schemeClr val="tx1"/>
            </a:solidFill>
          </a:ln>
          <a:extLst>
            <a:ext uri="{53640926-AAD7-44D8-BBD7-CCE9431645EC}">
              <a14:shadowObscured xmlns:a14="http://schemas.microsoft.com/office/drawing/2010/main"/>
            </a:ext>
          </a:extLst>
        </p:spPr>
      </p:pic>
      <p:sp>
        <p:nvSpPr>
          <p:cNvPr id="9" name="タイトル 1"/>
          <p:cNvSpPr txBox="1">
            <a:spLocks/>
          </p:cNvSpPr>
          <p:nvPr/>
        </p:nvSpPr>
        <p:spPr>
          <a:xfrm>
            <a:off x="6858000" y="4495800"/>
            <a:ext cx="3329747" cy="1143001"/>
          </a:xfrm>
          <a:prstGeom prst="rect">
            <a:avLst/>
          </a:prstGeom>
          <a:noFill/>
          <a:ln w="12700" cap="flat" cmpd="sng" algn="ctr">
            <a:noFill/>
            <a:prstDash val="solid"/>
            <a:miter lim="800000"/>
          </a:ln>
          <a:effectLst/>
        </p:spPr>
        <p:txBody>
          <a:bodyPr lIns="360000" tIns="326585" rIns="326585" bIns="130634" rtlCol="0" anchor="ctr"/>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lnSpc>
                <a:spcPct val="150000"/>
              </a:lnSpc>
            </a:pPr>
            <a:r>
              <a:rPr lang="en-US" altLang="ja-JP" sz="1200" b="0" spc="0" dirty="0" smtClean="0">
                <a:solidFill>
                  <a:schemeClr val="tx1"/>
                </a:solidFill>
                <a:latin typeface="+mn-ea"/>
              </a:rPr>
              <a:t>※</a:t>
            </a:r>
            <a:r>
              <a:rPr lang="ja-JP" altLang="en-US" sz="1200" b="0" spc="0" dirty="0" smtClean="0">
                <a:solidFill>
                  <a:schemeClr val="tx1"/>
                </a:solidFill>
                <a:latin typeface="+mn-ea"/>
              </a:rPr>
              <a:t>島根労働局ホームページ</a:t>
            </a:r>
            <a:endParaRPr lang="en-US" altLang="ja-JP" sz="1200" b="0" spc="0" dirty="0" smtClean="0">
              <a:solidFill>
                <a:schemeClr val="tx1"/>
              </a:solidFill>
              <a:latin typeface="+mn-ea"/>
            </a:endParaRPr>
          </a:p>
          <a:p>
            <a:pPr algn="just">
              <a:lnSpc>
                <a:spcPct val="150000"/>
              </a:lnSpc>
            </a:pPr>
            <a:r>
              <a:rPr lang="ja-JP" altLang="en-US" sz="1200" b="0" spc="0" dirty="0" smtClean="0">
                <a:solidFill>
                  <a:schemeClr val="tx1"/>
                </a:solidFill>
                <a:latin typeface="+mn-ea"/>
              </a:rPr>
              <a:t>　フォトレポートに掲載</a:t>
            </a:r>
            <a:endParaRPr lang="en-US" altLang="ja-JP" sz="1200" b="0" spc="0" dirty="0" smtClean="0">
              <a:solidFill>
                <a:schemeClr val="tx1"/>
              </a:solidFill>
              <a:latin typeface="+mn-ea"/>
            </a:endParaRPr>
          </a:p>
          <a:p>
            <a:pPr algn="just">
              <a:lnSpc>
                <a:spcPct val="150000"/>
              </a:lnSpc>
            </a:pPr>
            <a:r>
              <a:rPr lang="ja-JP" altLang="en-US" sz="1200" b="0" spc="0" dirty="0">
                <a:solidFill>
                  <a:schemeClr val="tx1"/>
                </a:solidFill>
                <a:latin typeface="+mn-ea"/>
              </a:rPr>
              <a:t> </a:t>
            </a:r>
            <a:r>
              <a:rPr lang="ja-JP" altLang="en-US" sz="1200" b="0" spc="0" dirty="0" smtClean="0">
                <a:solidFill>
                  <a:schemeClr val="tx1"/>
                </a:solidFill>
                <a:latin typeface="+mn-ea"/>
              </a:rPr>
              <a:t>（令和５年８月８日の要請の様子）</a:t>
            </a:r>
            <a:endParaRPr lang="en-US" altLang="ja-JP" sz="1200" b="0" spc="0" dirty="0" smtClean="0">
              <a:solidFill>
                <a:schemeClr val="tx1"/>
              </a:solidFill>
              <a:latin typeface="+mn-ea"/>
            </a:endParaRPr>
          </a:p>
        </p:txBody>
      </p:sp>
      <p:sp>
        <p:nvSpPr>
          <p:cNvPr id="10" name="正方形/長方形 9"/>
          <p:cNvSpPr/>
          <p:nvPr/>
        </p:nvSpPr>
        <p:spPr>
          <a:xfrm>
            <a:off x="3694548" y="1540295"/>
            <a:ext cx="6128715" cy="499586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6580" y="5579291"/>
            <a:ext cx="923925" cy="923925"/>
          </a:xfrm>
          <a:prstGeom prst="rect">
            <a:avLst/>
          </a:prstGeom>
        </p:spPr>
      </p:pic>
      <p:sp>
        <p:nvSpPr>
          <p:cNvPr id="17" name="正方形/長方形 16"/>
          <p:cNvSpPr/>
          <p:nvPr/>
        </p:nvSpPr>
        <p:spPr>
          <a:xfrm>
            <a:off x="7138182" y="3871274"/>
            <a:ext cx="2633498" cy="853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a:lnSpc>
                <a:spcPct val="150000"/>
              </a:lnSpc>
            </a:pPr>
            <a:r>
              <a:rPr kumimoji="1" lang="en-US" altLang="ja-JP" sz="1200" dirty="0" smtClean="0">
                <a:solidFill>
                  <a:sysClr val="windowText" lastClr="000000"/>
                </a:solidFill>
                <a:latin typeface="+mj-ea"/>
                <a:ea typeface="+mj-ea"/>
              </a:rPr>
              <a:t>※</a:t>
            </a:r>
            <a:r>
              <a:rPr kumimoji="1" lang="ja-JP" altLang="en-US" sz="1200" dirty="0">
                <a:solidFill>
                  <a:sysClr val="windowText" lastClr="000000"/>
                </a:solidFill>
                <a:latin typeface="+mj-ea"/>
                <a:ea typeface="+mj-ea"/>
              </a:rPr>
              <a:t>要請</a:t>
            </a:r>
            <a:r>
              <a:rPr kumimoji="1" lang="ja-JP" altLang="en-US" sz="1200" dirty="0" smtClean="0">
                <a:solidFill>
                  <a:sysClr val="windowText" lastClr="000000"/>
                </a:solidFill>
                <a:latin typeface="+mj-ea"/>
                <a:ea typeface="+mj-ea"/>
              </a:rPr>
              <a:t>当日、報道機関５社</a:t>
            </a:r>
            <a:r>
              <a:rPr kumimoji="1" lang="ja-JP" altLang="en-US" sz="1200" dirty="0">
                <a:solidFill>
                  <a:sysClr val="windowText" lastClr="000000"/>
                </a:solidFill>
                <a:latin typeface="+mj-ea"/>
                <a:ea typeface="+mj-ea"/>
              </a:rPr>
              <a:t>（</a:t>
            </a:r>
            <a:r>
              <a:rPr kumimoji="1" lang="en-US" altLang="ja-JP" sz="1200" dirty="0" smtClean="0">
                <a:solidFill>
                  <a:sysClr val="windowText" lastClr="000000"/>
                </a:solidFill>
                <a:latin typeface="+mj-ea"/>
                <a:ea typeface="+mj-ea"/>
              </a:rPr>
              <a:t>TSK/BSS/</a:t>
            </a:r>
            <a:r>
              <a:rPr kumimoji="1" lang="ja-JP" altLang="en-US" sz="1200" dirty="0" smtClean="0">
                <a:solidFill>
                  <a:sysClr val="windowText" lastClr="000000"/>
                </a:solidFill>
                <a:latin typeface="+mj-ea"/>
                <a:ea typeface="+mj-ea"/>
              </a:rPr>
              <a:t>日本海</a:t>
            </a:r>
            <a:r>
              <a:rPr kumimoji="1" lang="en-US" altLang="ja-JP" sz="1200" dirty="0" smtClean="0">
                <a:solidFill>
                  <a:sysClr val="windowText" lastClr="000000"/>
                </a:solidFill>
                <a:latin typeface="+mj-ea"/>
                <a:ea typeface="+mj-ea"/>
              </a:rPr>
              <a:t>TV/</a:t>
            </a:r>
            <a:r>
              <a:rPr kumimoji="1" lang="ja-JP" altLang="en-US" sz="1200" dirty="0" smtClean="0">
                <a:solidFill>
                  <a:sysClr val="windowText" lastClr="000000"/>
                </a:solidFill>
                <a:latin typeface="+mj-ea"/>
                <a:ea typeface="+mj-ea"/>
              </a:rPr>
              <a:t>山陰</a:t>
            </a:r>
            <a:r>
              <a:rPr kumimoji="1" lang="ja-JP" altLang="en-US" sz="1200" dirty="0">
                <a:solidFill>
                  <a:sysClr val="windowText" lastClr="000000"/>
                </a:solidFill>
                <a:latin typeface="+mj-ea"/>
                <a:ea typeface="+mj-ea"/>
              </a:rPr>
              <a:t>中央</a:t>
            </a:r>
            <a:r>
              <a:rPr kumimoji="1" lang="ja-JP" altLang="en-US" sz="1200" dirty="0" smtClean="0">
                <a:solidFill>
                  <a:sysClr val="windowText" lastClr="000000"/>
                </a:solidFill>
                <a:latin typeface="+mj-ea"/>
                <a:ea typeface="+mj-ea"/>
              </a:rPr>
              <a:t>新報</a:t>
            </a:r>
            <a:r>
              <a:rPr kumimoji="1" lang="en-US" altLang="ja-JP" sz="1200" dirty="0" smtClean="0">
                <a:solidFill>
                  <a:sysClr val="windowText" lastClr="000000"/>
                </a:solidFill>
                <a:latin typeface="+mj-ea"/>
                <a:ea typeface="+mj-ea"/>
              </a:rPr>
              <a:t>/</a:t>
            </a:r>
            <a:r>
              <a:rPr kumimoji="1" lang="ja-JP" altLang="en-US" sz="1200" dirty="0" smtClean="0">
                <a:solidFill>
                  <a:sysClr val="windowText" lastClr="000000"/>
                </a:solidFill>
                <a:latin typeface="+mj-ea"/>
                <a:ea typeface="+mj-ea"/>
              </a:rPr>
              <a:t>島根</a:t>
            </a:r>
            <a:r>
              <a:rPr kumimoji="1" lang="ja-JP" altLang="en-US" sz="1200" dirty="0">
                <a:solidFill>
                  <a:sysClr val="windowText" lastClr="000000"/>
                </a:solidFill>
                <a:latin typeface="+mj-ea"/>
                <a:ea typeface="+mj-ea"/>
              </a:rPr>
              <a:t>日日新聞</a:t>
            </a:r>
            <a:r>
              <a:rPr kumimoji="1" lang="ja-JP" altLang="en-US" sz="1200" dirty="0" smtClean="0">
                <a:solidFill>
                  <a:sysClr val="windowText" lastClr="000000"/>
                </a:solidFill>
                <a:latin typeface="+mj-ea"/>
                <a:ea typeface="+mj-ea"/>
              </a:rPr>
              <a:t>）の取材あり</a:t>
            </a:r>
          </a:p>
        </p:txBody>
      </p:sp>
    </p:spTree>
    <p:extLst>
      <p:ext uri="{BB962C8B-B14F-4D97-AF65-F5344CB8AC3E}">
        <p14:creationId xmlns:p14="http://schemas.microsoft.com/office/powerpoint/2010/main" val="1336449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a:xfrm>
            <a:off x="0" y="-152400"/>
            <a:ext cx="9906000" cy="827999"/>
          </a:xfrm>
        </p:spPr>
        <p:txBody>
          <a:bodyPr anchor="ctr"/>
          <a:lstStyle/>
          <a:p>
            <a:pPr algn="ctr"/>
            <a:r>
              <a:rPr lang="ja-JP" altLang="en-US" sz="2200" dirty="0" smtClean="0">
                <a:latin typeface="+mn-ea"/>
              </a:rPr>
              <a:t>労働時間に関する法制度等説明会（道路貨物運送業）</a:t>
            </a:r>
            <a:endParaRPr lang="ja-JP" altLang="en-US" sz="1200" u="sng" dirty="0">
              <a:latin typeface="+mn-ea"/>
            </a:endParaRPr>
          </a:p>
        </p:txBody>
      </p:sp>
      <p:sp>
        <p:nvSpPr>
          <p:cNvPr id="3" name="テキスト プレースホルダー 2">
            <a:extLst>
              <a:ext uri="{FF2B5EF4-FFF2-40B4-BE49-F238E27FC236}">
                <a16:creationId xmlns:a16="http://schemas.microsoft.com/office/drawing/2014/main" id="{4B519411-C5E6-E348-9D5F-3379CBF192CC}"/>
              </a:ext>
            </a:extLst>
          </p:cNvPr>
          <p:cNvSpPr>
            <a:spLocks noGrp="1"/>
          </p:cNvSpPr>
          <p:nvPr>
            <p:ph type="body" sz="quarter" idx="13"/>
          </p:nvPr>
        </p:nvSpPr>
        <p:spPr>
          <a:xfrm>
            <a:off x="-1200" y="685800"/>
            <a:ext cx="9907200" cy="1598863"/>
          </a:xfrm>
          <a:solidFill>
            <a:schemeClr val="bg2"/>
          </a:solidFill>
        </p:spPr>
        <p:txBody>
          <a:bodyPr/>
          <a:lstStyle/>
          <a:p>
            <a:pPr algn="just">
              <a:lnSpc>
                <a:spcPct val="100000"/>
              </a:lnSpc>
              <a:spcBef>
                <a:spcPts val="0"/>
              </a:spcBef>
              <a:spcAft>
                <a:spcPts val="0"/>
              </a:spcAft>
            </a:pPr>
            <a:r>
              <a:rPr lang="ja-JP" altLang="en-US" dirty="0" smtClean="0">
                <a:latin typeface="+mj-ea"/>
                <a:ea typeface="+mj-ea"/>
              </a:rPr>
              <a:t>○自動車運転業務については、令和６年４月１日以降、改正労働基準法等に基づく時間外労働の上限規制が適用開始。</a:t>
            </a:r>
            <a:endParaRPr lang="en-US" altLang="ja-JP" dirty="0" smtClean="0">
              <a:latin typeface="+mj-ea"/>
              <a:ea typeface="+mj-ea"/>
            </a:endParaRPr>
          </a:p>
          <a:p>
            <a:pPr algn="just">
              <a:lnSpc>
                <a:spcPct val="100000"/>
              </a:lnSpc>
              <a:spcBef>
                <a:spcPts val="0"/>
              </a:spcBef>
              <a:spcAft>
                <a:spcPts val="600"/>
              </a:spcAft>
            </a:pPr>
            <a:r>
              <a:rPr lang="ja-JP" altLang="en-US" dirty="0">
                <a:latin typeface="+mj-ea"/>
                <a:ea typeface="+mj-ea"/>
              </a:rPr>
              <a:t>　</a:t>
            </a:r>
            <a:r>
              <a:rPr lang="ja-JP" altLang="en-US" dirty="0" smtClean="0">
                <a:latin typeface="+mj-ea"/>
                <a:ea typeface="+mj-ea"/>
              </a:rPr>
              <a:t>同時に、令和４年１</a:t>
            </a:r>
            <a:r>
              <a:rPr lang="ja-JP" altLang="en-US" dirty="0">
                <a:latin typeface="+mj-ea"/>
                <a:ea typeface="+mj-ea"/>
              </a:rPr>
              <a:t>２</a:t>
            </a:r>
            <a:r>
              <a:rPr lang="ja-JP" altLang="en-US" dirty="0" smtClean="0">
                <a:latin typeface="+mj-ea"/>
                <a:ea typeface="+mj-ea"/>
              </a:rPr>
              <a:t>月改正の「自動車運転者の労働時間等の改善のための基準」（改善基準告示）も適用開始。</a:t>
            </a:r>
            <a:endParaRPr lang="en-US" altLang="ja-JP" dirty="0" smtClean="0">
              <a:latin typeface="+mj-ea"/>
              <a:ea typeface="+mj-ea"/>
            </a:endParaRPr>
          </a:p>
          <a:p>
            <a:pPr marL="198000" indent="-457200" algn="just">
              <a:lnSpc>
                <a:spcPct val="100000"/>
              </a:lnSpc>
              <a:spcBef>
                <a:spcPts val="600"/>
              </a:spcBef>
              <a:spcAft>
                <a:spcPts val="600"/>
              </a:spcAft>
            </a:pPr>
            <a:r>
              <a:rPr lang="ja-JP" altLang="en-US" dirty="0">
                <a:latin typeface="+mj-ea"/>
                <a:ea typeface="+mj-ea"/>
              </a:rPr>
              <a:t>○</a:t>
            </a:r>
            <a:r>
              <a:rPr lang="ja-JP" altLang="en-US" dirty="0" smtClean="0">
                <a:latin typeface="+mj-ea"/>
                <a:ea typeface="+mj-ea"/>
              </a:rPr>
              <a:t>適用開始後においても、関係法令等の円滑な施行に向けて、趣旨・内容について理解促進を一層図るため、引き続き、説明会を開催する等による周知の取組が必要。</a:t>
            </a:r>
            <a:endParaRPr lang="en-US" altLang="ja-JP" dirty="0" smtClean="0">
              <a:latin typeface="+mj-ea"/>
              <a:ea typeface="+mj-ea"/>
            </a:endParaRPr>
          </a:p>
          <a:p>
            <a:pPr algn="just">
              <a:lnSpc>
                <a:spcPct val="100000"/>
              </a:lnSpc>
              <a:spcBef>
                <a:spcPts val="600"/>
              </a:spcBef>
              <a:spcAft>
                <a:spcPts val="600"/>
              </a:spcAft>
            </a:pPr>
            <a:r>
              <a:rPr lang="ja-JP" altLang="en-US" dirty="0">
                <a:latin typeface="+mj-ea"/>
                <a:ea typeface="+mj-ea"/>
              </a:rPr>
              <a:t>○</a:t>
            </a:r>
            <a:r>
              <a:rPr lang="ja-JP" altLang="en-US" dirty="0" smtClean="0">
                <a:latin typeface="+mj-ea"/>
                <a:ea typeface="+mj-ea"/>
              </a:rPr>
              <a:t>併せて、</a:t>
            </a:r>
            <a:r>
              <a:rPr lang="zh-TW" altLang="en-US" dirty="0">
                <a:latin typeface="+mj-ea"/>
                <a:ea typeface="+mj-ea"/>
              </a:rPr>
              <a:t>島根運輸支局、</a:t>
            </a:r>
            <a:r>
              <a:rPr lang="ja-JP" altLang="en-US" dirty="0" smtClean="0">
                <a:latin typeface="+mj-ea"/>
                <a:ea typeface="+mj-ea"/>
              </a:rPr>
              <a:t>島根県トラック協会、島根労働局等</a:t>
            </a:r>
            <a:r>
              <a:rPr lang="ja-JP" altLang="en-US" dirty="0">
                <a:latin typeface="+mj-ea"/>
                <a:ea typeface="+mj-ea"/>
              </a:rPr>
              <a:t>、</a:t>
            </a:r>
            <a:r>
              <a:rPr lang="ja-JP" altLang="en-US" dirty="0" smtClean="0">
                <a:latin typeface="+mj-ea"/>
                <a:ea typeface="+mj-ea"/>
              </a:rPr>
              <a:t>関係機関・団体の緊密な連携</a:t>
            </a:r>
            <a:r>
              <a:rPr lang="ja-JP" altLang="en-US" dirty="0">
                <a:latin typeface="+mj-ea"/>
                <a:ea typeface="+mj-ea"/>
              </a:rPr>
              <a:t>・</a:t>
            </a:r>
            <a:r>
              <a:rPr lang="ja-JP" altLang="en-US" dirty="0" smtClean="0">
                <a:latin typeface="+mj-ea"/>
                <a:ea typeface="+mj-ea"/>
              </a:rPr>
              <a:t>協力も引き続き必要。</a:t>
            </a:r>
            <a:endParaRPr lang="ja-JP" altLang="en-US" dirty="0">
              <a:latin typeface="+mj-ea"/>
              <a:ea typeface="+mj-ea"/>
            </a:endParaRPr>
          </a:p>
        </p:txBody>
      </p:sp>
      <p:sp>
        <p:nvSpPr>
          <p:cNvPr id="11" name="テキスト ボックス 10"/>
          <p:cNvSpPr txBox="1"/>
          <p:nvPr/>
        </p:nvSpPr>
        <p:spPr>
          <a:xfrm>
            <a:off x="107926" y="2286000"/>
            <a:ext cx="9661716" cy="400110"/>
          </a:xfrm>
          <a:prstGeom prst="rect">
            <a:avLst/>
          </a:prstGeom>
          <a:noFill/>
          <a:ln w="28575" cap="rnd" cmpd="dbl">
            <a:noFill/>
          </a:ln>
        </p:spPr>
        <p:txBody>
          <a:bodyPr wrap="square" rtlCol="0">
            <a:spAutoFit/>
          </a:bodyPr>
          <a:lstStyle/>
          <a:p>
            <a:pPr>
              <a:lnSpc>
                <a:spcPts val="2400"/>
              </a:lnSpc>
            </a:pPr>
            <a:r>
              <a:rPr lang="ja-JP" altLang="en-US" dirty="0" smtClean="0">
                <a:latin typeface="メイリオ" panose="020B0604030504040204" pitchFamily="50" charset="-128"/>
                <a:ea typeface="メイリオ" panose="020B0604030504040204" pitchFamily="50" charset="-128"/>
              </a:rPr>
              <a:t>１　令和５年度まで開催状況　</a:t>
            </a:r>
            <a:endParaRPr lang="ja-JP" altLang="en-US"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07926" y="5105400"/>
            <a:ext cx="9661716" cy="400110"/>
          </a:xfrm>
          <a:prstGeom prst="rect">
            <a:avLst/>
          </a:prstGeom>
          <a:noFill/>
          <a:ln w="28575" cap="rnd" cmpd="dbl">
            <a:noFill/>
          </a:ln>
        </p:spPr>
        <p:txBody>
          <a:bodyPr wrap="square" rtlCol="0">
            <a:spAutoFit/>
          </a:bodyPr>
          <a:lstStyle/>
          <a:p>
            <a:pPr>
              <a:lnSpc>
                <a:spcPts val="2400"/>
              </a:lnSpc>
            </a:pPr>
            <a:r>
              <a:rPr lang="ja-JP" altLang="en-US" dirty="0">
                <a:latin typeface="メイリオ" panose="020B0604030504040204" pitchFamily="50" charset="-128"/>
                <a:ea typeface="メイリオ" panose="020B0604030504040204" pitchFamily="50" charset="-128"/>
              </a:rPr>
              <a:t>２</a:t>
            </a:r>
            <a:r>
              <a:rPr lang="ja-JP" altLang="en-US" dirty="0" smtClean="0">
                <a:latin typeface="メイリオ" panose="020B0604030504040204" pitchFamily="50" charset="-128"/>
                <a:ea typeface="メイリオ" panose="020B0604030504040204" pitchFamily="50" charset="-128"/>
              </a:rPr>
              <a:t>　令和６年度の開催方針（案）　</a:t>
            </a:r>
            <a:endParaRPr lang="ja-JP" altLang="en-US"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806116" y="2590800"/>
            <a:ext cx="8819147" cy="2246769"/>
          </a:xfrm>
          <a:prstGeom prst="rect">
            <a:avLst/>
          </a:prstGeom>
        </p:spPr>
        <p:txBody>
          <a:bodyPr wrap="square">
            <a:spAutoFit/>
          </a:bodyPr>
          <a:lstStyle/>
          <a:p>
            <a:pPr>
              <a:lnSpc>
                <a:spcPts val="2800"/>
              </a:lnSpc>
            </a:pPr>
            <a:r>
              <a:rPr lang="ja-JP" altLang="en-US" dirty="0" smtClean="0">
                <a:latin typeface="+mn-ea"/>
              </a:rPr>
              <a:t>令和元年度　：　２回</a:t>
            </a:r>
            <a:r>
              <a:rPr lang="ja-JP" altLang="en-US" dirty="0">
                <a:latin typeface="+mn-ea"/>
              </a:rPr>
              <a:t>　</a:t>
            </a:r>
            <a:r>
              <a:rPr lang="ja-JP" altLang="en-US" dirty="0" smtClean="0">
                <a:latin typeface="+mn-ea"/>
              </a:rPr>
              <a:t>１８</a:t>
            </a:r>
            <a:r>
              <a:rPr lang="ja-JP" altLang="en-US" dirty="0">
                <a:latin typeface="+mn-ea"/>
              </a:rPr>
              <a:t>８</a:t>
            </a:r>
            <a:r>
              <a:rPr lang="ja-JP" altLang="en-US" dirty="0" smtClean="0">
                <a:latin typeface="+mn-ea"/>
              </a:rPr>
              <a:t>事業場</a:t>
            </a:r>
            <a:r>
              <a:rPr lang="ja-JP" altLang="en-US" dirty="0">
                <a:latin typeface="+mn-ea"/>
              </a:rPr>
              <a:t>参加（</a:t>
            </a:r>
            <a:r>
              <a:rPr lang="ja-JP" altLang="en-US" dirty="0" smtClean="0">
                <a:latin typeface="+mn-ea"/>
              </a:rPr>
              <a:t>浜田、松江</a:t>
            </a:r>
            <a:r>
              <a:rPr lang="ja-JP" altLang="en-US" dirty="0">
                <a:latin typeface="+mn-ea"/>
              </a:rPr>
              <a:t>）</a:t>
            </a:r>
          </a:p>
          <a:p>
            <a:pPr>
              <a:lnSpc>
                <a:spcPts val="2800"/>
              </a:lnSpc>
            </a:pPr>
            <a:r>
              <a:rPr lang="ja-JP" altLang="en-US" dirty="0" smtClean="0">
                <a:latin typeface="+mn-ea"/>
              </a:rPr>
              <a:t>令和２年度　：　５回　１３</a:t>
            </a:r>
            <a:r>
              <a:rPr lang="ja-JP" altLang="en-US" dirty="0">
                <a:latin typeface="+mn-ea"/>
              </a:rPr>
              <a:t>９</a:t>
            </a:r>
            <a:r>
              <a:rPr lang="ja-JP" altLang="en-US" dirty="0" smtClean="0">
                <a:latin typeface="+mn-ea"/>
              </a:rPr>
              <a:t>事業場</a:t>
            </a:r>
            <a:r>
              <a:rPr lang="ja-JP" altLang="en-US" dirty="0">
                <a:latin typeface="+mn-ea"/>
              </a:rPr>
              <a:t>参加（</a:t>
            </a:r>
            <a:r>
              <a:rPr lang="ja-JP" altLang="en-US" dirty="0" smtClean="0">
                <a:latin typeface="+mn-ea"/>
              </a:rPr>
              <a:t>隠岐、松江</a:t>
            </a:r>
            <a:r>
              <a:rPr lang="en-US" altLang="ja-JP" dirty="0">
                <a:latin typeface="+mn-ea"/>
              </a:rPr>
              <a:t>×</a:t>
            </a:r>
            <a:r>
              <a:rPr lang="ja-JP" altLang="en-US" dirty="0" smtClean="0">
                <a:latin typeface="+mn-ea"/>
              </a:rPr>
              <a:t>２、浜田</a:t>
            </a:r>
            <a:r>
              <a:rPr lang="en-US" altLang="ja-JP" dirty="0">
                <a:latin typeface="+mn-ea"/>
              </a:rPr>
              <a:t>×</a:t>
            </a:r>
            <a:r>
              <a:rPr lang="ja-JP" altLang="en-US" dirty="0">
                <a:latin typeface="+mn-ea"/>
              </a:rPr>
              <a:t>２）</a:t>
            </a:r>
          </a:p>
          <a:p>
            <a:pPr>
              <a:lnSpc>
                <a:spcPts val="2800"/>
              </a:lnSpc>
            </a:pPr>
            <a:r>
              <a:rPr lang="ja-JP" altLang="en-US" dirty="0" smtClean="0">
                <a:latin typeface="+mn-ea"/>
              </a:rPr>
              <a:t>令和３年度　：　２回　　２３事業場</a:t>
            </a:r>
            <a:r>
              <a:rPr lang="ja-JP" altLang="en-US" dirty="0">
                <a:latin typeface="+mn-ea"/>
              </a:rPr>
              <a:t>参加（</a:t>
            </a:r>
            <a:r>
              <a:rPr lang="ja-JP" altLang="en-US" dirty="0" smtClean="0">
                <a:latin typeface="+mn-ea"/>
              </a:rPr>
              <a:t>隠岐、出雲</a:t>
            </a:r>
            <a:r>
              <a:rPr lang="ja-JP" altLang="en-US" dirty="0">
                <a:latin typeface="+mn-ea"/>
              </a:rPr>
              <a:t>）</a:t>
            </a:r>
          </a:p>
          <a:p>
            <a:pPr>
              <a:lnSpc>
                <a:spcPts val="2800"/>
              </a:lnSpc>
            </a:pPr>
            <a:r>
              <a:rPr lang="ja-JP" altLang="en-US" dirty="0" smtClean="0">
                <a:latin typeface="+mn-ea"/>
              </a:rPr>
              <a:t>令和４年度　：　２回　１６</a:t>
            </a:r>
            <a:r>
              <a:rPr lang="ja-JP" altLang="en-US" dirty="0">
                <a:latin typeface="+mn-ea"/>
              </a:rPr>
              <a:t>８</a:t>
            </a:r>
            <a:r>
              <a:rPr lang="ja-JP" altLang="en-US" dirty="0" smtClean="0">
                <a:latin typeface="+mn-ea"/>
              </a:rPr>
              <a:t>事業場</a:t>
            </a:r>
            <a:r>
              <a:rPr lang="ja-JP" altLang="en-US" dirty="0">
                <a:latin typeface="+mn-ea"/>
              </a:rPr>
              <a:t>参加（</a:t>
            </a:r>
            <a:r>
              <a:rPr lang="ja-JP" altLang="en-US" dirty="0" smtClean="0">
                <a:latin typeface="+mn-ea"/>
              </a:rPr>
              <a:t>松江、浜田</a:t>
            </a:r>
            <a:r>
              <a:rPr lang="ja-JP" altLang="en-US" dirty="0">
                <a:latin typeface="+mn-ea"/>
              </a:rPr>
              <a:t>）</a:t>
            </a:r>
          </a:p>
          <a:p>
            <a:pPr>
              <a:lnSpc>
                <a:spcPts val="2800"/>
              </a:lnSpc>
            </a:pPr>
            <a:r>
              <a:rPr lang="ja-JP" altLang="en-US" u="sng" dirty="0" smtClean="0">
                <a:latin typeface="+mn-ea"/>
              </a:rPr>
              <a:t>令和５年度　：１</a:t>
            </a:r>
            <a:r>
              <a:rPr lang="ja-JP" altLang="en-US" u="sng" dirty="0">
                <a:latin typeface="+mn-ea"/>
              </a:rPr>
              <a:t>０</a:t>
            </a:r>
            <a:r>
              <a:rPr lang="ja-JP" altLang="en-US" u="sng" dirty="0" smtClean="0">
                <a:latin typeface="+mn-ea"/>
              </a:rPr>
              <a:t>回　１９３事業場参加</a:t>
            </a:r>
            <a:endParaRPr lang="en-US" altLang="ja-JP" u="sng" dirty="0" smtClean="0">
              <a:latin typeface="+mn-ea"/>
            </a:endParaRPr>
          </a:p>
          <a:p>
            <a:pPr>
              <a:lnSpc>
                <a:spcPts val="2800"/>
              </a:lnSpc>
            </a:pPr>
            <a:r>
              <a:rPr lang="ja-JP" altLang="en-US" dirty="0" smtClean="0">
                <a:latin typeface="+mn-ea"/>
              </a:rPr>
              <a:t>（雲南、大田</a:t>
            </a:r>
            <a:r>
              <a:rPr lang="ja-JP" altLang="en-US" dirty="0">
                <a:latin typeface="+mn-ea"/>
              </a:rPr>
              <a:t>、</a:t>
            </a:r>
            <a:r>
              <a:rPr lang="ja-JP" altLang="en-US" dirty="0" smtClean="0">
                <a:latin typeface="+mn-ea"/>
              </a:rPr>
              <a:t>安来</a:t>
            </a:r>
            <a:r>
              <a:rPr lang="ja-JP" altLang="en-US" dirty="0">
                <a:latin typeface="+mn-ea"/>
              </a:rPr>
              <a:t>、</a:t>
            </a:r>
            <a:r>
              <a:rPr lang="ja-JP" altLang="en-US" dirty="0" smtClean="0">
                <a:latin typeface="+mn-ea"/>
              </a:rPr>
              <a:t>浜田</a:t>
            </a:r>
            <a:r>
              <a:rPr lang="ja-JP" altLang="en-US" dirty="0">
                <a:latin typeface="+mn-ea"/>
              </a:rPr>
              <a:t>、</a:t>
            </a:r>
            <a:r>
              <a:rPr lang="ja-JP" altLang="en-US" dirty="0" smtClean="0">
                <a:latin typeface="+mn-ea"/>
              </a:rPr>
              <a:t>江津</a:t>
            </a:r>
            <a:r>
              <a:rPr lang="ja-JP" altLang="en-US" dirty="0">
                <a:latin typeface="+mn-ea"/>
              </a:rPr>
              <a:t>、</a:t>
            </a:r>
            <a:r>
              <a:rPr lang="ja-JP" altLang="en-US" dirty="0" smtClean="0">
                <a:latin typeface="+mn-ea"/>
              </a:rPr>
              <a:t>出雲</a:t>
            </a:r>
            <a:r>
              <a:rPr lang="ja-JP" altLang="en-US" dirty="0">
                <a:latin typeface="+mn-ea"/>
              </a:rPr>
              <a:t>、</a:t>
            </a:r>
            <a:r>
              <a:rPr lang="ja-JP" altLang="en-US" dirty="0" smtClean="0">
                <a:latin typeface="+mn-ea"/>
              </a:rPr>
              <a:t>益田</a:t>
            </a:r>
            <a:r>
              <a:rPr lang="ja-JP" altLang="en-US" dirty="0">
                <a:latin typeface="+mn-ea"/>
              </a:rPr>
              <a:t>、</a:t>
            </a:r>
            <a:r>
              <a:rPr lang="ja-JP" altLang="en-US" dirty="0" smtClean="0">
                <a:latin typeface="+mn-ea"/>
              </a:rPr>
              <a:t>松江</a:t>
            </a:r>
            <a:r>
              <a:rPr lang="ja-JP" altLang="en-US" dirty="0">
                <a:latin typeface="+mn-ea"/>
              </a:rPr>
              <a:t>、</a:t>
            </a:r>
            <a:r>
              <a:rPr lang="ja-JP" altLang="en-US" dirty="0" smtClean="0">
                <a:latin typeface="+mn-ea"/>
              </a:rPr>
              <a:t>邑智</a:t>
            </a:r>
            <a:r>
              <a:rPr lang="ja-JP" altLang="en-US" dirty="0">
                <a:latin typeface="+mn-ea"/>
              </a:rPr>
              <a:t>、</a:t>
            </a:r>
            <a:r>
              <a:rPr lang="ja-JP" altLang="en-US" dirty="0" smtClean="0">
                <a:latin typeface="+mn-ea"/>
              </a:rPr>
              <a:t>隠岐</a:t>
            </a:r>
            <a:r>
              <a:rPr lang="ja-JP" altLang="en-US" dirty="0">
                <a:latin typeface="+mn-ea"/>
              </a:rPr>
              <a:t>）</a:t>
            </a:r>
          </a:p>
        </p:txBody>
      </p:sp>
      <p:sp>
        <p:nvSpPr>
          <p:cNvPr id="5" name="正方形/長方形 4"/>
          <p:cNvSpPr/>
          <p:nvPr/>
        </p:nvSpPr>
        <p:spPr>
          <a:xfrm>
            <a:off x="1034716" y="4724400"/>
            <a:ext cx="8963526" cy="276999"/>
          </a:xfrm>
          <a:prstGeom prst="rect">
            <a:avLst/>
          </a:prstGeom>
        </p:spPr>
        <p:txBody>
          <a:bodyPr wrap="square">
            <a:spAutoFit/>
          </a:bodyPr>
          <a:lstStyle/>
          <a:p>
            <a:r>
              <a:rPr lang="en-US" altLang="ja-JP" sz="1200" dirty="0">
                <a:latin typeface="+mn-ea"/>
              </a:rPr>
              <a:t>※</a:t>
            </a:r>
            <a:r>
              <a:rPr lang="ja-JP" altLang="en-US" sz="1200" dirty="0">
                <a:latin typeface="+mn-ea"/>
              </a:rPr>
              <a:t>令和５年度は</a:t>
            </a:r>
            <a:r>
              <a:rPr lang="ja-JP" altLang="en-US" sz="1200" dirty="0" smtClean="0">
                <a:latin typeface="+mn-ea"/>
              </a:rPr>
              <a:t>、島根県</a:t>
            </a:r>
            <a:r>
              <a:rPr lang="ja-JP" altLang="en-US" sz="1200" dirty="0">
                <a:latin typeface="+mn-ea"/>
              </a:rPr>
              <a:t>トラック</a:t>
            </a:r>
            <a:r>
              <a:rPr lang="ja-JP" altLang="en-US" sz="1200" dirty="0" smtClean="0">
                <a:latin typeface="+mn-ea"/>
              </a:rPr>
              <a:t>協会の各支部</a:t>
            </a:r>
            <a:r>
              <a:rPr lang="ja-JP" altLang="en-US" sz="1200" dirty="0">
                <a:latin typeface="+mn-ea"/>
              </a:rPr>
              <a:t>の総会開催</a:t>
            </a:r>
            <a:r>
              <a:rPr lang="ja-JP" altLang="en-US" sz="1200" dirty="0" smtClean="0">
                <a:latin typeface="+mn-ea"/>
              </a:rPr>
              <a:t>時期等に合わせて開催（４～８月）。</a:t>
            </a:r>
            <a:endParaRPr lang="ja-JP" altLang="en-US" sz="1200" dirty="0">
              <a:latin typeface="+mn-ea"/>
            </a:endParaRPr>
          </a:p>
        </p:txBody>
      </p:sp>
      <p:sp>
        <p:nvSpPr>
          <p:cNvPr id="15" name="正方形/長方形 14"/>
          <p:cNvSpPr/>
          <p:nvPr/>
        </p:nvSpPr>
        <p:spPr>
          <a:xfrm>
            <a:off x="248652" y="5403423"/>
            <a:ext cx="9504948" cy="1225977"/>
          </a:xfrm>
          <a:prstGeom prst="rect">
            <a:avLst/>
          </a:prstGeom>
        </p:spPr>
        <p:txBody>
          <a:bodyPr wrap="square">
            <a:spAutoFit/>
          </a:bodyPr>
          <a:lstStyle/>
          <a:p>
            <a:pPr>
              <a:lnSpc>
                <a:spcPct val="150000"/>
              </a:lnSpc>
            </a:pPr>
            <a:r>
              <a:rPr lang="ja-JP" altLang="en-US" dirty="0" smtClean="0">
                <a:latin typeface="+mn-ea"/>
              </a:rPr>
              <a:t>■ 年度当初に、関係機関・団体と調整の上、説明会の内容や取組の進め方等を検討・決定</a:t>
            </a:r>
            <a:endParaRPr lang="en-US" altLang="ja-JP" dirty="0" smtClean="0">
              <a:latin typeface="+mn-ea"/>
            </a:endParaRPr>
          </a:p>
          <a:p>
            <a:pPr>
              <a:lnSpc>
                <a:spcPts val="2800"/>
              </a:lnSpc>
            </a:pPr>
            <a:r>
              <a:rPr lang="ja-JP" altLang="en-US" dirty="0" smtClean="0">
                <a:latin typeface="+mn-ea"/>
              </a:rPr>
              <a:t>■ 開催時期は、関係法令等の施行状況等を踏まえ、具体的に調整・決定</a:t>
            </a:r>
            <a:endParaRPr lang="en-US" altLang="ja-JP" dirty="0" smtClean="0">
              <a:latin typeface="+mn-ea"/>
            </a:endParaRPr>
          </a:p>
          <a:p>
            <a:pPr>
              <a:lnSpc>
                <a:spcPts val="2800"/>
              </a:lnSpc>
            </a:pPr>
            <a:r>
              <a:rPr lang="ja-JP" altLang="en-US" dirty="0" smtClean="0">
                <a:latin typeface="+mn-ea"/>
              </a:rPr>
              <a:t>■ 説明内容は、改善基準告示や上限規制、</a:t>
            </a:r>
            <a:r>
              <a:rPr lang="en-US" altLang="ja-JP" dirty="0" smtClean="0">
                <a:latin typeface="+mn-ea"/>
              </a:rPr>
              <a:t>36</a:t>
            </a:r>
            <a:r>
              <a:rPr lang="ja-JP" altLang="en-US" dirty="0" smtClean="0">
                <a:latin typeface="+mn-ea"/>
              </a:rPr>
              <a:t>協定、関係助成金制度、取組事例等を想定。</a:t>
            </a:r>
            <a:endParaRPr lang="ja-JP" altLang="en-US" dirty="0">
              <a:latin typeface="+mn-ea"/>
            </a:endParaRPr>
          </a:p>
        </p:txBody>
      </p:sp>
      <p:sp>
        <p:nvSpPr>
          <p:cNvPr id="7" name="角丸四角形吹き出し 6"/>
          <p:cNvSpPr/>
          <p:nvPr/>
        </p:nvSpPr>
        <p:spPr>
          <a:xfrm>
            <a:off x="6990348" y="3527223"/>
            <a:ext cx="2249906" cy="727453"/>
          </a:xfrm>
          <a:prstGeom prst="wedgeRoundRectCallout">
            <a:avLst>
              <a:gd name="adj1" fmla="val -63690"/>
              <a:gd name="adj2" fmla="val -2003"/>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200" dirty="0" smtClean="0">
                <a:solidFill>
                  <a:sysClr val="windowText" lastClr="000000"/>
                </a:solidFill>
              </a:rPr>
              <a:t>令和４年</a:t>
            </a:r>
            <a:r>
              <a:rPr kumimoji="1" lang="en-US" altLang="ja-JP" sz="1200" dirty="0" smtClean="0">
                <a:solidFill>
                  <a:sysClr val="windowText" lastClr="000000"/>
                </a:solidFill>
              </a:rPr>
              <a:t>12</a:t>
            </a:r>
            <a:r>
              <a:rPr kumimoji="1" lang="ja-JP" altLang="en-US" sz="1200" dirty="0" smtClean="0">
                <a:solidFill>
                  <a:sysClr val="windowText" lastClr="000000"/>
                </a:solidFill>
              </a:rPr>
              <a:t>月</a:t>
            </a:r>
            <a:r>
              <a:rPr kumimoji="1" lang="en-US" altLang="ja-JP" sz="1200" dirty="0" smtClean="0">
                <a:solidFill>
                  <a:sysClr val="windowText" lastClr="000000"/>
                </a:solidFill>
              </a:rPr>
              <a:t>23</a:t>
            </a:r>
            <a:r>
              <a:rPr kumimoji="1" lang="ja-JP" altLang="en-US" sz="1200" dirty="0" smtClean="0">
                <a:solidFill>
                  <a:sysClr val="windowText" lastClr="000000"/>
                </a:solidFill>
              </a:rPr>
              <a:t>日付けで「改善基準告示改正」</a:t>
            </a:r>
            <a:endParaRPr kumimoji="1" lang="en-US" altLang="ja-JP" sz="1200" dirty="0" smtClean="0">
              <a:solidFill>
                <a:sysClr val="windowText" lastClr="000000"/>
              </a:solidFill>
            </a:endParaRPr>
          </a:p>
          <a:p>
            <a:pPr algn="just"/>
            <a:r>
              <a:rPr kumimoji="1" lang="ja-JP" altLang="en-US" sz="1200" dirty="0" smtClean="0">
                <a:solidFill>
                  <a:sysClr val="windowText" lastClr="000000"/>
                </a:solidFill>
              </a:rPr>
              <a:t>（令和６年４月１日施行）</a:t>
            </a:r>
          </a:p>
        </p:txBody>
      </p:sp>
      <p:sp>
        <p:nvSpPr>
          <p:cNvPr id="10" name="スライド番号プレースホルダー 2"/>
          <p:cNvSpPr>
            <a:spLocks noGrp="1"/>
          </p:cNvSpPr>
          <p:nvPr>
            <p:ph type="sldNum" sz="quarter" idx="4"/>
          </p:nvPr>
        </p:nvSpPr>
        <p:spPr>
          <a:xfrm>
            <a:off x="8915314" y="6536158"/>
            <a:ext cx="630513" cy="278421"/>
          </a:xfrm>
        </p:spPr>
        <p:txBody>
          <a:bodyPr/>
          <a:lstStyle/>
          <a:p>
            <a:fld id="{48F63A3B-78C7-47BE-AE5E-E10140E04643}" type="slidenum">
              <a:rPr lang="en-US" smtClean="0"/>
              <a:pPr/>
              <a:t>13</a:t>
            </a:fld>
            <a:endParaRPr lang="en-US" dirty="0"/>
          </a:p>
        </p:txBody>
      </p:sp>
    </p:spTree>
    <p:extLst>
      <p:ext uri="{BB962C8B-B14F-4D97-AF65-F5344CB8AC3E}">
        <p14:creationId xmlns:p14="http://schemas.microsoft.com/office/powerpoint/2010/main" val="1176941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362200" y="524310"/>
            <a:ext cx="6756978" cy="5774658"/>
          </a:xfrm>
        </p:spPr>
        <p:txBody>
          <a:bodyPr/>
          <a:lstStyle/>
          <a:p>
            <a:pPr marL="0" indent="0">
              <a:lnSpc>
                <a:spcPts val="2400"/>
              </a:lnSpc>
              <a:buNone/>
            </a:pPr>
            <a:r>
              <a:rPr lang="ja-JP" altLang="en-US" sz="1700" spc="-150" dirty="0" smtClean="0"/>
              <a:t>目　次</a:t>
            </a:r>
            <a:endParaRPr lang="en-US" altLang="ja-JP" sz="1700" spc="-150" dirty="0" smtClean="0"/>
          </a:p>
          <a:p>
            <a:pPr>
              <a:lnSpc>
                <a:spcPts val="2400"/>
              </a:lnSpc>
            </a:pPr>
            <a:r>
              <a:rPr lang="ja-JP" altLang="en-US" sz="1700" spc="-150" dirty="0" smtClean="0"/>
              <a:t>自動車</a:t>
            </a:r>
            <a:r>
              <a:rPr lang="ja-JP" altLang="en-US" sz="1700" spc="-150" dirty="0"/>
              <a:t>運転者の時間外労働の上限規制と改善基準告示の見直し</a:t>
            </a:r>
            <a:endParaRPr kumimoji="1" lang="en-US" altLang="ja-JP" sz="1700" spc="-150" dirty="0"/>
          </a:p>
          <a:p>
            <a:pPr>
              <a:lnSpc>
                <a:spcPts val="2400"/>
              </a:lnSpc>
            </a:pPr>
            <a:r>
              <a:rPr lang="ja-JP" altLang="en-US" sz="1700" spc="-150" dirty="0"/>
              <a:t>時間外労働の上限規制と改善基準告示の適用について</a:t>
            </a:r>
          </a:p>
          <a:p>
            <a:pPr>
              <a:lnSpc>
                <a:spcPts val="2400"/>
              </a:lnSpc>
            </a:pPr>
            <a:r>
              <a:rPr lang="ja-JP" altLang="en-US" sz="1700" spc="-150" dirty="0"/>
              <a:t>荷主等の関係者に対する周知等について</a:t>
            </a:r>
          </a:p>
          <a:p>
            <a:pPr>
              <a:lnSpc>
                <a:spcPts val="2400"/>
              </a:lnSpc>
            </a:pPr>
            <a:r>
              <a:rPr lang="ja-JP" altLang="en-US" sz="1700" spc="-300" dirty="0"/>
              <a:t>（参考）改善基準告示の改正に伴い「荷主特別対策チーム」を編成しました</a:t>
            </a:r>
          </a:p>
          <a:p>
            <a:pPr>
              <a:lnSpc>
                <a:spcPts val="2400"/>
              </a:lnSpc>
            </a:pPr>
            <a:r>
              <a:rPr lang="ja-JP" altLang="en-US" sz="1700" spc="-150" dirty="0"/>
              <a:t>労働基準監督署による荷主</a:t>
            </a:r>
            <a:r>
              <a:rPr lang="ja-JP" altLang="en-US" sz="1700" spc="-150" dirty="0" smtClean="0"/>
              <a:t>要請</a:t>
            </a:r>
            <a:endParaRPr lang="en-US" altLang="ja-JP" sz="1700" spc="-150" dirty="0" smtClean="0"/>
          </a:p>
          <a:p>
            <a:pPr>
              <a:lnSpc>
                <a:spcPts val="2400"/>
              </a:lnSpc>
            </a:pPr>
            <a:r>
              <a:rPr lang="ja-JP" altLang="en-US" sz="1700" spc="-150" dirty="0"/>
              <a:t>「トラックＧメン」設置に伴う国土交通省との連携</a:t>
            </a:r>
            <a:r>
              <a:rPr lang="ja-JP" altLang="en-US" sz="1700" spc="-150" dirty="0" smtClean="0"/>
              <a:t>強化</a:t>
            </a:r>
            <a:endParaRPr lang="en-US" altLang="ja-JP" sz="1700" spc="-150" dirty="0" smtClean="0"/>
          </a:p>
          <a:p>
            <a:pPr>
              <a:lnSpc>
                <a:spcPts val="2400"/>
              </a:lnSpc>
            </a:pPr>
            <a:r>
              <a:rPr lang="ja-JP" altLang="en-US" sz="1700" spc="-300" dirty="0"/>
              <a:t>適用猶予業種の時間外労働上限規制 特設</a:t>
            </a:r>
            <a:r>
              <a:rPr lang="ja-JP" altLang="en-US" sz="1700" spc="-300" dirty="0" smtClean="0"/>
              <a:t>サイト</a:t>
            </a:r>
            <a:r>
              <a:rPr lang="en-US" altLang="ja-JP" sz="1700" spc="-300" dirty="0" smtClean="0"/>
              <a:t>『</a:t>
            </a:r>
            <a:r>
              <a:rPr lang="ja-JP" altLang="en-US" sz="1700" spc="-300" dirty="0"/>
              <a:t>はたらきかた ススメ </a:t>
            </a:r>
            <a:r>
              <a:rPr lang="en-US" altLang="ja-JP" sz="1700" spc="-300" dirty="0"/>
              <a:t>』</a:t>
            </a:r>
            <a:r>
              <a:rPr lang="ja-JP" altLang="en-US" sz="1700" spc="-300" dirty="0"/>
              <a:t>を</a:t>
            </a:r>
            <a:r>
              <a:rPr lang="ja-JP" altLang="en-US" sz="1700" spc="-300" dirty="0" smtClean="0"/>
              <a:t>開設</a:t>
            </a:r>
            <a:endParaRPr lang="en-US" altLang="ja-JP" sz="1700" spc="-300" dirty="0" smtClean="0"/>
          </a:p>
          <a:p>
            <a:pPr>
              <a:lnSpc>
                <a:spcPts val="2400"/>
              </a:lnSpc>
            </a:pPr>
            <a:r>
              <a:rPr lang="ja-JP" altLang="en-US" sz="1700" spc="-150" dirty="0"/>
              <a:t>自動車運転者の長時間労働改善に向けた</a:t>
            </a:r>
            <a:r>
              <a:rPr lang="ja-JP" altLang="en-US" sz="1700" spc="-150" dirty="0" smtClean="0"/>
              <a:t>ポータルサイト</a:t>
            </a:r>
            <a:endParaRPr lang="en-US" altLang="ja-JP" sz="1700" spc="-150" dirty="0" smtClean="0"/>
          </a:p>
          <a:p>
            <a:pPr>
              <a:lnSpc>
                <a:spcPts val="2400"/>
              </a:lnSpc>
            </a:pPr>
            <a:r>
              <a:rPr lang="ja-JP" altLang="en-US" sz="1700" spc="-150" dirty="0"/>
              <a:t>荷主関係団体への要請、周知</a:t>
            </a:r>
            <a:r>
              <a:rPr lang="ja-JP" altLang="en-US" sz="1700" spc="-150" dirty="0" smtClean="0"/>
              <a:t>活動</a:t>
            </a:r>
            <a:endParaRPr lang="en-US" altLang="ja-JP" sz="1700" spc="-150" dirty="0" smtClean="0"/>
          </a:p>
          <a:p>
            <a:pPr>
              <a:lnSpc>
                <a:spcPts val="2400"/>
              </a:lnSpc>
            </a:pPr>
            <a:r>
              <a:rPr lang="ja-JP" altLang="en-US" sz="1700" spc="-150" dirty="0"/>
              <a:t>労働時間に関する法制度等説明会（道路貨物運送業）</a:t>
            </a:r>
          </a:p>
        </p:txBody>
      </p:sp>
      <p:sp>
        <p:nvSpPr>
          <p:cNvPr id="3" name="スライド番号プレースホルダー 1">
            <a:extLst>
              <a:ext uri="{FF2B5EF4-FFF2-40B4-BE49-F238E27FC236}">
                <a16:creationId xmlns:a16="http://schemas.microsoft.com/office/drawing/2014/main" id="{11E612A8-4351-411D-93AF-DACEF1060C29}"/>
              </a:ext>
            </a:extLst>
          </p:cNvPr>
          <p:cNvSpPr txBox="1">
            <a:spLocks/>
          </p:cNvSpPr>
          <p:nvPr/>
        </p:nvSpPr>
        <p:spPr>
          <a:xfrm>
            <a:off x="9086580" y="6527016"/>
            <a:ext cx="630513" cy="2784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48F63A3B-78C7-47BE-AE5E-E10140E04643}" type="slidenum">
              <a:rPr lang="en-US" sz="1108" smtClean="0">
                <a:solidFill>
                  <a:prstClr val="black"/>
                </a:solidFill>
                <a:latin typeface="Arial" panose="020B0604020202020204" pitchFamily="34" charset="0"/>
                <a:ea typeface="メイリオ"/>
                <a:cs typeface="Arial" panose="020B0604020202020204" pitchFamily="34" charset="0"/>
              </a:rPr>
              <a:pPr algn="r">
                <a:defRPr/>
              </a:pPr>
              <a:t>1</a:t>
            </a:fld>
            <a:endParaRPr lang="en-US" sz="1108" dirty="0">
              <a:solidFill>
                <a:prstClr val="black"/>
              </a:solidFill>
              <a:latin typeface="Arial" panose="020B0604020202020204" pitchFamily="34" charset="0"/>
              <a:ea typeface="メイリオ"/>
              <a:cs typeface="Arial" panose="020B0604020202020204" pitchFamily="34" charset="0"/>
            </a:endParaRPr>
          </a:p>
        </p:txBody>
      </p:sp>
    </p:spTree>
    <p:extLst>
      <p:ext uri="{BB962C8B-B14F-4D97-AF65-F5344CB8AC3E}">
        <p14:creationId xmlns:p14="http://schemas.microsoft.com/office/powerpoint/2010/main" val="1669003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7C9A60-A5D5-6940-BD43-AAF93008732A}"/>
              </a:ext>
            </a:extLst>
          </p:cNvPr>
          <p:cNvSpPr>
            <a:spLocks noGrp="1"/>
          </p:cNvSpPr>
          <p:nvPr>
            <p:ph type="title"/>
          </p:nvPr>
        </p:nvSpPr>
        <p:spPr>
          <a:xfrm>
            <a:off x="9777" y="-152400"/>
            <a:ext cx="9906000" cy="827999"/>
          </a:xfrm>
        </p:spPr>
        <p:txBody>
          <a:bodyPr anchor="ctr">
            <a:norm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自動車運転者の時間外労働の上限規制と改善基準告示の見直し</a:t>
            </a:r>
          </a:p>
        </p:txBody>
      </p:sp>
      <p:sp>
        <p:nvSpPr>
          <p:cNvPr id="51" name="テキスト ボックス 50"/>
          <p:cNvSpPr txBox="1"/>
          <p:nvPr/>
        </p:nvSpPr>
        <p:spPr>
          <a:xfrm>
            <a:off x="312306" y="1851322"/>
            <a:ext cx="4819989" cy="677108"/>
          </a:xfrm>
          <a:prstGeom prst="rect">
            <a:avLst/>
          </a:prstGeom>
          <a:solidFill>
            <a:schemeClr val="bg1"/>
          </a:solidFill>
          <a:ln>
            <a:noFill/>
            <a:prstDash val="sysDot"/>
          </a:ln>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自動車運転者の上限規制は、令和６年３月まで適用猶予。</a:t>
            </a:r>
            <a:endParaRPr kumimoji="1" lang="en-US" altLang="ja-JP" sz="1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令和６年４月以降も、</a:t>
            </a:r>
            <a:r>
              <a:rPr kumimoji="1" lang="ja-JP" altLang="en-US" sz="1200" b="0"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時間外労働の上限は年９６０時間のみ</a:t>
            </a:r>
            <a:r>
              <a:rPr kumimoji="1" lang="ja-JP" altLang="en-US" sz="1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 name="正方形/長方形 23"/>
          <p:cNvSpPr/>
          <p:nvPr/>
        </p:nvSpPr>
        <p:spPr>
          <a:xfrm>
            <a:off x="344488" y="1586424"/>
            <a:ext cx="9241132" cy="2375180"/>
          </a:xfrm>
          <a:prstGeom prst="rect">
            <a:avLst/>
          </a:prstGeom>
          <a:noFill/>
          <a:ln>
            <a:solidFill>
              <a:srgbClr val="7EC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正方形/長方形 39"/>
          <p:cNvSpPr/>
          <p:nvPr/>
        </p:nvSpPr>
        <p:spPr>
          <a:xfrm>
            <a:off x="308457" y="1407683"/>
            <a:ext cx="5758374" cy="378923"/>
          </a:xfrm>
          <a:prstGeom prst="rect">
            <a:avLst/>
          </a:prstGeom>
          <a:solidFill>
            <a:srgbClr val="7EC4C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自動車運転者の時間外労働の上限規制について（働き方改革関連法）</a:t>
            </a:r>
          </a:p>
        </p:txBody>
      </p:sp>
      <p:sp>
        <p:nvSpPr>
          <p:cNvPr id="45" name="テキスト プレースホルダー 2">
            <a:extLst>
              <a:ext uri="{FF2B5EF4-FFF2-40B4-BE49-F238E27FC236}">
                <a16:creationId xmlns:a16="http://schemas.microsoft.com/office/drawing/2014/main" id="{0AFD4854-3BB6-394F-9F59-525F01D74181}"/>
              </a:ext>
            </a:extLst>
          </p:cNvPr>
          <p:cNvSpPr>
            <a:spLocks noGrp="1"/>
          </p:cNvSpPr>
          <p:nvPr>
            <p:ph type="body" sz="quarter" idx="13"/>
          </p:nvPr>
        </p:nvSpPr>
        <p:spPr>
          <a:xfrm>
            <a:off x="-304800" y="636820"/>
            <a:ext cx="10513168" cy="741579"/>
          </a:xfrm>
          <a:solidFill>
            <a:srgbClr val="E4E2ED"/>
          </a:solidFill>
        </p:spPr>
        <p:txBody>
          <a:bodyPr anchor="ctr"/>
          <a:lstStyle/>
          <a:p>
            <a:pPr lvl="0" defTabSz="457200">
              <a:lnSpc>
                <a:spcPct val="130000"/>
              </a:lnSpc>
              <a:spcBef>
                <a:spcPts val="0"/>
              </a:spcBef>
              <a:spcAft>
                <a:spcPts val="0"/>
              </a:spcAft>
              <a:buClrTx/>
            </a:pPr>
            <a:r>
              <a:rPr kumimoji="0" lang="ja-JP" altLang="en-US" sz="1200" spc="60" dirty="0">
                <a:solidFill>
                  <a:prstClr val="black"/>
                </a:solidFill>
                <a:latin typeface="メイリオ" panose="020B0604030504040204" pitchFamily="50" charset="-128"/>
                <a:ea typeface="メイリオ" panose="020B0604030504040204" pitchFamily="50" charset="-128"/>
              </a:rPr>
              <a:t>▸　自動車運転者については、働き方改革関連法により、</a:t>
            </a:r>
            <a:r>
              <a:rPr kumimoji="0" lang="ja-JP" altLang="en-US" sz="1200" b="1" u="sng" spc="60" dirty="0">
                <a:solidFill>
                  <a:prstClr val="black"/>
                </a:solidFill>
                <a:latin typeface="メイリオ" panose="020B0604030504040204" pitchFamily="50" charset="-128"/>
                <a:ea typeface="メイリオ" panose="020B0604030504040204" pitchFamily="50" charset="-128"/>
              </a:rPr>
              <a:t>令和６年４月１日から罰則付きの時間外労働の上限規制（年</a:t>
            </a:r>
            <a:r>
              <a:rPr kumimoji="0" lang="en-US" altLang="ja-JP" sz="1200" b="1" u="sng" spc="60" dirty="0">
                <a:solidFill>
                  <a:prstClr val="black"/>
                </a:solidFill>
                <a:latin typeface="メイリオ" panose="020B0604030504040204" pitchFamily="50" charset="-128"/>
                <a:ea typeface="メイリオ" panose="020B0604030504040204" pitchFamily="50" charset="-128"/>
              </a:rPr>
              <a:t>960</a:t>
            </a:r>
            <a:r>
              <a:rPr kumimoji="0" lang="ja-JP" altLang="en-US" sz="1200" b="1" u="sng" spc="60" dirty="0">
                <a:solidFill>
                  <a:prstClr val="black"/>
                </a:solidFill>
                <a:latin typeface="メイリオ" panose="020B0604030504040204" pitchFamily="50" charset="-128"/>
                <a:ea typeface="メイリオ" panose="020B0604030504040204" pitchFamily="50" charset="-128"/>
              </a:rPr>
              <a:t>時間）が適用</a:t>
            </a:r>
            <a:endParaRPr kumimoji="0" lang="en-US" altLang="ja-JP" sz="1200" b="1" u="sng" spc="60" dirty="0">
              <a:solidFill>
                <a:prstClr val="black"/>
              </a:solidFill>
              <a:latin typeface="メイリオ" panose="020B0604030504040204" pitchFamily="50" charset="-128"/>
              <a:ea typeface="メイリオ" panose="020B0604030504040204" pitchFamily="50" charset="-128"/>
            </a:endParaRPr>
          </a:p>
          <a:p>
            <a:pPr lvl="0" defTabSz="457200">
              <a:lnSpc>
                <a:spcPct val="130000"/>
              </a:lnSpc>
              <a:spcBef>
                <a:spcPts val="0"/>
              </a:spcBef>
              <a:spcAft>
                <a:spcPts val="0"/>
              </a:spcAft>
              <a:buClrTx/>
            </a:pPr>
            <a:r>
              <a:rPr kumimoji="0" lang="en-US" altLang="ja-JP" sz="1200" spc="60" dirty="0">
                <a:solidFill>
                  <a:prstClr val="black"/>
                </a:solidFill>
                <a:latin typeface="メイリオ" panose="020B0604030504040204" pitchFamily="50" charset="-128"/>
                <a:ea typeface="メイリオ" panose="020B0604030504040204" pitchFamily="50" charset="-128"/>
              </a:rPr>
              <a:t>     </a:t>
            </a:r>
            <a:r>
              <a:rPr kumimoji="0" lang="ja-JP" altLang="en-US" sz="1200" spc="60" dirty="0">
                <a:solidFill>
                  <a:prstClr val="black"/>
                </a:solidFill>
                <a:latin typeface="メイリオ" panose="020B0604030504040204" pitchFamily="50" charset="-128"/>
                <a:ea typeface="メイリオ" panose="020B0604030504040204" pitchFamily="50" charset="-128"/>
              </a:rPr>
              <a:t>されること等から、公労使三者構成の労働政策審議会の下に専門委員会を設置し、改善基準告示見直しの議論を進めてきた。</a:t>
            </a:r>
            <a:endParaRPr kumimoji="0" lang="en-US" altLang="ja-JP" sz="1200" spc="60" dirty="0">
              <a:solidFill>
                <a:prstClr val="black"/>
              </a:solidFill>
              <a:latin typeface="メイリオ" panose="020B0604030504040204" pitchFamily="50" charset="-128"/>
              <a:ea typeface="メイリオ" panose="020B0604030504040204" pitchFamily="50" charset="-128"/>
            </a:endParaRPr>
          </a:p>
          <a:p>
            <a:pPr lvl="0" defTabSz="457200">
              <a:lnSpc>
                <a:spcPct val="130000"/>
              </a:lnSpc>
              <a:spcBef>
                <a:spcPts val="0"/>
              </a:spcBef>
              <a:spcAft>
                <a:spcPts val="0"/>
              </a:spcAft>
              <a:buClrTx/>
            </a:pPr>
            <a:r>
              <a:rPr kumimoji="0" lang="ja-JP" altLang="en-US" sz="1200" spc="60" dirty="0">
                <a:solidFill>
                  <a:prstClr val="black"/>
                </a:solidFill>
                <a:latin typeface="メイリオ" panose="020B0604030504040204" pitchFamily="50" charset="-128"/>
                <a:ea typeface="メイリオ" panose="020B0604030504040204" pitchFamily="50" charset="-128"/>
              </a:rPr>
              <a:t>▸　令和４年９月</a:t>
            </a:r>
            <a:r>
              <a:rPr kumimoji="0" lang="en-US" altLang="ja-JP" sz="1200" spc="60" dirty="0">
                <a:solidFill>
                  <a:prstClr val="black"/>
                </a:solidFill>
                <a:latin typeface="メイリオ" panose="020B0604030504040204" pitchFamily="50" charset="-128"/>
                <a:ea typeface="メイリオ" panose="020B0604030504040204" pitchFamily="50" charset="-128"/>
              </a:rPr>
              <a:t>27</a:t>
            </a:r>
            <a:r>
              <a:rPr kumimoji="0" lang="ja-JP" altLang="en-US" sz="1200" spc="60" dirty="0">
                <a:solidFill>
                  <a:prstClr val="black"/>
                </a:solidFill>
                <a:latin typeface="メイリオ" panose="020B0604030504040204" pitchFamily="50" charset="-128"/>
                <a:ea typeface="メイリオ" panose="020B0604030504040204" pitchFamily="50" charset="-128"/>
              </a:rPr>
              <a:t>日の専門委員会において取りまとめを行い、</a:t>
            </a:r>
            <a:r>
              <a:rPr kumimoji="0" lang="ja-JP" altLang="en-US" sz="1200" b="1" u="sng" spc="60" dirty="0">
                <a:solidFill>
                  <a:prstClr val="black"/>
                </a:solidFill>
                <a:latin typeface="メイリオ" panose="020B0604030504040204" pitchFamily="50" charset="-128"/>
                <a:ea typeface="メイリオ" panose="020B0604030504040204" pitchFamily="50" charset="-128"/>
              </a:rPr>
              <a:t>同年</a:t>
            </a:r>
            <a:r>
              <a:rPr kumimoji="0" lang="en-US" altLang="ja-JP" sz="1200" b="1" u="sng" spc="60" dirty="0">
                <a:solidFill>
                  <a:prstClr val="black"/>
                </a:solidFill>
                <a:latin typeface="メイリオ" panose="020B0604030504040204" pitchFamily="50" charset="-128"/>
                <a:ea typeface="メイリオ" panose="020B0604030504040204" pitchFamily="50" charset="-128"/>
              </a:rPr>
              <a:t>12</a:t>
            </a:r>
            <a:r>
              <a:rPr kumimoji="0" lang="ja-JP" altLang="en-US" sz="1200" b="1" u="sng" spc="60" dirty="0">
                <a:solidFill>
                  <a:prstClr val="black"/>
                </a:solidFill>
                <a:latin typeface="メイリオ" panose="020B0604030504040204" pitchFamily="50" charset="-128"/>
                <a:ea typeface="メイリオ" panose="020B0604030504040204" pitchFamily="50" charset="-128"/>
              </a:rPr>
              <a:t>月</a:t>
            </a:r>
            <a:r>
              <a:rPr kumimoji="0" lang="en-US" altLang="ja-JP" sz="1200" b="1" u="sng" spc="60" dirty="0">
                <a:solidFill>
                  <a:prstClr val="black"/>
                </a:solidFill>
                <a:latin typeface="メイリオ" panose="020B0604030504040204" pitchFamily="50" charset="-128"/>
                <a:ea typeface="メイリオ" panose="020B0604030504040204" pitchFamily="50" charset="-128"/>
              </a:rPr>
              <a:t>23</a:t>
            </a:r>
            <a:r>
              <a:rPr kumimoji="0" lang="ja-JP" altLang="en-US" sz="1200" b="1" u="sng" spc="60" dirty="0">
                <a:solidFill>
                  <a:prstClr val="black"/>
                </a:solidFill>
                <a:latin typeface="メイリオ" panose="020B0604030504040204" pitchFamily="50" charset="-128"/>
                <a:ea typeface="メイリオ" panose="020B0604030504040204" pitchFamily="50" charset="-128"/>
              </a:rPr>
              <a:t>日に改善基準告示を改正（令和６年４月１日～適用）</a:t>
            </a:r>
            <a:r>
              <a:rPr kumimoji="0" lang="ja-JP" altLang="en-US" sz="1200" spc="60" dirty="0">
                <a:solidFill>
                  <a:prstClr val="black"/>
                </a:solidFill>
                <a:latin typeface="メイリオ" panose="020B0604030504040204" pitchFamily="50" charset="-128"/>
                <a:ea typeface="メイリオ" panose="020B0604030504040204" pitchFamily="50" charset="-128"/>
              </a:rPr>
              <a:t>。　</a:t>
            </a:r>
            <a:endParaRPr kumimoji="0" lang="en-US" altLang="ja-JP" sz="1200" spc="60" dirty="0">
              <a:solidFill>
                <a:prstClr val="black"/>
              </a:solidFill>
              <a:latin typeface="メイリオ" panose="020B0604030504040204" pitchFamily="50" charset="-128"/>
              <a:ea typeface="メイリオ" panose="020B0604030504040204" pitchFamily="50" charset="-128"/>
            </a:endParaRPr>
          </a:p>
        </p:txBody>
      </p:sp>
      <p:sp>
        <p:nvSpPr>
          <p:cNvPr id="62" name="正方形/長方形 61"/>
          <p:cNvSpPr/>
          <p:nvPr/>
        </p:nvSpPr>
        <p:spPr>
          <a:xfrm>
            <a:off x="310229" y="4403794"/>
            <a:ext cx="9686449" cy="2533001"/>
          </a:xfrm>
          <a:prstGeom prst="rect">
            <a:avLst/>
          </a:prstGeom>
        </p:spPr>
        <p:txBody>
          <a:bodyPr wrap="square">
            <a:spAutoFit/>
          </a:body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令和元年</a:t>
            </a:r>
            <a:r>
              <a:rPr kumimoji="0"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11</a:t>
            </a:r>
            <a:r>
              <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月　　：　労働政策審議会労働条件分科会の下に、「自動車運転者労働時間等専門委員会」を設置</a:t>
            </a:r>
            <a:endParaRPr kumimoji="0"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令和３年４月　　：　 同専門委員会の下に、　「業態別（</a:t>
            </a:r>
            <a:r>
              <a:rPr kumimoji="0" lang="ja-JP" altLang="en-US" sz="12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トラック</a:t>
            </a:r>
            <a:r>
              <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、バス、ハイヤー・タクシー）作業部会」を設置</a:t>
            </a:r>
            <a:endParaRPr kumimoji="0"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3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2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3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令和４年９月</a:t>
            </a:r>
            <a:r>
              <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27</a:t>
            </a: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日　　：　　同</a:t>
            </a:r>
            <a:r>
              <a:rPr kumimoji="1" lang="ja-JP"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専門委員会</a:t>
            </a: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取りまとめ　</a:t>
            </a:r>
            <a:r>
              <a:rPr kumimoji="1" lang="ja-JP"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ja-JP" sz="12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トラック</a:t>
            </a:r>
            <a:r>
              <a:rPr kumimoji="1" lang="ja-JP"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、バス</a:t>
            </a: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、ハイヤー・タクシー</a:t>
            </a:r>
            <a:r>
              <a:rPr kumimoji="1" lang="ja-JP"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endParaRPr kumimoji="0"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令和４年</a:t>
            </a:r>
            <a:r>
              <a:rPr kumimoji="0"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12</a:t>
            </a:r>
            <a:r>
              <a:rPr kumimoji="0"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月</a:t>
            </a:r>
            <a:r>
              <a:rPr kumimoji="0"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23</a:t>
            </a:r>
            <a:r>
              <a:rPr kumimoji="0"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日　  ：　　改善基準告示　改正　</a:t>
            </a:r>
            <a:endParaRPr kumimoji="0"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3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0" lang="ja-JP" altLang="en-US" sz="14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令和６年４月１日　　 ：　　年９６０時間の上限規制、改善基準告示　適用</a:t>
            </a:r>
            <a:endParaRPr kumimoji="0" lang="en-US" altLang="ja-JP" sz="14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70" name="右矢印 69"/>
          <p:cNvSpPr/>
          <p:nvPr/>
        </p:nvSpPr>
        <p:spPr>
          <a:xfrm rot="5400000">
            <a:off x="4583669" y="4494973"/>
            <a:ext cx="216000" cy="576000"/>
          </a:xfrm>
          <a:prstGeom prst="right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Segoe UI"/>
              <a:ea typeface="メイリオ"/>
              <a:cs typeface="+mn-cs"/>
            </a:endParaRPr>
          </a:p>
        </p:txBody>
      </p:sp>
      <p:sp>
        <p:nvSpPr>
          <p:cNvPr id="71" name="右矢印 70"/>
          <p:cNvSpPr/>
          <p:nvPr/>
        </p:nvSpPr>
        <p:spPr>
          <a:xfrm rot="5400000">
            <a:off x="4605295" y="5060458"/>
            <a:ext cx="216000" cy="576000"/>
          </a:xfrm>
          <a:prstGeom prst="right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Segoe UI"/>
              <a:ea typeface="メイリオ"/>
              <a:cs typeface="+mn-cs"/>
            </a:endParaRPr>
          </a:p>
        </p:txBody>
      </p:sp>
      <p:sp>
        <p:nvSpPr>
          <p:cNvPr id="72" name="右矢印 71"/>
          <p:cNvSpPr/>
          <p:nvPr/>
        </p:nvSpPr>
        <p:spPr>
          <a:xfrm rot="5400000">
            <a:off x="4583668" y="6091135"/>
            <a:ext cx="216000" cy="576000"/>
          </a:xfrm>
          <a:prstGeom prst="right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Segoe UI"/>
              <a:ea typeface="メイリオ"/>
              <a:cs typeface="+mn-cs"/>
            </a:endParaRPr>
          </a:p>
        </p:txBody>
      </p:sp>
      <p:sp>
        <p:nvSpPr>
          <p:cNvPr id="73" name="正方形/長方形 72"/>
          <p:cNvSpPr/>
          <p:nvPr/>
        </p:nvSpPr>
        <p:spPr>
          <a:xfrm>
            <a:off x="5814370" y="5225390"/>
            <a:ext cx="3860257" cy="251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mn-cs"/>
              </a:rPr>
              <a:t>・　作業部会を複数回開催  </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令和４年３月：バス、ハイヤー・タクシー中間とりまとめ</a:t>
            </a:r>
          </a:p>
        </p:txBody>
      </p:sp>
      <p:sp>
        <p:nvSpPr>
          <p:cNvPr id="74" name="テキスト ボックス 73"/>
          <p:cNvSpPr txBox="1"/>
          <p:nvPr/>
        </p:nvSpPr>
        <p:spPr>
          <a:xfrm>
            <a:off x="5133429" y="6240635"/>
            <a:ext cx="3905419" cy="276999"/>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荷主への「要請」、関係者への「周知」を実施</a:t>
            </a:r>
            <a:endPar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1" name="正方形/長方形 30"/>
          <p:cNvSpPr/>
          <p:nvPr/>
        </p:nvSpPr>
        <p:spPr>
          <a:xfrm>
            <a:off x="631225" y="2766690"/>
            <a:ext cx="1502376" cy="887509"/>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nchorCtr="0"/>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法律による上限（原則）</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月４５時間</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年３６０時間</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775" y="2109604"/>
            <a:ext cx="2289040" cy="18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直線コネクタ 32"/>
          <p:cNvCxnSpPr/>
          <p:nvPr/>
        </p:nvCxnSpPr>
        <p:spPr>
          <a:xfrm>
            <a:off x="3856775" y="2757828"/>
            <a:ext cx="2279136" cy="1288"/>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6704124" y="2314651"/>
            <a:ext cx="1501365" cy="1638910"/>
          </a:xfrm>
          <a:prstGeom prst="rect">
            <a:avLst/>
          </a:prstGeom>
          <a:noFill/>
        </p:spPr>
        <p:txBody>
          <a:bodyPr wrap="square" rtlCol="0">
            <a:spAutoFit/>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年７２０時間</a:t>
            </a:r>
            <a:endParaRPr kumimoji="1" lang="en-US" altLang="ja-JP" sz="120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・単月</a:t>
            </a:r>
            <a:r>
              <a:rPr kumimoji="1" lang="en-US" altLang="ja-JP"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100</a:t>
            </a:r>
            <a:r>
              <a:rPr kumimoji="1" lang="ja-JP" altLang="en-US"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時間未満</a:t>
            </a:r>
            <a:r>
              <a:rPr kumimoji="1" lang="en-US" altLang="ja-JP"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
            </a:r>
            <a:br>
              <a:rPr kumimoji="1" lang="en-US" altLang="ja-JP"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br>
            <a:r>
              <a:rPr kumimoji="1" lang="ja-JP" altLang="en-US"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　（休日労働含む）</a:t>
            </a:r>
            <a:endParaRPr kumimoji="1" lang="en-US" altLang="ja-JP"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・複数月平均</a:t>
            </a:r>
            <a:r>
              <a:rPr kumimoji="1" lang="en-US" altLang="ja-JP"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80</a:t>
            </a:r>
            <a:r>
              <a:rPr kumimoji="1" lang="ja-JP" altLang="en-US"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時間</a:t>
            </a:r>
            <a:r>
              <a:rPr kumimoji="1" lang="en-US" altLang="ja-JP"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
            </a:r>
            <a:br>
              <a:rPr kumimoji="1" lang="en-US" altLang="ja-JP"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br>
            <a:r>
              <a:rPr kumimoji="1" lang="ja-JP" altLang="en-US"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　（休日労働含む）</a:t>
            </a:r>
            <a:endParaRPr kumimoji="1" lang="en-US" altLang="ja-JP"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endParaRPr>
          </a:p>
          <a:p>
            <a:pPr marL="0" marR="0" lvl="0" indent="0" algn="l" defTabSz="957816" rtl="0" eaLnBrk="1" fontAlgn="auto" latinLnBrk="0" hangingPunct="1">
              <a:lnSpc>
                <a:spcPct val="100000"/>
              </a:lnSpc>
              <a:spcBef>
                <a:spcPts val="600"/>
              </a:spcBef>
              <a:spcAft>
                <a:spcPts val="0"/>
              </a:spcAft>
              <a:buClrTx/>
              <a:buSzTx/>
              <a:buFontTx/>
              <a:buNone/>
              <a:tabLst/>
              <a:defRPr/>
            </a:pPr>
            <a:r>
              <a:rPr kumimoji="1" lang="ja-JP" altLang="en-US"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・法律による上限　（原則）を超えられ　　　　　　　　　　　　　</a:t>
            </a:r>
            <a:r>
              <a:rPr kumimoji="1" lang="ja-JP" altLang="en-US" sz="1050" b="1" i="0" u="none" strike="noStrike" kern="1200" cap="none" spc="0" normalizeH="0" baseline="0" noProof="0" dirty="0" err="1">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るのは</a:t>
            </a:r>
            <a:r>
              <a:rPr kumimoji="1" lang="ja-JP" altLang="en-US"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年６か月まで</a:t>
            </a:r>
            <a:endParaRPr kumimoji="1" lang="en-US" altLang="ja-JP" sz="1050" b="1" i="0" u="none" strike="noStrike" kern="1200" cap="none" spc="0" normalizeH="0" baseline="0" noProof="0" dirty="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endParaRPr>
          </a:p>
        </p:txBody>
      </p:sp>
      <p:cxnSp>
        <p:nvCxnSpPr>
          <p:cNvPr id="35" name="直線コネクタ 34"/>
          <p:cNvCxnSpPr/>
          <p:nvPr/>
        </p:nvCxnSpPr>
        <p:spPr>
          <a:xfrm flipV="1">
            <a:off x="5001295" y="2169042"/>
            <a:ext cx="1144324" cy="5008"/>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右中かっこ 35"/>
          <p:cNvSpPr/>
          <p:nvPr/>
        </p:nvSpPr>
        <p:spPr>
          <a:xfrm flipH="1">
            <a:off x="3628116" y="3403250"/>
            <a:ext cx="74342" cy="523220"/>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57816" rtl="0" eaLnBrk="1" fontAlgn="auto" latinLnBrk="0" hangingPunct="1">
              <a:lnSpc>
                <a:spcPct val="100000"/>
              </a:lnSpc>
              <a:spcBef>
                <a:spcPts val="0"/>
              </a:spcBef>
              <a:spcAft>
                <a:spcPts val="0"/>
              </a:spcAft>
              <a:buClrTx/>
              <a:buSzTx/>
              <a:buFontTx/>
              <a:buNone/>
              <a:tabLst/>
              <a:defRPr/>
            </a:pPr>
            <a:endParaRPr kumimoji="1" lang="ja-JP" altLang="en-US" sz="182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7" name="正方形/長方形 36"/>
          <p:cNvSpPr/>
          <p:nvPr/>
        </p:nvSpPr>
        <p:spPr>
          <a:xfrm>
            <a:off x="6670824" y="2266258"/>
            <a:ext cx="1409920" cy="16873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9" name="テキスト ボックス 48"/>
          <p:cNvSpPr txBox="1"/>
          <p:nvPr/>
        </p:nvSpPr>
        <p:spPr>
          <a:xfrm>
            <a:off x="8086638" y="2313972"/>
            <a:ext cx="14688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・年９６０時間</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のみ</a:t>
            </a:r>
          </a:p>
        </p:txBody>
      </p:sp>
      <p:sp>
        <p:nvSpPr>
          <p:cNvPr id="53" name="正方形/長方形 52"/>
          <p:cNvSpPr/>
          <p:nvPr/>
        </p:nvSpPr>
        <p:spPr>
          <a:xfrm>
            <a:off x="6670826" y="1995090"/>
            <a:ext cx="1425716" cy="2891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一般労働者</a:t>
            </a:r>
          </a:p>
        </p:txBody>
      </p:sp>
      <p:sp>
        <p:nvSpPr>
          <p:cNvPr id="54" name="正方形/長方形 53"/>
          <p:cNvSpPr/>
          <p:nvPr/>
        </p:nvSpPr>
        <p:spPr>
          <a:xfrm>
            <a:off x="8168536" y="2259565"/>
            <a:ext cx="1322730" cy="571775"/>
          </a:xfrm>
          <a:prstGeom prst="rect">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5" name="正方形/長方形 54"/>
          <p:cNvSpPr/>
          <p:nvPr/>
        </p:nvSpPr>
        <p:spPr>
          <a:xfrm>
            <a:off x="8168536" y="1995090"/>
            <a:ext cx="1335244" cy="289175"/>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自動車運転者</a:t>
            </a:r>
          </a:p>
        </p:txBody>
      </p:sp>
      <p:cxnSp>
        <p:nvCxnSpPr>
          <p:cNvPr id="59" name="カギ線コネクタ 58"/>
          <p:cNvCxnSpPr/>
          <p:nvPr/>
        </p:nvCxnSpPr>
        <p:spPr>
          <a:xfrm flipV="1">
            <a:off x="1981200" y="2766692"/>
            <a:ext cx="1755430" cy="274918"/>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7510100" y="1572300"/>
            <a:ext cx="1468092" cy="523220"/>
          </a:xfrm>
          <a:prstGeom prst="rect">
            <a:avLst/>
          </a:prstGeom>
          <a:noFill/>
        </p:spPr>
        <p:txBody>
          <a:bodyPr wrap="square" rtlCol="0">
            <a:spAutoFit/>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法律による上限</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（例外）</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cxnSp>
        <p:nvCxnSpPr>
          <p:cNvPr id="63" name="カギ線コネクタ 62"/>
          <p:cNvCxnSpPr/>
          <p:nvPr/>
        </p:nvCxnSpPr>
        <p:spPr>
          <a:xfrm rot="10800000" flipV="1">
            <a:off x="6195548" y="1788064"/>
            <a:ext cx="1366830" cy="385879"/>
          </a:xfrm>
          <a:prstGeom prst="bentConnector3">
            <a:avLst>
              <a:gd name="adj1" fmla="val 75485"/>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2335206" y="3427560"/>
            <a:ext cx="1316953" cy="49642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法定労働時間</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１日８時間</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5781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週４０時間　　　　　　　　　　　　　　　</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7" name="正方形/長方形 66"/>
          <p:cNvSpPr/>
          <p:nvPr/>
        </p:nvSpPr>
        <p:spPr>
          <a:xfrm>
            <a:off x="344488" y="4260853"/>
            <a:ext cx="9231870" cy="2544585"/>
          </a:xfrm>
          <a:prstGeom prst="rect">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9" name="テキスト ボックス 68"/>
          <p:cNvSpPr txBox="1"/>
          <p:nvPr/>
        </p:nvSpPr>
        <p:spPr>
          <a:xfrm>
            <a:off x="5468106" y="4637559"/>
            <a:ext cx="3670997" cy="251607"/>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実態調査、疲労度調査、海外調査を実施</a:t>
            </a:r>
            <a:endParaRPr kumimoji="1"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38" name="正方形/長方形 37"/>
          <p:cNvSpPr/>
          <p:nvPr/>
        </p:nvSpPr>
        <p:spPr>
          <a:xfrm>
            <a:off x="4657159" y="5822574"/>
            <a:ext cx="4898306" cy="251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同年</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　労働条件分科会に報告</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同年</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29</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　改正告示案要綱の諮問・答申</a:t>
            </a:r>
          </a:p>
        </p:txBody>
      </p:sp>
      <p:sp>
        <p:nvSpPr>
          <p:cNvPr id="3" name="正方形/長方形 2">
            <a:extLst>
              <a:ext uri="{FF2B5EF4-FFF2-40B4-BE49-F238E27FC236}">
                <a16:creationId xmlns:a16="http://schemas.microsoft.com/office/drawing/2014/main" id="{D5172BDE-D8C4-4F6E-854B-EC70A02012BE}"/>
              </a:ext>
            </a:extLst>
          </p:cNvPr>
          <p:cNvSpPr/>
          <p:nvPr/>
        </p:nvSpPr>
        <p:spPr>
          <a:xfrm>
            <a:off x="457201" y="6084826"/>
            <a:ext cx="7711336" cy="69865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スライド番号プレースホルダー 1">
            <a:extLst>
              <a:ext uri="{FF2B5EF4-FFF2-40B4-BE49-F238E27FC236}">
                <a16:creationId xmlns:a16="http://schemas.microsoft.com/office/drawing/2014/main" id="{11E612A8-4351-411D-93AF-DACEF1060C29}"/>
              </a:ext>
            </a:extLst>
          </p:cNvPr>
          <p:cNvSpPr>
            <a:spLocks noGrp="1"/>
          </p:cNvSpPr>
          <p:nvPr>
            <p:ph type="sldNum" sz="quarter" idx="4"/>
          </p:nvPr>
        </p:nvSpPr>
        <p:spPr>
          <a:xfrm>
            <a:off x="9086580" y="6527016"/>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108" b="0" i="0" u="none" strike="noStrike" kern="1200" cap="none" spc="0" normalizeH="0" baseline="0" noProof="0" smtClean="0">
                <a:ln>
                  <a:noFill/>
                </a:ln>
                <a:solidFill>
                  <a:prstClr val="black"/>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108" b="0" i="0" u="none" strike="noStrike" kern="1200" cap="none" spc="0" normalizeH="0" baseline="0" noProof="0" dirty="0">
              <a:ln>
                <a:noFill/>
              </a:ln>
              <a:solidFill>
                <a:prstClr val="black"/>
              </a:solidFill>
              <a:effectLst/>
              <a:uLnTx/>
              <a:uFillTx/>
              <a:latin typeface="Arial" panose="020B0604020202020204" pitchFamily="34" charset="0"/>
              <a:ea typeface="メイリオ"/>
              <a:cs typeface="Arial" panose="020B0604020202020204" pitchFamily="34" charset="0"/>
            </a:endParaRPr>
          </a:p>
        </p:txBody>
      </p:sp>
      <p:sp>
        <p:nvSpPr>
          <p:cNvPr id="41" name="正方形/長方形 40"/>
          <p:cNvSpPr/>
          <p:nvPr/>
        </p:nvSpPr>
        <p:spPr>
          <a:xfrm>
            <a:off x="308457" y="4060437"/>
            <a:ext cx="2608131" cy="402345"/>
          </a:xfrm>
          <a:prstGeom prst="rect">
            <a:avLst/>
          </a:prstGeom>
          <a:solidFill>
            <a:srgbClr val="FF7C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改善基準告示の見直しの経緯</a:t>
            </a:r>
          </a:p>
        </p:txBody>
      </p:sp>
    </p:spTree>
    <p:extLst>
      <p:ext uri="{BB962C8B-B14F-4D97-AF65-F5344CB8AC3E}">
        <p14:creationId xmlns:p14="http://schemas.microsoft.com/office/powerpoint/2010/main" val="1812540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609601"/>
          </a:xfrm>
        </p:spPr>
        <p:txBody>
          <a:bodyPr anchor="b"/>
          <a:lstStyle/>
          <a:p>
            <a:pPr algn="ctr"/>
            <a:r>
              <a:rPr kumimoji="1" lang="ja-JP" altLang="en-US" sz="2000" spc="300" dirty="0" smtClean="0"/>
              <a:t>時間外労働の上限規制と改善基準告示の適用について</a:t>
            </a:r>
            <a:endParaRPr kumimoji="1" lang="ja-JP" altLang="en-US" sz="2000" spc="300" dirty="0"/>
          </a:p>
        </p:txBody>
      </p:sp>
      <p:sp>
        <p:nvSpPr>
          <p:cNvPr id="3" name="スライド番号プレースホルダー 2"/>
          <p:cNvSpPr>
            <a:spLocks noGrp="1"/>
          </p:cNvSpPr>
          <p:nvPr>
            <p:ph type="sldNum" sz="quarter" idx="4"/>
          </p:nvPr>
        </p:nvSpPr>
        <p:spPr/>
        <p:txBody>
          <a:bodyPr/>
          <a:lstStyle/>
          <a:p>
            <a:fld id="{48F63A3B-78C7-47BE-AE5E-E10140E04643}" type="slidenum">
              <a:rPr lang="en-US" smtClean="0"/>
              <a:pPr/>
              <a:t>3</a:t>
            </a:fld>
            <a:endParaRPr lang="en-US" dirty="0"/>
          </a:p>
        </p:txBody>
      </p:sp>
      <p:sp>
        <p:nvSpPr>
          <p:cNvPr id="4" name="テキスト プレースホルダー 3"/>
          <p:cNvSpPr>
            <a:spLocks noGrp="1"/>
          </p:cNvSpPr>
          <p:nvPr>
            <p:ph type="body" sz="quarter" idx="13"/>
          </p:nvPr>
        </p:nvSpPr>
        <p:spPr>
          <a:xfrm>
            <a:off x="0" y="609601"/>
            <a:ext cx="9907200" cy="487113"/>
          </a:xfrm>
        </p:spPr>
        <p:txBody>
          <a:bodyPr anchor="ctr"/>
          <a:lstStyle/>
          <a:p>
            <a:r>
              <a:rPr kumimoji="1" lang="ja-JP" altLang="en-US" sz="1200" dirty="0" smtClean="0"/>
              <a:t>▶　令和６年４月１日より、年９６０時間の時間外労働の上限規制、改正した改善基準告示が適用される。</a:t>
            </a:r>
            <a:endParaRPr kumimoji="1" lang="ja-JP" altLang="en-US" sz="1200" dirty="0"/>
          </a:p>
        </p:txBody>
      </p:sp>
      <p:pic>
        <p:nvPicPr>
          <p:cNvPr id="5" name="図 4"/>
          <p:cNvPicPr>
            <a:picLocks noChangeAspect="1"/>
          </p:cNvPicPr>
          <p:nvPr/>
        </p:nvPicPr>
        <p:blipFill rotWithShape="1">
          <a:blip r:embed="rId2"/>
          <a:srcRect l="18103" t="12773" r="41013" b="15696"/>
          <a:stretch/>
        </p:blipFill>
        <p:spPr bwMode="auto">
          <a:xfrm>
            <a:off x="609600" y="1195138"/>
            <a:ext cx="3886200" cy="5440680"/>
          </a:xfrm>
          <a:prstGeom prst="rect">
            <a:avLst/>
          </a:prstGeom>
          <a:ln>
            <a:solidFill>
              <a:schemeClr val="tx1"/>
            </a:solidFill>
          </a:ln>
          <a:extLst>
            <a:ext uri="{53640926-AAD7-44D8-BBD7-CCE9431645EC}">
              <a14:shadowObscured xmlns:a14="http://schemas.microsoft.com/office/drawing/2010/main"/>
            </a:ext>
          </a:extLst>
        </p:spPr>
      </p:pic>
      <p:pic>
        <p:nvPicPr>
          <p:cNvPr id="6" name="図 5"/>
          <p:cNvPicPr>
            <a:picLocks noChangeAspect="1"/>
          </p:cNvPicPr>
          <p:nvPr/>
        </p:nvPicPr>
        <p:blipFill rotWithShape="1">
          <a:blip r:embed="rId3"/>
          <a:srcRect l="18131" t="18178" r="41219" b="10099"/>
          <a:stretch/>
        </p:blipFill>
        <p:spPr bwMode="auto">
          <a:xfrm>
            <a:off x="4755948" y="1195138"/>
            <a:ext cx="3854652" cy="5440680"/>
          </a:xfrm>
          <a:prstGeom prst="rect">
            <a:avLst/>
          </a:prstGeom>
          <a:ln>
            <a:solidFill>
              <a:schemeClr val="tx1"/>
            </a:solidFill>
          </a:ln>
          <a:extLst>
            <a:ext uri="{53640926-AAD7-44D8-BBD7-CCE9431645EC}">
              <a14:shadowObscured xmlns:a14="http://schemas.microsoft.com/office/drawing/2010/main"/>
            </a:ext>
          </a:extLst>
        </p:spPr>
      </p:pic>
      <p:pic>
        <p:nvPicPr>
          <p:cNvPr id="7" name="図 6" descr="\\SDL32000001\personal32\hamasakiyusn\redirects\Downloads\qrcode_www.mhlw.go.j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9830" y="4091922"/>
            <a:ext cx="840740" cy="840740"/>
          </a:xfrm>
          <a:prstGeom prst="rect">
            <a:avLst/>
          </a:prstGeom>
          <a:noFill/>
          <a:ln>
            <a:noFill/>
          </a:ln>
        </p:spPr>
      </p:pic>
      <p:sp>
        <p:nvSpPr>
          <p:cNvPr id="8" name="テキスト ボックス 7"/>
          <p:cNvSpPr txBox="1"/>
          <p:nvPr/>
        </p:nvSpPr>
        <p:spPr>
          <a:xfrm>
            <a:off x="8610600" y="3623090"/>
            <a:ext cx="1219200"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normalizeH="0" baseline="0" noProof="0" dirty="0" smtClean="0">
                <a:ln>
                  <a:noFill/>
                </a:ln>
                <a:effectLst/>
                <a:uLnTx/>
                <a:uFillTx/>
                <a:latin typeface="メイリオ" panose="020B0604030504040204" pitchFamily="50" charset="-128"/>
                <a:ea typeface="メイリオ" panose="020B0604030504040204" pitchFamily="50" charset="-128"/>
              </a:rPr>
              <a:t>厚生労働省</a:t>
            </a:r>
            <a:endParaRPr kumimoji="1" lang="en-US" altLang="ja-JP" sz="900" i="0" u="none" strike="noStrike" kern="1200" cap="none" normalizeH="0" baseline="0" noProof="0" dirty="0" smtClean="0">
              <a:ln>
                <a:noFill/>
              </a:ln>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normalizeH="0" baseline="0" noProof="0" dirty="0" smtClean="0">
                <a:ln>
                  <a:noFill/>
                </a:ln>
                <a:effectLst/>
                <a:uLnTx/>
                <a:uFillTx/>
                <a:latin typeface="メイリオ" panose="020B0604030504040204" pitchFamily="50" charset="-128"/>
                <a:ea typeface="メイリオ" panose="020B0604030504040204" pitchFamily="50" charset="-128"/>
              </a:rPr>
              <a:t>ホームページ</a:t>
            </a:r>
            <a:r>
              <a:rPr kumimoji="1" lang="ja-JP" altLang="en-US" sz="900" dirty="0" smtClean="0">
                <a:latin typeface="メイリオ" panose="020B0604030504040204" pitchFamily="50" charset="-128"/>
                <a:ea typeface="メイリオ" panose="020B0604030504040204" pitchFamily="50" charset="-128"/>
              </a:rPr>
              <a:t>内</a:t>
            </a:r>
            <a:endParaRPr kumimoji="1" lang="en-US" altLang="ja-JP" sz="900" i="0" u="none" strike="noStrike" kern="1200" cap="none" normalizeH="0" baseline="0" noProof="0" dirty="0" smtClean="0">
              <a:ln>
                <a:noFill/>
              </a:ln>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normalizeH="0" baseline="0" noProof="0" dirty="0" smtClean="0">
                <a:ln>
                  <a:noFill/>
                </a:ln>
                <a:effectLst/>
                <a:uLnTx/>
                <a:uFillTx/>
                <a:latin typeface="メイリオ" panose="020B0604030504040204" pitchFamily="50" charset="-128"/>
                <a:ea typeface="メイリオ" panose="020B0604030504040204" pitchFamily="50" charset="-128"/>
              </a:rPr>
              <a:t>掲載場所はこちら</a:t>
            </a:r>
            <a:endParaRPr kumimoji="1" lang="en-US" altLang="ja-JP" sz="900" i="0" u="none" strike="noStrike" kern="1200" cap="none" normalizeH="0" baseline="0" noProof="0" dirty="0" smtClean="0">
              <a:ln>
                <a:noFill/>
              </a:ln>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54452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794840"/>
          </a:xfrm>
        </p:spPr>
        <p:txBody>
          <a:bodyPr vert="horz" lIns="95782" tIns="47891" rIns="95782" bIns="47891" rtlCol="0" anchor="ctr">
            <a:normAutofit/>
          </a:bodyPr>
          <a:lstStyle/>
          <a:p>
            <a:pPr algn="ctr" defTabSz="957816"/>
            <a:r>
              <a:rPr lang="ja-JP" altLang="en-US" sz="2000" dirty="0">
                <a:solidFill>
                  <a:schemeClr val="bg1"/>
                </a:solidFill>
                <a:latin typeface="+mn-ea"/>
                <a:cs typeface="+mj-cs"/>
              </a:rPr>
              <a:t>荷主等の関係者に対する周知等について</a:t>
            </a:r>
          </a:p>
        </p:txBody>
      </p:sp>
      <p:sp>
        <p:nvSpPr>
          <p:cNvPr id="3" name="正方形/長方形 2"/>
          <p:cNvSpPr/>
          <p:nvPr/>
        </p:nvSpPr>
        <p:spPr>
          <a:xfrm>
            <a:off x="190455" y="1121124"/>
            <a:ext cx="9558315" cy="453970"/>
          </a:xfrm>
          <a:prstGeom prst="rect">
            <a:avLst/>
          </a:prstGeom>
        </p:spPr>
        <p:txBody>
          <a:bodyPr wrap="square">
            <a:spAutoFit/>
          </a:bodyPr>
          <a:lstStyle/>
          <a:p>
            <a:pPr marL="0" marR="0" lvl="0" indent="0" algn="just" defTabSz="957816" rtl="0" eaLnBrk="1" fontAlgn="auto" latinLnBrk="0" hangingPunct="1">
              <a:lnSpc>
                <a:spcPts val="900"/>
              </a:lnSpc>
              <a:spcBef>
                <a:spcPts val="0"/>
              </a:spcBef>
              <a:spcAft>
                <a:spcPts val="0"/>
              </a:spcAft>
              <a:buClrTx/>
              <a:buSzTx/>
              <a:buFontTx/>
              <a:buNone/>
              <a:tabLst/>
              <a:defRPr/>
            </a:pPr>
            <a:endParaRPr kumimoji="1" lang="en-US" altLang="ja-JP" sz="1600" b="1" i="0" u="none" strike="noStrike" kern="1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just" defTabSz="957816"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1" name="正方形/長方形 40">
            <a:extLst>
              <a:ext uri="{FF2B5EF4-FFF2-40B4-BE49-F238E27FC236}">
                <a16:creationId xmlns:a16="http://schemas.microsoft.com/office/drawing/2014/main" id="{17BEF527-CA96-414D-8E31-C6C53CB9C8CE}"/>
              </a:ext>
            </a:extLst>
          </p:cNvPr>
          <p:cNvSpPr/>
          <p:nvPr/>
        </p:nvSpPr>
        <p:spPr>
          <a:xfrm>
            <a:off x="206112" y="1521080"/>
            <a:ext cx="9318888" cy="4955920"/>
          </a:xfrm>
          <a:prstGeom prst="rect">
            <a:avLst/>
          </a:prstGeom>
          <a:noFill/>
          <a:ln w="12700" cap="rnd">
            <a:solidFill>
              <a:srgbClr val="FF7C80"/>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457200" rtl="0" eaLnBrk="1" fontAlgn="auto" latinLnBrk="0" hangingPunct="1">
              <a:lnSpc>
                <a:spcPct val="120000"/>
              </a:lnSpc>
              <a:spcBef>
                <a:spcPts val="0"/>
              </a:spcBef>
              <a:spcAft>
                <a:spcPts val="700"/>
              </a:spcAft>
              <a:buClr>
                <a:srgbClr val="103185"/>
              </a:buClr>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4" name="正方形/長方形 3"/>
          <p:cNvSpPr/>
          <p:nvPr/>
        </p:nvSpPr>
        <p:spPr>
          <a:xfrm>
            <a:off x="183367" y="1291259"/>
            <a:ext cx="7210817" cy="441493"/>
          </a:xfrm>
          <a:prstGeom prst="rect">
            <a:avLst/>
          </a:prstGeom>
          <a:solidFill>
            <a:schemeClr val="accent2"/>
          </a:solidFill>
          <a:ln w="762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n-ea"/>
                <a:cs typeface="+mn-cs"/>
              </a:rPr>
              <a:t>自動車運転者労働時間等専門委員会報告（令和４年９月</a:t>
            </a:r>
            <a:r>
              <a:rPr kumimoji="1" lang="en-US" altLang="ja-JP" sz="1400" b="1" i="0" u="none" strike="noStrike" kern="1200" cap="none" spc="0" normalizeH="0" baseline="0" noProof="0" dirty="0">
                <a:ln>
                  <a:noFill/>
                </a:ln>
                <a:solidFill>
                  <a:srgbClr val="FFFFFF"/>
                </a:solidFill>
                <a:effectLst/>
                <a:uLnTx/>
                <a:uFillTx/>
                <a:latin typeface="+mn-ea"/>
                <a:cs typeface="+mn-cs"/>
              </a:rPr>
              <a:t>27</a:t>
            </a:r>
            <a:r>
              <a:rPr kumimoji="1" lang="ja-JP" altLang="en-US" sz="1400" b="1" i="0" u="none" strike="noStrike" kern="1200" cap="none" spc="0" normalizeH="0" baseline="0" noProof="0" dirty="0">
                <a:ln>
                  <a:noFill/>
                </a:ln>
                <a:solidFill>
                  <a:srgbClr val="FFFFFF"/>
                </a:solidFill>
                <a:effectLst/>
                <a:uLnTx/>
                <a:uFillTx/>
                <a:latin typeface="+mn-ea"/>
                <a:cs typeface="+mn-cs"/>
              </a:rPr>
              <a:t>日）「４ その他」より抜粋</a:t>
            </a:r>
          </a:p>
        </p:txBody>
      </p:sp>
      <p:sp>
        <p:nvSpPr>
          <p:cNvPr id="9" name="テキスト ボックス 8">
            <a:extLst>
              <a:ext uri="{FF2B5EF4-FFF2-40B4-BE49-F238E27FC236}">
                <a16:creationId xmlns:a16="http://schemas.microsoft.com/office/drawing/2014/main" id="{AE0ECD21-F6A0-4A6D-8200-30F4F9AF4D71}"/>
              </a:ext>
            </a:extLst>
          </p:cNvPr>
          <p:cNvSpPr txBox="1"/>
          <p:nvPr/>
        </p:nvSpPr>
        <p:spPr>
          <a:xfrm>
            <a:off x="206112" y="1828800"/>
            <a:ext cx="9166488" cy="4570482"/>
          </a:xfrm>
          <a:prstGeom prst="rect">
            <a:avLst/>
          </a:prstGeom>
          <a:noFill/>
        </p:spPr>
        <p:txBody>
          <a:bodyPr wrap="square">
            <a:spAutoFit/>
          </a:bodyPr>
          <a:lstStyle/>
          <a:p>
            <a:pPr algn="just">
              <a:lnSpc>
                <a:spcPts val="2200"/>
              </a:lnSpc>
            </a:pPr>
            <a:r>
              <a:rPr lang="ja-JP" altLang="ja-JP" sz="16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（１）荷主等の関係者に対する周知に</a:t>
            </a:r>
            <a:r>
              <a:rPr lang="ja-JP" altLang="ja-JP" sz="160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ついて</a:t>
            </a:r>
            <a:endPar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396000" indent="216000" algn="just">
              <a:lnSpc>
                <a:spcPts val="2200"/>
              </a:lnSpc>
            </a:pPr>
            <a:r>
              <a:rPr lang="ja-JP" altLang="ja-JP" sz="1600" u="sng"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改善基</a:t>
            </a:r>
            <a:r>
              <a:rPr lang="ja-JP" altLang="ja-JP" sz="1600" u="sng"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準告示の改正に当たっては、その履行確保を徹底する観点から、改正後速やかに、</a:t>
            </a:r>
            <a:r>
              <a:rPr lang="ja-JP" altLang="ja-JP" sz="1600" u="sng"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使用者</a:t>
            </a:r>
            <a:r>
              <a:rPr lang="ja-JP" altLang="ja-JP" sz="1600" u="sng"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や自動車運転者のみならず、荷主やいわゆる元請運送事業者、貸切バス利用者等の発注者、</a:t>
            </a:r>
            <a:r>
              <a:rPr lang="ja-JP" altLang="ja-JP" sz="1600" u="sng"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貨物</a:t>
            </a:r>
            <a:r>
              <a:rPr lang="ja-JP" altLang="ja-JP" sz="1600" u="sng"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自動車利用運送事業者等に対し、関係省庁と連携し、幅広く周知することが適当</a:t>
            </a:r>
            <a:r>
              <a:rPr lang="ja-JP" altLang="ja-JP" sz="16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である</a:t>
            </a:r>
            <a:r>
              <a:rPr lang="ja-JP" altLang="ja-JP" sz="160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396000" indent="216000" algn="just">
              <a:lnSpc>
                <a:spcPts val="2200"/>
              </a:lnSpc>
            </a:pPr>
            <a:r>
              <a:rPr lang="ja-JP" altLang="ja-JP" sz="160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特</a:t>
            </a:r>
            <a:r>
              <a:rPr lang="ja-JP" altLang="ja-JP" sz="16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に、道路貨物運送業は、過労死等の労災支給決定件数が最も多い業種</a:t>
            </a:r>
            <a:r>
              <a:rPr lang="ja-JP" altLang="en-US" sz="16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で</a:t>
            </a:r>
            <a:r>
              <a:rPr lang="ja-JP" altLang="ja-JP" sz="16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あることから</a:t>
            </a:r>
            <a:r>
              <a:rPr lang="ja-JP" altLang="ja-JP" sz="160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、長時間労働の是正等を積極的に進める必要がある一方、長時間労働の要因には、取引慣行など個々</a:t>
            </a:r>
            <a:r>
              <a:rPr lang="ja-JP" altLang="ja-JP" sz="16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の事業主の努力だけでは見直すことが困難なものがある</a:t>
            </a:r>
            <a:r>
              <a:rPr lang="ja-JP" altLang="ja-JP" sz="160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396000" indent="216000" algn="just">
              <a:lnSpc>
                <a:spcPts val="2200"/>
              </a:lnSpc>
            </a:pPr>
            <a:r>
              <a:rPr lang="ja-JP" altLang="ja-JP" sz="160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また</a:t>
            </a:r>
            <a:r>
              <a:rPr lang="ja-JP" altLang="ja-JP" sz="16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、働き方改革関連法により改正された労働時間等の設定の改善に関する特別措置法（</a:t>
            </a:r>
            <a:r>
              <a:rPr lang="ja-JP" altLang="ja-JP" sz="160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平成</a:t>
            </a:r>
            <a:r>
              <a:rPr lang="ja-JP" altLang="ja-JP" sz="16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４年法律第</a:t>
            </a:r>
            <a:r>
              <a:rPr lang="en-US" altLang="ja-JP" sz="16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90</a:t>
            </a:r>
            <a:r>
              <a:rPr lang="ja-JP" altLang="ja-JP" sz="16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号）第２条第４項では、他の事業主との取引を行う場合において、長時間</a:t>
            </a:r>
            <a:r>
              <a:rPr lang="ja-JP" altLang="ja-JP" sz="160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労働に</a:t>
            </a:r>
            <a:r>
              <a:rPr lang="ja-JP" altLang="ja-JP" sz="16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つながるような著しく短い期限の発注や発注内容の頻繁な変更を行わない等の必要な配慮</a:t>
            </a:r>
            <a:r>
              <a:rPr lang="ja-JP" altLang="ja-JP" sz="160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をする</a:t>
            </a:r>
            <a:r>
              <a:rPr lang="ja-JP" altLang="ja-JP" sz="16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ことが事業主の努力義務とされている</a:t>
            </a:r>
            <a:r>
              <a:rPr lang="ja-JP" altLang="ja-JP" sz="160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6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396000" indent="216000" algn="just">
              <a:lnSpc>
                <a:spcPts val="2200"/>
              </a:lnSpc>
            </a:pPr>
            <a:r>
              <a:rPr lang="ja-JP" altLang="ja-JP" sz="1600" u="sng"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厚生</a:t>
            </a:r>
            <a:r>
              <a:rPr lang="ja-JP" altLang="ja-JP" sz="1600" u="sng"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労働省においては、これらのことを踏まえ、改善基準告示の改正後、速やかに、発着</a:t>
            </a:r>
            <a:r>
              <a:rPr lang="ja-JP" altLang="ja-JP" sz="1600" u="sng"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荷主</a:t>
            </a:r>
            <a:r>
              <a:rPr lang="ja-JP" altLang="ja-JP" sz="1600" u="sng"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等に対し、恒常的な長時間の荷待ちを発生させないこと等について、労働基準監督署による</a:t>
            </a:r>
            <a:r>
              <a:rPr lang="ja-JP" altLang="ja-JP" sz="16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600" u="sng"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要請」を実施</a:t>
            </a:r>
            <a:r>
              <a:rPr lang="ja-JP" altLang="ja-JP" sz="16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するとともに、国土交通省が実施する「荷主への働きかけ」等に資するよう、</a:t>
            </a:r>
            <a:r>
              <a:rPr lang="ja-JP" altLang="ja-JP" sz="160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厚生</a:t>
            </a:r>
            <a:r>
              <a:rPr lang="ja-JP" altLang="ja-JP" sz="16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労働省が把握した長時間の恒常的な荷待ち等に関する情報を国土交通省に対して提供する</a:t>
            </a:r>
            <a:r>
              <a:rPr lang="ja-JP" altLang="ja-JP" sz="160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こと</a:t>
            </a:r>
            <a:r>
              <a:rPr lang="ja-JP" altLang="ja-JP" sz="160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が適当である。</a:t>
            </a: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8" name="テキスト プレースホルダー 3"/>
          <p:cNvSpPr>
            <a:spLocks noGrp="1"/>
          </p:cNvSpPr>
          <p:nvPr>
            <p:ph type="body" sz="quarter" idx="13"/>
          </p:nvPr>
        </p:nvSpPr>
        <p:spPr>
          <a:xfrm>
            <a:off x="0" y="663918"/>
            <a:ext cx="9907200" cy="530878"/>
          </a:xfrm>
        </p:spPr>
        <p:txBody>
          <a:bodyPr anchor="ctr"/>
          <a:lstStyle/>
          <a:p>
            <a:r>
              <a:rPr kumimoji="1" lang="ja-JP" altLang="en-US" sz="1200" dirty="0" smtClean="0"/>
              <a:t>▶</a:t>
            </a:r>
            <a:r>
              <a:rPr lang="ja-JP" altLang="en-US" sz="1200" dirty="0"/>
              <a:t>　</a:t>
            </a:r>
            <a:r>
              <a:rPr lang="ja-JP" altLang="en-US" sz="1200" dirty="0" smtClean="0"/>
              <a:t>「自動車運転者の労働時間等の改善のための基準の在り方について」（とりまとめ）において、以下のとおり記載。</a:t>
            </a:r>
            <a:endParaRPr kumimoji="1" lang="ja-JP" altLang="en-US" sz="1200" dirty="0"/>
          </a:p>
        </p:txBody>
      </p:sp>
      <p:sp>
        <p:nvSpPr>
          <p:cNvPr id="10" name="スライド番号プレースホルダー 2"/>
          <p:cNvSpPr txBox="1">
            <a:spLocks/>
          </p:cNvSpPr>
          <p:nvPr/>
        </p:nvSpPr>
        <p:spPr>
          <a:xfrm>
            <a:off x="8915314" y="6536158"/>
            <a:ext cx="630513" cy="278421"/>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4</a:t>
            </a:fld>
            <a:endParaRPr lang="en-US" dirty="0"/>
          </a:p>
        </p:txBody>
      </p:sp>
      <p:sp>
        <p:nvSpPr>
          <p:cNvPr id="5" name="スライド番号プレースホルダー 4"/>
          <p:cNvSpPr>
            <a:spLocks noGrp="1"/>
          </p:cNvSpPr>
          <p:nvPr>
            <p:ph type="sldNum" sz="quarter" idx="4"/>
          </p:nvPr>
        </p:nvSpPr>
        <p:spPr/>
        <p:txBody>
          <a:bodyPr/>
          <a:lstStyle/>
          <a:p>
            <a:fld id="{48F63A3B-78C7-47BE-AE5E-E10140E04643}" type="slidenum">
              <a:rPr lang="en-US" smtClean="0"/>
              <a:pPr/>
              <a:t>4</a:t>
            </a:fld>
            <a:endParaRPr lang="en-US" dirty="0"/>
          </a:p>
        </p:txBody>
      </p:sp>
    </p:spTree>
    <p:extLst>
      <p:ext uri="{BB962C8B-B14F-4D97-AF65-F5344CB8AC3E}">
        <p14:creationId xmlns:p14="http://schemas.microsoft.com/office/powerpoint/2010/main" val="1103152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タイトル 1"/>
          <p:cNvSpPr>
            <a:spLocks noGrp="1"/>
          </p:cNvSpPr>
          <p:nvPr>
            <p:ph type="title"/>
          </p:nvPr>
        </p:nvSpPr>
        <p:spPr>
          <a:xfrm>
            <a:off x="-447600" y="-76200"/>
            <a:ext cx="10621180" cy="715313"/>
          </a:xfrm>
        </p:spPr>
        <p:txBody>
          <a:bodyPr>
            <a:noAutofit/>
          </a:bodyPr>
          <a:lstStyle/>
          <a:p>
            <a:pPr algn="ctr">
              <a:defRPr/>
            </a:pPr>
            <a:r>
              <a:rPr kumimoji="1" lang="ja-JP" altLang="en-US" sz="2000" b="1" i="0" u="none" strike="noStrike" kern="1200" cap="none" spc="-150" normalizeH="0" baseline="0" noProof="0" dirty="0">
                <a:ln>
                  <a:noFill/>
                </a:ln>
                <a:solidFill>
                  <a:srgbClr val="FFFFFF"/>
                </a:solidFill>
                <a:effectLst/>
                <a:uLnTx/>
                <a:uFillTx/>
                <a:latin typeface="+mn-ea"/>
              </a:rPr>
              <a:t>（参考）改善基準告示の改正に伴い「荷主特別対策チーム」を編成しました</a:t>
            </a:r>
            <a:endParaRPr kumimoji="1" lang="ja-JP" altLang="en-US" sz="2000" b="1" spc="-150" dirty="0">
              <a:solidFill>
                <a:schemeClr val="bg1"/>
              </a:solidFill>
              <a:latin typeface="+mn-ea"/>
            </a:endParaRPr>
          </a:p>
        </p:txBody>
      </p:sp>
      <p:sp>
        <p:nvSpPr>
          <p:cNvPr id="2" name="スライド番号プレースホルダー 1"/>
          <p:cNvSpPr>
            <a:spLocks noGrp="1"/>
          </p:cNvSpPr>
          <p:nvPr>
            <p:ph type="sldNum" sz="quarter" idx="4"/>
          </p:nvPr>
        </p:nvSpPr>
        <p:spPr>
          <a:xfrm>
            <a:off x="9075015" y="6536158"/>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108" b="0" i="0" u="none" strike="noStrike" kern="1200" cap="none" spc="0" normalizeH="0" baseline="0" noProof="0" smtClean="0">
                <a:ln>
                  <a:noFill/>
                </a:ln>
                <a:solidFill>
                  <a:prstClr val="black"/>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108" b="0" i="0" u="none" strike="noStrike" kern="1200" cap="none" spc="0" normalizeH="0" baseline="0" noProof="0" dirty="0">
              <a:ln>
                <a:noFill/>
              </a:ln>
              <a:solidFill>
                <a:prstClr val="black"/>
              </a:solidFill>
              <a:effectLst/>
              <a:uLnTx/>
              <a:uFillTx/>
              <a:latin typeface="Arial" panose="020B0604020202020204" pitchFamily="34" charset="0"/>
              <a:ea typeface="メイリオ"/>
              <a:cs typeface="Arial" panose="020B0604020202020204" pitchFamily="34" charset="0"/>
            </a:endParaRPr>
          </a:p>
        </p:txBody>
      </p:sp>
      <p:sp>
        <p:nvSpPr>
          <p:cNvPr id="5" name="テキスト プレースホルダー 2">
            <a:extLst>
              <a:ext uri="{FF2B5EF4-FFF2-40B4-BE49-F238E27FC236}">
                <a16:creationId xmlns:a16="http://schemas.microsoft.com/office/drawing/2014/main" id="{3B97A776-1F35-4C4D-A399-9E8BD312FD00}"/>
              </a:ext>
            </a:extLst>
          </p:cNvPr>
          <p:cNvSpPr>
            <a:spLocks noGrp="1"/>
          </p:cNvSpPr>
          <p:nvPr>
            <p:ph type="body" sz="quarter" idx="13"/>
          </p:nvPr>
        </p:nvSpPr>
        <p:spPr>
          <a:xfrm>
            <a:off x="-231576" y="600911"/>
            <a:ext cx="10621180" cy="530878"/>
          </a:xfrm>
          <a:solidFill>
            <a:schemeClr val="bg2"/>
          </a:solidFill>
        </p:spPr>
        <p:txBody>
          <a:bodyPr anchor="ctr"/>
          <a:lstStyle/>
          <a:p>
            <a:pPr>
              <a:spcBef>
                <a:spcPts val="0"/>
              </a:spcBef>
            </a:pPr>
            <a:r>
              <a:rPr lang="ja-JP" altLang="en-US" sz="1200" dirty="0">
                <a:latin typeface="メイリオ" panose="020B0604030504040204" pitchFamily="50" charset="-128"/>
                <a:ea typeface="メイリオ" panose="020B0604030504040204" pitchFamily="50" charset="-128"/>
              </a:rPr>
              <a:t>▸　　令和４年</a:t>
            </a:r>
            <a:r>
              <a:rPr lang="en-US" altLang="ja-JP" sz="1200" dirty="0">
                <a:latin typeface="メイリオ" panose="020B0604030504040204" pitchFamily="50" charset="-128"/>
                <a:ea typeface="メイリオ" panose="020B0604030504040204" pitchFamily="50" charset="-128"/>
              </a:rPr>
              <a:t>12</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23</a:t>
            </a:r>
            <a:r>
              <a:rPr lang="ja-JP" altLang="en-US" sz="1200" dirty="0">
                <a:latin typeface="メイリオ" panose="020B0604030504040204" pitchFamily="50" charset="-128"/>
                <a:ea typeface="メイリオ" panose="020B0604030504040204" pitchFamily="50" charset="-128"/>
              </a:rPr>
              <a:t>日の改善基準</a:t>
            </a:r>
            <a:r>
              <a:rPr lang="ja-JP" altLang="en-US" sz="1200" dirty="0" smtClean="0">
                <a:latin typeface="メイリオ" panose="020B0604030504040204" pitchFamily="50" charset="-128"/>
                <a:ea typeface="メイリオ" panose="020B0604030504040204" pitchFamily="50" charset="-128"/>
              </a:rPr>
              <a:t>告示改正</a:t>
            </a:r>
            <a:r>
              <a:rPr lang="ja-JP" altLang="en-US" sz="1200" dirty="0">
                <a:latin typeface="メイリオ" panose="020B0604030504040204" pitchFamily="50" charset="-128"/>
                <a:ea typeface="メイリオ" panose="020B0604030504040204" pitchFamily="50" charset="-128"/>
              </a:rPr>
              <a:t>に伴い</a:t>
            </a:r>
            <a:r>
              <a:rPr lang="ja-JP" altLang="en-US" sz="1200" dirty="0" smtClean="0">
                <a:latin typeface="メイリオ" panose="020B0604030504040204" pitchFamily="50" charset="-128"/>
                <a:ea typeface="メイリオ" panose="020B0604030504040204" pitchFamily="50" charset="-128"/>
              </a:rPr>
              <a:t>、島根労働局をはじめ全国の各労働局に「</a:t>
            </a:r>
            <a:r>
              <a:rPr lang="ja-JP" altLang="en-US" sz="1200" dirty="0">
                <a:latin typeface="メイリオ" panose="020B0604030504040204" pitchFamily="50" charset="-128"/>
                <a:ea typeface="メイリオ" panose="020B0604030504040204" pitchFamily="50" charset="-128"/>
              </a:rPr>
              <a:t>荷主特別対策チーム」を</a:t>
            </a:r>
            <a:r>
              <a:rPr lang="ja-JP" altLang="en-US" sz="1200" dirty="0" smtClean="0">
                <a:latin typeface="メイリオ" panose="020B0604030504040204" pitchFamily="50" charset="-128"/>
                <a:ea typeface="メイリオ" panose="020B0604030504040204" pitchFamily="50" charset="-128"/>
              </a:rPr>
              <a:t>編成。</a:t>
            </a:r>
            <a:endParaRPr lang="ja-JP" altLang="en-US" sz="1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rotWithShape="1">
          <a:blip r:embed="rId2"/>
          <a:srcRect l="17741" t="14367" r="48400" b="16372"/>
          <a:stretch/>
        </p:blipFill>
        <p:spPr bwMode="auto">
          <a:xfrm>
            <a:off x="762000" y="1228061"/>
            <a:ext cx="3696034" cy="5477540"/>
          </a:xfrm>
          <a:prstGeom prst="rect">
            <a:avLst/>
          </a:prstGeom>
          <a:ln>
            <a:solidFill>
              <a:schemeClr val="tx1"/>
            </a:solidFill>
          </a:ln>
          <a:extLst>
            <a:ext uri="{53640926-AAD7-44D8-BBD7-CCE9431645EC}">
              <a14:shadowObscured xmlns:a14="http://schemas.microsoft.com/office/drawing/2010/main"/>
            </a:ext>
          </a:extLst>
        </p:spPr>
      </p:pic>
      <p:pic>
        <p:nvPicPr>
          <p:cNvPr id="7" name="図 6"/>
          <p:cNvPicPr>
            <a:picLocks noChangeAspect="1"/>
          </p:cNvPicPr>
          <p:nvPr/>
        </p:nvPicPr>
        <p:blipFill rotWithShape="1">
          <a:blip r:embed="rId3"/>
          <a:srcRect l="20323" t="12212" r="36817" b="18568"/>
          <a:stretch/>
        </p:blipFill>
        <p:spPr bwMode="auto">
          <a:xfrm>
            <a:off x="5257800" y="1600785"/>
            <a:ext cx="2535866" cy="3276015"/>
          </a:xfrm>
          <a:prstGeom prst="rect">
            <a:avLst/>
          </a:prstGeom>
          <a:ln>
            <a:solidFill>
              <a:schemeClr val="tx1"/>
            </a:solidFill>
          </a:ln>
          <a:extLst>
            <a:ext uri="{53640926-AAD7-44D8-BBD7-CCE9431645EC}">
              <a14:shadowObscured xmlns:a14="http://schemas.microsoft.com/office/drawing/2010/main"/>
            </a:ext>
          </a:extLst>
        </p:spPr>
      </p:pic>
      <p:pic>
        <p:nvPicPr>
          <p:cNvPr id="8" name="図 7"/>
          <p:cNvPicPr>
            <a:picLocks noChangeAspect="1"/>
          </p:cNvPicPr>
          <p:nvPr/>
        </p:nvPicPr>
        <p:blipFill rotWithShape="1">
          <a:blip r:embed="rId4"/>
          <a:srcRect l="1794" t="11455" r="44014" b="42667"/>
          <a:stretch/>
        </p:blipFill>
        <p:spPr bwMode="auto">
          <a:xfrm>
            <a:off x="6800189" y="4740857"/>
            <a:ext cx="2563593" cy="1736143"/>
          </a:xfrm>
          <a:prstGeom prst="rect">
            <a:avLst/>
          </a:prstGeom>
          <a:ln>
            <a:solidFill>
              <a:schemeClr val="tx1"/>
            </a:solidFill>
          </a:ln>
          <a:extLst>
            <a:ext uri="{53640926-AAD7-44D8-BBD7-CCE9431645EC}">
              <a14:shadowObscured xmlns:a14="http://schemas.microsoft.com/office/drawing/2010/main"/>
            </a:ext>
          </a:extLst>
        </p:spPr>
      </p:pic>
      <p:sp>
        <p:nvSpPr>
          <p:cNvPr id="3" name="角丸四角形吹き出し 2"/>
          <p:cNvSpPr/>
          <p:nvPr/>
        </p:nvSpPr>
        <p:spPr>
          <a:xfrm>
            <a:off x="4862990" y="1371600"/>
            <a:ext cx="4842538" cy="5303768"/>
          </a:xfrm>
          <a:prstGeom prst="wedgeRoundRectCallout">
            <a:avLst>
              <a:gd name="adj1" fmla="val -60575"/>
              <a:gd name="adj2" fmla="val 40649"/>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smtClean="0">
              <a:solidFill>
                <a:sysClr val="windowText" lastClr="000000"/>
              </a:solidFill>
            </a:endParaRPr>
          </a:p>
        </p:txBody>
      </p:sp>
      <p:sp>
        <p:nvSpPr>
          <p:cNvPr id="9" name="角丸四角形 8"/>
          <p:cNvSpPr/>
          <p:nvPr/>
        </p:nvSpPr>
        <p:spPr>
          <a:xfrm>
            <a:off x="5334001" y="1228061"/>
            <a:ext cx="3886200" cy="330773"/>
          </a:xfrm>
          <a:prstGeom prst="roundRect">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spc="300" dirty="0" smtClean="0">
                <a:solidFill>
                  <a:sysClr val="windowText" lastClr="000000"/>
                </a:solidFill>
              </a:rPr>
              <a:t>厚生労働省ホームページ　情報メール窓口</a:t>
            </a:r>
          </a:p>
        </p:txBody>
      </p:sp>
    </p:spTree>
    <p:extLst>
      <p:ext uri="{BB962C8B-B14F-4D97-AF65-F5344CB8AC3E}">
        <p14:creationId xmlns:p14="http://schemas.microsoft.com/office/powerpoint/2010/main" val="210758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5932"/>
            <a:ext cx="9906000" cy="817932"/>
          </a:xfrm>
        </p:spPr>
        <p:txBody>
          <a:bodyPr vert="horz" lIns="95782" tIns="47891" rIns="95782" bIns="47891" rtlCol="0" anchor="ctr">
            <a:normAutofit/>
          </a:bodyPr>
          <a:lstStyle/>
          <a:p>
            <a:pPr algn="ctr"/>
            <a:r>
              <a:rPr lang="ja-JP" altLang="en-US" sz="2000" spc="300" dirty="0">
                <a:latin typeface="+mj-ea"/>
                <a:ea typeface="+mj-ea"/>
              </a:rPr>
              <a:t>労働基準監督署による</a:t>
            </a:r>
            <a:r>
              <a:rPr lang="ja-JP" altLang="en-US" sz="2000" spc="300" dirty="0" smtClean="0">
                <a:latin typeface="+mj-ea"/>
                <a:ea typeface="+mj-ea"/>
              </a:rPr>
              <a:t>荷主要請</a:t>
            </a:r>
            <a:endParaRPr lang="ja-JP" altLang="en-US" sz="2000" spc="300" dirty="0">
              <a:latin typeface="+mj-ea"/>
              <a:ea typeface="+mj-ea"/>
            </a:endParaRPr>
          </a:p>
        </p:txBody>
      </p:sp>
      <p:sp>
        <p:nvSpPr>
          <p:cNvPr id="12" name="スライド番号プレースホルダー 3"/>
          <p:cNvSpPr>
            <a:spLocks noGrp="1"/>
          </p:cNvSpPr>
          <p:nvPr>
            <p:ph type="sldNum" sz="quarter" idx="4"/>
          </p:nvPr>
        </p:nvSpPr>
        <p:spPr>
          <a:xfrm>
            <a:off x="8915314" y="6536160"/>
            <a:ext cx="630513" cy="27842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１</a:t>
            </a:r>
            <a:endParaRPr kumimoji="1" lang="en-US"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grpSp>
        <p:nvGrpSpPr>
          <p:cNvPr id="47" name="グループ化 46"/>
          <p:cNvGrpSpPr/>
          <p:nvPr/>
        </p:nvGrpSpPr>
        <p:grpSpPr>
          <a:xfrm>
            <a:off x="-328804" y="2983704"/>
            <a:ext cx="10006205" cy="3736823"/>
            <a:chOff x="1959308" y="1182172"/>
            <a:chExt cx="9187630" cy="3736823"/>
          </a:xfrm>
        </p:grpSpPr>
        <p:grpSp>
          <p:nvGrpSpPr>
            <p:cNvPr id="48" name="グループ化 47"/>
            <p:cNvGrpSpPr/>
            <p:nvPr/>
          </p:nvGrpSpPr>
          <p:grpSpPr>
            <a:xfrm>
              <a:off x="2471114" y="1182172"/>
              <a:ext cx="8675824" cy="3736823"/>
              <a:chOff x="2729300" y="1435184"/>
              <a:chExt cx="8675824" cy="3736823"/>
            </a:xfrm>
          </p:grpSpPr>
          <p:sp>
            <p:nvSpPr>
              <p:cNvPr id="61" name="正方形/長方形 60">
                <a:extLst>
                  <a:ext uri="{FF2B5EF4-FFF2-40B4-BE49-F238E27FC236}">
                    <a16:creationId xmlns:a16="http://schemas.microsoft.com/office/drawing/2014/main" id="{17BEF527-CA96-414D-8E31-C6C53CB9C8CE}"/>
                  </a:ext>
                </a:extLst>
              </p:cNvPr>
              <p:cNvSpPr/>
              <p:nvPr/>
            </p:nvSpPr>
            <p:spPr>
              <a:xfrm>
                <a:off x="2729300" y="1435184"/>
                <a:ext cx="8675824" cy="3736823"/>
              </a:xfrm>
              <a:prstGeom prst="rect">
                <a:avLst/>
              </a:prstGeom>
              <a:solidFill>
                <a:srgbClr val="F7F7F7"/>
              </a:solidFill>
              <a:ln w="6350" cap="rnd" cmpd="sng" algn="ctr">
                <a:noFill/>
                <a:prstDash val="solid"/>
                <a:bevel/>
              </a:ln>
              <a:effectLst/>
            </p:spPr>
            <p:txBody>
              <a:bodyPr lIns="288000" tIns="180000" rIns="144000" bIns="180000" rtlCol="0" anchor="t"/>
              <a:lstStyle/>
              <a:p>
                <a:pPr marL="0" marR="0" lvl="0" indent="0" algn="l" defTabSz="914400" rtl="0" eaLnBrk="1" fontAlgn="auto" latinLnBrk="0" hangingPunct="1">
                  <a:lnSpc>
                    <a:spcPct val="120000"/>
                  </a:lnSpc>
                  <a:spcBef>
                    <a:spcPts val="0"/>
                  </a:spcBef>
                  <a:spcAft>
                    <a:spcPts val="700"/>
                  </a:spcAft>
                  <a:buClr>
                    <a:srgbClr val="103185"/>
                  </a:buClr>
                  <a:buSzTx/>
                  <a:buFontTx/>
                  <a:buNone/>
                  <a:tabLst/>
                  <a:defRPr/>
                </a:pPr>
                <a:endParaRPr kumimoji="1" lang="ja-JP" altLang="en-US" sz="12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grpSp>
            <p:nvGrpSpPr>
              <p:cNvPr id="62" name="グループ化 61"/>
              <p:cNvGrpSpPr/>
              <p:nvPr/>
            </p:nvGrpSpPr>
            <p:grpSpPr>
              <a:xfrm>
                <a:off x="3465669" y="1646253"/>
                <a:ext cx="5058742" cy="1942404"/>
                <a:chOff x="3465669" y="1131972"/>
                <a:chExt cx="5058742" cy="2139146"/>
              </a:xfrm>
            </p:grpSpPr>
            <p:sp>
              <p:nvSpPr>
                <p:cNvPr id="64" name="正方形/長方形 63">
                  <a:extLst>
                    <a:ext uri="{FF2B5EF4-FFF2-40B4-BE49-F238E27FC236}">
                      <a16:creationId xmlns:a16="http://schemas.microsoft.com/office/drawing/2014/main" id="{17BEF527-CA96-414D-8E31-C6C53CB9C8CE}"/>
                    </a:ext>
                  </a:extLst>
                </p:cNvPr>
                <p:cNvSpPr/>
                <p:nvPr/>
              </p:nvSpPr>
              <p:spPr>
                <a:xfrm>
                  <a:off x="4975817" y="1134072"/>
                  <a:ext cx="1148385" cy="1980078"/>
                </a:xfrm>
                <a:prstGeom prst="rect">
                  <a:avLst/>
                </a:prstGeom>
                <a:solidFill>
                  <a:srgbClr val="FDDBDD"/>
                </a:solidFill>
                <a:ln w="6350" cap="rnd" cmpd="sng" algn="ctr">
                  <a:solidFill>
                    <a:srgbClr val="DB4D6D"/>
                  </a:solidFill>
                  <a:prstDash val="solid"/>
                  <a:bevel/>
                </a:ln>
                <a:effectLst/>
              </p:spPr>
              <p:txBody>
                <a:bodyPr lIns="288000" tIns="180000" rIns="144000" bIns="180000" rtlCol="0" anchor="t"/>
                <a:lstStyle/>
                <a:p>
                  <a:pPr marL="0" marR="0" lvl="0" indent="0" algn="l" defTabSz="914400" rtl="0" eaLnBrk="1" fontAlgn="auto" latinLnBrk="0" hangingPunct="1">
                    <a:lnSpc>
                      <a:spcPct val="120000"/>
                    </a:lnSpc>
                    <a:spcBef>
                      <a:spcPts val="0"/>
                    </a:spcBef>
                    <a:spcAft>
                      <a:spcPts val="700"/>
                    </a:spcAft>
                    <a:buClr>
                      <a:srgbClr val="103185"/>
                    </a:buClr>
                    <a:buSzTx/>
                    <a:buFontTx/>
                    <a:buNone/>
                    <a:tabLst/>
                    <a:defRPr/>
                  </a:pPr>
                  <a:endParaRPr kumimoji="1" lang="ja-JP" altLang="en-US" sz="12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66" name="テキスト ボックス 65"/>
                <p:cNvSpPr txBox="1"/>
                <p:nvPr/>
              </p:nvSpPr>
              <p:spPr>
                <a:xfrm>
                  <a:off x="5005315" y="2957186"/>
                  <a:ext cx="3519096" cy="313932"/>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0" i="0" u="none" strike="noStrike" kern="1200" cap="none" spc="0" normalizeH="0" baseline="0" noProof="0" dirty="0" smtClean="0">
                      <a:ln>
                        <a:noFill/>
                      </a:ln>
                      <a:solidFill>
                        <a:srgbClr val="00B0F0"/>
                      </a:solidFill>
                      <a:effectLst/>
                      <a:uLnTx/>
                      <a:uFillTx/>
                      <a:latin typeface="メイリオ"/>
                      <a:ea typeface="メイリオ"/>
                      <a:cs typeface="+mn-cs"/>
                    </a:rPr>
                    <a:t>　</a:t>
                  </a:r>
                  <a:endParaRPr kumimoji="1" lang="en-US" altLang="ja-JP" sz="1200" b="0" i="0" u="none" strike="noStrike" kern="1200" cap="none" spc="0" normalizeH="0" baseline="0" noProof="0" dirty="0" smtClean="0">
                    <a:ln>
                      <a:noFill/>
                    </a:ln>
                    <a:solidFill>
                      <a:srgbClr val="00B0F0"/>
                    </a:solidFill>
                    <a:effectLst/>
                    <a:uLnTx/>
                    <a:uFillTx/>
                    <a:latin typeface="メイリオ"/>
                    <a:ea typeface="メイリオ"/>
                    <a:cs typeface="+mn-cs"/>
                  </a:endParaRPr>
                </a:p>
              </p:txBody>
            </p:sp>
            <p:pic>
              <p:nvPicPr>
                <p:cNvPr id="67" name="図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5669" y="1205814"/>
                  <a:ext cx="674625" cy="699730"/>
                </a:xfrm>
                <a:prstGeom prst="rect">
                  <a:avLst/>
                </a:prstGeom>
              </p:spPr>
            </p:pic>
            <p:sp>
              <p:nvSpPr>
                <p:cNvPr id="70" name="テキスト ボックス 69"/>
                <p:cNvSpPr txBox="1"/>
                <p:nvPr/>
              </p:nvSpPr>
              <p:spPr>
                <a:xfrm>
                  <a:off x="5100853" y="1131972"/>
                  <a:ext cx="910732" cy="335561"/>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Segoe UI"/>
                      <a:ea typeface="メイリオ"/>
                      <a:cs typeface="+mn-cs"/>
                    </a:rPr>
                    <a:t>厚生労働省</a:t>
                  </a:r>
                </a:p>
              </p:txBody>
            </p:sp>
          </p:grpSp>
          <p:sp>
            <p:nvSpPr>
              <p:cNvPr id="63" name="テキスト ボックス 62"/>
              <p:cNvSpPr txBox="1"/>
              <p:nvPr/>
            </p:nvSpPr>
            <p:spPr>
              <a:xfrm>
                <a:off x="6224935" y="1592629"/>
                <a:ext cx="32423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省内</a:t>
                </a:r>
                <a:r>
                  <a:rPr kumimoji="1" lang="en-US" altLang="ja-JP"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HP</a:t>
                </a:r>
                <a:r>
                  <a:rPr kumimoji="1" lang="ja-JP" altLang="en-US" sz="1200" b="1"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において情報収集</a:t>
                </a:r>
                <a:endPar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grpSp>
        <p:sp>
          <p:nvSpPr>
            <p:cNvPr id="49" name="テキスト ボックス 48"/>
            <p:cNvSpPr txBox="1"/>
            <p:nvPr/>
          </p:nvSpPr>
          <p:spPr>
            <a:xfrm>
              <a:off x="1959308" y="1209404"/>
              <a:ext cx="32423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立入調査時に情報収集</a:t>
              </a:r>
              <a:endPar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grpSp>
      <p:sp>
        <p:nvSpPr>
          <p:cNvPr id="72" name="テキスト ボックス 71"/>
          <p:cNvSpPr txBox="1"/>
          <p:nvPr/>
        </p:nvSpPr>
        <p:spPr>
          <a:xfrm>
            <a:off x="5865448" y="6153792"/>
            <a:ext cx="4012280" cy="816321"/>
          </a:xfrm>
          <a:prstGeom prst="rect">
            <a:avLst/>
          </a:prstGeom>
          <a:noFill/>
          <a:ln>
            <a:noFill/>
          </a:ln>
        </p:spPr>
        <p:txBody>
          <a:bodyPr wrap="square" rtlCol="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rPr>
              <a:t>　荷主への働きかけ等の実施に当たり、厚生労働省から提供された情報も活用</a:t>
            </a:r>
            <a:endParaRPr kumimoji="1" lang="en-US" altLang="ja-JP"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rPr>
              <a:t>　国土交通省において、さらなる働きかけ等の実施のため、地方適正化事業実</a:t>
            </a:r>
            <a:endParaRPr kumimoji="1" lang="en-US" altLang="ja-JP"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rPr>
              <a:t>　　施機関が行う巡回指導時の情報収集を周知徹底</a:t>
            </a:r>
            <a:endParaRPr kumimoji="1" lang="en-US" altLang="ja-JP" sz="800" dirty="0">
              <a:solidFill>
                <a:srgbClr val="103185"/>
              </a:solidFill>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solidFill>
                <a:srgbClr val="103185"/>
              </a:solidFill>
              <a:effectLst/>
              <a:uLnTx/>
              <a:uFillTx/>
              <a:latin typeface="メイリオ" panose="020B0604030504040204" pitchFamily="50" charset="-128"/>
              <a:ea typeface="メイリオ" panose="020B0604030504040204" pitchFamily="50" charset="-128"/>
              <a:cs typeface="+mn-cs"/>
            </a:endParaRPr>
          </a:p>
        </p:txBody>
      </p:sp>
      <p:sp>
        <p:nvSpPr>
          <p:cNvPr id="36" name="角丸四角形 35">
            <a:extLst>
              <a:ext uri="{FF2B5EF4-FFF2-40B4-BE49-F238E27FC236}">
                <a16:creationId xmlns:a16="http://schemas.microsoft.com/office/drawing/2014/main" id="{29AC758E-DCB6-8049-B5CE-9E817D189555}"/>
              </a:ext>
            </a:extLst>
          </p:cNvPr>
          <p:cNvSpPr/>
          <p:nvPr/>
        </p:nvSpPr>
        <p:spPr>
          <a:xfrm>
            <a:off x="2127173" y="4811904"/>
            <a:ext cx="1296964" cy="216000"/>
          </a:xfrm>
          <a:prstGeom prst="roundRect">
            <a:avLst>
              <a:gd name="adj" fmla="val 17286"/>
            </a:avLst>
          </a:prstGeom>
          <a:solidFill>
            <a:schemeClr val="accent2"/>
          </a:solidFill>
        </p:spPr>
        <p:txBody>
          <a:bodyPr wrap="none"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100" b="1" i="0" u="none" strike="noStrike" kern="0" cap="none" spc="239"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労働基準監督署</a:t>
            </a:r>
          </a:p>
        </p:txBody>
      </p:sp>
      <p:pic>
        <p:nvPicPr>
          <p:cNvPr id="37" name="図 36"/>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b="23750"/>
          <a:stretch/>
        </p:blipFill>
        <p:spPr>
          <a:xfrm>
            <a:off x="2069081" y="3640439"/>
            <a:ext cx="1463807" cy="1164794"/>
          </a:xfrm>
          <a:prstGeom prst="rect">
            <a:avLst/>
          </a:prstGeom>
        </p:spPr>
      </p:pic>
      <p:sp>
        <p:nvSpPr>
          <p:cNvPr id="39" name="角丸四角形 38">
            <a:extLst>
              <a:ext uri="{FF2B5EF4-FFF2-40B4-BE49-F238E27FC236}">
                <a16:creationId xmlns:a16="http://schemas.microsoft.com/office/drawing/2014/main" id="{29AC758E-DCB6-8049-B5CE-9E817D189555}"/>
              </a:ext>
            </a:extLst>
          </p:cNvPr>
          <p:cNvSpPr/>
          <p:nvPr/>
        </p:nvSpPr>
        <p:spPr>
          <a:xfrm>
            <a:off x="4893448" y="6178587"/>
            <a:ext cx="972000" cy="216000"/>
          </a:xfrm>
          <a:prstGeom prst="roundRect">
            <a:avLst>
              <a:gd name="adj" fmla="val 17286"/>
            </a:avLst>
          </a:prstGeom>
          <a:solidFill>
            <a:srgbClr val="8A8A8A"/>
          </a:solidFill>
        </p:spPr>
        <p:txBody>
          <a:bodyPr wrap="none"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100" b="1" i="0" u="none" strike="noStrike" kern="0" cap="none" spc="239"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発荷主</a:t>
            </a:r>
          </a:p>
        </p:txBody>
      </p:sp>
      <p:sp>
        <p:nvSpPr>
          <p:cNvPr id="41" name="正方形/長方形 40">
            <a:extLst>
              <a:ext uri="{FF2B5EF4-FFF2-40B4-BE49-F238E27FC236}">
                <a16:creationId xmlns:a16="http://schemas.microsoft.com/office/drawing/2014/main" id="{17BEF527-CA96-414D-8E31-C6C53CB9C8CE}"/>
              </a:ext>
            </a:extLst>
          </p:cNvPr>
          <p:cNvSpPr/>
          <p:nvPr/>
        </p:nvSpPr>
        <p:spPr>
          <a:xfrm>
            <a:off x="381000" y="1291081"/>
            <a:ext cx="9164827" cy="1506590"/>
          </a:xfrm>
          <a:prstGeom prst="rect">
            <a:avLst/>
          </a:prstGeom>
          <a:noFill/>
          <a:ln w="12700" cap="rnd">
            <a:solidFill>
              <a:srgbClr val="FF7C80"/>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88000" tIns="180000" rIns="144000" bIns="180000" rtlCol="0" anchor="t"/>
          <a:lstStyle/>
          <a:p>
            <a:pPr marL="0" marR="0" lvl="0" indent="0" algn="l" defTabSz="457200" rtl="0" eaLnBrk="1" fontAlgn="auto" latinLnBrk="0" hangingPunct="1">
              <a:lnSpc>
                <a:spcPct val="120000"/>
              </a:lnSpc>
              <a:spcBef>
                <a:spcPts val="0"/>
              </a:spcBef>
              <a:spcAft>
                <a:spcPts val="700"/>
              </a:spcAft>
              <a:buClr>
                <a:srgbClr val="103185"/>
              </a:buClr>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sp>
        <p:nvSpPr>
          <p:cNvPr id="42" name="角丸四角形 41">
            <a:extLst>
              <a:ext uri="{FF2B5EF4-FFF2-40B4-BE49-F238E27FC236}">
                <a16:creationId xmlns:a16="http://schemas.microsoft.com/office/drawing/2014/main" id="{8569347B-8A4C-9646-89AB-DDDCB8E6B339}"/>
              </a:ext>
            </a:extLst>
          </p:cNvPr>
          <p:cNvSpPr/>
          <p:nvPr/>
        </p:nvSpPr>
        <p:spPr>
          <a:xfrm>
            <a:off x="343757" y="1107276"/>
            <a:ext cx="5267135" cy="394874"/>
          </a:xfrm>
          <a:prstGeom prst="roundRect">
            <a:avLst>
              <a:gd name="adj" fmla="val 0"/>
            </a:avLst>
          </a:prstGeom>
          <a:solidFill>
            <a:srgbClr val="DB4D6D"/>
          </a:solidFill>
          <a:ln w="76200">
            <a:solidFill>
              <a:schemeClr val="bg1"/>
            </a:solid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400" b="1" i="0" u="none" strike="noStrike" kern="1200" cap="none" spc="239"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Noto Sans CJK JP DemiLight" charset="-128"/>
              </a:rPr>
              <a:t>労働基準監督署による要請（</a:t>
            </a:r>
            <a:r>
              <a:rPr lang="ja-JP" altLang="en-US" sz="1400" b="1" spc="239" noProof="0" dirty="0" smtClean="0">
                <a:solidFill>
                  <a:prstClr val="white"/>
                </a:solidFill>
                <a:latin typeface="メイリオ" panose="020B0604030504040204" pitchFamily="50" charset="-128"/>
                <a:ea typeface="メイリオ" panose="020B0604030504040204" pitchFamily="50" charset="-128"/>
                <a:cs typeface="Noto Sans CJK JP DemiLight" charset="-128"/>
              </a:rPr>
              <a:t>令和４年</a:t>
            </a:r>
            <a:r>
              <a:rPr lang="en-US" altLang="ja-JP" sz="1400" b="1" spc="239" noProof="0" dirty="0" smtClean="0">
                <a:solidFill>
                  <a:prstClr val="white"/>
                </a:solidFill>
                <a:latin typeface="メイリオ" panose="020B0604030504040204" pitchFamily="50" charset="-128"/>
                <a:ea typeface="メイリオ" panose="020B0604030504040204" pitchFamily="50" charset="-128"/>
                <a:cs typeface="Noto Sans CJK JP DemiLight" charset="-128"/>
              </a:rPr>
              <a:t>12</a:t>
            </a:r>
            <a:r>
              <a:rPr lang="ja-JP" altLang="en-US" sz="1400" b="1" spc="239" noProof="0" dirty="0" smtClean="0">
                <a:solidFill>
                  <a:prstClr val="white"/>
                </a:solidFill>
                <a:latin typeface="メイリオ" panose="020B0604030504040204" pitchFamily="50" charset="-128"/>
                <a:ea typeface="メイリオ" panose="020B0604030504040204" pitchFamily="50" charset="-128"/>
                <a:cs typeface="Noto Sans CJK JP DemiLight" charset="-128"/>
              </a:rPr>
              <a:t>月</a:t>
            </a:r>
            <a:r>
              <a:rPr lang="en-US" altLang="ja-JP" sz="1400" b="1" spc="239" noProof="0" dirty="0" smtClean="0">
                <a:solidFill>
                  <a:prstClr val="white"/>
                </a:solidFill>
                <a:latin typeface="メイリオ" panose="020B0604030504040204" pitchFamily="50" charset="-128"/>
                <a:ea typeface="メイリオ" panose="020B0604030504040204" pitchFamily="50" charset="-128"/>
                <a:cs typeface="Noto Sans CJK JP DemiLight" charset="-128"/>
              </a:rPr>
              <a:t>23</a:t>
            </a:r>
            <a:r>
              <a:rPr lang="ja-JP" altLang="en-US" sz="1400" b="1" spc="239" noProof="0" dirty="0" smtClean="0">
                <a:solidFill>
                  <a:prstClr val="white"/>
                </a:solidFill>
                <a:latin typeface="メイリオ" panose="020B0604030504040204" pitchFamily="50" charset="-128"/>
                <a:ea typeface="メイリオ" panose="020B0604030504040204" pitchFamily="50" charset="-128"/>
                <a:cs typeface="Noto Sans CJK JP DemiLight" charset="-128"/>
              </a:rPr>
              <a:t>日～</a:t>
            </a:r>
            <a:r>
              <a:rPr kumimoji="0" lang="ja-JP" altLang="en-US" sz="1400" b="1" i="0" u="none" strike="noStrike" kern="1200" cap="none" spc="239"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Noto Sans CJK JP DemiLight" charset="-128"/>
              </a:rPr>
              <a:t>）</a:t>
            </a:r>
            <a:endParaRPr kumimoji="0" lang="ja-JP" altLang="en-US" sz="1400" b="1" i="0" u="none" strike="noStrike" kern="1200" cap="none" spc="239"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Noto Sans CJK JP DemiLight" charset="-128"/>
            </a:endParaRPr>
          </a:p>
        </p:txBody>
      </p:sp>
      <p:sp>
        <p:nvSpPr>
          <p:cNvPr id="43" name="正方形/長方形 42"/>
          <p:cNvSpPr/>
          <p:nvPr/>
        </p:nvSpPr>
        <p:spPr>
          <a:xfrm>
            <a:off x="381000" y="1447800"/>
            <a:ext cx="8242329" cy="1372683"/>
          </a:xfrm>
          <a:prstGeom prst="rect">
            <a:avLst/>
          </a:prstGeom>
        </p:spPr>
        <p:txBody>
          <a:bodyPr wrap="square">
            <a:spAutoFit/>
          </a:bodyPr>
          <a:lstStyle/>
          <a:p>
            <a:pPr marL="180000" marR="0" lvl="0" indent="-360000" algn="l" defTabSz="914400" rtl="0" eaLnBrk="1" fontAlgn="auto" latinLnBrk="0" hangingPunct="1">
              <a:lnSpc>
                <a:spcPct val="13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400" b="1" i="0" u="sng"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rPr>
              <a:t>荷主企業に対し、労働基準監督署から配慮を要請</a:t>
            </a:r>
            <a:endParaRPr kumimoji="1" lang="en-US" altLang="ja-JP" sz="1400" b="1" i="0" u="sng"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endParaRPr>
          </a:p>
          <a:p>
            <a:pPr marL="180000" marR="0" lvl="0" indent="-360000" algn="l"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（要請の内容）長時間の恒常的な荷待ち時間を発生させないよう努めること。</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80000" marR="0" lvl="0" indent="-360000" algn="l"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運送業務の発注担当者に改善基準告示を周知すること。</a:t>
            </a:r>
            <a:endParaRPr kumimoji="1" lang="en-US" altLang="ja-JP"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80000" marR="0" lvl="0" indent="-360000" algn="l" defTabSz="914400" rtl="0" eaLnBrk="1" fontAlgn="auto" latinLnBrk="0" hangingPunct="1">
              <a:lnSpc>
                <a:spcPct val="13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180000" marR="0" lvl="0" indent="-360000" algn="l" defTabSz="914400" rtl="0" eaLnBrk="1" fontAlgn="auto" latinLnBrk="0" hangingPunct="1">
              <a:lnSpc>
                <a:spcPct val="13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　対象企業選定にあたり、</a:t>
            </a:r>
            <a:r>
              <a:rPr kumimoji="1" lang="ja-JP" altLang="en-US" sz="1400" b="1" i="0" u="sng"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rPr>
              <a:t>省内</a:t>
            </a:r>
            <a:r>
              <a:rPr kumimoji="1" lang="en-US" altLang="ja-JP" sz="1400" b="1" i="0" u="sng"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rPr>
              <a:t>HP</a:t>
            </a:r>
            <a:r>
              <a:rPr kumimoji="1" lang="ja-JP" altLang="en-US" sz="1400" b="1" i="0" u="sng"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rPr>
              <a:t>や立入調査時に収集した情報</a:t>
            </a:r>
            <a:r>
              <a:rPr kumimoji="1" lang="ja-JP" altLang="en-US" sz="1400" b="0" i="0" u="none" strike="noStrike" kern="1200" cap="none" spc="0" normalizeH="0" baseline="0" noProof="0" dirty="0" smtClean="0">
                <a:ln>
                  <a:noFill/>
                </a:ln>
                <a:solidFill>
                  <a:srgbClr val="000000"/>
                </a:solidFill>
                <a:effectLst/>
                <a:uLnTx/>
                <a:uFillTx/>
                <a:latin typeface="メイリオ" panose="020B0604030504040204" pitchFamily="50" charset="-128"/>
                <a:ea typeface="メイリオ" panose="020B0604030504040204" pitchFamily="50" charset="-128"/>
                <a:cs typeface="+mn-cs"/>
              </a:rPr>
              <a:t>を活用 ⇒ </a:t>
            </a:r>
            <a:r>
              <a:rPr kumimoji="1" lang="ja-JP" altLang="en-US" sz="1400" b="1" i="0" u="sng"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rPr>
              <a:t>国土交通省にも情報提供</a:t>
            </a:r>
            <a:endParaRPr kumimoji="1" lang="en-US" altLang="ja-JP" sz="1400" b="1" i="0" u="sng" strike="noStrike" kern="1200" cap="none" spc="0" normalizeH="0" baseline="0" noProof="0" dirty="0">
              <a:ln>
                <a:noFill/>
              </a:ln>
              <a:solidFill>
                <a:srgbClr val="DB4D6D"/>
              </a:solidFill>
              <a:effectLst/>
              <a:uLnTx/>
              <a:uFillTx/>
              <a:latin typeface="メイリオ" panose="020B0604030504040204" pitchFamily="50" charset="-128"/>
              <a:ea typeface="メイリオ" panose="020B0604030504040204" pitchFamily="50" charset="-128"/>
              <a:cs typeface="+mn-cs"/>
            </a:endParaRPr>
          </a:p>
        </p:txBody>
      </p:sp>
      <p:sp>
        <p:nvSpPr>
          <p:cNvPr id="55" name="角丸四角形 54">
            <a:extLst>
              <a:ext uri="{FF2B5EF4-FFF2-40B4-BE49-F238E27FC236}">
                <a16:creationId xmlns:a16="http://schemas.microsoft.com/office/drawing/2014/main" id="{29AC758E-DCB6-8049-B5CE-9E817D189555}"/>
              </a:ext>
            </a:extLst>
          </p:cNvPr>
          <p:cNvSpPr/>
          <p:nvPr/>
        </p:nvSpPr>
        <p:spPr>
          <a:xfrm>
            <a:off x="863570" y="3867232"/>
            <a:ext cx="972000" cy="216000"/>
          </a:xfrm>
          <a:prstGeom prst="roundRect">
            <a:avLst>
              <a:gd name="adj" fmla="val 17286"/>
            </a:avLst>
          </a:prstGeom>
          <a:solidFill>
            <a:srgbClr val="8A8A8A"/>
          </a:solidFill>
        </p:spPr>
        <p:txBody>
          <a:bodyPr wrap="none"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100" b="1" i="0" u="none" strike="noStrike" kern="0" cap="none" spc="239"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運送業者</a:t>
            </a:r>
          </a:p>
        </p:txBody>
      </p:sp>
      <p:cxnSp>
        <p:nvCxnSpPr>
          <p:cNvPr id="32" name="直線矢印コネクタ 31">
            <a:extLst>
              <a:ext uri="{FF2B5EF4-FFF2-40B4-BE49-F238E27FC236}">
                <a16:creationId xmlns:a16="http://schemas.microsoft.com/office/drawing/2014/main" id="{FA9D6986-C8B6-1345-901F-629C35FB67E8}"/>
              </a:ext>
            </a:extLst>
          </p:cNvPr>
          <p:cNvCxnSpPr>
            <a:cxnSpLocks/>
          </p:cNvCxnSpPr>
          <p:nvPr/>
        </p:nvCxnSpPr>
        <p:spPr>
          <a:xfrm flipH="1" flipV="1">
            <a:off x="5993500" y="6090784"/>
            <a:ext cx="2493646" cy="2232"/>
          </a:xfrm>
          <a:prstGeom prst="straightConnector1">
            <a:avLst/>
          </a:prstGeom>
          <a:noFill/>
          <a:ln w="57150" cap="rnd" cmpd="sng" algn="ctr">
            <a:solidFill>
              <a:schemeClr val="accent1"/>
            </a:solidFill>
            <a:prstDash val="solid"/>
            <a:round/>
            <a:headEnd type="none"/>
            <a:tailEnd type="arrow"/>
          </a:ln>
          <a:effectLst/>
        </p:spPr>
      </p:cxnSp>
      <p:sp>
        <p:nvSpPr>
          <p:cNvPr id="34" name="テキスト ボックス 33"/>
          <p:cNvSpPr txBox="1"/>
          <p:nvPr/>
        </p:nvSpPr>
        <p:spPr>
          <a:xfrm>
            <a:off x="2704357" y="5656602"/>
            <a:ext cx="2307441"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rPr>
              <a:t>荷主への要請</a:t>
            </a:r>
            <a:r>
              <a:rPr kumimoji="1" lang="ja-JP" altLang="en-US" sz="700" b="1" dirty="0" smtClean="0">
                <a:solidFill>
                  <a:srgbClr val="DB4D6D"/>
                </a:solidFill>
                <a:latin typeface="メイリオ" panose="020B0604030504040204" pitchFamily="50" charset="-128"/>
                <a:ea typeface="メイリオ" panose="020B0604030504040204" pitchFamily="50" charset="-128"/>
              </a:rPr>
              <a:t>（</a:t>
            </a:r>
            <a:r>
              <a:rPr kumimoji="1" lang="en-US" altLang="ja-JP" sz="700" b="1" dirty="0" smtClean="0">
                <a:solidFill>
                  <a:srgbClr val="DB4D6D"/>
                </a:solidFill>
                <a:latin typeface="メイリオ" panose="020B0604030504040204" pitchFamily="50" charset="-128"/>
                <a:ea typeface="メイリオ" panose="020B0604030504040204" pitchFamily="50" charset="-128"/>
              </a:rPr>
              <a:t>R4.12.23</a:t>
            </a:r>
            <a:r>
              <a:rPr kumimoji="1" lang="ja-JP" altLang="en-US" sz="700" b="1" dirty="0" smtClean="0">
                <a:solidFill>
                  <a:srgbClr val="DB4D6D"/>
                </a:solidFill>
                <a:latin typeface="メイリオ" panose="020B0604030504040204" pitchFamily="50" charset="-128"/>
                <a:ea typeface="メイリオ" panose="020B0604030504040204" pitchFamily="50" charset="-128"/>
              </a:rPr>
              <a:t>～）</a:t>
            </a:r>
            <a:endParaRPr kumimoji="1" lang="ja-JP" altLang="en-US" sz="700" b="1" i="0" u="none" strike="noStrike" kern="1200" cap="none" spc="0" normalizeH="0" baseline="0" noProof="0" dirty="0">
              <a:ln>
                <a:noFill/>
              </a:ln>
              <a:solidFill>
                <a:srgbClr val="DB4D6D"/>
              </a:solidFill>
              <a:effectLst/>
              <a:uLnTx/>
              <a:uFillTx/>
              <a:latin typeface="メイリオ" panose="020B0604030504040204" pitchFamily="50" charset="-128"/>
              <a:ea typeface="メイリオ" panose="020B0604030504040204" pitchFamily="50" charset="-128"/>
            </a:endParaRPr>
          </a:p>
        </p:txBody>
      </p:sp>
      <p:sp>
        <p:nvSpPr>
          <p:cNvPr id="44" name="テキスト ボックス 43"/>
          <p:cNvSpPr txBox="1"/>
          <p:nvPr/>
        </p:nvSpPr>
        <p:spPr>
          <a:xfrm>
            <a:off x="4442852" y="3856733"/>
            <a:ext cx="2307441"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rPr>
              <a:t>情報提供（拡充）</a:t>
            </a:r>
            <a:endParaRPr kumimoji="1" lang="ja-JP" altLang="en-US" sz="1400" b="1" i="0" u="none" strike="noStrike" kern="1200" cap="none" spc="0" normalizeH="0" baseline="0" noProof="0" dirty="0">
              <a:ln>
                <a:noFill/>
              </a:ln>
              <a:solidFill>
                <a:srgbClr val="DB4D6D"/>
              </a:solidFill>
              <a:effectLst/>
              <a:uLnTx/>
              <a:uFillTx/>
              <a:latin typeface="メイリオ" panose="020B0604030504040204" pitchFamily="50" charset="-128"/>
              <a:ea typeface="メイリオ" panose="020B0604030504040204" pitchFamily="50" charset="-128"/>
              <a:cs typeface="+mn-cs"/>
            </a:endParaRPr>
          </a:p>
        </p:txBody>
      </p:sp>
      <p:sp>
        <p:nvSpPr>
          <p:cNvPr id="33" name="正方形/長方形 32">
            <a:extLst>
              <a:ext uri="{FF2B5EF4-FFF2-40B4-BE49-F238E27FC236}">
                <a16:creationId xmlns:a16="http://schemas.microsoft.com/office/drawing/2014/main" id="{17BEF527-CA96-414D-8E31-C6C53CB9C8CE}"/>
              </a:ext>
            </a:extLst>
          </p:cNvPr>
          <p:cNvSpPr/>
          <p:nvPr/>
        </p:nvSpPr>
        <p:spPr>
          <a:xfrm>
            <a:off x="7563751" y="3194773"/>
            <a:ext cx="1196671" cy="1799873"/>
          </a:xfrm>
          <a:prstGeom prst="rect">
            <a:avLst/>
          </a:prstGeom>
          <a:solidFill>
            <a:srgbClr val="D9FFFF"/>
          </a:solidFill>
          <a:ln w="6350" cap="rnd" cmpd="sng" algn="ctr">
            <a:solidFill>
              <a:schemeClr val="accent1"/>
            </a:solidFill>
            <a:prstDash val="solid"/>
            <a:bevel/>
          </a:ln>
          <a:effectLst/>
        </p:spPr>
        <p:txBody>
          <a:bodyPr lIns="288000" tIns="180000" rIns="144000" bIns="180000" rtlCol="0" anchor="t"/>
          <a:lstStyle/>
          <a:p>
            <a:pPr marL="0" marR="0" lvl="0" indent="0" algn="l" defTabSz="914400" rtl="0" eaLnBrk="1" fontAlgn="auto" latinLnBrk="0" hangingPunct="1">
              <a:lnSpc>
                <a:spcPct val="120000"/>
              </a:lnSpc>
              <a:spcBef>
                <a:spcPts val="0"/>
              </a:spcBef>
              <a:spcAft>
                <a:spcPts val="700"/>
              </a:spcAft>
              <a:buClr>
                <a:srgbClr val="103185"/>
              </a:buClr>
              <a:buSzTx/>
              <a:buFontTx/>
              <a:buNone/>
              <a:tabLst/>
              <a:defRPr/>
            </a:pPr>
            <a:endParaRPr kumimoji="1" lang="ja-JP" altLang="en-US" sz="1200" b="0" i="0" u="none" strike="noStrike" kern="0" cap="none" spc="0"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p:txBody>
      </p:sp>
      <p:cxnSp>
        <p:nvCxnSpPr>
          <p:cNvPr id="52" name="直線矢印コネクタ 51">
            <a:extLst>
              <a:ext uri="{FF2B5EF4-FFF2-40B4-BE49-F238E27FC236}">
                <a16:creationId xmlns:a16="http://schemas.microsoft.com/office/drawing/2014/main" id="{FA9D6986-C8B6-1345-901F-629C35FB67E8}"/>
              </a:ext>
            </a:extLst>
          </p:cNvPr>
          <p:cNvCxnSpPr>
            <a:cxnSpLocks/>
          </p:cNvCxnSpPr>
          <p:nvPr/>
        </p:nvCxnSpPr>
        <p:spPr>
          <a:xfrm>
            <a:off x="1888587" y="4201346"/>
            <a:ext cx="360988" cy="240338"/>
          </a:xfrm>
          <a:prstGeom prst="straightConnector1">
            <a:avLst/>
          </a:prstGeom>
          <a:noFill/>
          <a:ln w="57150" cap="rnd" cmpd="sng" algn="ctr">
            <a:solidFill>
              <a:srgbClr val="DB4D6D"/>
            </a:solidFill>
            <a:prstDash val="solid"/>
            <a:round/>
            <a:headEnd type="none"/>
            <a:tailEnd type="arrow"/>
          </a:ln>
          <a:effectLst/>
        </p:spPr>
      </p:cxnSp>
      <p:cxnSp>
        <p:nvCxnSpPr>
          <p:cNvPr id="56" name="直線矢印コネクタ 55">
            <a:extLst>
              <a:ext uri="{FF2B5EF4-FFF2-40B4-BE49-F238E27FC236}">
                <a16:creationId xmlns:a16="http://schemas.microsoft.com/office/drawing/2014/main" id="{FA9D6986-C8B6-1345-901F-629C35FB67E8}"/>
              </a:ext>
            </a:extLst>
          </p:cNvPr>
          <p:cNvCxnSpPr>
            <a:cxnSpLocks/>
          </p:cNvCxnSpPr>
          <p:nvPr/>
        </p:nvCxnSpPr>
        <p:spPr>
          <a:xfrm flipH="1">
            <a:off x="4135996" y="3365211"/>
            <a:ext cx="613712" cy="331548"/>
          </a:xfrm>
          <a:prstGeom prst="straightConnector1">
            <a:avLst/>
          </a:prstGeom>
          <a:noFill/>
          <a:ln w="57150" cap="rnd" cmpd="sng" algn="ctr">
            <a:solidFill>
              <a:srgbClr val="DB4D6D"/>
            </a:solidFill>
            <a:prstDash val="solid"/>
            <a:round/>
            <a:headEnd type="none"/>
            <a:tailEnd type="arrow"/>
          </a:ln>
          <a:effectLst/>
        </p:spPr>
      </p:cxnSp>
      <p:cxnSp>
        <p:nvCxnSpPr>
          <p:cNvPr id="59" name="直線コネクタ 58"/>
          <p:cNvCxnSpPr/>
          <p:nvPr/>
        </p:nvCxnSpPr>
        <p:spPr>
          <a:xfrm>
            <a:off x="8470296" y="4989536"/>
            <a:ext cx="6877" cy="109784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FA9D6986-C8B6-1345-901F-629C35FB67E8}"/>
              </a:ext>
            </a:extLst>
          </p:cNvPr>
          <p:cNvCxnSpPr>
            <a:cxnSpLocks/>
          </p:cNvCxnSpPr>
          <p:nvPr/>
        </p:nvCxnSpPr>
        <p:spPr>
          <a:xfrm flipV="1">
            <a:off x="2790390" y="6087378"/>
            <a:ext cx="1959318" cy="5110"/>
          </a:xfrm>
          <a:prstGeom prst="straightConnector1">
            <a:avLst/>
          </a:prstGeom>
          <a:noFill/>
          <a:ln w="57150" cap="rnd" cmpd="sng" algn="ctr">
            <a:solidFill>
              <a:srgbClr val="DB4D6D"/>
            </a:solidFill>
            <a:prstDash val="solid"/>
            <a:round/>
            <a:headEnd type="none"/>
            <a:tailEnd type="arrow"/>
          </a:ln>
          <a:effectLst/>
        </p:spPr>
      </p:cxnSp>
      <p:cxnSp>
        <p:nvCxnSpPr>
          <p:cNvPr id="45" name="直線コネクタ 44"/>
          <p:cNvCxnSpPr/>
          <p:nvPr/>
        </p:nvCxnSpPr>
        <p:spPr>
          <a:xfrm flipH="1">
            <a:off x="2771946" y="4994646"/>
            <a:ext cx="3709" cy="1092732"/>
          </a:xfrm>
          <a:prstGeom prst="line">
            <a:avLst/>
          </a:prstGeom>
          <a:ln w="57150">
            <a:solidFill>
              <a:srgbClr val="DB4D6D"/>
            </a:solidFill>
          </a:ln>
        </p:spPr>
        <p:style>
          <a:lnRef idx="1">
            <a:schemeClr val="accent1"/>
          </a:lnRef>
          <a:fillRef idx="0">
            <a:schemeClr val="accent1"/>
          </a:fillRef>
          <a:effectRef idx="0">
            <a:schemeClr val="accent1"/>
          </a:effectRef>
          <a:fontRef idx="minor">
            <a:schemeClr val="tx1"/>
          </a:fontRef>
        </p:style>
      </p:cxnSp>
      <p:sp>
        <p:nvSpPr>
          <p:cNvPr id="50" name="角丸四角形 49">
            <a:extLst>
              <a:ext uri="{FF2B5EF4-FFF2-40B4-BE49-F238E27FC236}">
                <a16:creationId xmlns:a16="http://schemas.microsoft.com/office/drawing/2014/main" id="{29AC758E-DCB6-8049-B5CE-9E817D189555}"/>
              </a:ext>
            </a:extLst>
          </p:cNvPr>
          <p:cNvSpPr/>
          <p:nvPr/>
        </p:nvSpPr>
        <p:spPr>
          <a:xfrm>
            <a:off x="4893448" y="6435916"/>
            <a:ext cx="972000" cy="216000"/>
          </a:xfrm>
          <a:prstGeom prst="roundRect">
            <a:avLst>
              <a:gd name="adj" fmla="val 17286"/>
            </a:avLst>
          </a:prstGeom>
          <a:solidFill>
            <a:srgbClr val="8A8A8A"/>
          </a:solidFill>
        </p:spPr>
        <p:txBody>
          <a:bodyPr wrap="none"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1100" b="1" i="0" u="none" strike="noStrike" kern="0" cap="none" spc="239" normalizeH="0" baseline="0" noProof="0" dirty="0" smtClean="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着荷主</a:t>
            </a:r>
          </a:p>
        </p:txBody>
      </p:sp>
      <p:sp>
        <p:nvSpPr>
          <p:cNvPr id="40" name="テキスト ボックス 39"/>
          <p:cNvSpPr txBox="1"/>
          <p:nvPr/>
        </p:nvSpPr>
        <p:spPr>
          <a:xfrm>
            <a:off x="7685032" y="3175159"/>
            <a:ext cx="954107" cy="313932"/>
          </a:xfrm>
          <a:prstGeom prst="rect">
            <a:avLst/>
          </a:prstGeom>
          <a:noFill/>
        </p:spPr>
        <p:txBody>
          <a:bodyPr wrap="non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1" i="0" u="none" strike="noStrike" kern="1200" cap="none" spc="0" normalizeH="0" baseline="0" noProof="0" dirty="0" smtClean="0">
                <a:ln>
                  <a:noFill/>
                </a:ln>
                <a:solidFill>
                  <a:srgbClr val="000000"/>
                </a:solidFill>
                <a:effectLst/>
                <a:uLnTx/>
                <a:uFillTx/>
                <a:latin typeface="Segoe UI"/>
                <a:ea typeface="メイリオ"/>
                <a:cs typeface="+mn-cs"/>
              </a:rPr>
              <a:t>国土交通省</a:t>
            </a:r>
          </a:p>
        </p:txBody>
      </p:sp>
      <p:sp>
        <p:nvSpPr>
          <p:cNvPr id="58" name="テキスト ボックス 57"/>
          <p:cNvSpPr txBox="1"/>
          <p:nvPr/>
        </p:nvSpPr>
        <p:spPr>
          <a:xfrm>
            <a:off x="5681790" y="5656602"/>
            <a:ext cx="2972914"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005CAF"/>
                </a:solidFill>
                <a:effectLst/>
                <a:uLnTx/>
                <a:uFillTx/>
                <a:latin typeface="メイリオ" panose="020B0604030504040204" pitchFamily="50" charset="-128"/>
                <a:ea typeface="メイリオ" panose="020B0604030504040204" pitchFamily="50" charset="-128"/>
                <a:cs typeface="+mn-cs"/>
              </a:rPr>
              <a:t>法に基づく「働きかけ」等</a:t>
            </a:r>
            <a:endParaRPr kumimoji="1" lang="ja-JP" altLang="en-US" sz="1400" b="1"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endParaRPr>
          </a:p>
        </p:txBody>
      </p:sp>
      <p:cxnSp>
        <p:nvCxnSpPr>
          <p:cNvPr id="69" name="カギ線コネクタ 68">
            <a:extLst>
              <a:ext uri="{FF2B5EF4-FFF2-40B4-BE49-F238E27FC236}">
                <a16:creationId xmlns:a16="http://schemas.microsoft.com/office/drawing/2014/main" id="{36DF4773-3622-0B4E-B15D-9129909A1188}"/>
              </a:ext>
            </a:extLst>
          </p:cNvPr>
          <p:cNvCxnSpPr>
            <a:cxnSpLocks/>
          </p:cNvCxnSpPr>
          <p:nvPr/>
        </p:nvCxnSpPr>
        <p:spPr>
          <a:xfrm>
            <a:off x="3935947" y="4241487"/>
            <a:ext cx="4541226" cy="1150730"/>
          </a:xfrm>
          <a:prstGeom prst="bentConnector3">
            <a:avLst/>
          </a:prstGeom>
          <a:noFill/>
          <a:ln w="57150" cap="rnd" cmpd="sng" algn="ctr">
            <a:solidFill>
              <a:schemeClr val="accent2"/>
            </a:solidFill>
            <a:prstDash val="solid"/>
            <a:round/>
            <a:headEnd type="none"/>
            <a:tailEnd type="arrow"/>
          </a:ln>
          <a:effectLst/>
        </p:spPr>
      </p:cxnSp>
      <p:sp>
        <p:nvSpPr>
          <p:cNvPr id="71" name="テキスト ボックス 70"/>
          <p:cNvSpPr txBox="1"/>
          <p:nvPr/>
        </p:nvSpPr>
        <p:spPr>
          <a:xfrm>
            <a:off x="4339331" y="4330796"/>
            <a:ext cx="2307441"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rgbClr val="DB4D6D"/>
                </a:solidFill>
                <a:effectLst/>
                <a:uLnTx/>
                <a:uFillTx/>
                <a:latin typeface="メイリオ" panose="020B0604030504040204" pitchFamily="50" charset="-128"/>
                <a:ea typeface="メイリオ" panose="020B0604030504040204" pitchFamily="50" charset="-128"/>
                <a:cs typeface="+mn-cs"/>
              </a:rPr>
              <a:t>働きかけに活用</a:t>
            </a:r>
            <a:endParaRPr kumimoji="1" lang="ja-JP" altLang="en-US" sz="1100" b="1" i="0" u="none" strike="noStrike" kern="1200" cap="none" spc="0" normalizeH="0" baseline="0" noProof="0" dirty="0">
              <a:ln>
                <a:noFill/>
              </a:ln>
              <a:solidFill>
                <a:srgbClr val="DB4D6D"/>
              </a:solidFill>
              <a:effectLst/>
              <a:uLnTx/>
              <a:uFillTx/>
              <a:latin typeface="メイリオ" panose="020B0604030504040204" pitchFamily="50" charset="-128"/>
              <a:ea typeface="メイリオ" panose="020B0604030504040204" pitchFamily="50" charset="-128"/>
              <a:cs typeface="+mn-cs"/>
            </a:endParaRPr>
          </a:p>
        </p:txBody>
      </p:sp>
      <p:pic>
        <p:nvPicPr>
          <p:cNvPr id="51" name="図 50"/>
          <p:cNvPicPr>
            <a:picLocks noChangeAspect="1"/>
          </p:cNvPicPr>
          <p:nvPr/>
        </p:nvPicPr>
        <p:blipFill rotWithShape="1">
          <a:blip r:embed="rId4" cstate="print">
            <a:duotone>
              <a:srgbClr val="969696">
                <a:shade val="45000"/>
                <a:satMod val="135000"/>
              </a:srgbClr>
              <a:prstClr val="white"/>
            </a:duotone>
            <a:extLst>
              <a:ext uri="{28A0092B-C50C-407E-A947-70E740481C1C}">
                <a14:useLocalDpi xmlns:a14="http://schemas.microsoft.com/office/drawing/2010/main" val="0"/>
              </a:ext>
            </a:extLst>
          </a:blip>
          <a:srcRect b="23750"/>
          <a:stretch/>
        </p:blipFill>
        <p:spPr>
          <a:xfrm>
            <a:off x="4810830" y="5210808"/>
            <a:ext cx="1107513" cy="912596"/>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3485775304"/>
              </p:ext>
            </p:extLst>
          </p:nvPr>
        </p:nvGraphicFramePr>
        <p:xfrm>
          <a:off x="6904785" y="1403410"/>
          <a:ext cx="2544016" cy="914400"/>
        </p:xfrm>
        <a:graphic>
          <a:graphicData uri="http://schemas.openxmlformats.org/drawingml/2006/table">
            <a:tbl>
              <a:tblPr firstRow="1" bandRow="1">
                <a:tableStyleId>{21E4AEA4-8DFA-4A89-87EB-49C32662AFE0}</a:tableStyleId>
              </a:tblPr>
              <a:tblGrid>
                <a:gridCol w="1272008">
                  <a:extLst>
                    <a:ext uri="{9D8B030D-6E8A-4147-A177-3AD203B41FA5}">
                      <a16:colId xmlns:a16="http://schemas.microsoft.com/office/drawing/2014/main" val="1290492332"/>
                    </a:ext>
                  </a:extLst>
                </a:gridCol>
                <a:gridCol w="1272008">
                  <a:extLst>
                    <a:ext uri="{9D8B030D-6E8A-4147-A177-3AD203B41FA5}">
                      <a16:colId xmlns:a16="http://schemas.microsoft.com/office/drawing/2014/main" val="2545525031"/>
                    </a:ext>
                  </a:extLst>
                </a:gridCol>
              </a:tblGrid>
              <a:tr h="415785">
                <a:tc>
                  <a:txBody>
                    <a:bodyPr/>
                    <a:lstStyle/>
                    <a:p>
                      <a:pPr algn="ctr"/>
                      <a:r>
                        <a:rPr kumimoji="1" lang="en-US" altLang="ja-JP" sz="1200" b="0" dirty="0" smtClean="0">
                          <a:latin typeface="+mn-ea"/>
                          <a:ea typeface="+mn-ea"/>
                        </a:rPr>
                        <a:t>※</a:t>
                      </a:r>
                      <a:r>
                        <a:rPr kumimoji="1" lang="ja-JP" altLang="en-US" sz="1200" b="0" dirty="0" smtClean="0">
                          <a:latin typeface="+mn-ea"/>
                          <a:ea typeface="+mn-ea"/>
                        </a:rPr>
                        <a:t>速報値</a:t>
                      </a:r>
                      <a:endParaRPr kumimoji="1" lang="ja-JP" altLang="en-US" sz="1200" b="0" dirty="0">
                        <a:latin typeface="+mn-ea"/>
                        <a:ea typeface="+mn-ea"/>
                      </a:endParaRPr>
                    </a:p>
                  </a:txBody>
                  <a:tcPr anchor="ctr"/>
                </a:tc>
                <a:tc>
                  <a:txBody>
                    <a:bodyPr/>
                    <a:lstStyle/>
                    <a:p>
                      <a:pPr algn="ctr"/>
                      <a:r>
                        <a:rPr kumimoji="1" lang="ja-JP" altLang="en-US" sz="1200" b="0" dirty="0" smtClean="0">
                          <a:latin typeface="+mn-ea"/>
                          <a:ea typeface="+mn-ea"/>
                        </a:rPr>
                        <a:t>令和５年１月</a:t>
                      </a:r>
                      <a:endParaRPr kumimoji="1" lang="en-US" altLang="ja-JP" sz="1200" b="0" dirty="0" smtClean="0">
                        <a:latin typeface="+mn-ea"/>
                        <a:ea typeface="+mn-ea"/>
                      </a:endParaRPr>
                    </a:p>
                    <a:p>
                      <a:pPr algn="ctr"/>
                      <a:r>
                        <a:rPr kumimoji="1" lang="ja-JP" altLang="en-US" sz="1200" b="0" dirty="0" smtClean="0">
                          <a:latin typeface="+mn-ea"/>
                          <a:ea typeface="+mn-ea"/>
                        </a:rPr>
                        <a:t>～</a:t>
                      </a:r>
                      <a:r>
                        <a:rPr kumimoji="1" lang="en-US" altLang="ja-JP" sz="1200" b="0" dirty="0" smtClean="0">
                          <a:latin typeface="+mn-ea"/>
                          <a:ea typeface="+mn-ea"/>
                        </a:rPr>
                        <a:t>12</a:t>
                      </a:r>
                      <a:r>
                        <a:rPr kumimoji="1" lang="ja-JP" altLang="en-US" sz="1200" b="0" dirty="0" smtClean="0">
                          <a:latin typeface="+mn-ea"/>
                          <a:ea typeface="+mn-ea"/>
                        </a:rPr>
                        <a:t>月</a:t>
                      </a:r>
                      <a:endParaRPr kumimoji="1" lang="ja-JP" altLang="en-US" sz="1200" b="0" dirty="0">
                        <a:latin typeface="+mn-ea"/>
                        <a:ea typeface="+mn-ea"/>
                      </a:endParaRPr>
                    </a:p>
                  </a:txBody>
                  <a:tcPr anchor="ctr"/>
                </a:tc>
                <a:extLst>
                  <a:ext uri="{0D108BD9-81ED-4DB2-BD59-A6C34878D82A}">
                    <a16:rowId xmlns:a16="http://schemas.microsoft.com/office/drawing/2014/main" val="2411947271"/>
                  </a:ext>
                </a:extLst>
              </a:tr>
              <a:tr h="415785">
                <a:tc>
                  <a:txBody>
                    <a:bodyPr/>
                    <a:lstStyle/>
                    <a:p>
                      <a:pPr algn="ctr"/>
                      <a:r>
                        <a:rPr kumimoji="1" lang="ja-JP" altLang="en-US" sz="1200" b="0" dirty="0" smtClean="0">
                          <a:latin typeface="+mn-ea"/>
                          <a:ea typeface="+mn-ea"/>
                        </a:rPr>
                        <a:t>実施件数</a:t>
                      </a:r>
                      <a:endParaRPr kumimoji="1" lang="en-US" altLang="ja-JP" sz="1200" b="0" dirty="0" smtClean="0">
                        <a:latin typeface="+mn-ea"/>
                        <a:ea typeface="+mn-ea"/>
                      </a:endParaRPr>
                    </a:p>
                    <a:p>
                      <a:pPr algn="ctr"/>
                      <a:r>
                        <a:rPr kumimoji="1" lang="ja-JP" altLang="en-US" sz="1200" b="0" dirty="0" smtClean="0">
                          <a:latin typeface="+mn-ea"/>
                          <a:ea typeface="+mn-ea"/>
                        </a:rPr>
                        <a:t>（島根労働局）</a:t>
                      </a:r>
                      <a:endParaRPr kumimoji="1" lang="ja-JP" altLang="en-US" sz="1200" b="0" dirty="0">
                        <a:latin typeface="+mn-ea"/>
                        <a:ea typeface="+mn-ea"/>
                      </a:endParaRPr>
                    </a:p>
                  </a:txBody>
                  <a:tcPr anchor="ctr"/>
                </a:tc>
                <a:tc>
                  <a:txBody>
                    <a:bodyPr/>
                    <a:lstStyle/>
                    <a:p>
                      <a:pPr algn="ctr"/>
                      <a:r>
                        <a:rPr kumimoji="1" lang="en-US" altLang="ja-JP" sz="1200" b="0" dirty="0" smtClean="0">
                          <a:latin typeface="+mn-ea"/>
                          <a:ea typeface="+mn-ea"/>
                        </a:rPr>
                        <a:t>152</a:t>
                      </a:r>
                      <a:r>
                        <a:rPr kumimoji="1" lang="ja-JP" altLang="en-US" sz="1200" b="0" dirty="0" smtClean="0">
                          <a:latin typeface="+mn-ea"/>
                          <a:ea typeface="+mn-ea"/>
                        </a:rPr>
                        <a:t>件</a:t>
                      </a:r>
                      <a:endParaRPr kumimoji="1" lang="ja-JP" altLang="en-US" sz="1200" b="0" dirty="0">
                        <a:latin typeface="+mn-ea"/>
                        <a:ea typeface="+mn-ea"/>
                      </a:endParaRPr>
                    </a:p>
                  </a:txBody>
                  <a:tcPr anchor="ctr"/>
                </a:tc>
                <a:extLst>
                  <a:ext uri="{0D108BD9-81ED-4DB2-BD59-A6C34878D82A}">
                    <a16:rowId xmlns:a16="http://schemas.microsoft.com/office/drawing/2014/main" val="935916725"/>
                  </a:ext>
                </a:extLst>
              </a:tr>
            </a:tbl>
          </a:graphicData>
        </a:graphic>
      </p:graphicFrame>
      <p:sp>
        <p:nvSpPr>
          <p:cNvPr id="53" name="テキスト プレースホルダー 2">
            <a:extLst>
              <a:ext uri="{FF2B5EF4-FFF2-40B4-BE49-F238E27FC236}">
                <a16:creationId xmlns:a16="http://schemas.microsoft.com/office/drawing/2014/main" id="{3B97A776-1F35-4C4D-A399-9E8BD312FD00}"/>
              </a:ext>
            </a:extLst>
          </p:cNvPr>
          <p:cNvSpPr>
            <a:spLocks noGrp="1"/>
          </p:cNvSpPr>
          <p:nvPr>
            <p:ph type="body" sz="quarter" idx="13"/>
          </p:nvPr>
        </p:nvSpPr>
        <p:spPr>
          <a:xfrm>
            <a:off x="-231576" y="580071"/>
            <a:ext cx="10621180" cy="504180"/>
          </a:xfrm>
          <a:solidFill>
            <a:schemeClr val="bg2"/>
          </a:solidFill>
        </p:spPr>
        <p:txBody>
          <a:bodyPr anchor="ctr"/>
          <a:lstStyle/>
          <a:p>
            <a:pPr>
              <a:spcBef>
                <a:spcPts val="0"/>
              </a:spcBef>
            </a:pPr>
            <a:r>
              <a:rPr lang="ja-JP" altLang="en-US" sz="1200" dirty="0">
                <a:latin typeface="メイリオ" panose="020B0604030504040204" pitchFamily="50" charset="-128"/>
                <a:ea typeface="メイリオ" panose="020B0604030504040204" pitchFamily="50" charset="-128"/>
              </a:rPr>
              <a:t>▸　</a:t>
            </a:r>
            <a:r>
              <a:rPr lang="zh-TW" altLang="en-US" sz="1200" dirty="0">
                <a:latin typeface="メイリオ" panose="020B0604030504040204" pitchFamily="50" charset="-128"/>
                <a:ea typeface="メイリオ" panose="020B0604030504040204" pitchFamily="50" charset="-128"/>
              </a:rPr>
              <a:t>自動車運転者労働時間等専門委員会報告（令和４年９月</a:t>
            </a:r>
            <a:r>
              <a:rPr lang="en-US" altLang="zh-TW" sz="1200" dirty="0">
                <a:latin typeface="メイリオ" panose="020B0604030504040204" pitchFamily="50" charset="-128"/>
                <a:ea typeface="メイリオ" panose="020B0604030504040204" pitchFamily="50" charset="-128"/>
              </a:rPr>
              <a:t>27</a:t>
            </a:r>
            <a:r>
              <a:rPr lang="zh-TW" altLang="en-US" sz="1200" dirty="0">
                <a:latin typeface="メイリオ" panose="020B0604030504040204" pitchFamily="50" charset="-128"/>
                <a:ea typeface="メイリオ" panose="020B0604030504040204" pitchFamily="50" charset="-128"/>
              </a:rPr>
              <a:t>日</a:t>
            </a:r>
            <a:r>
              <a:rPr lang="zh-TW" altLang="en-US"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を踏まえ、労働基準監督署による荷主要請の取組も新たに開始</a:t>
            </a:r>
            <a:r>
              <a:rPr lang="ja-JP" altLang="en-US" sz="1200" dirty="0">
                <a:latin typeface="メイリオ" panose="020B0604030504040204" pitchFamily="50" charset="-128"/>
                <a:ea typeface="メイリオ" panose="020B0604030504040204" pitchFamily="50" charset="-128"/>
              </a:rPr>
              <a:t>　</a:t>
            </a:r>
          </a:p>
        </p:txBody>
      </p:sp>
      <p:sp>
        <p:nvSpPr>
          <p:cNvPr id="54" name="スライド番号プレースホルダー 2"/>
          <p:cNvSpPr txBox="1">
            <a:spLocks/>
          </p:cNvSpPr>
          <p:nvPr/>
        </p:nvSpPr>
        <p:spPr>
          <a:xfrm>
            <a:off x="8915314" y="6536158"/>
            <a:ext cx="630513" cy="278421"/>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1468498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2">
            <a:extLst>
              <a:ext uri="{FF2B5EF4-FFF2-40B4-BE49-F238E27FC236}">
                <a16:creationId xmlns:a16="http://schemas.microsoft.com/office/drawing/2014/main" id="{B45EC8D1-1498-46E0-9D90-10B6A7F23386}"/>
              </a:ext>
            </a:extLst>
          </p:cNvPr>
          <p:cNvSpPr>
            <a:spLocks noGrp="1"/>
          </p:cNvSpPr>
          <p:nvPr>
            <p:ph type="body" sz="quarter" idx="13"/>
          </p:nvPr>
        </p:nvSpPr>
        <p:spPr>
          <a:xfrm>
            <a:off x="-105580" y="755390"/>
            <a:ext cx="10087780" cy="844810"/>
          </a:xfrm>
          <a:solidFill>
            <a:schemeClr val="bg2"/>
          </a:solidFill>
        </p:spPr>
        <p:txBody>
          <a:bodyPr anchor="ctr"/>
          <a:lstStyle/>
          <a:p>
            <a:pPr>
              <a:lnSpc>
                <a:spcPct val="150000"/>
              </a:lnSpc>
              <a:spcBef>
                <a:spcPts val="0"/>
              </a:spcBef>
              <a:spcAft>
                <a:spcPts val="0"/>
              </a:spcAft>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荷主</a:t>
            </a:r>
            <a:r>
              <a:rPr lang="ja-JP" altLang="en-US" sz="1200" dirty="0">
                <a:latin typeface="メイリオ" panose="020B0604030504040204" pitchFamily="50" charset="-128"/>
                <a:ea typeface="メイリオ" panose="020B0604030504040204" pitchFamily="50" charset="-128"/>
              </a:rPr>
              <a:t>・元請運送事業者に対し、労働基準監督署から配慮を要請</a:t>
            </a:r>
          </a:p>
          <a:p>
            <a:pPr>
              <a:lnSpc>
                <a:spcPct val="150000"/>
              </a:lnSpc>
              <a:spcBef>
                <a:spcPts val="0"/>
              </a:spcBef>
              <a:spcAft>
                <a:spcPts val="0"/>
              </a:spcAft>
            </a:pPr>
            <a:r>
              <a:rPr lang="ja-JP" altLang="en-US" sz="1200" dirty="0">
                <a:latin typeface="メイリオ" panose="020B0604030504040204" pitchFamily="50" charset="-128"/>
                <a:ea typeface="メイリオ" panose="020B0604030504040204" pitchFamily="50" charset="-128"/>
              </a:rPr>
              <a:t>　　　→長時間の恒常的な荷待ち時間を発生させないよう努めること、運送業務の発注担当者に改善基準告示を周知すること</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p:txBody>
      </p:sp>
      <p:sp>
        <p:nvSpPr>
          <p:cNvPr id="30" name="タイトル 1"/>
          <p:cNvSpPr>
            <a:spLocks noGrp="1"/>
          </p:cNvSpPr>
          <p:nvPr>
            <p:ph type="title"/>
          </p:nvPr>
        </p:nvSpPr>
        <p:spPr>
          <a:xfrm>
            <a:off x="17093" y="-39482"/>
            <a:ext cx="9906000" cy="715313"/>
          </a:xfrm>
        </p:spPr>
        <p:txBody>
          <a:bodyPr>
            <a:noAutofit/>
          </a:bodyPr>
          <a:lstStyle/>
          <a:p>
            <a:pPr algn="ctr">
              <a:defRPr/>
            </a:pPr>
            <a:r>
              <a:rPr kumimoji="1" lang="ja-JP" altLang="en-US" sz="2000" b="1" spc="300" dirty="0">
                <a:solidFill>
                  <a:schemeClr val="bg1"/>
                </a:solidFill>
                <a:latin typeface="+mn-ea"/>
              </a:rPr>
              <a:t>労働基準監督署による荷主</a:t>
            </a:r>
            <a:r>
              <a:rPr kumimoji="1" lang="ja-JP" altLang="en-US" sz="2000" b="1" spc="300" dirty="0" smtClean="0">
                <a:solidFill>
                  <a:schemeClr val="bg1"/>
                </a:solidFill>
                <a:latin typeface="+mn-ea"/>
              </a:rPr>
              <a:t>要請（リーフレット①）</a:t>
            </a:r>
            <a:endParaRPr kumimoji="1" lang="ja-JP" altLang="en-US" sz="2000" b="1" spc="300" dirty="0">
              <a:solidFill>
                <a:schemeClr val="bg1"/>
              </a:solidFill>
              <a:latin typeface="+mn-ea"/>
            </a:endParaRPr>
          </a:p>
        </p:txBody>
      </p:sp>
      <p:sp>
        <p:nvSpPr>
          <p:cNvPr id="2" name="スライド番号プレースホルダー 1"/>
          <p:cNvSpPr>
            <a:spLocks noGrp="1"/>
          </p:cNvSpPr>
          <p:nvPr>
            <p:ph type="sldNum" sz="quarter" idx="4"/>
          </p:nvPr>
        </p:nvSpPr>
        <p:spPr>
          <a:xfrm>
            <a:off x="9075015" y="6536158"/>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108" b="0" i="0" u="none" strike="noStrike" kern="1200" cap="none" spc="0" normalizeH="0" baseline="0" noProof="0" smtClean="0">
                <a:ln>
                  <a:noFill/>
                </a:ln>
                <a:solidFill>
                  <a:prstClr val="black"/>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108" b="0" i="0" u="none" strike="noStrike" kern="1200" cap="none" spc="0" normalizeH="0" baseline="0" noProof="0" dirty="0">
              <a:ln>
                <a:noFill/>
              </a:ln>
              <a:solidFill>
                <a:prstClr val="black"/>
              </a:solidFill>
              <a:effectLst/>
              <a:uLnTx/>
              <a:uFillTx/>
              <a:latin typeface="Arial" panose="020B0604020202020204" pitchFamily="34" charset="0"/>
              <a:ea typeface="メイリオ"/>
              <a:cs typeface="Arial" panose="020B0604020202020204" pitchFamily="34" charset="0"/>
            </a:endParaRPr>
          </a:p>
        </p:txBody>
      </p:sp>
      <p:pic>
        <p:nvPicPr>
          <p:cNvPr id="8" name="図 7"/>
          <p:cNvPicPr>
            <a:picLocks noChangeAspect="1"/>
          </p:cNvPicPr>
          <p:nvPr/>
        </p:nvPicPr>
        <p:blipFill rotWithShape="1">
          <a:blip r:embed="rId2"/>
          <a:srcRect l="8967" t="16436" r="50779" b="13556"/>
          <a:stretch/>
        </p:blipFill>
        <p:spPr bwMode="auto">
          <a:xfrm>
            <a:off x="1182076" y="1676400"/>
            <a:ext cx="3594490" cy="5000344"/>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0" name="図 9"/>
          <p:cNvPicPr>
            <a:picLocks noChangeAspect="1"/>
          </p:cNvPicPr>
          <p:nvPr/>
        </p:nvPicPr>
        <p:blipFill rotWithShape="1">
          <a:blip r:embed="rId3"/>
          <a:srcRect l="8766" t="15190" r="50986" b="14583"/>
          <a:stretch/>
        </p:blipFill>
        <p:spPr bwMode="auto">
          <a:xfrm>
            <a:off x="5105401" y="1676400"/>
            <a:ext cx="3581400" cy="500034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6754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タイトル 1"/>
          <p:cNvSpPr>
            <a:spLocks noGrp="1"/>
          </p:cNvSpPr>
          <p:nvPr>
            <p:ph type="title"/>
          </p:nvPr>
        </p:nvSpPr>
        <p:spPr>
          <a:xfrm>
            <a:off x="0" y="-29513"/>
            <a:ext cx="9906000" cy="715313"/>
          </a:xfrm>
        </p:spPr>
        <p:txBody>
          <a:bodyPr>
            <a:noAutofit/>
          </a:bodyPr>
          <a:lstStyle/>
          <a:p>
            <a:pPr algn="ctr">
              <a:defRPr/>
            </a:pPr>
            <a:r>
              <a:rPr kumimoji="1" lang="ja-JP" altLang="en-US" sz="2000" b="1" dirty="0">
                <a:solidFill>
                  <a:schemeClr val="bg1"/>
                </a:solidFill>
                <a:latin typeface="+mn-ea"/>
              </a:rPr>
              <a:t>労働基準監督署による荷主</a:t>
            </a:r>
            <a:r>
              <a:rPr kumimoji="1" lang="ja-JP" altLang="en-US" sz="2000" b="1" dirty="0" smtClean="0">
                <a:solidFill>
                  <a:schemeClr val="bg1"/>
                </a:solidFill>
                <a:latin typeface="+mn-ea"/>
              </a:rPr>
              <a:t>要請</a:t>
            </a:r>
            <a:r>
              <a:rPr lang="ja-JP" altLang="en-US" sz="2000" dirty="0" smtClean="0">
                <a:solidFill>
                  <a:schemeClr val="bg1"/>
                </a:solidFill>
                <a:latin typeface="+mn-ea"/>
              </a:rPr>
              <a:t>（リーフレット②）</a:t>
            </a:r>
            <a:endParaRPr kumimoji="1" lang="ja-JP" altLang="en-US" sz="2000" b="1" dirty="0">
              <a:solidFill>
                <a:schemeClr val="bg1"/>
              </a:solidFill>
              <a:latin typeface="+mn-ea"/>
            </a:endParaRPr>
          </a:p>
        </p:txBody>
      </p:sp>
      <p:sp>
        <p:nvSpPr>
          <p:cNvPr id="2" name="スライド番号プレースホルダー 1"/>
          <p:cNvSpPr>
            <a:spLocks noGrp="1"/>
          </p:cNvSpPr>
          <p:nvPr>
            <p:ph type="sldNum" sz="quarter" idx="4"/>
          </p:nvPr>
        </p:nvSpPr>
        <p:spPr>
          <a:xfrm>
            <a:off x="9075015" y="6536158"/>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108" b="0" i="0" u="none" strike="noStrike" kern="1200" cap="none" spc="0" normalizeH="0" baseline="0" noProof="0" smtClean="0">
                <a:ln>
                  <a:noFill/>
                </a:ln>
                <a:solidFill>
                  <a:prstClr val="black"/>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108" b="0" i="0" u="none" strike="noStrike" kern="1200" cap="none" spc="0" normalizeH="0" baseline="0" noProof="0" dirty="0">
              <a:ln>
                <a:noFill/>
              </a:ln>
              <a:solidFill>
                <a:prstClr val="black"/>
              </a:solidFill>
              <a:effectLst/>
              <a:uLnTx/>
              <a:uFillTx/>
              <a:latin typeface="Arial" panose="020B0604020202020204" pitchFamily="34" charset="0"/>
              <a:ea typeface="メイリオ"/>
              <a:cs typeface="Arial" panose="020B0604020202020204" pitchFamily="34" charset="0"/>
            </a:endParaRPr>
          </a:p>
        </p:txBody>
      </p:sp>
      <p:sp>
        <p:nvSpPr>
          <p:cNvPr id="6" name="テキスト プレースホルダー 2">
            <a:extLst>
              <a:ext uri="{FF2B5EF4-FFF2-40B4-BE49-F238E27FC236}">
                <a16:creationId xmlns:a16="http://schemas.microsoft.com/office/drawing/2014/main" id="{B45EC8D1-1498-46E0-9D90-10B6A7F23386}"/>
              </a:ext>
            </a:extLst>
          </p:cNvPr>
          <p:cNvSpPr>
            <a:spLocks noGrp="1"/>
          </p:cNvSpPr>
          <p:nvPr>
            <p:ph type="body" sz="quarter" idx="13"/>
          </p:nvPr>
        </p:nvSpPr>
        <p:spPr>
          <a:xfrm>
            <a:off x="-57508" y="702605"/>
            <a:ext cx="10115908" cy="1049995"/>
          </a:xfrm>
          <a:solidFill>
            <a:schemeClr val="bg2"/>
          </a:solidFill>
        </p:spPr>
        <p:txBody>
          <a:bodyPr anchor="ctr"/>
          <a:lstStyle/>
          <a:p>
            <a:pPr>
              <a:lnSpc>
                <a:spcPct val="100000"/>
              </a:lnSpc>
              <a:spcBef>
                <a:spcPts val="0"/>
              </a:spcBef>
            </a:pPr>
            <a:r>
              <a:rPr lang="ja-JP" altLang="en-US" sz="1200" dirty="0">
                <a:latin typeface="メイリオ" panose="020B0604030504040204" pitchFamily="50" charset="-128"/>
                <a:ea typeface="メイリオ" panose="020B0604030504040204" pitchFamily="50" charset="-128"/>
              </a:rPr>
              <a:t>▸　　荷主・元請運送事業者に対し、労働基準監督署から配慮を要請</a:t>
            </a:r>
          </a:p>
          <a:p>
            <a:pPr>
              <a:lnSpc>
                <a:spcPct val="100000"/>
              </a:lnSpc>
              <a:spcBef>
                <a:spcPts val="0"/>
              </a:spcBef>
            </a:pPr>
            <a:r>
              <a:rPr lang="ja-JP" altLang="en-US" sz="1200" dirty="0">
                <a:latin typeface="メイリオ" panose="020B0604030504040204" pitchFamily="50" charset="-128"/>
                <a:ea typeface="メイリオ" panose="020B0604030504040204" pitchFamily="50" charset="-128"/>
              </a:rPr>
              <a:t>　　　→長時間の恒常的な荷待ち時間を発生させないよう努めること、運送業務の発注担当者に改善基準告示を周知すること</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pPr>
              <a:lnSpc>
                <a:spcPct val="100000"/>
              </a:lnSpc>
              <a:spcBef>
                <a:spcPts val="0"/>
              </a:spcBef>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a:t>
            </a:r>
            <a:r>
              <a:rPr lang="ja-JP" altLang="en-US" sz="1200" b="1" u="sng" dirty="0" smtClean="0">
                <a:latin typeface="メイリオ" panose="020B0604030504040204" pitchFamily="50" charset="-128"/>
                <a:ea typeface="メイリオ" panose="020B0604030504040204" pitchFamily="50" charset="-128"/>
              </a:rPr>
              <a:t>→令和５年９月以降、リーフレットに「標準的な運賃」に関する事項も掲載。周知の取組を実施。</a:t>
            </a:r>
            <a:endParaRPr lang="ja-JP" altLang="en-US" sz="1200" b="1" u="sng"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rotWithShape="1">
          <a:blip r:embed="rId2"/>
          <a:srcRect l="8965" t="14941" r="51572" b="14854"/>
          <a:stretch/>
        </p:blipFill>
        <p:spPr bwMode="auto">
          <a:xfrm>
            <a:off x="1255978" y="1769404"/>
            <a:ext cx="3468422" cy="4936195"/>
          </a:xfrm>
          <a:prstGeom prst="rect">
            <a:avLst/>
          </a:prstGeom>
          <a:ln>
            <a:solidFill>
              <a:schemeClr val="tx1"/>
            </a:solidFill>
          </a:ln>
          <a:extLst>
            <a:ext uri="{53640926-AAD7-44D8-BBD7-CCE9431645EC}">
              <a14:shadowObscured xmlns:a14="http://schemas.microsoft.com/office/drawing/2010/main"/>
            </a:ext>
          </a:extLst>
        </p:spPr>
      </p:pic>
      <p:pic>
        <p:nvPicPr>
          <p:cNvPr id="9" name="図 8"/>
          <p:cNvPicPr>
            <a:picLocks noChangeAspect="1"/>
          </p:cNvPicPr>
          <p:nvPr/>
        </p:nvPicPr>
        <p:blipFill rotWithShape="1">
          <a:blip r:embed="rId3"/>
          <a:srcRect l="9364" t="22163" r="51179" b="7561"/>
          <a:stretch/>
        </p:blipFill>
        <p:spPr bwMode="auto">
          <a:xfrm>
            <a:off x="5368822" y="1769404"/>
            <a:ext cx="3470378" cy="4945286"/>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3744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73F0D3CB47D0F40B688D5301E36CDE4" ma:contentTypeVersion="10" ma:contentTypeDescription="新しいドキュメントを作成します。" ma:contentTypeScope="" ma:versionID="73052524deda3e9b18f62a56b40a3f8d">
  <xsd:schema xmlns:xsd="http://www.w3.org/2001/XMLSchema" xmlns:xs="http://www.w3.org/2001/XMLSchema" xmlns:p="http://schemas.microsoft.com/office/2006/metadata/properties" xmlns:ns2="9e542ebf-0f02-4a5b-a3c6-60cb080530a7" targetNamespace="http://schemas.microsoft.com/office/2006/metadata/properties" ma:root="true" ma:fieldsID="2eb0a2b56d81a1b8855d252ab4930b51" ns2:_="">
    <xsd:import namespace="9e542ebf-0f02-4a5b-a3c6-60cb080530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42ebf-0f02-4a5b-a3c6-60cb08053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2.xml><?xml version="1.0" encoding="utf-8"?>
<ds:datastoreItem xmlns:ds="http://schemas.openxmlformats.org/officeDocument/2006/customXml" ds:itemID="{30A9FB2F-0580-4DD5-A697-9CFC7FCAC992}">
  <ds:schemaRefs>
    <ds:schemaRef ds:uri="9e542ebf-0f02-4a5b-a3c6-60cb080530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BCEF1F3-83CB-4ED3-A3F4-8761232B342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e542ebf-0f02-4a5b-a3c6-60cb080530a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Words>2689</Words>
  <PresentationFormat>A4 210 x 297 mm</PresentationFormat>
  <Paragraphs>213</Paragraphs>
  <Slides>14</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ＭＳ 明朝</vt:lpstr>
      <vt:lpstr>Noto Sans CJK JP DemiLight</vt:lpstr>
      <vt:lpstr>Meiryo</vt:lpstr>
      <vt:lpstr>Meiryo</vt:lpstr>
      <vt:lpstr>游ゴシック</vt:lpstr>
      <vt:lpstr>Arial</vt:lpstr>
      <vt:lpstr>Calibri</vt:lpstr>
      <vt:lpstr>Segoe UI</vt:lpstr>
      <vt:lpstr>Times New Roman</vt:lpstr>
      <vt:lpstr>Wingdings</vt:lpstr>
      <vt:lpstr>Office テーマ</vt:lpstr>
      <vt:lpstr>島根労働局提出資料</vt:lpstr>
      <vt:lpstr>PowerPoint プレゼンテーション</vt:lpstr>
      <vt:lpstr>自動車運転者の時間外労働の上限規制と改善基準告示の見直し</vt:lpstr>
      <vt:lpstr>時間外労働の上限規制と改善基準告示の適用について</vt:lpstr>
      <vt:lpstr>荷主等の関係者に対する周知等について</vt:lpstr>
      <vt:lpstr>（参考）改善基準告示の改正に伴い「荷主特別対策チーム」を編成しました</vt:lpstr>
      <vt:lpstr>労働基準監督署による荷主要請</vt:lpstr>
      <vt:lpstr>労働基準監督署による荷主要請（リーフレット①）</vt:lpstr>
      <vt:lpstr>労働基準監督署による荷主要請（リーフレット②）</vt:lpstr>
      <vt:lpstr>「トラックＧメン」設置に伴う国土交通省との連携強化（令和５年10月～）</vt:lpstr>
      <vt:lpstr>適用猶予業種の時間外労働上限規制 特設サイト 『はたらきかた ススメ 』を開設</vt:lpstr>
      <vt:lpstr>自動車運転者の長時間労働改善に向けたポータルサイト</vt:lpstr>
      <vt:lpstr>荷主関係団体への要請、周知活動</vt:lpstr>
      <vt:lpstr>労働時間に関する法制度等説明会（道路貨物運送業）</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0x010100573F0D3CB47D0F40B688D5301E36CDE4</vt:lpwstr>
  </property>
</Properties>
</file>