
<file path=[Content_Types].xml><?xml version="1.0" encoding="utf-8"?>
<Types xmlns="http://schemas.openxmlformats.org/package/2006/content-types">
  <Default ContentType="image/jpeg" Extension="jpeg"/>
  <Default ContentType="audio/mpeg" Extension="mp3"/>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6"/>
  </p:notesMasterIdLst>
  <p:handoutMasterIdLst>
    <p:handoutMasterId r:id="rId27"/>
  </p:handoutMasterIdLst>
  <p:sldIdLst>
    <p:sldId id="256" r:id="rId2"/>
    <p:sldId id="257" r:id="rId3"/>
    <p:sldId id="284" r:id="rId4"/>
    <p:sldId id="285" r:id="rId5"/>
    <p:sldId id="288" r:id="rId6"/>
    <p:sldId id="335" r:id="rId7"/>
    <p:sldId id="325" r:id="rId8"/>
    <p:sldId id="326" r:id="rId9"/>
    <p:sldId id="328" r:id="rId10"/>
    <p:sldId id="329" r:id="rId11"/>
    <p:sldId id="327" r:id="rId12"/>
    <p:sldId id="330" r:id="rId13"/>
    <p:sldId id="308" r:id="rId14"/>
    <p:sldId id="321" r:id="rId15"/>
    <p:sldId id="311" r:id="rId16"/>
    <p:sldId id="322" r:id="rId17"/>
    <p:sldId id="318" r:id="rId18"/>
    <p:sldId id="319" r:id="rId19"/>
    <p:sldId id="333" r:id="rId20"/>
    <p:sldId id="261" r:id="rId21"/>
    <p:sldId id="299" r:id="rId22"/>
    <p:sldId id="323" r:id="rId23"/>
    <p:sldId id="300" r:id="rId24"/>
    <p:sldId id="282" r:id="rId25"/>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387"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0822@gaia.eonet.ne.jp" initials="o" lastIdx="1" clrIdx="0">
    <p:extLst>
      <p:ext uri="{19B8F6BF-5375-455C-9EA6-DF929625EA0E}">
        <p15:presenceInfo xmlns:p15="http://schemas.microsoft.com/office/powerpoint/2012/main" userId="8cc628e7a35647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E7E8EA"/>
    <a:srgbClr val="CCCDD1"/>
    <a:srgbClr val="E4007F"/>
    <a:srgbClr val="E43737"/>
    <a:srgbClr val="FFFFFF"/>
    <a:srgbClr val="373737"/>
    <a:srgbClr val="A50021"/>
    <a:srgbClr val="FF9B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69150" autoAdjust="0"/>
  </p:normalViewPr>
  <p:slideViewPr>
    <p:cSldViewPr>
      <p:cViewPr>
        <p:scale>
          <a:sx n="66" d="100"/>
          <a:sy n="66" d="100"/>
        </p:scale>
        <p:origin x="1236" y="-440"/>
      </p:cViewPr>
      <p:guideLst>
        <p:guide orient="horz" pos="2387"/>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51" d="100"/>
          <a:sy n="51" d="100"/>
        </p:scale>
        <p:origin x="-3006" y="-96"/>
      </p:cViewPr>
      <p:guideLst>
        <p:guide orient="horz" pos="3126"/>
        <p:guide pos="214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notesMasters/notesMaster1.xml" Type="http://schemas.openxmlformats.org/officeDocument/2006/relationships/notesMaster"/><Relationship Id="rId27" Target="handoutMasters/handoutMaster1.xml" Type="http://schemas.openxmlformats.org/officeDocument/2006/relationships/handoutMaster"/><Relationship Id="rId28" Target="commentAuthors.xml" Type="http://schemas.openxmlformats.org/officeDocument/2006/relationships/commentAuthors"/><Relationship Id="rId29" Target="presProps.xml" Type="http://schemas.openxmlformats.org/officeDocument/2006/relationships/presProps"/><Relationship Id="rId3" Target="slides/slide2.xml" Type="http://schemas.openxmlformats.org/officeDocument/2006/relationships/slide"/><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10" tIns="45705" rIns="91410" bIns="45705"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9692" y="0"/>
            <a:ext cx="2946400" cy="496888"/>
          </a:xfrm>
          <a:prstGeom prst="rect">
            <a:avLst/>
          </a:prstGeom>
        </p:spPr>
        <p:txBody>
          <a:bodyPr vert="horz" lIns="91410" tIns="45705" rIns="91410" bIns="45705" rtlCol="0"/>
          <a:lstStyle>
            <a:lvl1pPr algn="r">
              <a:defRPr sz="1200"/>
            </a:lvl1pPr>
          </a:lstStyle>
          <a:p>
            <a:fld id="{497CE4A1-EAD7-4B62-B3F9-796C95AAFD9C}" type="datetimeFigureOut">
              <a:rPr kumimoji="1" lang="ja-JP" altLang="en-US" smtClean="0"/>
              <a:pPr/>
              <a:t>2023/12/15</a:t>
            </a:fld>
            <a:endParaRPr kumimoji="1" lang="ja-JP" altLang="en-US"/>
          </a:p>
        </p:txBody>
      </p:sp>
      <p:sp>
        <p:nvSpPr>
          <p:cNvPr id="4" name="フッター プレースホルダ 3"/>
          <p:cNvSpPr>
            <a:spLocks noGrp="1"/>
          </p:cNvSpPr>
          <p:nvPr>
            <p:ph type="ftr" sz="quarter" idx="2"/>
          </p:nvPr>
        </p:nvSpPr>
        <p:spPr>
          <a:xfrm>
            <a:off x="0" y="9428167"/>
            <a:ext cx="2946400" cy="496887"/>
          </a:xfrm>
          <a:prstGeom prst="rect">
            <a:avLst/>
          </a:prstGeom>
        </p:spPr>
        <p:txBody>
          <a:bodyPr vert="horz" lIns="91410" tIns="45705" rIns="91410" bIns="45705"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9692" y="9428167"/>
            <a:ext cx="2946400" cy="496887"/>
          </a:xfrm>
          <a:prstGeom prst="rect">
            <a:avLst/>
          </a:prstGeom>
        </p:spPr>
        <p:txBody>
          <a:bodyPr vert="horz" lIns="91410" tIns="45705" rIns="91410" bIns="45705" rtlCol="0" anchor="b"/>
          <a:lstStyle>
            <a:lvl1pPr algn="r">
              <a:defRPr sz="1200"/>
            </a:lvl1pPr>
          </a:lstStyle>
          <a:p>
            <a:fld id="{E6A129AD-A830-43E1-B87E-ACB47CB6B806}" type="slidenum">
              <a:rPr kumimoji="1" lang="ja-JP" altLang="en-US" smtClean="0"/>
              <a:pPr/>
              <a:t>‹#›</a:t>
            </a:fld>
            <a:endParaRPr kumimoji="1" lang="ja-JP" altLang="en-US"/>
          </a:p>
        </p:txBody>
      </p:sp>
    </p:spTree>
    <p:extLst>
      <p:ext uri="{BB962C8B-B14F-4D97-AF65-F5344CB8AC3E}">
        <p14:creationId xmlns:p14="http://schemas.microsoft.com/office/powerpoint/2010/main" val="422272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0"/>
            <a:ext cx="2946219" cy="496882"/>
          </a:xfrm>
          <a:prstGeom prst="rect">
            <a:avLst/>
          </a:prstGeom>
        </p:spPr>
        <p:txBody>
          <a:bodyPr vert="horz" lIns="69811" tIns="34905" rIns="69811" bIns="34905" rtlCol="0"/>
          <a:lstStyle>
            <a:lvl1pPr algn="l">
              <a:defRPr sz="900"/>
            </a:lvl1pPr>
          </a:lstStyle>
          <a:p>
            <a:endParaRPr kumimoji="1" lang="ja-JP" altLang="en-US"/>
          </a:p>
        </p:txBody>
      </p:sp>
      <p:sp>
        <p:nvSpPr>
          <p:cNvPr id="3" name="日付プレースホルダ 2"/>
          <p:cNvSpPr>
            <a:spLocks noGrp="1"/>
          </p:cNvSpPr>
          <p:nvPr>
            <p:ph type="dt" idx="1"/>
          </p:nvPr>
        </p:nvSpPr>
        <p:spPr>
          <a:xfrm>
            <a:off x="3850256" y="0"/>
            <a:ext cx="2946219" cy="496882"/>
          </a:xfrm>
          <a:prstGeom prst="rect">
            <a:avLst/>
          </a:prstGeom>
        </p:spPr>
        <p:txBody>
          <a:bodyPr vert="horz" lIns="69811" tIns="34905" rIns="69811" bIns="34905" rtlCol="0"/>
          <a:lstStyle>
            <a:lvl1pPr algn="r">
              <a:defRPr sz="900"/>
            </a:lvl1pPr>
          </a:lstStyle>
          <a:p>
            <a:fld id="{96C4F653-2FBB-445F-9FB5-DA649A1DDCDF}" type="datetimeFigureOut">
              <a:rPr kumimoji="1" lang="ja-JP" altLang="en-US" smtClean="0"/>
              <a:pPr/>
              <a:t>2023/12/15</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69811" tIns="34905" rIns="69811" bIns="34905" rtlCol="0" anchor="ctr"/>
          <a:lstStyle/>
          <a:p>
            <a:endParaRPr lang="ja-JP" altLang="en-US"/>
          </a:p>
        </p:txBody>
      </p:sp>
      <p:sp>
        <p:nvSpPr>
          <p:cNvPr id="5" name="ノート プレースホルダ 4"/>
          <p:cNvSpPr>
            <a:spLocks noGrp="1"/>
          </p:cNvSpPr>
          <p:nvPr>
            <p:ph type="body" sz="quarter" idx="3"/>
          </p:nvPr>
        </p:nvSpPr>
        <p:spPr>
          <a:xfrm>
            <a:off x="679528" y="4714879"/>
            <a:ext cx="5438620" cy="4467048"/>
          </a:xfrm>
          <a:prstGeom prst="rect">
            <a:avLst/>
          </a:prstGeom>
        </p:spPr>
        <p:txBody>
          <a:bodyPr vert="horz" lIns="69811" tIns="34905" rIns="69811" bIns="3490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5" y="9428540"/>
            <a:ext cx="2946219" cy="496881"/>
          </a:xfrm>
          <a:prstGeom prst="rect">
            <a:avLst/>
          </a:prstGeom>
        </p:spPr>
        <p:txBody>
          <a:bodyPr vert="horz" lIns="69811" tIns="34905" rIns="69811" bIns="34905"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50256" y="9428540"/>
            <a:ext cx="2946219" cy="496881"/>
          </a:xfrm>
          <a:prstGeom prst="rect">
            <a:avLst/>
          </a:prstGeom>
        </p:spPr>
        <p:txBody>
          <a:bodyPr vert="horz" lIns="69811" tIns="34905" rIns="69811" bIns="34905" rtlCol="0" anchor="b"/>
          <a:lstStyle>
            <a:lvl1pPr algn="r">
              <a:defRPr sz="900"/>
            </a:lvl1pPr>
          </a:lstStyle>
          <a:p>
            <a:fld id="{16171D67-A159-4DA7-9455-A5C25858B4C2}" type="slidenum">
              <a:rPr kumimoji="1" lang="ja-JP" altLang="en-US" smtClean="0"/>
              <a:pPr/>
              <a:t>‹#›</a:t>
            </a:fld>
            <a:endParaRPr kumimoji="1" lang="ja-JP" altLang="en-US"/>
          </a:p>
        </p:txBody>
      </p:sp>
    </p:spTree>
    <p:extLst>
      <p:ext uri="{BB962C8B-B14F-4D97-AF65-F5344CB8AC3E}">
        <p14:creationId xmlns:p14="http://schemas.microsoft.com/office/powerpoint/2010/main" val="14452786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平素は国土交通行政に多大なるご理解とご協力を賜り、誠にありがとうございます。</a:t>
            </a:r>
            <a:endParaRPr kumimoji="1" lang="en-US" altLang="ja-JP" dirty="0"/>
          </a:p>
          <a:p>
            <a:r>
              <a:rPr kumimoji="1" lang="ja-JP" altLang="en-US" dirty="0"/>
              <a:t>事業用自動車の事故防止について説明します。</a:t>
            </a:r>
            <a:endParaRPr kumimoji="1" lang="en-US" altLang="ja-JP" dirty="0"/>
          </a:p>
        </p:txBody>
      </p:sp>
      <p:sp>
        <p:nvSpPr>
          <p:cNvPr id="4" name="スライド番号プレースホルダー 3"/>
          <p:cNvSpPr>
            <a:spLocks noGrp="1"/>
          </p:cNvSpPr>
          <p:nvPr>
            <p:ph type="sldNum" sz="quarter" idx="10"/>
          </p:nvPr>
        </p:nvSpPr>
        <p:spPr/>
        <p:txBody>
          <a:bodyPr/>
          <a:lstStyle/>
          <a:p>
            <a:fld id="{16171D67-A159-4DA7-9455-A5C25858B4C2}" type="slidenum">
              <a:rPr kumimoji="1" lang="ja-JP" altLang="en-US" smtClean="0"/>
              <a:pPr/>
              <a:t>1</a:t>
            </a:fld>
            <a:endParaRPr kumimoji="1" lang="ja-JP" altLang="en-US"/>
          </a:p>
        </p:txBody>
      </p:sp>
    </p:spTree>
    <p:extLst>
      <p:ext uri="{BB962C8B-B14F-4D97-AF65-F5344CB8AC3E}">
        <p14:creationId xmlns:p14="http://schemas.microsoft.com/office/powerpoint/2010/main" val="395774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また、業務後の点呼を実施したときに記録する事項は、このようになっております。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同じく、</a:t>
            </a:r>
            <a:r>
              <a:rPr kumimoji="1" lang="ja-JP" altLang="en-US" sz="1800" dirty="0">
                <a:solidFill>
                  <a:srgbClr val="FF0000"/>
                </a:solidFill>
              </a:rPr>
              <a:t>貸切バスの場合は令和</a:t>
            </a:r>
            <a:r>
              <a:rPr kumimoji="1" lang="en-US" altLang="ja-JP" sz="1800" dirty="0">
                <a:solidFill>
                  <a:srgbClr val="FF0000"/>
                </a:solidFill>
              </a:rPr>
              <a:t>6</a:t>
            </a:r>
            <a:r>
              <a:rPr kumimoji="1" lang="ja-JP" altLang="en-US" sz="1800" dirty="0">
                <a:solidFill>
                  <a:srgbClr val="FF0000"/>
                </a:solidFill>
              </a:rPr>
              <a:t>年</a:t>
            </a:r>
            <a:r>
              <a:rPr kumimoji="1" lang="en-US" altLang="ja-JP" sz="1800" dirty="0">
                <a:solidFill>
                  <a:srgbClr val="FF0000"/>
                </a:solidFill>
              </a:rPr>
              <a:t>4</a:t>
            </a:r>
            <a:r>
              <a:rPr kumimoji="1" lang="ja-JP" altLang="en-US" sz="1800" dirty="0">
                <a:solidFill>
                  <a:srgbClr val="FF0000"/>
                </a:solidFill>
              </a:rPr>
              <a:t>月からは電磁的記録として</a:t>
            </a:r>
            <a:r>
              <a:rPr kumimoji="1" lang="en-US" altLang="ja-JP" sz="1800" dirty="0">
                <a:solidFill>
                  <a:srgbClr val="FF0000"/>
                </a:solidFill>
              </a:rPr>
              <a:t>3</a:t>
            </a:r>
            <a:r>
              <a:rPr kumimoji="1" lang="ja-JP" altLang="en-US" sz="1800" dirty="0">
                <a:solidFill>
                  <a:srgbClr val="FF0000"/>
                </a:solidFill>
              </a:rPr>
              <a:t>年間</a:t>
            </a:r>
            <a:r>
              <a:rPr kumimoji="1" lang="ja-JP" altLang="en-US" sz="1800" dirty="0"/>
              <a:t>保存する必要があります。</a:t>
            </a:r>
            <a:endParaRPr kumimoji="1" lang="en-US" altLang="ja-JP" sz="1800" dirty="0"/>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187614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こちらは、貸切バスにのみ関係することですが、業務途中の点呼についてです。</a:t>
            </a:r>
            <a:endParaRPr kumimoji="1" lang="en-US" altLang="ja-JP" dirty="0"/>
          </a:p>
          <a:p>
            <a:r>
              <a:rPr kumimoji="1" lang="ja-JP" altLang="en-US" dirty="0"/>
              <a:t>貸切バスで夜間長距離運行を行う運転者に対しては、業務途中において少なくとも</a:t>
            </a:r>
            <a:r>
              <a:rPr kumimoji="1" lang="en-US" altLang="ja-JP" dirty="0"/>
              <a:t>1</a:t>
            </a:r>
            <a:r>
              <a:rPr kumimoji="1" lang="ja-JP" altLang="en-US" dirty="0"/>
              <a:t>回、電話その他の方法で点呼を実施する必要があります。</a:t>
            </a:r>
            <a:endParaRPr kumimoji="1" lang="en-US" altLang="ja-JP" dirty="0"/>
          </a:p>
          <a:p>
            <a:endParaRPr kumimoji="1" lang="en-US" altLang="ja-JP" dirty="0"/>
          </a:p>
          <a:p>
            <a:r>
              <a:rPr kumimoji="1" lang="ja-JP" altLang="en-US" dirty="0"/>
              <a:t>業務途中の点呼で、何を確認するかというと、ご覧の</a:t>
            </a:r>
            <a:r>
              <a:rPr kumimoji="1" lang="en-US" altLang="ja-JP" dirty="0"/>
              <a:t>3</a:t>
            </a:r>
            <a:r>
              <a:rPr kumimoji="1" lang="ja-JP" altLang="en-US" dirty="0"/>
              <a:t>点になります。</a:t>
            </a:r>
            <a:endParaRPr kumimoji="1" lang="en-US" altLang="ja-JP" dirty="0"/>
          </a:p>
          <a:p>
            <a:r>
              <a:rPr kumimoji="1" lang="ja-JP" altLang="en-US" dirty="0"/>
              <a:t>なお、夜間長距離運行とは、実車運行</a:t>
            </a:r>
            <a:r>
              <a:rPr kumimoji="1" lang="en-US" altLang="ja-JP" dirty="0"/>
              <a:t>100km</a:t>
            </a:r>
            <a:r>
              <a:rPr kumimoji="1" lang="ja-JP" altLang="en-US" dirty="0"/>
              <a:t>以上の運行で、実車運行が午前</a:t>
            </a:r>
            <a:r>
              <a:rPr kumimoji="1" lang="en-US" altLang="ja-JP" dirty="0"/>
              <a:t>2</a:t>
            </a:r>
            <a:r>
              <a:rPr kumimoji="1" lang="ja-JP" altLang="en-US" dirty="0"/>
              <a:t>時から午前</a:t>
            </a:r>
            <a:r>
              <a:rPr kumimoji="1" lang="en-US" altLang="ja-JP" dirty="0"/>
              <a:t>4</a:t>
            </a:r>
            <a:r>
              <a:rPr kumimoji="1" lang="ja-JP" altLang="en-US" dirty="0"/>
              <a:t>時までのあいだにある、又はまたぐ運行のことです。</a:t>
            </a:r>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84256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業務途中の点呼で記録する事項は、スライドのとおりです。</a:t>
            </a:r>
            <a:endParaRPr kumimoji="1" lang="en-US" altLang="ja-JP" dirty="0"/>
          </a:p>
          <a:p>
            <a:r>
              <a:rPr kumimoji="1" lang="ja-JP" altLang="en-US" dirty="0"/>
              <a:t>こちらは貸切バスに関することですので、令和</a:t>
            </a:r>
            <a:r>
              <a:rPr kumimoji="1" lang="en-US" altLang="ja-JP" dirty="0"/>
              <a:t>6</a:t>
            </a:r>
            <a:r>
              <a:rPr kumimoji="1" lang="ja-JP" altLang="en-US" dirty="0"/>
              <a:t>年</a:t>
            </a:r>
            <a:r>
              <a:rPr kumimoji="1" lang="en-US" altLang="ja-JP" dirty="0"/>
              <a:t>4</a:t>
            </a:r>
            <a:r>
              <a:rPr kumimoji="1" lang="ja-JP" altLang="en-US" dirty="0"/>
              <a:t>月からは電磁的記録として</a:t>
            </a:r>
            <a:r>
              <a:rPr kumimoji="1" lang="en-US" altLang="ja-JP" dirty="0"/>
              <a:t>3</a:t>
            </a:r>
            <a:r>
              <a:rPr kumimoji="1" lang="ja-JP" altLang="en-US" dirty="0"/>
              <a:t>年間保存してください。</a:t>
            </a:r>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12</a:t>
            </a:fld>
            <a:endParaRPr lang="ja-JP" altLang="en-US">
              <a:solidFill>
                <a:prstClr val="black"/>
              </a:solidFill>
            </a:endParaRPr>
          </a:p>
        </p:txBody>
      </p:sp>
    </p:spTree>
    <p:extLst>
      <p:ext uri="{BB962C8B-B14F-4D97-AF65-F5344CB8AC3E}">
        <p14:creationId xmlns:p14="http://schemas.microsoft.com/office/powerpoint/2010/main" val="217667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続きまして、乗務記録です。</a:t>
            </a:r>
            <a:endParaRPr kumimoji="1" lang="en-US" altLang="ja-JP" dirty="0"/>
          </a:p>
          <a:p>
            <a:endParaRPr kumimoji="1" lang="en-US" altLang="ja-JP" dirty="0"/>
          </a:p>
          <a:p>
            <a:r>
              <a:rPr kumimoji="1" lang="ja-JP" altLang="en-US" dirty="0"/>
              <a:t>いわゆる乗務日報と呼ばれるものですが、</a:t>
            </a:r>
            <a:endParaRPr kumimoji="1" lang="en-US" altLang="ja-JP" dirty="0"/>
          </a:p>
          <a:p>
            <a:r>
              <a:rPr kumimoji="1" lang="ja-JP" altLang="en-US" dirty="0"/>
              <a:t>こちらは、乗務を行った乗務員ごとに記録し、その記録を</a:t>
            </a:r>
            <a:r>
              <a:rPr kumimoji="1" lang="en-US" altLang="ja-JP" dirty="0"/>
              <a:t>1</a:t>
            </a:r>
            <a:r>
              <a:rPr kumimoji="1" lang="ja-JP" altLang="en-US" dirty="0"/>
              <a:t>年間、</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貸切バスの場合は令和</a:t>
            </a:r>
            <a:r>
              <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rPr>
              <a:t>6</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年</a:t>
            </a:r>
            <a:r>
              <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rPr>
              <a:t>4</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月からは電磁的記録により</a:t>
            </a:r>
            <a:r>
              <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年間</a:t>
            </a:r>
            <a:r>
              <a:rPr kumimoji="1" lang="ja-JP" altLang="en-US" dirty="0"/>
              <a:t>保存する必要があります。</a:t>
            </a:r>
            <a:endParaRPr kumimoji="1" lang="en-US" altLang="ja-JP" dirty="0"/>
          </a:p>
          <a:p>
            <a:endParaRPr kumimoji="1" lang="en-US" altLang="ja-JP" dirty="0"/>
          </a:p>
          <a:p>
            <a:r>
              <a:rPr kumimoji="1" lang="ja-JP" altLang="en-US" dirty="0"/>
              <a:t>記録する事項は、</a:t>
            </a:r>
            <a:r>
              <a:rPr kumimoji="1" lang="en-US" altLang="ja-JP" dirty="0"/>
              <a:t>1</a:t>
            </a:r>
            <a:r>
              <a:rPr kumimoji="1" lang="ja-JP" altLang="en-US" dirty="0"/>
              <a:t>から</a:t>
            </a:r>
            <a:r>
              <a:rPr kumimoji="1" lang="en-US" altLang="ja-JP" dirty="0"/>
              <a:t>6</a:t>
            </a:r>
            <a:r>
              <a:rPr kumimoji="1" lang="ja-JP" altLang="en-US" dirty="0"/>
              <a:t>は共通で、</a:t>
            </a:r>
            <a:endParaRPr kumimoji="1" lang="en-US" altLang="ja-JP" dirty="0"/>
          </a:p>
          <a:p>
            <a:r>
              <a:rPr kumimoji="1" lang="ja-JP" altLang="en-US" dirty="0"/>
              <a:t>それ以降はモード別に次ページのとおりです。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565259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記録する事項の続き、</a:t>
            </a:r>
            <a:endParaRPr kumimoji="1" lang="en-US" altLang="ja-JP" dirty="0"/>
          </a:p>
          <a:p>
            <a:r>
              <a:rPr kumimoji="1" lang="ja-JP" altLang="en-US" dirty="0"/>
              <a:t>　・車掌が乗務した場合は、車掌名</a:t>
            </a:r>
          </a:p>
          <a:p>
            <a:r>
              <a:rPr kumimoji="1" lang="ja-JP" altLang="en-US" dirty="0"/>
              <a:t>　・車掌が乗務を交替した場合は、その地点及び日時</a:t>
            </a:r>
            <a:endParaRPr kumimoji="1" lang="en-US" altLang="ja-JP" dirty="0"/>
          </a:p>
          <a:p>
            <a:r>
              <a:rPr kumimoji="1" lang="ja-JP" altLang="en-US" dirty="0"/>
              <a:t>これらはバスのみ該当します。</a:t>
            </a:r>
            <a:endParaRPr kumimoji="1" lang="en-US" altLang="ja-JP" dirty="0"/>
          </a:p>
          <a:p>
            <a:endParaRPr kumimoji="1" lang="en-US" altLang="ja-JP" dirty="0"/>
          </a:p>
          <a:p>
            <a:r>
              <a:rPr kumimoji="1" lang="ja-JP" altLang="en-US" dirty="0"/>
              <a:t>旅客が乗車した区間</a:t>
            </a:r>
            <a:endParaRPr kumimoji="1" lang="en-US" altLang="ja-JP" dirty="0"/>
          </a:p>
          <a:p>
            <a:r>
              <a:rPr kumimoji="1" lang="ja-JP" altLang="en-US" dirty="0"/>
              <a:t>こちらは貸切バスのみ該当します。</a:t>
            </a:r>
            <a:endParaRPr kumimoji="1" lang="en-US" altLang="ja-JP" dirty="0"/>
          </a:p>
          <a:p>
            <a:endParaRPr kumimoji="1" lang="ja-JP" altLang="en-US" dirty="0"/>
          </a:p>
          <a:p>
            <a:r>
              <a:rPr kumimoji="1" lang="ja-JP" altLang="en-US" dirty="0"/>
              <a:t>旅客が乗車した区間並びに乗務した事業用自動車の走行距離計に表示されている乗務の開始時及び終了時における走行距離の積算キロ数</a:t>
            </a:r>
            <a:endParaRPr kumimoji="1" lang="en-US" altLang="ja-JP" dirty="0"/>
          </a:p>
          <a:p>
            <a:r>
              <a:rPr kumimoji="1" lang="ja-JP" altLang="en-US" dirty="0"/>
              <a:t>こちらについては、タクシーにのみ該当します。</a:t>
            </a:r>
            <a:endParaRPr kumimoji="1" lang="en-US" altLang="ja-JP" dirty="0"/>
          </a:p>
          <a:p>
            <a:endParaRPr kumimoji="1" lang="en-US" altLang="ja-JP" dirty="0"/>
          </a:p>
          <a:p>
            <a:r>
              <a:rPr kumimoji="1" lang="ja-JP" altLang="en-US" dirty="0"/>
              <a:t>運転者の皆さんは、仕事に関する記録は、しっかり記載頂いているのですが、</a:t>
            </a:r>
          </a:p>
          <a:p>
            <a:r>
              <a:rPr kumimoji="1" lang="ja-JP" altLang="en-US" dirty="0"/>
              <a:t>休憩や仮眠の記録は、会社にさぼってるように思われるようで　記載もれが多数見受けられます。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4346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続きまして、乗務員台帳です。</a:t>
            </a:r>
            <a:endParaRPr kumimoji="1" lang="en-US" altLang="ja-JP" dirty="0"/>
          </a:p>
          <a:p>
            <a:r>
              <a:rPr kumimoji="1" lang="ja-JP" altLang="en-US" dirty="0"/>
              <a:t>事業用自動車の運転者ごとに写真を貼り付けた乗務員台帳を作成して、その運転者の所属する営業所に備える必要があります。</a:t>
            </a:r>
            <a:endParaRPr kumimoji="1" lang="en-US" altLang="ja-JP" dirty="0"/>
          </a:p>
          <a:p>
            <a:endParaRPr kumimoji="1" lang="en-US" altLang="ja-JP" dirty="0"/>
          </a:p>
          <a:p>
            <a:r>
              <a:rPr kumimoji="1" lang="ja-JP" altLang="en-US" dirty="0"/>
              <a:t>この台帳に記載する事項は、</a:t>
            </a:r>
            <a:endParaRPr kumimoji="1" lang="en-US" altLang="ja-JP" dirty="0"/>
          </a:p>
          <a:p>
            <a:r>
              <a:rPr kumimoji="1" lang="en-US" altLang="ja-JP" dirty="0"/>
              <a:t>1</a:t>
            </a:r>
            <a:r>
              <a:rPr kumimoji="1" lang="ja-JP" altLang="en-US" dirty="0"/>
              <a:t>から</a:t>
            </a:r>
            <a:r>
              <a:rPr kumimoji="1" lang="en-US" altLang="ja-JP" dirty="0"/>
              <a:t>5</a:t>
            </a:r>
            <a:r>
              <a:rPr kumimoji="1" lang="ja-JP" altLang="en-US" dirty="0"/>
              <a:t>、</a:t>
            </a:r>
            <a:endParaRPr kumimoji="1" lang="en-US" altLang="ja-JP" dirty="0"/>
          </a:p>
          <a:p>
            <a:r>
              <a:rPr kumimoji="1" lang="ja-JP" altLang="en-US" dirty="0"/>
              <a:t>もちろん、免許の更新があれば、情報を更新しておく必要があります。</a:t>
            </a:r>
          </a:p>
          <a:p>
            <a:endParaRPr kumimoji="1" lang="en-US" altLang="ja-JP" dirty="0"/>
          </a:p>
          <a:p>
            <a:r>
              <a:rPr kumimoji="1" lang="en-US" altLang="ja-JP" dirty="0"/>
              <a:t>6</a:t>
            </a:r>
            <a:r>
              <a:rPr kumimoji="1" lang="ja-JP" altLang="en-US" dirty="0"/>
              <a:t>以降は次のページになります。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9631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こちらが</a:t>
            </a:r>
            <a:r>
              <a:rPr kumimoji="1" lang="en-US" altLang="ja-JP" dirty="0"/>
              <a:t>6</a:t>
            </a:r>
            <a:r>
              <a:rPr kumimoji="1" lang="ja-JP" altLang="en-US" dirty="0"/>
              <a:t>から</a:t>
            </a:r>
            <a:r>
              <a:rPr kumimoji="1" lang="en-US" altLang="ja-JP" dirty="0"/>
              <a:t>10</a:t>
            </a:r>
            <a:r>
              <a:rPr kumimoji="1" lang="ja-JP" altLang="en-US" dirty="0"/>
              <a:t>です。</a:t>
            </a:r>
            <a:endParaRPr kumimoji="1" lang="en-US" altLang="ja-JP" dirty="0"/>
          </a:p>
          <a:p>
            <a:endParaRPr kumimoji="1" lang="en-US" altLang="ja-JP" dirty="0"/>
          </a:p>
          <a:p>
            <a:r>
              <a:rPr kumimoji="1" lang="ja-JP" altLang="en-US" dirty="0"/>
              <a:t>ご注意いただきたい点は、運転者が転任、退職などの理由により運転者でなくなった場合でも、</a:t>
            </a:r>
            <a:endParaRPr kumimoji="1" lang="en-US" altLang="ja-JP" dirty="0"/>
          </a:p>
          <a:p>
            <a:r>
              <a:rPr kumimoji="1" lang="ja-JP" altLang="en-US" dirty="0"/>
              <a:t>乗務員台帳にその年月日及び理由を記載して、</a:t>
            </a:r>
            <a:r>
              <a:rPr kumimoji="1" lang="en-US" altLang="ja-JP" dirty="0"/>
              <a:t>3</a:t>
            </a:r>
            <a:r>
              <a:rPr kumimoji="1" lang="ja-JP" altLang="en-US" dirty="0"/>
              <a:t>年間保存する必要があります。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32107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続きまして、事故の記録です。</a:t>
            </a:r>
            <a:endParaRPr kumimoji="1" lang="en-US" altLang="ja-JP" dirty="0"/>
          </a:p>
          <a:p>
            <a:r>
              <a:rPr kumimoji="1" lang="ja-JP" altLang="en-US" dirty="0"/>
              <a:t>事故が発生した場合には、</a:t>
            </a:r>
            <a:r>
              <a:rPr kumimoji="1" lang="en-US" altLang="ja-JP" dirty="0"/>
              <a:t>1</a:t>
            </a:r>
            <a:r>
              <a:rPr kumimoji="1" lang="ja-JP" altLang="en-US" dirty="0"/>
              <a:t>から</a:t>
            </a:r>
            <a:r>
              <a:rPr kumimoji="1" lang="en-US" altLang="ja-JP" dirty="0"/>
              <a:t>7</a:t>
            </a:r>
            <a:r>
              <a:rPr kumimoji="1" lang="ja-JP" altLang="en-US" dirty="0"/>
              <a:t>の内容を記録し、営業所に</a:t>
            </a:r>
            <a:r>
              <a:rPr kumimoji="1" lang="en-US" altLang="ja-JP" dirty="0"/>
              <a:t>3</a:t>
            </a:r>
            <a:r>
              <a:rPr kumimoji="1" lang="ja-JP" altLang="en-US" dirty="0"/>
              <a:t>年間保存する必要があります。</a:t>
            </a:r>
            <a:endParaRPr kumimoji="1" lang="en-US" altLang="ja-JP" dirty="0"/>
          </a:p>
          <a:p>
            <a:endParaRPr kumimoji="1" lang="en-US" altLang="ja-JP" dirty="0"/>
          </a:p>
          <a:p>
            <a:r>
              <a:rPr kumimoji="1" lang="en-US" altLang="ja-JP" dirty="0"/>
              <a:t>1</a:t>
            </a:r>
            <a:r>
              <a:rPr kumimoji="1" lang="ja-JP" altLang="en-US" dirty="0"/>
              <a:t>から</a:t>
            </a:r>
            <a:r>
              <a:rPr kumimoji="1" lang="en-US" altLang="ja-JP" dirty="0"/>
              <a:t>5</a:t>
            </a:r>
            <a:r>
              <a:rPr kumimoji="1" lang="ja-JP" altLang="en-US" dirty="0"/>
              <a:t>の内容については、単なる事故の内容ですが、</a:t>
            </a:r>
            <a:r>
              <a:rPr kumimoji="1" lang="en-US" altLang="ja-JP" dirty="0"/>
              <a:t>6</a:t>
            </a:r>
            <a:r>
              <a:rPr kumimoji="1" lang="ja-JP" altLang="en-US" dirty="0"/>
              <a:t>及び</a:t>
            </a:r>
            <a:r>
              <a:rPr kumimoji="1" lang="en-US" altLang="ja-JP" dirty="0"/>
              <a:t>7</a:t>
            </a:r>
            <a:r>
              <a:rPr kumimoji="1" lang="ja-JP" altLang="en-US" dirty="0"/>
              <a:t>は、自動車を使用し事業を行う上で非常に重要です。</a:t>
            </a:r>
            <a:endParaRPr kumimoji="1" lang="en-US" altLang="ja-JP" dirty="0"/>
          </a:p>
          <a:p>
            <a:r>
              <a:rPr kumimoji="1" lang="ja-JP" altLang="en-US" dirty="0"/>
              <a:t>特に、事業者において、再発防止の対策をどのように考え、実施したか、が重要です。</a:t>
            </a:r>
            <a:endParaRPr kumimoji="1" lang="en-US" altLang="ja-JP" dirty="0"/>
          </a:p>
          <a:p>
            <a:endParaRPr kumimoji="1" lang="en-US" altLang="ja-JP" dirty="0"/>
          </a:p>
          <a:p>
            <a:r>
              <a:rPr kumimoji="1" lang="ja-JP" altLang="en-US" dirty="0"/>
              <a:t>事故は避けようとしても、避けられるものではありません。</a:t>
            </a:r>
            <a:endParaRPr kumimoji="1" lang="en-US" altLang="ja-JP" dirty="0"/>
          </a:p>
          <a:p>
            <a:r>
              <a:rPr kumimoji="1" lang="ja-JP" altLang="en-US" dirty="0"/>
              <a:t>不幸にして事故にあわれた場合においても、悲観するのではなく、その経験を次の事故防止に活用し、</a:t>
            </a:r>
            <a:endParaRPr kumimoji="1" lang="en-US" altLang="ja-JP" dirty="0"/>
          </a:p>
          <a:p>
            <a:r>
              <a:rPr kumimoji="1" lang="ja-JP" altLang="en-US" dirty="0"/>
              <a:t>一つでも事故を減らせるように尽力いただきたいと思います。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31973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続いて、乗務員に対する指導監督です。</a:t>
            </a:r>
            <a:endParaRPr kumimoji="1" lang="en-US" altLang="ja-JP" dirty="0"/>
          </a:p>
          <a:p>
            <a:endParaRPr kumimoji="1" lang="en-US" altLang="ja-JP" dirty="0"/>
          </a:p>
          <a:p>
            <a:r>
              <a:rPr kumimoji="1" lang="ja-JP" altLang="en-US" dirty="0"/>
              <a:t>乗務員に対して、国土交通大臣が定めるところにより、つまり旅客自動車運送事業者が事業用自動車の運転者に対して行う指導及び監督の指針</a:t>
            </a:r>
            <a:endParaRPr kumimoji="1" lang="en-US" altLang="ja-JP" dirty="0"/>
          </a:p>
          <a:p>
            <a:r>
              <a:rPr kumimoji="1" lang="ja-JP" altLang="en-US" dirty="0"/>
              <a:t>により適切な指導監督を毎年実施する必要があります。</a:t>
            </a:r>
            <a:endParaRPr kumimoji="1" lang="en-US" altLang="ja-JP" dirty="0"/>
          </a:p>
          <a:p>
            <a:endParaRPr kumimoji="1" lang="en-US" altLang="ja-JP" dirty="0"/>
          </a:p>
          <a:p>
            <a:r>
              <a:rPr kumimoji="1" lang="ja-JP" altLang="en-US" dirty="0"/>
              <a:t>事故を防止していくためには、乗務員の運転技能や安全意識の向上を図り、　状況に応じた適確な操作ができる乗務員、言い換えれば、</a:t>
            </a:r>
          </a:p>
          <a:p>
            <a:r>
              <a:rPr kumimoji="1" lang="ja-JP" altLang="en-US" dirty="0"/>
              <a:t>安全な運転ができ、管理者がそばにいなくても安心して運転を任せられる乗務員を育てることが必要となり、そこに乗務員教育の意義と、重要性があると言えます。</a:t>
            </a:r>
          </a:p>
          <a:p>
            <a:endParaRPr kumimoji="1" lang="ja-JP" altLang="en-US" dirty="0"/>
          </a:p>
          <a:p>
            <a:r>
              <a:rPr kumimoji="1" lang="ja-JP" altLang="en-US" dirty="0"/>
              <a:t>これら指導監督を行った場合、必ず、日時、場所、内容、指導監督を行った者、及び、受けた者の氏名を記録し、３年間保存する必要があります。</a:t>
            </a:r>
          </a:p>
          <a:p>
            <a:r>
              <a:rPr kumimoji="1" lang="ja-JP" altLang="en-US" dirty="0"/>
              <a:t>指針に基づいた具体的な安全教育のマニュアルは国土交通省のホームページにありますので、ぜひご活用ください。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11623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また、特定の運転者に対しては特別な指導を行い、かつ国土交通大臣が認定する適正診断を受診する必要があります。</a:t>
            </a:r>
            <a:endParaRPr kumimoji="1" lang="en-US" altLang="ja-JP" dirty="0"/>
          </a:p>
          <a:p>
            <a:endParaRPr kumimoji="1" lang="en-US" altLang="ja-JP" dirty="0"/>
          </a:p>
          <a:p>
            <a:r>
              <a:rPr kumimoji="1" lang="ja-JP" altLang="en-US" dirty="0"/>
              <a:t>特定の運転者とは、</a:t>
            </a:r>
            <a:endParaRPr kumimoji="1" lang="en-US" altLang="ja-JP" dirty="0"/>
          </a:p>
          <a:p>
            <a:r>
              <a:rPr kumimoji="1" lang="en-US" altLang="ja-JP" dirty="0"/>
              <a:t>1</a:t>
            </a:r>
            <a:r>
              <a:rPr kumimoji="1" lang="ja-JP" altLang="en-US" dirty="0"/>
              <a:t>から</a:t>
            </a:r>
            <a:r>
              <a:rPr kumimoji="1" lang="en-US" altLang="ja-JP" dirty="0"/>
              <a:t>4</a:t>
            </a:r>
            <a:r>
              <a:rPr kumimoji="1" lang="ja-JP" altLang="en-US" dirty="0"/>
              <a:t>のとおりです。</a:t>
            </a:r>
            <a:endParaRPr kumimoji="1" lang="en-US" altLang="ja-JP" dirty="0"/>
          </a:p>
          <a:p>
            <a:endParaRPr kumimoji="1" lang="en-US" altLang="ja-JP" dirty="0"/>
          </a:p>
          <a:p>
            <a:r>
              <a:rPr kumimoji="1" lang="ja-JP" altLang="en-US" dirty="0"/>
              <a:t>これらの運転者に対する特別な指導の実施時期は、</a:t>
            </a:r>
            <a:endParaRPr kumimoji="1" lang="en-US" altLang="ja-JP" dirty="0"/>
          </a:p>
          <a:p>
            <a:endParaRPr kumimoji="1" lang="en-US" altLang="ja-JP" dirty="0"/>
          </a:p>
          <a:p>
            <a:pPr marL="0" indent="0">
              <a:buNone/>
            </a:pPr>
            <a:r>
              <a:rPr kumimoji="1" lang="ja-JP" altLang="en-US" dirty="0"/>
              <a:t>１は　再度乗務する前</a:t>
            </a:r>
            <a:endParaRPr kumimoji="1" lang="en-US" altLang="ja-JP" dirty="0"/>
          </a:p>
          <a:p>
            <a:pPr marL="0" indent="0">
              <a:buNone/>
            </a:pPr>
            <a:r>
              <a:rPr kumimoji="1" lang="ja-JP" altLang="en-US" dirty="0"/>
              <a:t>２は　運転者として選任される前</a:t>
            </a:r>
            <a:endParaRPr kumimoji="1" lang="en-US" altLang="ja-JP" dirty="0"/>
          </a:p>
          <a:p>
            <a:pPr marL="0" indent="0">
              <a:buNone/>
            </a:pPr>
            <a:r>
              <a:rPr kumimoji="1" lang="ja-JP" altLang="en-US" dirty="0"/>
              <a:t>３は　直近１年間に当該一般貸切旅客自動車運送事業者において運転の経験のある貸切バスより大型の車種区分の貸切バスに乗務する前</a:t>
            </a:r>
            <a:endParaRPr kumimoji="1" lang="en-US" altLang="ja-JP" dirty="0"/>
          </a:p>
          <a:p>
            <a:pPr marL="0" indent="0">
              <a:buNone/>
            </a:pPr>
            <a:r>
              <a:rPr kumimoji="1" lang="ja-JP" altLang="en-US" dirty="0"/>
              <a:t>４は　適齢診断の結果が判明した後</a:t>
            </a:r>
            <a:r>
              <a:rPr kumimoji="1" lang="en-US" altLang="ja-JP" dirty="0"/>
              <a:t>1</a:t>
            </a:r>
            <a:r>
              <a:rPr kumimoji="1" lang="ja-JP" altLang="en-US" dirty="0"/>
              <a:t>か月以内</a:t>
            </a:r>
            <a:endParaRPr kumimoji="1" lang="en-US" altLang="ja-JP" dirty="0"/>
          </a:p>
          <a:p>
            <a:pPr marL="228600" indent="-228600">
              <a:buAutoNum type="arabicPeriod"/>
            </a:pPr>
            <a:endParaRPr kumimoji="1" lang="en-US" altLang="ja-JP" dirty="0"/>
          </a:p>
          <a:p>
            <a:pPr marL="0" indent="0">
              <a:buNone/>
            </a:pPr>
            <a:r>
              <a:rPr kumimoji="1" lang="ja-JP" altLang="en-US" dirty="0"/>
              <a:t>にそれぞれ実施する必要があります。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3588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この動画では、事業用自動車の事故防止について、大きく</a:t>
            </a:r>
            <a:r>
              <a:rPr kumimoji="1" lang="en-US" altLang="ja-JP" dirty="0"/>
              <a:t>3</a:t>
            </a:r>
            <a:r>
              <a:rPr kumimoji="1" lang="ja-JP" altLang="en-US" dirty="0" err="1"/>
              <a:t>つに</a:t>
            </a:r>
            <a:r>
              <a:rPr kumimoji="1" lang="ja-JP" altLang="en-US" dirty="0"/>
              <a:t>分けて説明します。</a:t>
            </a:r>
            <a:endParaRPr kumimoji="1" lang="en-US" altLang="ja-JP" dirty="0"/>
          </a:p>
          <a:p>
            <a:endParaRPr kumimoji="1" lang="en-US" altLang="ja-JP" dirty="0"/>
          </a:p>
          <a:p>
            <a:r>
              <a:rPr kumimoji="1" lang="en-US" altLang="ja-JP" dirty="0"/>
              <a:t>1</a:t>
            </a:r>
            <a:r>
              <a:rPr kumimoji="1" lang="ja-JP" altLang="en-US" dirty="0"/>
              <a:t>つ目は、事業用自動車の事故防止について、事業者のなかで中心的な役割を担う、「運行管理者」について、</a:t>
            </a:r>
            <a:endParaRPr kumimoji="1" lang="en-US" altLang="ja-JP" dirty="0"/>
          </a:p>
          <a:p>
            <a:r>
              <a:rPr kumimoji="1" lang="en-US" altLang="ja-JP" dirty="0"/>
              <a:t>2</a:t>
            </a:r>
            <a:r>
              <a:rPr kumimoji="1" lang="ja-JP" altLang="en-US" dirty="0"/>
              <a:t>つ目は、運行管理者が実施する具体的な業務について、</a:t>
            </a:r>
            <a:endParaRPr kumimoji="1" lang="en-US" altLang="ja-JP" dirty="0"/>
          </a:p>
          <a:p>
            <a:r>
              <a:rPr kumimoji="1" lang="ja-JP" altLang="en-US" dirty="0"/>
              <a:t>最後に、事業者が報告する事故報告、事故速報について説明します。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16171D67-A159-4DA7-9455-A5C25858B4C2}" type="slidenum">
              <a:rPr kumimoji="1" lang="ja-JP" altLang="en-US" smtClean="0"/>
              <a:pPr/>
              <a:t>2</a:t>
            </a:fld>
            <a:endParaRPr kumimoji="1" lang="ja-JP" altLang="en-US"/>
          </a:p>
        </p:txBody>
      </p:sp>
    </p:spTree>
    <p:extLst>
      <p:ext uri="{BB962C8B-B14F-4D97-AF65-F5344CB8AC3E}">
        <p14:creationId xmlns:p14="http://schemas.microsoft.com/office/powerpoint/2010/main" val="3931165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続きまして、事故報告及び事故速報についてです。</a:t>
            </a:r>
            <a:endParaRPr kumimoji="1" lang="en-US" altLang="ja-JP" dirty="0"/>
          </a:p>
        </p:txBody>
      </p:sp>
      <p:sp>
        <p:nvSpPr>
          <p:cNvPr id="4" name="スライド番号プレースホルダー 3"/>
          <p:cNvSpPr>
            <a:spLocks noGrp="1"/>
          </p:cNvSpPr>
          <p:nvPr>
            <p:ph type="sldNum" sz="quarter" idx="10"/>
          </p:nvPr>
        </p:nvSpPr>
        <p:spPr/>
        <p:txBody>
          <a:bodyPr/>
          <a:lstStyle/>
          <a:p>
            <a:fld id="{16171D67-A159-4DA7-9455-A5C25858B4C2}" type="slidenum">
              <a:rPr kumimoji="1" lang="ja-JP" altLang="en-US" smtClean="0"/>
              <a:pPr/>
              <a:t>20</a:t>
            </a:fld>
            <a:endParaRPr kumimoji="1" lang="ja-JP" altLang="en-US"/>
          </a:p>
        </p:txBody>
      </p:sp>
    </p:spTree>
    <p:extLst>
      <p:ext uri="{BB962C8B-B14F-4D97-AF65-F5344CB8AC3E}">
        <p14:creationId xmlns:p14="http://schemas.microsoft.com/office/powerpoint/2010/main" val="199507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normAutofit/>
          </a:bodyPr>
          <a:lstStyle/>
          <a:p>
            <a:r>
              <a:rPr kumimoji="1" lang="ja-JP" altLang="en-US" dirty="0"/>
              <a:t>まず、事故報告についてです。</a:t>
            </a:r>
            <a:endParaRPr kumimoji="1" lang="en-US" altLang="ja-JP" dirty="0"/>
          </a:p>
          <a:p>
            <a:endParaRPr kumimoji="1" lang="en-US" altLang="ja-JP" dirty="0"/>
          </a:p>
          <a:p>
            <a:r>
              <a:rPr kumimoji="1" lang="ja-JP" altLang="en-US" dirty="0"/>
              <a:t>使用する事業用自動車について、報告が必要な事故があった場合には、自動車事故報告書を</a:t>
            </a:r>
            <a:r>
              <a:rPr kumimoji="1" lang="en-US" altLang="ja-JP" dirty="0"/>
              <a:t>30</a:t>
            </a:r>
            <a:r>
              <a:rPr kumimoji="1" lang="ja-JP" altLang="en-US" dirty="0"/>
              <a:t>日以内に</a:t>
            </a:r>
            <a:r>
              <a:rPr kumimoji="1" lang="en-US" altLang="ja-JP" dirty="0"/>
              <a:t>3</a:t>
            </a:r>
            <a:r>
              <a:rPr kumimoji="1" lang="ja-JP" altLang="en-US" dirty="0"/>
              <a:t>通、</a:t>
            </a:r>
            <a:endParaRPr kumimoji="1" lang="en-US" altLang="ja-JP" dirty="0"/>
          </a:p>
          <a:p>
            <a:r>
              <a:rPr kumimoji="1" lang="ja-JP" altLang="en-US" dirty="0"/>
              <a:t>その自動車の使用の本拠の位置を所管する運輸管理部長または運輸支局長を経由して国土交通大臣に提出する必要があります。</a:t>
            </a:r>
            <a:endParaRPr kumimoji="1" lang="en-US" altLang="ja-JP" dirty="0"/>
          </a:p>
          <a:p>
            <a:endParaRPr kumimoji="1" lang="en-US" altLang="ja-JP" dirty="0"/>
          </a:p>
          <a:p>
            <a:r>
              <a:rPr kumimoji="1" lang="ja-JP" altLang="en-US" dirty="0"/>
              <a:t>報告が必要な事故の種類は、</a:t>
            </a:r>
            <a:r>
              <a:rPr kumimoji="1" lang="en-US" altLang="ja-JP" dirty="0"/>
              <a:t>13</a:t>
            </a:r>
            <a:r>
              <a:rPr kumimoji="1" lang="ja-JP" altLang="en-US" dirty="0"/>
              <a:t>種類あります。</a:t>
            </a:r>
            <a:endParaRPr kumimoji="1" lang="en-US" altLang="ja-JP" dirty="0"/>
          </a:p>
          <a:p>
            <a:endParaRPr kumimoji="1" lang="en-US" altLang="ja-JP" dirty="0"/>
          </a:p>
          <a:p>
            <a:r>
              <a:rPr kumimoji="1" lang="en-US" altLang="ja-JP" dirty="0"/>
              <a:t>1</a:t>
            </a:r>
            <a:r>
              <a:rPr kumimoji="1" lang="ja-JP" altLang="en-US" dirty="0"/>
              <a:t>から</a:t>
            </a:r>
            <a:r>
              <a:rPr kumimoji="1" lang="en-US" altLang="ja-JP" dirty="0"/>
              <a:t>6</a:t>
            </a:r>
            <a:r>
              <a:rPr kumimoji="1" lang="ja-JP" altLang="en-US" dirty="0"/>
              <a:t>と</a:t>
            </a:r>
            <a:endParaRPr kumimoji="1" lang="en-US" altLang="ja-JP" dirty="0"/>
          </a:p>
          <a:p>
            <a:r>
              <a:rPr kumimoji="1" lang="en-US" altLang="ja-JP" dirty="0"/>
              <a:t>7</a:t>
            </a:r>
            <a:r>
              <a:rPr kumimoji="1" lang="ja-JP" altLang="en-US" dirty="0"/>
              <a:t>以降はページのとおりです。</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204035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en-US" altLang="ja-JP" dirty="0"/>
              <a:t>7</a:t>
            </a:r>
            <a:r>
              <a:rPr kumimoji="1" lang="ja-JP" altLang="en-US" dirty="0"/>
              <a:t>から</a:t>
            </a:r>
            <a:r>
              <a:rPr kumimoji="1" lang="en-US" altLang="ja-JP" dirty="0"/>
              <a:t>13</a:t>
            </a:r>
            <a:r>
              <a:rPr kumimoji="1" lang="ja-JP" altLang="en-US" dirty="0"/>
              <a:t>はこちらになります。</a:t>
            </a:r>
            <a:endParaRPr kumimoji="1" lang="en-US" altLang="ja-JP" dirty="0"/>
          </a:p>
          <a:p>
            <a:endParaRPr kumimoji="1" lang="en-US" altLang="ja-JP" dirty="0"/>
          </a:p>
          <a:p>
            <a:r>
              <a:rPr kumimoji="1" lang="ja-JP" altLang="en-US" dirty="0"/>
              <a:t>内容についてご確認ください。</a:t>
            </a:r>
            <a:endParaRPr kumimoji="1" lang="en-US" altLang="ja-JP" dirty="0"/>
          </a:p>
          <a:p>
            <a:r>
              <a:rPr kumimoji="1" lang="ja-JP" altLang="en-US" dirty="0"/>
              <a:t>　</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270854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normAutofit/>
          </a:bodyPr>
          <a:lstStyle/>
          <a:p>
            <a:r>
              <a:rPr kumimoji="1" lang="ja-JP" altLang="en-US" dirty="0"/>
              <a:t>事故報告について、先ほどまで説明しましたが、</a:t>
            </a:r>
            <a:endParaRPr kumimoji="1" lang="en-US" altLang="ja-JP" dirty="0"/>
          </a:p>
          <a:p>
            <a:endParaRPr kumimoji="1" lang="en-US" altLang="ja-JP" dirty="0"/>
          </a:p>
          <a:p>
            <a:r>
              <a:rPr kumimoji="1" lang="ja-JP" altLang="en-US" dirty="0"/>
              <a:t>事故の内容がご覧の、速報が必要な事故に該当する場合は、電話、ファックスその他適当な方法により、</a:t>
            </a:r>
            <a:endParaRPr kumimoji="1" lang="en-US" altLang="ja-JP" dirty="0"/>
          </a:p>
          <a:p>
            <a:r>
              <a:rPr kumimoji="1" lang="en-US" altLang="ja-JP" dirty="0"/>
              <a:t>24</a:t>
            </a:r>
            <a:r>
              <a:rPr kumimoji="1" lang="ja-JP" altLang="en-US" dirty="0"/>
              <a:t>時間以内に速やかに報告する必要があります。</a:t>
            </a:r>
            <a:endParaRPr kumimoji="1" lang="en-US" altLang="ja-JP" dirty="0"/>
          </a:p>
          <a:p>
            <a:endParaRPr kumimoji="1" lang="en-US" altLang="ja-JP" dirty="0"/>
          </a:p>
          <a:p>
            <a:r>
              <a:rPr kumimoji="1" lang="ja-JP" altLang="en-US" dirty="0"/>
              <a:t>事故の速報をする際、原則として管轄する支局等に連絡して下さい。</a:t>
            </a:r>
            <a:endParaRPr kumimoji="1" lang="en-US" altLang="ja-JP" dirty="0"/>
          </a:p>
          <a:p>
            <a:r>
              <a:rPr kumimoji="1" lang="ja-JP" altLang="en-US" dirty="0"/>
              <a:t>ただし、つながらない場合は、他の支局等、又は運輸局に直接連絡して下さい。</a:t>
            </a:r>
            <a:endParaRPr kumimoji="1" lang="en-US" altLang="ja-JP" dirty="0"/>
          </a:p>
          <a:p>
            <a:r>
              <a:rPr kumimoji="1" lang="ja-JP" altLang="en-US" dirty="0"/>
              <a:t>夜間や、土日祝日の緊急連絡先についても、管轄する支局等に確認しておくようにしましょう。</a:t>
            </a:r>
          </a:p>
          <a:p>
            <a:endParaRPr kumimoji="1" lang="ja-JP" altLang="en-US" dirty="0"/>
          </a:p>
          <a:p>
            <a:r>
              <a:rPr kumimoji="1" lang="ja-JP" altLang="en-US" dirty="0"/>
              <a:t>なお、事故報告及び事故速報は自社の車両が事故を起こした場合はもちろんのこと、もらい事故でも対象となるので、ご注意ください。</a:t>
            </a:r>
            <a:endParaRPr kumimoji="1" lang="en-US" altLang="ja-JP" dirty="0"/>
          </a:p>
          <a:p>
            <a:r>
              <a:rPr kumimoji="1" lang="ja-JP" altLang="en-US" dirty="0"/>
              <a:t>また、速報対象かどうか迷うようであれば、とりあえず一報を入れて下さい。</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90707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最後に、国土交通省では、</a:t>
            </a:r>
            <a:r>
              <a:rPr lang="ja-JP" altLang="en-US" sz="1200" dirty="0">
                <a:latin typeface="+mn-ea"/>
                <a:cs typeface="メイリオ" pitchFamily="50" charset="-128"/>
              </a:rPr>
              <a:t>運送事業者における事故防止の取り組みに活用していただくことを目的として、</a:t>
            </a:r>
            <a:endParaRPr lang="en-US" altLang="ja-JP" sz="1200" dirty="0">
              <a:latin typeface="+mn-ea"/>
              <a:cs typeface="メイリオ" pitchFamily="50" charset="-128"/>
            </a:endParaRPr>
          </a:p>
          <a:p>
            <a:r>
              <a:rPr lang="ja-JP" altLang="en-US" sz="1200" dirty="0">
                <a:latin typeface="+mn-ea"/>
                <a:cs typeface="メイリオ" pitchFamily="50" charset="-128"/>
              </a:rPr>
              <a:t>「事業用自動車安全通信」というメールマガジンを毎週金曜日に配信しておりますので、ぜひご活用ください。</a:t>
            </a:r>
            <a:endParaRPr lang="en-US" altLang="ja-JP" sz="1200" dirty="0">
              <a:latin typeface="+mn-ea"/>
              <a:cs typeface="メイリオ" pitchFamily="50" charset="-128"/>
            </a:endParaRPr>
          </a:p>
          <a:p>
            <a:endParaRPr lang="en-US" altLang="ja-JP" sz="1200" dirty="0">
              <a:latin typeface="+mn-ea"/>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cs typeface="メイリオ" pitchFamily="50" charset="-128"/>
              </a:rPr>
              <a:t>また、運行管理者や整備管理者の選任等の届出書、自動車事故報告書、事故速報について、</a:t>
            </a:r>
            <a:endParaRPr lang="en-US" altLang="ja-JP" sz="1200" dirty="0">
              <a:latin typeface="+mn-ea"/>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cs typeface="メイリオ" pitchFamily="50" charset="-128"/>
              </a:rPr>
              <a:t>各種様式や記載例など、ご不明な点があれば、管轄する運輸局、運輸支局までお問合せください。</a:t>
            </a:r>
            <a:endParaRPr lang="en-US" altLang="ja-JP" sz="1200" dirty="0">
              <a:latin typeface="+mn-ea"/>
              <a:cs typeface="メイリオ" pitchFamily="50" charset="-128"/>
            </a:endParaRPr>
          </a:p>
          <a:p>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6171D67-A159-4DA7-9455-A5C25858B4C2}" type="slidenum">
              <a:rPr kumimoji="1" lang="ja-JP" altLang="en-US" smtClean="0"/>
              <a:pPr/>
              <a:t>24</a:t>
            </a:fld>
            <a:endParaRPr kumimoji="1" lang="ja-JP" altLang="en-US"/>
          </a:p>
        </p:txBody>
      </p:sp>
    </p:spTree>
    <p:extLst>
      <p:ext uri="{BB962C8B-B14F-4D97-AF65-F5344CB8AC3E}">
        <p14:creationId xmlns:p14="http://schemas.microsoft.com/office/powerpoint/2010/main" val="1435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まず始めに、運行管理者についてです。</a:t>
            </a:r>
            <a:endParaRPr kumimoji="1" lang="en-US" altLang="ja-JP" dirty="0"/>
          </a:p>
        </p:txBody>
      </p:sp>
      <p:sp>
        <p:nvSpPr>
          <p:cNvPr id="4" name="スライド番号プレースホルダー 3"/>
          <p:cNvSpPr>
            <a:spLocks noGrp="1"/>
          </p:cNvSpPr>
          <p:nvPr>
            <p:ph type="sldNum" sz="quarter" idx="10"/>
          </p:nvPr>
        </p:nvSpPr>
        <p:spPr/>
        <p:txBody>
          <a:bodyPr/>
          <a:lstStyle/>
          <a:p>
            <a:fld id="{16171D67-A159-4DA7-9455-A5C25858B4C2}" type="slidenum">
              <a:rPr kumimoji="1" lang="ja-JP" altLang="en-US" smtClean="0"/>
              <a:pPr/>
              <a:t>3</a:t>
            </a:fld>
            <a:endParaRPr kumimoji="1" lang="ja-JP" altLang="en-US"/>
          </a:p>
        </p:txBody>
      </p:sp>
    </p:spTree>
    <p:extLst>
      <p:ext uri="{BB962C8B-B14F-4D97-AF65-F5344CB8AC3E}">
        <p14:creationId xmlns:p14="http://schemas.microsoft.com/office/powerpoint/2010/main" val="98792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normAutofit/>
          </a:bodyPr>
          <a:lstStyle/>
          <a:p>
            <a:r>
              <a:rPr kumimoji="1" lang="ja-JP" altLang="en-US" sz="1200" b="0" i="0" kern="1200" dirty="0">
                <a:solidFill>
                  <a:schemeClr val="tx1"/>
                </a:solidFill>
                <a:effectLst/>
                <a:latin typeface="+mn-lt"/>
                <a:ea typeface="+mn-ea"/>
                <a:cs typeface="+mn-cs"/>
              </a:rPr>
              <a:t>自動車運送事業は、営業所を一度離れると、運行中の安全の確保が運転者にほとんど全て委ねられ、</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また、道路上を自家用車や歩行者等と混在して走行するなど、運転者に特に高い安全意識と能力が求められるといった特徴があります。</a:t>
            </a:r>
            <a:endParaRPr kumimoji="1" lang="en-US" altLang="ja-JP" sz="1200" b="0" i="0" kern="1200" dirty="0">
              <a:solidFill>
                <a:schemeClr val="tx1"/>
              </a:solidFill>
              <a:effectLst/>
              <a:latin typeface="+mn-lt"/>
              <a:ea typeface="+mn-ea"/>
              <a:cs typeface="+mn-cs"/>
            </a:endParaRPr>
          </a:p>
          <a:p>
            <a:endParaRPr kumimoji="1" lang="en-US" altLang="ja-JP" sz="1200" b="1"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こうした自動車運送事業の特徴に対し、営業所ごとに、一定の車両台数に応じて、国家資格である運行管理者を配置し、</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点呼による運転者の健康状態の把握、安全な走行を確保するための具体的な指示、運転者の適正な管理、運転者に対する指導監督、</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国への事業用自動車の事故報告等により、安全運行の確保を図るという運行管理制度のもとで、輸送の安全の確保を図っています。</a:t>
            </a:r>
            <a:endParaRPr kumimoji="1" lang="en-US" altLang="ja-JP" sz="1200" b="0" i="0" kern="1200" dirty="0">
              <a:solidFill>
                <a:schemeClr val="tx1"/>
              </a:solidFill>
              <a:effectLst/>
              <a:latin typeface="+mn-lt"/>
              <a:ea typeface="+mn-ea"/>
              <a:cs typeface="+mn-cs"/>
            </a:endParaRPr>
          </a:p>
          <a:p>
            <a:endParaRPr kumimoji="1" lang="en-US" altLang="ja-JP" dirty="0"/>
          </a:p>
          <a:p>
            <a:r>
              <a:rPr kumimoji="1" lang="ja-JP" altLang="en-US" dirty="0"/>
              <a:t>運行管理者を中心とする運行管理を実施する中で、事故防止等安全性の向上を図るためには、運行管理者が営業所において運行管理を的確に実施していくことが重要です。</a:t>
            </a:r>
            <a:endParaRPr kumimoji="1" lang="en-US" altLang="ja-JP" dirty="0"/>
          </a:p>
          <a:p>
            <a:r>
              <a:rPr kumimoji="1" lang="ja-JP" altLang="en-US" dirty="0"/>
              <a:t>自動車運送事業者は、安全意識の高い運行管理者を選任し、運行管理者と一体となって運行管理に関する業務を適切に実施することにより、事業者としての事故や悪質違反を防止していくことが重要です。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71D67-A159-4DA7-9455-A5C25858B4C2}" type="slidenum">
              <a:rPr kumimoji="1" lang="ja-JP" altLang="en-US" sz="9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3002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a:t>
            </a:r>
            <a:r>
              <a:rPr kumimoji="1" lang="en-US" altLang="ja-JP" dirty="0"/>
              <a:t>2</a:t>
            </a:r>
            <a:r>
              <a:rPr kumimoji="1" lang="ja-JP" altLang="en-US" dirty="0"/>
              <a:t>つ目の、運行管理者の業務について説明します。</a:t>
            </a:r>
          </a:p>
        </p:txBody>
      </p:sp>
      <p:sp>
        <p:nvSpPr>
          <p:cNvPr id="4" name="スライド番号プレースホルダー 3"/>
          <p:cNvSpPr>
            <a:spLocks noGrp="1"/>
          </p:cNvSpPr>
          <p:nvPr>
            <p:ph type="sldNum" sz="quarter" idx="10"/>
          </p:nvPr>
        </p:nvSpPr>
        <p:spPr/>
        <p:txBody>
          <a:bodyPr/>
          <a:lstStyle/>
          <a:p>
            <a:fld id="{16171D67-A159-4DA7-9455-A5C25858B4C2}" type="slidenum">
              <a:rPr kumimoji="1" lang="ja-JP" altLang="en-US" smtClean="0"/>
              <a:pPr/>
              <a:t>5</a:t>
            </a:fld>
            <a:endParaRPr kumimoji="1" lang="ja-JP" altLang="en-US"/>
          </a:p>
        </p:txBody>
      </p:sp>
    </p:spTree>
    <p:extLst>
      <p:ext uri="{BB962C8B-B14F-4D97-AF65-F5344CB8AC3E}">
        <p14:creationId xmlns:p14="http://schemas.microsoft.com/office/powerpoint/2010/main" val="282901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運行管理者の業務については、旅客自動車運送事業運輸規則第</a:t>
            </a:r>
            <a:r>
              <a:rPr kumimoji="1" lang="en-US" altLang="ja-JP" dirty="0"/>
              <a:t>48</a:t>
            </a:r>
            <a:r>
              <a:rPr kumimoji="1" lang="ja-JP" altLang="en-US" dirty="0"/>
              <a:t>条に規定されています。</a:t>
            </a:r>
            <a:endParaRPr kumimoji="1" lang="en-US" altLang="ja-JP" dirty="0"/>
          </a:p>
          <a:p>
            <a:r>
              <a:rPr kumimoji="1" lang="ja-JP" altLang="en-US" dirty="0"/>
              <a:t>ご覧のとおり、運行管理者には非常に多くの業務があります。またどの業務も安全を確保するうえで欠かすことのできない重要な業務です。</a:t>
            </a:r>
            <a:endParaRPr kumimoji="1" lang="en-US" altLang="ja-JP" dirty="0"/>
          </a:p>
          <a:p>
            <a:r>
              <a:rPr kumimoji="1" lang="ja-JP" altLang="en-US" dirty="0"/>
              <a:t>すべてを説明する時間がありませんので、いくつか重要なものをピックアップして説明します。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328339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normAutofit/>
          </a:bodyPr>
          <a:lstStyle/>
          <a:p>
            <a:r>
              <a:rPr kumimoji="1" lang="ja-JP" altLang="en-US" dirty="0"/>
              <a:t>まず、点呼の実施ですが、点呼は運行管理者にとって最も重要な業務です。</a:t>
            </a:r>
            <a:endParaRPr kumimoji="1" lang="en-US" altLang="ja-JP" dirty="0"/>
          </a:p>
          <a:p>
            <a:r>
              <a:rPr kumimoji="1" lang="ja-JP" altLang="en-US" dirty="0"/>
              <a:t>運行管理者は、運転者等に対し業務まえ、業務後に原則対面による点呼を実施する必要があります。</a:t>
            </a:r>
            <a:endParaRPr kumimoji="1" lang="en-US" altLang="ja-JP" dirty="0"/>
          </a:p>
          <a:p>
            <a:endParaRPr kumimoji="1" lang="en-US" altLang="ja-JP" dirty="0"/>
          </a:p>
          <a:p>
            <a:r>
              <a:rPr kumimoji="1" lang="ja-JP" altLang="en-US" dirty="0"/>
              <a:t>点呼は、運転者に指示を出すだけでなく、運転者と対面で接することにより、運転者の様子を日々確認したり、道路や運行の状況を報告してもらう場でもあり、これらを適切に行うことにより、未然に事故を防ぐことを目的に実施します。</a:t>
            </a:r>
            <a:endParaRPr kumimoji="1" lang="en-US" altLang="ja-JP" dirty="0"/>
          </a:p>
          <a:p>
            <a:r>
              <a:rPr kumimoji="1" lang="ja-JP" altLang="en-US" dirty="0"/>
              <a:t>形式だけのマンネリ化した点呼とならないように、運転者の日々の変化にも注意し、適切な点呼を実施してください。</a:t>
            </a:r>
            <a:endParaRPr kumimoji="1" lang="en-US" altLang="ja-JP" dirty="0"/>
          </a:p>
          <a:p>
            <a:endParaRPr kumimoji="1" lang="en-US" altLang="ja-JP" dirty="0"/>
          </a:p>
          <a:p>
            <a:r>
              <a:rPr kumimoji="1" lang="ja-JP" altLang="en-US" dirty="0"/>
              <a:t>業務前の点呼で確認する主要事項は、ご覧の</a:t>
            </a:r>
            <a:r>
              <a:rPr kumimoji="1" lang="en-US" altLang="ja-JP" dirty="0"/>
              <a:t>4</a:t>
            </a:r>
            <a:r>
              <a:rPr kumimoji="1" lang="ja-JP" altLang="en-US" dirty="0"/>
              <a:t>点です。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7</a:t>
            </a:fld>
            <a:endParaRPr lang="ja-JP" altLang="en-US">
              <a:solidFill>
                <a:prstClr val="black"/>
              </a:solidFill>
            </a:endParaRPr>
          </a:p>
        </p:txBody>
      </p:sp>
    </p:spTree>
    <p:extLst>
      <p:ext uri="{BB962C8B-B14F-4D97-AF65-F5344CB8AC3E}">
        <p14:creationId xmlns:p14="http://schemas.microsoft.com/office/powerpoint/2010/main" val="52482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続いて、業務後の点呼で確認する事項は、ご覧の</a:t>
            </a:r>
            <a:r>
              <a:rPr kumimoji="1" lang="en-US" altLang="ja-JP" dirty="0"/>
              <a:t>3</a:t>
            </a:r>
            <a:r>
              <a:rPr kumimoji="1" lang="ja-JP" altLang="en-US" dirty="0"/>
              <a:t>点</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になります。</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業務前・業務後ともに、酒気帯びの有無を目視等で確認するほか、必ずアルコール検知器を用いて確認してください。</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 typeface="+mj-lt"/>
              <a:buNone/>
              <a:tabLst/>
              <a:defRPr/>
            </a:pP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340370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normAutofit/>
          </a:bodyPr>
          <a:lstStyle/>
          <a:p>
            <a:r>
              <a:rPr kumimoji="1" lang="ja-JP" altLang="en-US" dirty="0"/>
              <a:t>点呼を行った内容等については、定められた事項を記録し、その記録を営業所において</a:t>
            </a:r>
            <a:r>
              <a:rPr kumimoji="1" lang="en-US" altLang="ja-JP" dirty="0"/>
              <a:t>1</a:t>
            </a:r>
            <a:r>
              <a:rPr kumimoji="1" lang="ja-JP" altLang="en-US" dirty="0"/>
              <a:t>年間、</a:t>
            </a:r>
            <a:r>
              <a:rPr kumimoji="1" lang="ja-JP" altLang="en-US" dirty="0">
                <a:solidFill>
                  <a:srgbClr val="FF0000"/>
                </a:solidFill>
              </a:rPr>
              <a:t>貸切バスの場合は令和</a:t>
            </a:r>
            <a:r>
              <a:rPr kumimoji="1" lang="en-US" altLang="ja-JP" dirty="0">
                <a:solidFill>
                  <a:srgbClr val="FF0000"/>
                </a:solidFill>
              </a:rPr>
              <a:t>6</a:t>
            </a:r>
            <a:r>
              <a:rPr kumimoji="1" lang="ja-JP" altLang="en-US" dirty="0">
                <a:solidFill>
                  <a:srgbClr val="FF0000"/>
                </a:solidFill>
              </a:rPr>
              <a:t>年</a:t>
            </a:r>
            <a:r>
              <a:rPr kumimoji="1" lang="en-US" altLang="ja-JP" dirty="0">
                <a:solidFill>
                  <a:srgbClr val="FF0000"/>
                </a:solidFill>
              </a:rPr>
              <a:t>4</a:t>
            </a:r>
            <a:r>
              <a:rPr kumimoji="1" lang="ja-JP" altLang="en-US" dirty="0">
                <a:solidFill>
                  <a:srgbClr val="FF0000"/>
                </a:solidFill>
              </a:rPr>
              <a:t>月からは電磁的記録として</a:t>
            </a:r>
            <a:r>
              <a:rPr kumimoji="1" lang="en-US" altLang="ja-JP" dirty="0">
                <a:solidFill>
                  <a:srgbClr val="FF0000"/>
                </a:solidFill>
              </a:rPr>
              <a:t>3</a:t>
            </a:r>
            <a:r>
              <a:rPr kumimoji="1" lang="ja-JP" altLang="en-US" dirty="0">
                <a:solidFill>
                  <a:srgbClr val="FF0000"/>
                </a:solidFill>
              </a:rPr>
              <a:t>年間</a:t>
            </a:r>
            <a:r>
              <a:rPr kumimoji="1" lang="ja-JP" altLang="en-US" dirty="0"/>
              <a:t>保存する必要があります。</a:t>
            </a:r>
            <a:endParaRPr kumimoji="1" lang="en-US" altLang="ja-JP" dirty="0"/>
          </a:p>
          <a:p>
            <a:r>
              <a:rPr kumimoji="1" lang="ja-JP" altLang="en-US" dirty="0"/>
              <a:t>業務前の点呼を実施したときに記録する事項はご覧のとおりです。</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6171D67-A159-4DA7-9455-A5C25858B4C2}"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256811581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0277" y="3128400"/>
            <a:ext cx="7643446" cy="562526"/>
          </a:xfrm>
        </p:spPr>
        <p:txBody>
          <a:bodyPr wrap="square">
            <a:spAutoFit/>
          </a:bodyPr>
          <a:lstStyle>
            <a:lvl1pPr algn="ctr">
              <a:lnSpc>
                <a:spcPct val="110000"/>
              </a:lnSpc>
              <a:defRPr sz="3323" b="1"/>
            </a:lvl1pPr>
          </a:lstStyle>
          <a:p>
            <a:r>
              <a:rPr kumimoji="1" lang="ja-JP" altLang="en-US"/>
              <a:t>マスター タイトルの書式設定</a:t>
            </a:r>
            <a:endParaRPr kumimoji="1" lang="ja-JP" altLang="en-US" dirty="0"/>
          </a:p>
        </p:txBody>
      </p:sp>
      <p:sp>
        <p:nvSpPr>
          <p:cNvPr id="4"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chemeClr val="tx1"/>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373737"/>
                </a:solidFill>
              </a:rPr>
              <a:pPr defTabSz="844078" fontAlgn="auto">
                <a:spcBef>
                  <a:spcPts val="0"/>
                </a:spcBef>
                <a:spcAft>
                  <a:spcPts val="0"/>
                </a:spcAft>
                <a:defRPr/>
              </a:pPr>
              <a:t>‹#›</a:t>
            </a:fld>
            <a:endParaRPr lang="ja-JP" altLang="en-US" dirty="0">
              <a:solidFill>
                <a:srgbClr val="373737"/>
              </a:solidFill>
            </a:endParaRPr>
          </a:p>
        </p:txBody>
      </p:sp>
    </p:spTree>
    <p:extLst>
      <p:ext uri="{BB962C8B-B14F-4D97-AF65-F5344CB8AC3E}">
        <p14:creationId xmlns:p14="http://schemas.microsoft.com/office/powerpoint/2010/main" val="9323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ガイド位置">
    <p:spTree>
      <p:nvGrpSpPr>
        <p:cNvPr id="1" name=""/>
        <p:cNvGrpSpPr/>
        <p:nvPr/>
      </p:nvGrpSpPr>
      <p:grpSpPr>
        <a:xfrm>
          <a:off x="0" y="0"/>
          <a:ext cx="0" cy="0"/>
          <a:chOff x="0" y="0"/>
          <a:chExt cx="0" cy="0"/>
        </a:xfrm>
      </p:grpSpPr>
      <p:cxnSp>
        <p:nvCxnSpPr>
          <p:cNvPr id="27" name="直線コネクタ 26"/>
          <p:cNvCxnSpPr/>
          <p:nvPr/>
        </p:nvCxnSpPr>
        <p:spPr>
          <a:xfrm flipV="1">
            <a:off x="750277"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4572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3143250"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99195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8393723"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0" y="656696"/>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0" y="1881191"/>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0" y="3429003"/>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2101" y="4976817"/>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0" y="6201313"/>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AutoShape 33"/>
          <p:cNvSpPr>
            <a:spLocks noChangeArrowheads="1"/>
          </p:cNvSpPr>
          <p:nvPr/>
        </p:nvSpPr>
        <p:spPr bwMode="gray">
          <a:xfrm>
            <a:off x="4605177" y="3248980"/>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pitchFamily="50" charset="-128"/>
                <a:ea typeface="メイリオ"/>
                <a:cs typeface="+mn-cs"/>
              </a:rPr>
              <a:t>0cm</a:t>
            </a:r>
          </a:p>
        </p:txBody>
      </p:sp>
      <p:sp>
        <p:nvSpPr>
          <p:cNvPr id="38" name="AutoShape 33"/>
          <p:cNvSpPr>
            <a:spLocks noChangeArrowheads="1"/>
          </p:cNvSpPr>
          <p:nvPr/>
        </p:nvSpPr>
        <p:spPr bwMode="gray">
          <a:xfrm>
            <a:off x="4605234" y="171527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39" name="AutoShape 33"/>
          <p:cNvSpPr>
            <a:spLocks noChangeArrowheads="1"/>
          </p:cNvSpPr>
          <p:nvPr/>
        </p:nvSpPr>
        <p:spPr bwMode="gray">
          <a:xfrm>
            <a:off x="218286" y="356393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11.50cm</a:t>
            </a:r>
          </a:p>
        </p:txBody>
      </p:sp>
      <p:sp>
        <p:nvSpPr>
          <p:cNvPr id="40" name="AutoShape 33"/>
          <p:cNvSpPr>
            <a:spLocks noChangeArrowheads="1"/>
          </p:cNvSpPr>
          <p:nvPr/>
        </p:nvSpPr>
        <p:spPr bwMode="gray">
          <a:xfrm>
            <a:off x="4605234" y="602128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7.70cm</a:t>
            </a:r>
          </a:p>
        </p:txBody>
      </p:sp>
      <p:sp>
        <p:nvSpPr>
          <p:cNvPr id="41" name="AutoShape 33"/>
          <p:cNvSpPr>
            <a:spLocks noChangeArrowheads="1"/>
          </p:cNvSpPr>
          <p:nvPr/>
        </p:nvSpPr>
        <p:spPr bwMode="gray">
          <a:xfrm>
            <a:off x="4605234" y="468891"/>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7.70cm</a:t>
            </a:r>
          </a:p>
        </p:txBody>
      </p:sp>
      <p:sp>
        <p:nvSpPr>
          <p:cNvPr id="42" name="AutoShape 33"/>
          <p:cNvSpPr>
            <a:spLocks noChangeArrowheads="1"/>
          </p:cNvSpPr>
          <p:nvPr/>
        </p:nvSpPr>
        <p:spPr bwMode="gray">
          <a:xfrm>
            <a:off x="2611167" y="3573016"/>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43" name="AutoShape 33"/>
          <p:cNvSpPr>
            <a:spLocks noChangeArrowheads="1"/>
          </p:cNvSpPr>
          <p:nvPr/>
        </p:nvSpPr>
        <p:spPr bwMode="gray">
          <a:xfrm>
            <a:off x="4040249"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0cm</a:t>
            </a:r>
          </a:p>
        </p:txBody>
      </p:sp>
      <p:sp>
        <p:nvSpPr>
          <p:cNvPr id="44" name="AutoShape 33"/>
          <p:cNvSpPr>
            <a:spLocks noChangeArrowheads="1"/>
          </p:cNvSpPr>
          <p:nvPr/>
        </p:nvSpPr>
        <p:spPr bwMode="gray">
          <a:xfrm>
            <a:off x="5469330"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45" name="AutoShape 33"/>
          <p:cNvSpPr>
            <a:spLocks noChangeArrowheads="1"/>
          </p:cNvSpPr>
          <p:nvPr/>
        </p:nvSpPr>
        <p:spPr bwMode="gray">
          <a:xfrm>
            <a:off x="7862212"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11.50cm</a:t>
            </a:r>
          </a:p>
        </p:txBody>
      </p:sp>
      <p:sp>
        <p:nvSpPr>
          <p:cNvPr id="46" name="AutoShape 33"/>
          <p:cNvSpPr>
            <a:spLocks noChangeArrowheads="1"/>
          </p:cNvSpPr>
          <p:nvPr/>
        </p:nvSpPr>
        <p:spPr bwMode="gray">
          <a:xfrm>
            <a:off x="4605234" y="482537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48" name="タイトル 1"/>
          <p:cNvSpPr>
            <a:spLocks noGrp="1"/>
          </p:cNvSpPr>
          <p:nvPr>
            <p:ph type="title"/>
          </p:nvPr>
        </p:nvSpPr>
        <p:spPr bwMode="gray">
          <a:xfrm>
            <a:off x="251520" y="152636"/>
            <a:ext cx="8640960" cy="396044"/>
          </a:xfrm>
        </p:spPr>
        <p:txBody>
          <a:bodyPr/>
          <a:lstStyle>
            <a:lvl1pPr>
              <a:defRPr>
                <a:solidFill>
                  <a:schemeClr val="tx1"/>
                </a:solidFill>
              </a:defRPr>
            </a:lvl1pPr>
          </a:lstStyle>
          <a:p>
            <a:r>
              <a:rPr kumimoji="1" lang="ja-JP" altLang="en-US"/>
              <a:t>マスター タイトルの書式設定</a:t>
            </a:r>
            <a:endParaRPr kumimoji="1" lang="ja-JP" altLang="en-US" dirty="0"/>
          </a:p>
        </p:txBody>
      </p:sp>
      <p:sp>
        <p:nvSpPr>
          <p:cNvPr id="49"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rgbClr val="4D4D4D"/>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pPr defTabSz="844078" fontAlgn="auto">
                <a:spcBef>
                  <a:spcPts val="0"/>
                </a:spcBef>
                <a:spcAft>
                  <a:spcPts val="0"/>
                </a:spcAft>
                <a:defRPr/>
              </a:pPr>
              <a:t>‹#›</a:t>
            </a:fld>
            <a:endParaRPr lang="ja-JP" altLang="en-US" dirty="0"/>
          </a:p>
        </p:txBody>
      </p:sp>
      <p:cxnSp>
        <p:nvCxnSpPr>
          <p:cNvPr id="25" name="直線コネクタ 24"/>
          <p:cNvCxnSpPr/>
          <p:nvPr userDrawn="1"/>
        </p:nvCxnSpPr>
        <p:spPr>
          <a:xfrm flipV="1">
            <a:off x="750277"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flipV="1">
            <a:off x="4572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userDrawn="1"/>
        </p:nvCxnSpPr>
        <p:spPr>
          <a:xfrm flipV="1">
            <a:off x="3143250"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flipV="1">
            <a:off x="599195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userDrawn="1"/>
        </p:nvCxnSpPr>
        <p:spPr>
          <a:xfrm flipV="1">
            <a:off x="8393723"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userDrawn="1"/>
        </p:nvCxnSpPr>
        <p:spPr>
          <a:xfrm flipH="1">
            <a:off x="0" y="656696"/>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flipH="1">
            <a:off x="0" y="1881191"/>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H="1">
            <a:off x="0" y="3429003"/>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userDrawn="1"/>
        </p:nvCxnSpPr>
        <p:spPr>
          <a:xfrm flipH="1">
            <a:off x="-12101" y="4976817"/>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flipH="1">
            <a:off x="0" y="6201313"/>
            <a:ext cx="9144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AutoShape 33"/>
          <p:cNvSpPr>
            <a:spLocks noChangeArrowheads="1"/>
          </p:cNvSpPr>
          <p:nvPr userDrawn="1"/>
        </p:nvSpPr>
        <p:spPr bwMode="gray">
          <a:xfrm>
            <a:off x="4605177" y="3248980"/>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pitchFamily="50" charset="-128"/>
                <a:ea typeface="メイリオ"/>
                <a:cs typeface="+mn-cs"/>
              </a:rPr>
              <a:t>0cm</a:t>
            </a:r>
          </a:p>
        </p:txBody>
      </p:sp>
      <p:sp>
        <p:nvSpPr>
          <p:cNvPr id="59" name="AutoShape 33"/>
          <p:cNvSpPr>
            <a:spLocks noChangeArrowheads="1"/>
          </p:cNvSpPr>
          <p:nvPr userDrawn="1"/>
        </p:nvSpPr>
        <p:spPr bwMode="gray">
          <a:xfrm>
            <a:off x="4605234" y="171527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60" name="AutoShape 33"/>
          <p:cNvSpPr>
            <a:spLocks noChangeArrowheads="1"/>
          </p:cNvSpPr>
          <p:nvPr userDrawn="1"/>
        </p:nvSpPr>
        <p:spPr bwMode="gray">
          <a:xfrm>
            <a:off x="218286" y="356393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11.50cm</a:t>
            </a:r>
          </a:p>
        </p:txBody>
      </p:sp>
      <p:sp>
        <p:nvSpPr>
          <p:cNvPr id="61" name="AutoShape 33"/>
          <p:cNvSpPr>
            <a:spLocks noChangeArrowheads="1"/>
          </p:cNvSpPr>
          <p:nvPr userDrawn="1"/>
        </p:nvSpPr>
        <p:spPr bwMode="gray">
          <a:xfrm>
            <a:off x="4605234" y="6021288"/>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7.70cm</a:t>
            </a:r>
          </a:p>
        </p:txBody>
      </p:sp>
      <p:sp>
        <p:nvSpPr>
          <p:cNvPr id="62" name="AutoShape 33"/>
          <p:cNvSpPr>
            <a:spLocks noChangeArrowheads="1"/>
          </p:cNvSpPr>
          <p:nvPr userDrawn="1"/>
        </p:nvSpPr>
        <p:spPr bwMode="gray">
          <a:xfrm>
            <a:off x="4605234" y="468891"/>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7.70cm</a:t>
            </a:r>
          </a:p>
        </p:txBody>
      </p:sp>
      <p:sp>
        <p:nvSpPr>
          <p:cNvPr id="63" name="AutoShape 33"/>
          <p:cNvSpPr>
            <a:spLocks noChangeArrowheads="1"/>
          </p:cNvSpPr>
          <p:nvPr userDrawn="1"/>
        </p:nvSpPr>
        <p:spPr bwMode="gray">
          <a:xfrm>
            <a:off x="2611167" y="3573016"/>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64" name="AutoShape 33"/>
          <p:cNvSpPr>
            <a:spLocks noChangeArrowheads="1"/>
          </p:cNvSpPr>
          <p:nvPr userDrawn="1"/>
        </p:nvSpPr>
        <p:spPr bwMode="gray">
          <a:xfrm>
            <a:off x="4040249"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0cm</a:t>
            </a:r>
          </a:p>
        </p:txBody>
      </p:sp>
      <p:sp>
        <p:nvSpPr>
          <p:cNvPr id="65" name="AutoShape 33"/>
          <p:cNvSpPr>
            <a:spLocks noChangeArrowheads="1"/>
          </p:cNvSpPr>
          <p:nvPr userDrawn="1"/>
        </p:nvSpPr>
        <p:spPr bwMode="gray">
          <a:xfrm>
            <a:off x="5469330"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
        <p:nvSpPr>
          <p:cNvPr id="66" name="AutoShape 33"/>
          <p:cNvSpPr>
            <a:spLocks noChangeArrowheads="1"/>
          </p:cNvSpPr>
          <p:nvPr userDrawn="1"/>
        </p:nvSpPr>
        <p:spPr bwMode="gray">
          <a:xfrm>
            <a:off x="7862212" y="356523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11.50cm</a:t>
            </a:r>
          </a:p>
        </p:txBody>
      </p:sp>
      <p:sp>
        <p:nvSpPr>
          <p:cNvPr id="67" name="AutoShape 33"/>
          <p:cNvSpPr>
            <a:spLocks noChangeArrowheads="1"/>
          </p:cNvSpPr>
          <p:nvPr userDrawn="1"/>
        </p:nvSpPr>
        <p:spPr bwMode="gray">
          <a:xfrm>
            <a:off x="4605234" y="4825375"/>
            <a:ext cx="1063560" cy="297770"/>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3231" rIns="0" bIns="0">
            <a:spAutoFit/>
          </a:bodyPr>
          <a:lstStyle/>
          <a:p>
            <a:pPr marL="0" marR="0" lvl="0" indent="0" algn="ctr" defTabSz="844078" rtl="0" eaLnBrk="1" fontAlgn="auto" latinLnBrk="0" hangingPunct="1">
              <a:lnSpc>
                <a:spcPct val="12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0071BC"/>
                </a:solidFill>
                <a:effectLst/>
                <a:uLnTx/>
                <a:uFillTx/>
                <a:latin typeface="メイリオ"/>
                <a:ea typeface="メイリオ"/>
                <a:cs typeface="+mn-cs"/>
              </a:rPr>
              <a:t>4.30cm</a:t>
            </a:r>
          </a:p>
        </p:txBody>
      </p:sp>
    </p:spTree>
    <p:extLst>
      <p:ext uri="{BB962C8B-B14F-4D97-AF65-F5344CB8AC3E}">
        <p14:creationId xmlns:p14="http://schemas.microsoft.com/office/powerpoint/2010/main" val="427494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6" name="Rectangle 6"/>
          <p:cNvSpPr>
            <a:spLocks noChangeArrowheads="1"/>
          </p:cNvSpPr>
          <p:nvPr/>
        </p:nvSpPr>
        <p:spPr bwMode="gray">
          <a:xfrm>
            <a:off x="0" y="0"/>
            <a:ext cx="1746738" cy="6858000"/>
          </a:xfrm>
          <a:prstGeom prst="rect">
            <a:avLst/>
          </a:prstGeom>
          <a:solidFill>
            <a:schemeClr val="tx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2" name="タイトル 1"/>
          <p:cNvSpPr>
            <a:spLocks noGrp="1"/>
          </p:cNvSpPr>
          <p:nvPr>
            <p:ph type="title"/>
          </p:nvPr>
        </p:nvSpPr>
        <p:spPr bwMode="gray">
          <a:xfrm>
            <a:off x="2179938" y="1051200"/>
            <a:ext cx="6213785" cy="396044"/>
          </a:xfrm>
        </p:spPr>
        <p:txBody>
          <a:bodyPr/>
          <a:lstStyle>
            <a:lvl1pPr>
              <a:defRPr>
                <a:solidFill>
                  <a:schemeClr val="tx2"/>
                </a:solidFill>
              </a:defRPr>
            </a:lvl1pPr>
          </a:lstStyle>
          <a:p>
            <a:r>
              <a:rPr kumimoji="1" lang="ja-JP" altLang="en-US" dirty="0"/>
              <a:t>マスター タイトルの書式設定</a:t>
            </a:r>
          </a:p>
        </p:txBody>
      </p:sp>
      <p:sp>
        <p:nvSpPr>
          <p:cNvPr id="4"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chemeClr val="tx1"/>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373737"/>
                </a:solidFill>
              </a:rPr>
              <a:pPr defTabSz="844078" fontAlgn="auto">
                <a:spcBef>
                  <a:spcPts val="0"/>
                </a:spcBef>
                <a:spcAft>
                  <a:spcPts val="0"/>
                </a:spcAft>
                <a:defRPr/>
              </a:pPr>
              <a:t>‹#›</a:t>
            </a:fld>
            <a:endParaRPr lang="ja-JP" altLang="en-US" dirty="0">
              <a:solidFill>
                <a:srgbClr val="373737"/>
              </a:solidFill>
            </a:endParaRPr>
          </a:p>
        </p:txBody>
      </p:sp>
      <p:sp>
        <p:nvSpPr>
          <p:cNvPr id="5" name="フッター プレースホルダー 2"/>
          <p:cNvSpPr>
            <a:spLocks noGrp="1"/>
          </p:cNvSpPr>
          <p:nvPr>
            <p:ph type="ftr" sz="quarter" idx="3"/>
          </p:nvPr>
        </p:nvSpPr>
        <p:spPr bwMode="white">
          <a:xfrm>
            <a:off x="85348" y="6575112"/>
            <a:ext cx="583704" cy="202260"/>
          </a:xfrm>
          <a:prstGeom prst="rect">
            <a:avLst/>
          </a:prstGeom>
          <a:solidFill>
            <a:schemeClr val="bg1">
              <a:alpha val="20000"/>
            </a:schemeClr>
          </a:solidFill>
        </p:spPr>
        <p:txBody>
          <a:bodyPr lIns="0" tIns="36000" rIns="0" bIns="18000" anchor="ctr" anchorCtr="0"/>
          <a:lstStyle>
            <a:lvl1pPr algn="ctr">
              <a:lnSpc>
                <a:spcPct val="120000"/>
              </a:lnSpc>
              <a:defRPr sz="738">
                <a:solidFill>
                  <a:schemeClr val="bg1"/>
                </a:solidFill>
                <a:latin typeface="+mn-ea"/>
                <a:ea typeface="+mn-ea"/>
                <a:cs typeface="メイリオ" pitchFamily="50" charset="-128"/>
              </a:defRPr>
            </a:lvl1pPr>
          </a:lstStyle>
          <a:p>
            <a:pPr defTabSz="844078" fontAlgn="auto">
              <a:spcBef>
                <a:spcPts val="0"/>
              </a:spcBef>
              <a:spcAft>
                <a:spcPts val="0"/>
              </a:spcAft>
              <a:defRPr/>
            </a:pPr>
            <a:endParaRPr lang="ja-JP" altLang="en-US" dirty="0">
              <a:solidFill>
                <a:srgbClr val="FFFFFF"/>
              </a:solidFill>
            </a:endParaRPr>
          </a:p>
        </p:txBody>
      </p:sp>
      <p:sp>
        <p:nvSpPr>
          <p:cNvPr id="7" name="Rectangle 6"/>
          <p:cNvSpPr>
            <a:spLocks noChangeArrowheads="1"/>
          </p:cNvSpPr>
          <p:nvPr userDrawn="1"/>
        </p:nvSpPr>
        <p:spPr bwMode="gray">
          <a:xfrm>
            <a:off x="0" y="0"/>
            <a:ext cx="1746738" cy="6858000"/>
          </a:xfrm>
          <a:prstGeom prst="rect">
            <a:avLst/>
          </a:prstGeom>
          <a:solidFill>
            <a:schemeClr val="tx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Tree>
    <p:extLst>
      <p:ext uri="{BB962C8B-B14F-4D97-AF65-F5344CB8AC3E}">
        <p14:creationId xmlns:p14="http://schemas.microsoft.com/office/powerpoint/2010/main" val="276632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9144000" cy="6858000"/>
          </a:xfrm>
          <a:prstGeom prst="rect">
            <a:avLst/>
          </a:prstGeom>
          <a:solidFill>
            <a:schemeClr val="bg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7" name="Rectangle 6"/>
          <p:cNvSpPr>
            <a:spLocks noChangeArrowheads="1"/>
          </p:cNvSpPr>
          <p:nvPr/>
        </p:nvSpPr>
        <p:spPr bwMode="gray">
          <a:xfrm>
            <a:off x="0" y="0"/>
            <a:ext cx="9144000" cy="6858000"/>
          </a:xfrm>
          <a:prstGeom prst="rect">
            <a:avLst/>
          </a:prstGeom>
          <a:solidFill>
            <a:schemeClr val="bg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2" name="タイトル 1"/>
          <p:cNvSpPr>
            <a:spLocks noGrp="1"/>
          </p:cNvSpPr>
          <p:nvPr>
            <p:ph type="title"/>
          </p:nvPr>
        </p:nvSpPr>
        <p:spPr>
          <a:xfrm>
            <a:off x="583865" y="3018668"/>
            <a:ext cx="7976271" cy="784662"/>
          </a:xfrm>
          <a:ln w="6350">
            <a:solidFill>
              <a:schemeClr val="tx2"/>
            </a:solidFill>
          </a:ln>
        </p:spPr>
        <p:txBody>
          <a:bodyPr wrap="square" lIns="180000" tIns="180000" rIns="180000" bIns="144000">
            <a:spAutoFit/>
          </a:bodyPr>
          <a:lstStyle>
            <a:lvl1pPr algn="ctr">
              <a:lnSpc>
                <a:spcPct val="120000"/>
              </a:lnSpc>
              <a:defRPr sz="2585">
                <a:solidFill>
                  <a:schemeClr val="tx2"/>
                </a:solidFill>
              </a:defRPr>
            </a:lvl1pPr>
          </a:lstStyle>
          <a:p>
            <a:r>
              <a:rPr kumimoji="1" lang="ja-JP" altLang="en-US"/>
              <a:t>マスター タイトルの書式設定</a:t>
            </a:r>
            <a:endParaRPr kumimoji="1" lang="ja-JP" altLang="en-US" dirty="0"/>
          </a:p>
        </p:txBody>
      </p:sp>
      <p:sp>
        <p:nvSpPr>
          <p:cNvPr id="6"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chemeClr val="tx2"/>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0071BC"/>
                </a:solidFill>
              </a:rPr>
              <a:pPr defTabSz="844078" fontAlgn="auto">
                <a:spcBef>
                  <a:spcPts val="0"/>
                </a:spcBef>
                <a:spcAft>
                  <a:spcPts val="0"/>
                </a:spcAft>
                <a:defRPr/>
              </a:pPr>
              <a:t>‹#›</a:t>
            </a:fld>
            <a:endParaRPr lang="ja-JP" altLang="en-US" dirty="0">
              <a:solidFill>
                <a:srgbClr val="0071BC"/>
              </a:solidFill>
            </a:endParaRPr>
          </a:p>
        </p:txBody>
      </p:sp>
    </p:spTree>
    <p:extLst>
      <p:ext uri="{BB962C8B-B14F-4D97-AF65-F5344CB8AC3E}">
        <p14:creationId xmlns:p14="http://schemas.microsoft.com/office/powerpoint/2010/main" val="7330851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a:lvl1pPr>
          </a:lstStyle>
          <a:p>
            <a:r>
              <a:rPr kumimoji="1" lang="ja-JP" altLang="en-US"/>
              <a:t>マスター タイトルの書式設定</a:t>
            </a:r>
            <a:endParaRPr kumimoji="1" lang="ja-JP" altLang="en-US" dirty="0"/>
          </a:p>
        </p:txBody>
      </p:sp>
      <p:sp>
        <p:nvSpPr>
          <p:cNvPr id="7" name="Rectangle 10"/>
          <p:cNvSpPr>
            <a:spLocks noChangeArrowheads="1"/>
          </p:cNvSpPr>
          <p:nvPr/>
        </p:nvSpPr>
        <p:spPr bwMode="auto">
          <a:xfrm>
            <a:off x="0" y="639763"/>
            <a:ext cx="9144000" cy="36512"/>
          </a:xfrm>
          <a:prstGeom prst="rect">
            <a:avLst/>
          </a:prstGeom>
          <a:solidFill>
            <a:schemeClr val="bg1">
              <a:lumMod val="85000"/>
            </a:schemeClr>
          </a:solidFill>
          <a:ln>
            <a:noFill/>
          </a:ln>
          <a:effectLst/>
        </p:spPr>
        <p:txBody>
          <a:bodyPr wrap="none"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8"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rgbClr val="4D4D4D"/>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pPr defTabSz="844078" fontAlgn="auto">
                <a:spcBef>
                  <a:spcPts val="0"/>
                </a:spcBef>
                <a:spcAft>
                  <a:spcPts val="0"/>
                </a:spcAft>
                <a:defRPr/>
              </a:pPr>
              <a:t>‹#›</a:t>
            </a:fld>
            <a:endParaRPr lang="ja-JP" altLang="en-US" dirty="0"/>
          </a:p>
        </p:txBody>
      </p:sp>
      <p:sp>
        <p:nvSpPr>
          <p:cNvPr id="6" name="Rectangle 10"/>
          <p:cNvSpPr>
            <a:spLocks noChangeArrowheads="1"/>
          </p:cNvSpPr>
          <p:nvPr userDrawn="1"/>
        </p:nvSpPr>
        <p:spPr bwMode="auto">
          <a:xfrm>
            <a:off x="0" y="639763"/>
            <a:ext cx="9144000" cy="36512"/>
          </a:xfrm>
          <a:prstGeom prst="rect">
            <a:avLst/>
          </a:prstGeom>
          <a:solidFill>
            <a:schemeClr val="bg1">
              <a:lumMod val="85000"/>
            </a:schemeClr>
          </a:solidFill>
          <a:ln>
            <a:noFill/>
          </a:ln>
          <a:effectLst/>
        </p:spPr>
        <p:txBody>
          <a:bodyPr wrap="none"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Tree>
    <p:extLst>
      <p:ext uri="{BB962C8B-B14F-4D97-AF65-F5344CB8AC3E}">
        <p14:creationId xmlns:p14="http://schemas.microsoft.com/office/powerpoint/2010/main" val="49707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補足#1">
    <p:spTree>
      <p:nvGrpSpPr>
        <p:cNvPr id="1" name=""/>
        <p:cNvGrpSpPr/>
        <p:nvPr/>
      </p:nvGrpSpPr>
      <p:grpSpPr>
        <a:xfrm>
          <a:off x="0" y="0"/>
          <a:ext cx="0" cy="0"/>
          <a:chOff x="0" y="0"/>
          <a:chExt cx="0" cy="0"/>
        </a:xfrm>
      </p:grpSpPr>
      <p:sp>
        <p:nvSpPr>
          <p:cNvPr id="7" name="角丸四角形 6"/>
          <p:cNvSpPr/>
          <p:nvPr userDrawn="1"/>
        </p:nvSpPr>
        <p:spPr bwMode="auto">
          <a:xfrm>
            <a:off x="0" y="1"/>
            <a:ext cx="9144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marL="0" marR="0" lvl="0" indent="0" algn="just" defTabSz="844078" rtl="0" eaLnBrk="1" fontAlgn="auto" latinLnBrk="0" hangingPunct="1">
              <a:lnSpc>
                <a:spcPct val="140000"/>
              </a:lnSpc>
              <a:spcBef>
                <a:spcPct val="0"/>
              </a:spcBef>
              <a:spcAft>
                <a:spcPts val="554"/>
              </a:spcAft>
              <a:buClrTx/>
              <a:buSzTx/>
              <a:buFontTx/>
              <a:buNone/>
              <a:tabLst/>
              <a:defRPr/>
            </a:pPr>
            <a:endParaRPr kumimoji="1" lang="ja-JP" altLang="en-US" sz="1477"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 name="角丸四角形 7"/>
          <p:cNvSpPr/>
          <p:nvPr/>
        </p:nvSpPr>
        <p:spPr bwMode="auto">
          <a:xfrm>
            <a:off x="0" y="1"/>
            <a:ext cx="9144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marL="0" marR="0" lvl="0" indent="0" algn="just" defTabSz="844078" rtl="0" eaLnBrk="1" fontAlgn="auto" latinLnBrk="0" hangingPunct="1">
              <a:lnSpc>
                <a:spcPct val="140000"/>
              </a:lnSpc>
              <a:spcBef>
                <a:spcPct val="0"/>
              </a:spcBef>
              <a:spcAft>
                <a:spcPts val="554"/>
              </a:spcAft>
              <a:buClrTx/>
              <a:buSzTx/>
              <a:buFontTx/>
              <a:buNone/>
              <a:tabLst/>
              <a:defRPr/>
            </a:pPr>
            <a:endParaRPr kumimoji="1" lang="ja-JP" altLang="en-US" sz="1477"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rgbClr val="4D4D4D"/>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pPr defTabSz="844078" fontAlgn="auto">
                <a:spcBef>
                  <a:spcPts val="0"/>
                </a:spcBef>
                <a:spcAft>
                  <a:spcPts val="0"/>
                </a:spcAft>
                <a:defRPr/>
              </a:pPr>
              <a:t>‹#›</a:t>
            </a:fld>
            <a:endParaRPr lang="ja-JP" altLang="en-US" dirty="0"/>
          </a:p>
        </p:txBody>
      </p:sp>
      <p:sp>
        <p:nvSpPr>
          <p:cNvPr id="12" name="タイトル 11"/>
          <p:cNvSpPr>
            <a:spLocks noGrp="1"/>
          </p:cNvSpPr>
          <p:nvPr>
            <p:ph type="title"/>
          </p:nvPr>
        </p:nvSpPr>
        <p:spPr bwMode="white"/>
        <p:txBody>
          <a:bodyPr/>
          <a:lstStyle>
            <a:lvl1pPr>
              <a:lnSpc>
                <a:spcPct val="110000"/>
              </a:lnSpc>
              <a:defRPr sz="2215">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107093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284754" y="404664"/>
            <a:ext cx="8541257" cy="396044"/>
          </a:xfrm>
        </p:spPr>
        <p:txBody>
          <a:bodyPr/>
          <a:lstStyle>
            <a:lvl1pPr algn="ctr">
              <a:defRPr b="0">
                <a:solidFill>
                  <a:schemeClr val="tx2"/>
                </a:solidFill>
              </a:defRPr>
            </a:lvl1pPr>
          </a:lstStyle>
          <a:p>
            <a:r>
              <a:rPr kumimoji="1" lang="ja-JP" altLang="en-US"/>
              <a:t>マスター タイトルの書式設定</a:t>
            </a:r>
            <a:endParaRPr kumimoji="1" lang="ja-JP" altLang="en-US" dirty="0"/>
          </a:p>
        </p:txBody>
      </p:sp>
      <p:sp>
        <p:nvSpPr>
          <p:cNvPr id="6" name="スライド番号プレースホルダー 5"/>
          <p:cNvSpPr>
            <a:spLocks noGrp="1"/>
          </p:cNvSpPr>
          <p:nvPr>
            <p:ph type="sldNum" sz="quarter" idx="4"/>
          </p:nvPr>
        </p:nvSpPr>
        <p:spPr>
          <a:xfrm>
            <a:off x="6765474" y="6412252"/>
            <a:ext cx="2133600" cy="257113"/>
          </a:xfrm>
          <a:prstGeom prst="rect">
            <a:avLst/>
          </a:prstGeom>
        </p:spPr>
        <p:txBody>
          <a:bodyPr vert="horz" lIns="0" tIns="0" rIns="0" bIns="0" rtlCol="0" anchor="ctr"/>
          <a:lstStyle>
            <a:lvl1pPr algn="r">
              <a:defRPr sz="923" b="1">
                <a:solidFill>
                  <a:schemeClr val="tx1"/>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373737"/>
                </a:solidFill>
              </a:rPr>
              <a:pPr defTabSz="844078" fontAlgn="auto">
                <a:spcBef>
                  <a:spcPts val="0"/>
                </a:spcBef>
                <a:spcAft>
                  <a:spcPts val="0"/>
                </a:spcAft>
                <a:defRPr/>
              </a:pPr>
              <a:t>‹#›</a:t>
            </a:fld>
            <a:endParaRPr lang="ja-JP" altLang="en-US" dirty="0">
              <a:solidFill>
                <a:srgbClr val="373737"/>
              </a:solidFill>
            </a:endParaRPr>
          </a:p>
        </p:txBody>
      </p:sp>
      <p:sp>
        <p:nvSpPr>
          <p:cNvPr id="11" name="角丸四角形 6"/>
          <p:cNvSpPr/>
          <p:nvPr/>
        </p:nvSpPr>
        <p:spPr bwMode="auto">
          <a:xfrm>
            <a:off x="0" y="0"/>
            <a:ext cx="9149553"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marL="0" marR="0" lvl="0" indent="0" algn="just" defTabSz="844078" rtl="0" eaLnBrk="1" fontAlgn="auto" latinLnBrk="0" hangingPunct="1">
              <a:lnSpc>
                <a:spcPct val="140000"/>
              </a:lnSpc>
              <a:spcBef>
                <a:spcPct val="0"/>
              </a:spcBef>
              <a:spcAft>
                <a:spcPts val="554"/>
              </a:spcAft>
              <a:buClrTx/>
              <a:buSzTx/>
              <a:buFontTx/>
              <a:buNone/>
              <a:tabLst/>
              <a:defRPr/>
            </a:pPr>
            <a:endParaRPr kumimoji="1" lang="ja-JP" altLang="en-US" sz="1477"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角丸四角形 6"/>
          <p:cNvSpPr/>
          <p:nvPr userDrawn="1"/>
        </p:nvSpPr>
        <p:spPr bwMode="auto">
          <a:xfrm>
            <a:off x="0" y="0"/>
            <a:ext cx="9149553"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marL="0" marR="0" lvl="0" indent="0" algn="just" defTabSz="844078" rtl="0" eaLnBrk="1" fontAlgn="auto" latinLnBrk="0" hangingPunct="1">
              <a:lnSpc>
                <a:spcPct val="140000"/>
              </a:lnSpc>
              <a:spcBef>
                <a:spcPct val="0"/>
              </a:spcBef>
              <a:spcAft>
                <a:spcPts val="554"/>
              </a:spcAft>
              <a:buClrTx/>
              <a:buSzTx/>
              <a:buFontTx/>
              <a:buNone/>
              <a:tabLst/>
              <a:defRPr/>
            </a:pPr>
            <a:endParaRPr kumimoji="1" lang="ja-JP" altLang="en-US" sz="1477"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4903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a:t>マスター タイトルの書式設定</a:t>
            </a:r>
            <a:endParaRPr kumimoji="1" lang="ja-JP" altLang="en-US" dirty="0"/>
          </a:p>
        </p:txBody>
      </p:sp>
      <p:sp>
        <p:nvSpPr>
          <p:cNvPr id="4" name="スライド番号プレースホルダー 5"/>
          <p:cNvSpPr>
            <a:spLocks noGrp="1"/>
          </p:cNvSpPr>
          <p:nvPr>
            <p:ph type="sldNum" sz="quarter" idx="4"/>
          </p:nvPr>
        </p:nvSpPr>
        <p:spPr>
          <a:xfrm>
            <a:off x="6865178" y="6592272"/>
            <a:ext cx="2133600" cy="257113"/>
          </a:xfrm>
          <a:prstGeom prst="rect">
            <a:avLst/>
          </a:prstGeom>
        </p:spPr>
        <p:txBody>
          <a:bodyPr vert="horz" lIns="0" tIns="0" rIns="0" bIns="0" rtlCol="0" anchor="ctr"/>
          <a:lstStyle>
            <a:lvl1pPr algn="r">
              <a:defRPr sz="923" b="1">
                <a:solidFill>
                  <a:schemeClr val="tx1"/>
                </a:solidFill>
                <a:latin typeface="メイリオ" pitchFamily="50" charset="-128"/>
                <a:ea typeface="メイリオ" pitchFamily="50" charset="-128"/>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373737"/>
                </a:solidFill>
              </a:rPr>
              <a:pPr defTabSz="844078" fontAlgn="auto">
                <a:spcBef>
                  <a:spcPts val="0"/>
                </a:spcBef>
                <a:spcAft>
                  <a:spcPts val="0"/>
                </a:spcAft>
                <a:defRPr/>
              </a:pPr>
              <a:t>‹#›</a:t>
            </a:fld>
            <a:endParaRPr lang="ja-JP" altLang="en-US" dirty="0">
              <a:solidFill>
                <a:srgbClr val="373737"/>
              </a:solidFill>
            </a:endParaRPr>
          </a:p>
        </p:txBody>
      </p:sp>
    </p:spTree>
    <p:extLst>
      <p:ext uri="{BB962C8B-B14F-4D97-AF65-F5344CB8AC3E}">
        <p14:creationId xmlns:p14="http://schemas.microsoft.com/office/powerpoint/2010/main" val="357700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144000" cy="6858000"/>
          </a:xfrm>
          <a:prstGeom prst="rect">
            <a:avLst/>
          </a:prstGeom>
          <a:solidFill>
            <a:schemeClr val="tx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85348" y="6575112"/>
            <a:ext cx="583704" cy="202260"/>
          </a:xfrm>
          <a:prstGeom prst="rect">
            <a:avLst/>
          </a:prstGeom>
          <a:solidFill>
            <a:schemeClr val="bg1">
              <a:alpha val="20000"/>
            </a:schemeClr>
          </a:solidFill>
        </p:spPr>
        <p:txBody>
          <a:bodyPr lIns="0" tIns="36000" rIns="0" bIns="18000" anchor="ctr" anchorCtr="0"/>
          <a:lstStyle>
            <a:lvl1pPr algn="ctr">
              <a:lnSpc>
                <a:spcPct val="120000"/>
              </a:lnSpc>
              <a:defRPr sz="738">
                <a:solidFill>
                  <a:schemeClr val="bg1"/>
                </a:solidFill>
                <a:latin typeface="+mn-ea"/>
                <a:ea typeface="+mn-ea"/>
                <a:cs typeface="メイリオ" pitchFamily="50" charset="-128"/>
              </a:defRPr>
            </a:lvl1pPr>
          </a:lstStyle>
          <a:p>
            <a:pPr defTabSz="844078" fontAlgn="auto">
              <a:spcBef>
                <a:spcPts val="0"/>
              </a:spcBef>
              <a:spcAft>
                <a:spcPts val="0"/>
              </a:spcAft>
              <a:defRPr/>
            </a:pPr>
            <a:endParaRPr lang="ja-JP" altLang="en-US" dirty="0">
              <a:solidFill>
                <a:srgbClr val="FFFFFF"/>
              </a:solidFill>
            </a:endParaRPr>
          </a:p>
        </p:txBody>
      </p:sp>
      <p:sp>
        <p:nvSpPr>
          <p:cNvPr id="6" name="スライド番号プレースホルダー 5"/>
          <p:cNvSpPr>
            <a:spLocks noGrp="1"/>
          </p:cNvSpPr>
          <p:nvPr>
            <p:ph type="sldNum" sz="quarter" idx="4"/>
          </p:nvPr>
        </p:nvSpPr>
        <p:spPr bwMode="white">
          <a:xfrm>
            <a:off x="6865178" y="6592272"/>
            <a:ext cx="2133600" cy="257113"/>
          </a:xfrm>
          <a:prstGeom prst="rect">
            <a:avLst/>
          </a:prstGeom>
        </p:spPr>
        <p:txBody>
          <a:bodyPr vert="horz" lIns="0" tIns="0" rIns="0" bIns="0" rtlCol="0" anchor="ctr"/>
          <a:lstStyle>
            <a:lvl1pPr algn="r">
              <a:defRPr sz="923" b="1">
                <a:solidFill>
                  <a:schemeClr val="bg1"/>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FFFFFF"/>
                </a:solidFill>
              </a:rPr>
              <a:pPr defTabSz="844078" fontAlgn="auto">
                <a:spcBef>
                  <a:spcPts val="0"/>
                </a:spcBef>
                <a:spcAft>
                  <a:spcPts val="0"/>
                </a:spcAft>
                <a:defRPr/>
              </a:pPr>
              <a:t>‹#›</a:t>
            </a:fld>
            <a:endParaRPr lang="ja-JP" altLang="en-US" dirty="0">
              <a:solidFill>
                <a:srgbClr val="FFFFFF"/>
              </a:solidFill>
            </a:endParaRPr>
          </a:p>
        </p:txBody>
      </p:sp>
      <p:sp>
        <p:nvSpPr>
          <p:cNvPr id="8" name="Rectangle 6"/>
          <p:cNvSpPr>
            <a:spLocks noChangeArrowheads="1"/>
          </p:cNvSpPr>
          <p:nvPr userDrawn="1"/>
        </p:nvSpPr>
        <p:spPr bwMode="gray">
          <a:xfrm>
            <a:off x="0" y="0"/>
            <a:ext cx="9144000" cy="6858000"/>
          </a:xfrm>
          <a:prstGeom prst="rect">
            <a:avLst/>
          </a:prstGeom>
          <a:solidFill>
            <a:schemeClr val="tx2"/>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Tree>
    <p:extLst>
      <p:ext uri="{BB962C8B-B14F-4D97-AF65-F5344CB8AC3E}">
        <p14:creationId xmlns:p14="http://schemas.microsoft.com/office/powerpoint/2010/main" val="3494997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144000" cy="6858000"/>
          </a:xfrm>
          <a:prstGeom prst="rect">
            <a:avLst/>
          </a:prstGeom>
          <a:solidFill>
            <a:srgbClr val="000000"/>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2"/>
          <p:cNvSpPr>
            <a:spLocks noGrp="1"/>
          </p:cNvSpPr>
          <p:nvPr>
            <p:ph type="ftr" sz="quarter" idx="3"/>
          </p:nvPr>
        </p:nvSpPr>
        <p:spPr bwMode="white">
          <a:xfrm>
            <a:off x="85348" y="6575112"/>
            <a:ext cx="583704" cy="202260"/>
          </a:xfrm>
          <a:prstGeom prst="rect">
            <a:avLst/>
          </a:prstGeom>
          <a:solidFill>
            <a:schemeClr val="bg1">
              <a:alpha val="20000"/>
            </a:schemeClr>
          </a:solidFill>
        </p:spPr>
        <p:txBody>
          <a:bodyPr lIns="0" tIns="36000" rIns="0" bIns="18000" anchor="ctr" anchorCtr="0"/>
          <a:lstStyle>
            <a:lvl1pPr algn="ctr">
              <a:lnSpc>
                <a:spcPct val="120000"/>
              </a:lnSpc>
              <a:defRPr sz="738">
                <a:solidFill>
                  <a:schemeClr val="bg1"/>
                </a:solidFill>
                <a:latin typeface="+mn-ea"/>
                <a:ea typeface="+mn-ea"/>
                <a:cs typeface="メイリオ" pitchFamily="50" charset="-128"/>
              </a:defRPr>
            </a:lvl1pPr>
          </a:lstStyle>
          <a:p>
            <a:pPr defTabSz="844078" fontAlgn="auto">
              <a:spcBef>
                <a:spcPts val="0"/>
              </a:spcBef>
              <a:spcAft>
                <a:spcPts val="0"/>
              </a:spcAft>
              <a:defRPr/>
            </a:pPr>
            <a:endParaRPr lang="ja-JP" altLang="en-US" dirty="0">
              <a:solidFill>
                <a:srgbClr val="FFFFFF"/>
              </a:solidFill>
            </a:endParaRPr>
          </a:p>
        </p:txBody>
      </p:sp>
      <p:sp>
        <p:nvSpPr>
          <p:cNvPr id="6" name="スライド番号プレースホルダー 5"/>
          <p:cNvSpPr>
            <a:spLocks noGrp="1"/>
          </p:cNvSpPr>
          <p:nvPr>
            <p:ph type="sldNum" sz="quarter" idx="4"/>
          </p:nvPr>
        </p:nvSpPr>
        <p:spPr bwMode="white">
          <a:xfrm>
            <a:off x="6865178" y="6592272"/>
            <a:ext cx="2133600" cy="257113"/>
          </a:xfrm>
          <a:prstGeom prst="rect">
            <a:avLst/>
          </a:prstGeom>
        </p:spPr>
        <p:txBody>
          <a:bodyPr vert="horz" lIns="0" tIns="0" rIns="0" bIns="0" rtlCol="0" anchor="ctr"/>
          <a:lstStyle>
            <a:lvl1pPr algn="r">
              <a:defRPr sz="923" b="1">
                <a:solidFill>
                  <a:schemeClr val="bg1"/>
                </a:solidFill>
                <a:latin typeface="+mn-ea"/>
                <a:ea typeface="+mn-ea"/>
                <a:cs typeface="メイリオ" pitchFamily="50" charset="-128"/>
              </a:defRPr>
            </a:lvl1pPr>
          </a:lstStyle>
          <a:p>
            <a:pPr defTabSz="844078" fontAlgn="auto">
              <a:spcBef>
                <a:spcPts val="0"/>
              </a:spcBef>
              <a:spcAft>
                <a:spcPts val="0"/>
              </a:spcAft>
              <a:defRPr/>
            </a:pPr>
            <a:fld id="{FB3508C7-2FE0-4945-9CBD-863E05F850D2}" type="slidenum">
              <a:rPr lang="ja-JP" altLang="en-US" smtClean="0">
                <a:solidFill>
                  <a:srgbClr val="FFFFFF"/>
                </a:solidFill>
              </a:rPr>
              <a:pPr defTabSz="844078" fontAlgn="auto">
                <a:spcBef>
                  <a:spcPts val="0"/>
                </a:spcBef>
                <a:spcAft>
                  <a:spcPts val="0"/>
                </a:spcAft>
                <a:defRPr/>
              </a:pPr>
              <a:t>‹#›</a:t>
            </a:fld>
            <a:endParaRPr lang="ja-JP" altLang="en-US" dirty="0">
              <a:solidFill>
                <a:srgbClr val="FFFFFF"/>
              </a:solidFill>
            </a:endParaRPr>
          </a:p>
        </p:txBody>
      </p:sp>
      <p:sp>
        <p:nvSpPr>
          <p:cNvPr id="8" name="Rectangle 6"/>
          <p:cNvSpPr>
            <a:spLocks noChangeArrowheads="1"/>
          </p:cNvSpPr>
          <p:nvPr userDrawn="1"/>
        </p:nvSpPr>
        <p:spPr bwMode="gray">
          <a:xfrm>
            <a:off x="0" y="0"/>
            <a:ext cx="9144000" cy="6858000"/>
          </a:xfrm>
          <a:prstGeom prst="rect">
            <a:avLst/>
          </a:prstGeom>
          <a:solidFill>
            <a:srgbClr val="000000"/>
          </a:solidFill>
          <a:ln>
            <a:noFill/>
          </a:ln>
          <a:effectLst/>
        </p:spPr>
        <p:txBody>
          <a:bodyPr lIns="0" tIns="0" rIns="0" bIns="0" anchor="ctr">
            <a:noAutofit/>
          </a:bodyPr>
          <a:lstStyle/>
          <a:p>
            <a:pPr marL="0" marR="0" lvl="0" indent="0" algn="l" defTabSz="844078"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373737"/>
              </a:solidFill>
              <a:effectLst/>
              <a:uLnTx/>
              <a:uFillTx/>
              <a:latin typeface="メイリオ"/>
              <a:ea typeface="メイリオ"/>
              <a:cs typeface="+mn-cs"/>
            </a:endParaRPr>
          </a:p>
        </p:txBody>
      </p:sp>
    </p:spTree>
    <p:extLst>
      <p:ext uri="{BB962C8B-B14F-4D97-AF65-F5344CB8AC3E}">
        <p14:creationId xmlns:p14="http://schemas.microsoft.com/office/powerpoint/2010/main" val="2515547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52636"/>
            <a:ext cx="8640960" cy="396044"/>
          </a:xfrm>
          <a:prstGeom prst="rect">
            <a:avLst/>
          </a:prstGeom>
        </p:spPr>
        <p:txBody>
          <a:bodyPr vert="horz" lIns="0" tIns="0" rIns="0" bIns="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564445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ftr="0" dt="0"/>
  <p:txStyles>
    <p:titleStyle>
      <a:lvl1pPr algn="l" defTabSz="844078" rtl="0" eaLnBrk="1" latinLnBrk="0" hangingPunct="1">
        <a:spcBef>
          <a:spcPct val="0"/>
        </a:spcBef>
        <a:buNone/>
        <a:defRPr kumimoji="1" sz="2215" kern="1200">
          <a:solidFill>
            <a:schemeClr val="tx1"/>
          </a:solidFill>
          <a:latin typeface="+mj-ea"/>
          <a:ea typeface="+mj-ea"/>
          <a:cs typeface="メイリオ" pitchFamily="50" charset="-128"/>
        </a:defRPr>
      </a:lvl1pPr>
    </p:titleStyle>
    <p:bodyStyle>
      <a:lvl1pPr marL="316529" indent="-316529" algn="l" defTabSz="8440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3" indent="-263775" algn="l" defTabSz="8440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7" indent="-211020" algn="l" defTabSz="8440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36"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75"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1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8" rtl="0" eaLnBrk="1" latinLnBrk="0" hangingPunct="1">
        <a:defRPr kumimoji="1" sz="1662" kern="1200">
          <a:solidFill>
            <a:schemeClr val="tx1"/>
          </a:solidFill>
          <a:latin typeface="+mn-lt"/>
          <a:ea typeface="+mn-ea"/>
          <a:cs typeface="+mn-cs"/>
        </a:defRPr>
      </a:lvl1pPr>
      <a:lvl2pPr marL="422039" algn="l" defTabSz="844078" rtl="0" eaLnBrk="1" latinLnBrk="0" hangingPunct="1">
        <a:defRPr kumimoji="1" sz="1662" kern="1200">
          <a:solidFill>
            <a:schemeClr val="tx1"/>
          </a:solidFill>
          <a:latin typeface="+mn-lt"/>
          <a:ea typeface="+mn-ea"/>
          <a:cs typeface="+mn-cs"/>
        </a:defRPr>
      </a:lvl2pPr>
      <a:lvl3pPr marL="844078" algn="l" defTabSz="844078" rtl="0" eaLnBrk="1" latinLnBrk="0" hangingPunct="1">
        <a:defRPr kumimoji="1" sz="1662" kern="1200">
          <a:solidFill>
            <a:schemeClr val="tx1"/>
          </a:solidFill>
          <a:latin typeface="+mn-lt"/>
          <a:ea typeface="+mn-ea"/>
          <a:cs typeface="+mn-cs"/>
        </a:defRPr>
      </a:lvl3pPr>
      <a:lvl4pPr marL="1266117" algn="l" defTabSz="844078" rtl="0" eaLnBrk="1" latinLnBrk="0" hangingPunct="1">
        <a:defRPr kumimoji="1" sz="1662" kern="1200">
          <a:solidFill>
            <a:schemeClr val="tx1"/>
          </a:solidFill>
          <a:latin typeface="+mn-lt"/>
          <a:ea typeface="+mn-ea"/>
          <a:cs typeface="+mn-cs"/>
        </a:defRPr>
      </a:lvl4pPr>
      <a:lvl5pPr marL="1688155" algn="l" defTabSz="844078" rtl="0" eaLnBrk="1" latinLnBrk="0" hangingPunct="1">
        <a:defRPr kumimoji="1" sz="1662" kern="1200">
          <a:solidFill>
            <a:schemeClr val="tx1"/>
          </a:solidFill>
          <a:latin typeface="+mn-lt"/>
          <a:ea typeface="+mn-ea"/>
          <a:cs typeface="+mn-cs"/>
        </a:defRPr>
      </a:lvl5pPr>
      <a:lvl6pPr marL="2110195" algn="l" defTabSz="844078" rtl="0" eaLnBrk="1" latinLnBrk="0" hangingPunct="1">
        <a:defRPr kumimoji="1" sz="1662" kern="1200">
          <a:solidFill>
            <a:schemeClr val="tx1"/>
          </a:solidFill>
          <a:latin typeface="+mn-lt"/>
          <a:ea typeface="+mn-ea"/>
          <a:cs typeface="+mn-cs"/>
        </a:defRPr>
      </a:lvl6pPr>
      <a:lvl7pPr marL="2532233" algn="l" defTabSz="844078" rtl="0" eaLnBrk="1" latinLnBrk="0" hangingPunct="1">
        <a:defRPr kumimoji="1" sz="1662" kern="1200">
          <a:solidFill>
            <a:schemeClr val="tx1"/>
          </a:solidFill>
          <a:latin typeface="+mn-lt"/>
          <a:ea typeface="+mn-ea"/>
          <a:cs typeface="+mn-cs"/>
        </a:defRPr>
      </a:lvl7pPr>
      <a:lvl8pPr marL="2954272" algn="l" defTabSz="844078" rtl="0" eaLnBrk="1" latinLnBrk="0" hangingPunct="1">
        <a:defRPr kumimoji="1" sz="1662" kern="1200">
          <a:solidFill>
            <a:schemeClr val="tx1"/>
          </a:solidFill>
          <a:latin typeface="+mn-lt"/>
          <a:ea typeface="+mn-ea"/>
          <a:cs typeface="+mn-cs"/>
        </a:defRPr>
      </a:lvl8pPr>
      <a:lvl9pPr marL="3376311" algn="l" defTabSz="844078"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media1.mp3" Type="http://schemas.microsoft.com/office/2007/relationships/media"/><Relationship Id="rId2" Target="../media/media1.mp3" Type="http://schemas.openxmlformats.org/officeDocument/2006/relationships/audio"/><Relationship Id="rId3" Target="../slideLayouts/slideLayout1.xml" Type="http://schemas.openxmlformats.org/officeDocument/2006/relationships/slideLayout"/><Relationship Id="rId4" Target="../notesSlides/notesSlide1.xml" Type="http://schemas.openxmlformats.org/officeDocument/2006/relationships/notesSlide"/><Relationship Id="rId5"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media/media10.mp3" Type="http://schemas.microsoft.com/office/2007/relationships/media"/><Relationship Id="rId2" Target="../media/media10.mp3" Type="http://schemas.openxmlformats.org/officeDocument/2006/relationships/audio"/><Relationship Id="rId3" Target="../slideLayouts/slideLayout4.xml" Type="http://schemas.openxmlformats.org/officeDocument/2006/relationships/slideLayout"/><Relationship Id="rId4" Target="../notesSlides/notesSlide10.xml" Type="http://schemas.openxmlformats.org/officeDocument/2006/relationships/notesSlide"/><Relationship Id="rId5"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media/media11.mp3" Type="http://schemas.microsoft.com/office/2007/relationships/media"/><Relationship Id="rId2" Target="../media/media11.mp3" Type="http://schemas.openxmlformats.org/officeDocument/2006/relationships/audio"/><Relationship Id="rId3" Target="../slideLayouts/slideLayout4.xml" Type="http://schemas.openxmlformats.org/officeDocument/2006/relationships/slideLayout"/><Relationship Id="rId4" Target="../notesSlides/notesSlide11.xml" Type="http://schemas.openxmlformats.org/officeDocument/2006/relationships/notesSlide"/><Relationship Id="rId5"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media/media12.mp3" Type="http://schemas.microsoft.com/office/2007/relationships/media"/><Relationship Id="rId2" Target="../media/media12.mp3" Type="http://schemas.openxmlformats.org/officeDocument/2006/relationships/audio"/><Relationship Id="rId3" Target="../slideLayouts/slideLayout4.xml" Type="http://schemas.openxmlformats.org/officeDocument/2006/relationships/slideLayout"/><Relationship Id="rId4" Target="../notesSlides/notesSlide12.xml" Type="http://schemas.openxmlformats.org/officeDocument/2006/relationships/notesSlide"/><Relationship Id="rId5"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media/media13.mp3" Type="http://schemas.microsoft.com/office/2007/relationships/media"/><Relationship Id="rId2" Target="../media/media13.mp3" Type="http://schemas.openxmlformats.org/officeDocument/2006/relationships/audio"/><Relationship Id="rId3" Target="../slideLayouts/slideLayout4.xml" Type="http://schemas.openxmlformats.org/officeDocument/2006/relationships/slideLayout"/><Relationship Id="rId4" Target="../notesSlides/notesSlide13.xml" Type="http://schemas.openxmlformats.org/officeDocument/2006/relationships/notesSlide"/><Relationship Id="rId5"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media/media14.mp3" Type="http://schemas.microsoft.com/office/2007/relationships/media"/><Relationship Id="rId2" Target="../media/media14.mp3" Type="http://schemas.openxmlformats.org/officeDocument/2006/relationships/audio"/><Relationship Id="rId3" Target="../slideLayouts/slideLayout4.xml" Type="http://schemas.openxmlformats.org/officeDocument/2006/relationships/slideLayout"/><Relationship Id="rId4" Target="../notesSlides/notesSlide14.xml" Type="http://schemas.openxmlformats.org/officeDocument/2006/relationships/notesSlide"/><Relationship Id="rId5"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media/media15.mp3" Type="http://schemas.microsoft.com/office/2007/relationships/media"/><Relationship Id="rId2" Target="../media/media15.mp3" Type="http://schemas.openxmlformats.org/officeDocument/2006/relationships/audio"/><Relationship Id="rId3" Target="../slideLayouts/slideLayout4.xml" Type="http://schemas.openxmlformats.org/officeDocument/2006/relationships/slideLayout"/><Relationship Id="rId4" Target="../notesSlides/notesSlide15.xml" Type="http://schemas.openxmlformats.org/officeDocument/2006/relationships/notesSlide"/><Relationship Id="rId5"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media/media16.mp3" Type="http://schemas.microsoft.com/office/2007/relationships/media"/><Relationship Id="rId2" Target="../media/media16.mp3" Type="http://schemas.openxmlformats.org/officeDocument/2006/relationships/audio"/><Relationship Id="rId3" Target="../slideLayouts/slideLayout4.xml" Type="http://schemas.openxmlformats.org/officeDocument/2006/relationships/slideLayout"/><Relationship Id="rId4" Target="../notesSlides/notesSlide16.xml" Type="http://schemas.openxmlformats.org/officeDocument/2006/relationships/notesSlide"/><Relationship Id="rId5"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media/media17.mp3" Type="http://schemas.microsoft.com/office/2007/relationships/media"/><Relationship Id="rId2" Target="../media/media17.mp3" Type="http://schemas.openxmlformats.org/officeDocument/2006/relationships/audio"/><Relationship Id="rId3" Target="../slideLayouts/slideLayout4.xml" Type="http://schemas.openxmlformats.org/officeDocument/2006/relationships/slideLayout"/><Relationship Id="rId4" Target="../notesSlides/notesSlide17.xml" Type="http://schemas.openxmlformats.org/officeDocument/2006/relationships/notesSlide"/><Relationship Id="rId5"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media/media18.mp3" Type="http://schemas.microsoft.com/office/2007/relationships/media"/><Relationship Id="rId2" Target="../media/media18.mp3" Type="http://schemas.openxmlformats.org/officeDocument/2006/relationships/audio"/><Relationship Id="rId3" Target="../slideLayouts/slideLayout4.xml" Type="http://schemas.openxmlformats.org/officeDocument/2006/relationships/slideLayout"/><Relationship Id="rId4" Target="../notesSlides/notesSlide18.xml" Type="http://schemas.openxmlformats.org/officeDocument/2006/relationships/notesSlide"/><Relationship Id="rId5" Target="../media/image2.png" Type="http://schemas.openxmlformats.org/officeDocument/2006/relationships/image"/><Relationship Id="rId6"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media/media19.mp3" Type="http://schemas.microsoft.com/office/2007/relationships/media"/><Relationship Id="rId2" Target="../media/media19.mp3" Type="http://schemas.openxmlformats.org/officeDocument/2006/relationships/audio"/><Relationship Id="rId3" Target="../slideLayouts/slideLayout4.xml" Type="http://schemas.openxmlformats.org/officeDocument/2006/relationships/slideLayout"/><Relationship Id="rId4" Target="../notesSlides/notesSlide19.xml" Type="http://schemas.openxmlformats.org/officeDocument/2006/relationships/notesSlide"/><Relationship Id="rId5"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media/media2.mp3" Type="http://schemas.microsoft.com/office/2007/relationships/media"/><Relationship Id="rId2" Target="../media/media2.mp3" Type="http://schemas.openxmlformats.org/officeDocument/2006/relationships/audio"/><Relationship Id="rId3" Target="../slideLayouts/slideLayout2.xml" Type="http://schemas.openxmlformats.org/officeDocument/2006/relationships/slideLayout"/><Relationship Id="rId4" Target="../notesSlides/notesSlide2.xml" Type="http://schemas.openxmlformats.org/officeDocument/2006/relationships/notesSlide"/><Relationship Id="rId5"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media/media20.mp3" Type="http://schemas.microsoft.com/office/2007/relationships/media"/><Relationship Id="rId2" Target="../media/media20.mp3" Type="http://schemas.openxmlformats.org/officeDocument/2006/relationships/audio"/><Relationship Id="rId3" Target="../slideLayouts/slideLayout3.xml" Type="http://schemas.openxmlformats.org/officeDocument/2006/relationships/slideLayout"/><Relationship Id="rId4" Target="../notesSlides/notesSlide20.xml" Type="http://schemas.openxmlformats.org/officeDocument/2006/relationships/notesSlide"/><Relationship Id="rId5"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media/media21.mp3" Type="http://schemas.microsoft.com/office/2007/relationships/media"/><Relationship Id="rId2" Target="../media/media21.mp3" Type="http://schemas.openxmlformats.org/officeDocument/2006/relationships/audio"/><Relationship Id="rId3" Target="../slideLayouts/slideLayout4.xml" Type="http://schemas.openxmlformats.org/officeDocument/2006/relationships/slideLayout"/><Relationship Id="rId4" Target="../notesSlides/notesSlide21.xml" Type="http://schemas.openxmlformats.org/officeDocument/2006/relationships/notesSlide"/><Relationship Id="rId5"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media/media22.mp3" Type="http://schemas.microsoft.com/office/2007/relationships/media"/><Relationship Id="rId2" Target="../media/media22.mp3" Type="http://schemas.openxmlformats.org/officeDocument/2006/relationships/audio"/><Relationship Id="rId3" Target="../slideLayouts/slideLayout4.xml" Type="http://schemas.openxmlformats.org/officeDocument/2006/relationships/slideLayout"/><Relationship Id="rId4" Target="../notesSlides/notesSlide22.xml" Type="http://schemas.openxmlformats.org/officeDocument/2006/relationships/notesSlide"/><Relationship Id="rId5"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media/media23.mp3" Type="http://schemas.microsoft.com/office/2007/relationships/media"/><Relationship Id="rId2" Target="../media/media23.mp3" Type="http://schemas.openxmlformats.org/officeDocument/2006/relationships/audio"/><Relationship Id="rId3" Target="../slideLayouts/slideLayout4.xml" Type="http://schemas.openxmlformats.org/officeDocument/2006/relationships/slideLayout"/><Relationship Id="rId4" Target="../notesSlides/notesSlide23.xml" Type="http://schemas.openxmlformats.org/officeDocument/2006/relationships/notesSlide"/><Relationship Id="rId5"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media/media24.mp3" Type="http://schemas.microsoft.com/office/2007/relationships/media"/><Relationship Id="rId2" Target="../media/media24.mp3" Type="http://schemas.openxmlformats.org/officeDocument/2006/relationships/audio"/><Relationship Id="rId3" Target="../slideLayouts/slideLayout6.xml" Type="http://schemas.openxmlformats.org/officeDocument/2006/relationships/slideLayout"/><Relationship Id="rId4" Target="../notesSlides/notesSlide24.xml" Type="http://schemas.openxmlformats.org/officeDocument/2006/relationships/notesSlide"/><Relationship Id="rId5"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media/media3.mp3" Type="http://schemas.microsoft.com/office/2007/relationships/media"/><Relationship Id="rId2" Target="../media/media3.mp3" Type="http://schemas.openxmlformats.org/officeDocument/2006/relationships/audio"/><Relationship Id="rId3" Target="../slideLayouts/slideLayout3.xml" Type="http://schemas.openxmlformats.org/officeDocument/2006/relationships/slideLayout"/><Relationship Id="rId4" Target="../notesSlides/notesSlide3.xml" Type="http://schemas.openxmlformats.org/officeDocument/2006/relationships/notesSlide"/><Relationship Id="rId5"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media/media4.mp3" Type="http://schemas.microsoft.com/office/2007/relationships/media"/><Relationship Id="rId2" Target="../media/media4.mp3" Type="http://schemas.openxmlformats.org/officeDocument/2006/relationships/audio"/><Relationship Id="rId3" Target="../slideLayouts/slideLayout4.xml" Type="http://schemas.openxmlformats.org/officeDocument/2006/relationships/slideLayout"/><Relationship Id="rId4" Target="../notesSlides/notesSlide4.xml" Type="http://schemas.openxmlformats.org/officeDocument/2006/relationships/notesSlide"/><Relationship Id="rId5"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media/media5.mp3" Type="http://schemas.microsoft.com/office/2007/relationships/media"/><Relationship Id="rId2" Target="../media/media5.mp3" Type="http://schemas.openxmlformats.org/officeDocument/2006/relationships/audio"/><Relationship Id="rId3" Target="../slideLayouts/slideLayout3.xml" Type="http://schemas.openxmlformats.org/officeDocument/2006/relationships/slideLayout"/><Relationship Id="rId4" Target="../notesSlides/notesSlide5.xml" Type="http://schemas.openxmlformats.org/officeDocument/2006/relationships/notesSlide"/><Relationship Id="rId5"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media/media6.mp3" Type="http://schemas.microsoft.com/office/2007/relationships/media"/><Relationship Id="rId2" Target="../media/media6.mp3" Type="http://schemas.openxmlformats.org/officeDocument/2006/relationships/audio"/><Relationship Id="rId3" Target="../slideLayouts/slideLayout4.xml" Type="http://schemas.openxmlformats.org/officeDocument/2006/relationships/slideLayout"/><Relationship Id="rId4" Target="../notesSlides/notesSlide6.xml" Type="http://schemas.openxmlformats.org/officeDocument/2006/relationships/notesSlide"/><Relationship Id="rId5"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media/media7.mp3" Type="http://schemas.microsoft.com/office/2007/relationships/media"/><Relationship Id="rId2" Target="../media/media7.mp3" Type="http://schemas.openxmlformats.org/officeDocument/2006/relationships/audio"/><Relationship Id="rId3" Target="../slideLayouts/slideLayout4.xml" Type="http://schemas.openxmlformats.org/officeDocument/2006/relationships/slideLayout"/><Relationship Id="rId4" Target="../notesSlides/notesSlide7.xml" Type="http://schemas.openxmlformats.org/officeDocument/2006/relationships/notesSlide"/><Relationship Id="rId5"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media/media8.mp3" Type="http://schemas.microsoft.com/office/2007/relationships/media"/><Relationship Id="rId2" Target="../media/media8.mp3" Type="http://schemas.openxmlformats.org/officeDocument/2006/relationships/audio"/><Relationship Id="rId3" Target="../slideLayouts/slideLayout4.xml" Type="http://schemas.openxmlformats.org/officeDocument/2006/relationships/slideLayout"/><Relationship Id="rId4" Target="../notesSlides/notesSlide8.xml" Type="http://schemas.openxmlformats.org/officeDocument/2006/relationships/notesSlide"/><Relationship Id="rId5"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media/media9.mp3" Type="http://schemas.microsoft.com/office/2007/relationships/media"/><Relationship Id="rId2" Target="../media/media9.mp3" Type="http://schemas.openxmlformats.org/officeDocument/2006/relationships/audio"/><Relationship Id="rId3" Target="../slideLayouts/slideLayout4.xml" Type="http://schemas.openxmlformats.org/officeDocument/2006/relationships/slideLayout"/><Relationship Id="rId4" Target="../notesSlides/notesSlide9.xml" Type="http://schemas.openxmlformats.org/officeDocument/2006/relationships/notesSlide"/><Relationship Id="rId5"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28A2D-53BD-43C4-8C73-F66C6AF6B76B}"/>
              </a:ext>
            </a:extLst>
          </p:cNvPr>
          <p:cNvSpPr>
            <a:spLocks noGrp="1"/>
          </p:cNvSpPr>
          <p:nvPr>
            <p:ph type="ctrTitle"/>
          </p:nvPr>
        </p:nvSpPr>
        <p:spPr>
          <a:xfrm>
            <a:off x="750277" y="3129889"/>
            <a:ext cx="7643446" cy="562526"/>
          </a:xfrm>
        </p:spPr>
        <p:txBody>
          <a:bodyPr/>
          <a:lstStyle/>
          <a:p>
            <a:r>
              <a:rPr kumimoji="1" lang="ja-JP" altLang="en-US" dirty="0"/>
              <a:t>事業用自動車の事故防止について</a:t>
            </a:r>
          </a:p>
        </p:txBody>
      </p:sp>
      <p:sp>
        <p:nvSpPr>
          <p:cNvPr id="27" name="直角三角形 26">
            <a:extLst>
              <a:ext uri="{FF2B5EF4-FFF2-40B4-BE49-F238E27FC236}">
                <a16:creationId xmlns:a16="http://schemas.microsoft.com/office/drawing/2014/main" id="{4F278698-7776-4FB4-8338-6160EED6AD43}"/>
              </a:ext>
            </a:extLst>
          </p:cNvPr>
          <p:cNvSpPr/>
          <p:nvPr/>
        </p:nvSpPr>
        <p:spPr bwMode="auto">
          <a:xfrm flipV="1">
            <a:off x="0" y="0"/>
            <a:ext cx="827584" cy="836737"/>
          </a:xfrm>
          <a:prstGeom prst="rtTriangle">
            <a:avLst/>
          </a:prstGeom>
          <a:solidFill>
            <a:schemeClr val="tx2"/>
          </a:solidFill>
          <a:ln>
            <a:noFill/>
          </a:ln>
          <a:effectLst/>
        </p:spPr>
        <p:txBody>
          <a:bodyPr lIns="0" tIns="0" rIns="0" bIns="0" rtlCol="0" anchor="ctr">
            <a:noAutofit/>
          </a:bodyPr>
          <a:lstStyle/>
          <a:p>
            <a:pPr algn="just">
              <a:lnSpc>
                <a:spcPct val="140000"/>
              </a:lnSpc>
              <a:spcAft>
                <a:spcPts val="554"/>
              </a:spcAft>
            </a:pPr>
            <a:endParaRPr lang="ja-JP" altLang="en-US" sz="1477" dirty="0">
              <a:solidFill>
                <a:srgbClr val="4D4D4D"/>
              </a:solidFill>
              <a:latin typeface="メイリオ" pitchFamily="50" charset="-128"/>
              <a:ea typeface="メイリオ" pitchFamily="50" charset="-128"/>
              <a:cs typeface="メイリオ" pitchFamily="50" charset="-128"/>
            </a:endParaRPr>
          </a:p>
        </p:txBody>
      </p:sp>
      <p:sp>
        <p:nvSpPr>
          <p:cNvPr id="3" name="タイトル 1">
            <a:extLst>
              <a:ext uri="{FF2B5EF4-FFF2-40B4-BE49-F238E27FC236}">
                <a16:creationId xmlns:a16="http://schemas.microsoft.com/office/drawing/2014/main" id="{4C52400C-873C-3568-9A95-40247D44E19B}"/>
              </a:ext>
            </a:extLst>
          </p:cNvPr>
          <p:cNvSpPr txBox="1">
            <a:spLocks/>
          </p:cNvSpPr>
          <p:nvPr/>
        </p:nvSpPr>
        <p:spPr>
          <a:xfrm>
            <a:off x="6156176" y="6237312"/>
            <a:ext cx="3528392" cy="406265"/>
          </a:xfrm>
          <a:prstGeom prst="rect">
            <a:avLst/>
          </a:prstGeom>
        </p:spPr>
        <p:txBody>
          <a:bodyPr vert="horz" wrap="square" lIns="0" tIns="0" rIns="0" bIns="0" rtlCol="0" anchor="ctr">
            <a:spAutoFit/>
          </a:bodyPr>
          <a:lstStyle>
            <a:lvl1pPr algn="ctr" defTabSz="844078" rtl="0" eaLnBrk="1" latinLnBrk="0" hangingPunct="1">
              <a:lnSpc>
                <a:spcPct val="110000"/>
              </a:lnSpc>
              <a:spcBef>
                <a:spcPct val="0"/>
              </a:spcBef>
              <a:buNone/>
              <a:defRPr kumimoji="1" sz="3323" b="1" kern="1200">
                <a:solidFill>
                  <a:schemeClr val="tx1"/>
                </a:solidFill>
                <a:latin typeface="+mj-ea"/>
                <a:ea typeface="+mj-ea"/>
                <a:cs typeface="メイリオ" pitchFamily="50" charset="-128"/>
              </a:defRPr>
            </a:lvl1pPr>
          </a:lstStyle>
          <a:p>
            <a:pPr fontAlgn="auto">
              <a:spcAft>
                <a:spcPts val="0"/>
              </a:spcAft>
            </a:pPr>
            <a:r>
              <a:rPr lang="ja-JP" altLang="en-US" sz="2400" dirty="0"/>
              <a:t>国土交通省</a:t>
            </a:r>
          </a:p>
        </p:txBody>
      </p:sp>
      <p:pic>
        <p:nvPicPr>
          <p:cNvPr id="4" name="1">
            <a:hlinkClick r:id="" action="ppaction://media"/>
            <a:extLst>
              <a:ext uri="{FF2B5EF4-FFF2-40B4-BE49-F238E27FC236}">
                <a16:creationId xmlns:a16="http://schemas.microsoft.com/office/drawing/2014/main" id="{A7FB3693-C449-8ACC-6AD8-27E9936B3C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626387732"/>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2331379016"/>
              </p:ext>
            </p:extLst>
          </p:nvPr>
        </p:nvGraphicFramePr>
        <p:xfrm>
          <a:off x="395536" y="3356992"/>
          <a:ext cx="8352928" cy="201168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記録する事項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（業務</a:t>
                      </a:r>
                      <a:r>
                        <a:rPr kumimoji="1" lang="ja-JP" altLang="en-US" sz="2400" b="0" i="0" u="none" strike="noStrike" kern="1200" cap="none" spc="0" normalizeH="0" baseline="0" noProof="0" dirty="0">
                          <a:ln>
                            <a:noFill/>
                          </a:ln>
                          <a:solidFill>
                            <a:schemeClr val="accent4">
                              <a:lumMod val="75000"/>
                            </a:schemeClr>
                          </a:solidFill>
                          <a:effectLst/>
                          <a:uLnTx/>
                          <a:uFillTx/>
                          <a:latin typeface="+mn-lt"/>
                          <a:ea typeface="+mn-ea"/>
                          <a:cs typeface="メイリオ" pitchFamily="50" charset="-128"/>
                        </a:rPr>
                        <a:t>後</a:t>
                      </a: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の点呼）</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点呼執行者名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2.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自動車登録番号等</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4.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点呼日時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5.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点呼方法（</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　　</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6.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自動車、道路及び運行の状況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7.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酒気帯びの有無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8.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交替運転者に対する通告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9.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その他必要な事項</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552465679"/>
              </p:ext>
            </p:extLst>
          </p:nvPr>
        </p:nvGraphicFramePr>
        <p:xfrm>
          <a:off x="351463" y="1434932"/>
          <a:ext cx="7604913" cy="1571706"/>
        </p:xfrm>
        <a:graphic>
          <a:graphicData uri="http://schemas.openxmlformats.org/drawingml/2006/table">
            <a:tbl>
              <a:tblPr/>
              <a:tblGrid>
                <a:gridCol w="7604913">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点呼記録簿の記録・保存</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点呼を実施したこと、報告を求めたこと、指示したことの内容等を記録し、</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年間保存（貸切バスの場合は電磁的記録により</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5095528" y="5719026"/>
            <a:ext cx="3816424" cy="98488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600" dirty="0">
                <a:latin typeface="+mn-ea"/>
                <a:ea typeface="+mn-ea"/>
              </a:rPr>
              <a:t>※</a:t>
            </a:r>
            <a:r>
              <a:rPr kumimoji="1" lang="ja-JP" altLang="en-US" sz="1600" dirty="0">
                <a:latin typeface="+mn-ea"/>
                <a:ea typeface="+mn-ea"/>
              </a:rPr>
              <a:t>５．点呼方法</a:t>
            </a:r>
            <a:endParaRPr kumimoji="1" lang="en-US" altLang="ja-JP" sz="1100" dirty="0">
              <a:latin typeface="+mn-ea"/>
              <a:ea typeface="+mn-ea"/>
            </a:endParaRPr>
          </a:p>
          <a:p>
            <a:pPr marL="800100" lvl="1" indent="-342900">
              <a:lnSpc>
                <a:spcPct val="150000"/>
              </a:lnSpc>
              <a:buFont typeface="Wingdings" panose="05000000000000000000" pitchFamily="2" charset="2"/>
              <a:buChar char="ü"/>
            </a:pPr>
            <a:r>
              <a:rPr kumimoji="1" lang="ja-JP" altLang="en-US" sz="1400" dirty="0">
                <a:latin typeface="+mn-ea"/>
                <a:ea typeface="+mn-ea"/>
              </a:rPr>
              <a:t>アルコール検知器の使用の有無</a:t>
            </a:r>
            <a:endParaRPr kumimoji="1" lang="en-US" altLang="ja-JP" sz="1400" dirty="0">
              <a:latin typeface="+mn-ea"/>
              <a:ea typeface="+mn-ea"/>
            </a:endParaRPr>
          </a:p>
          <a:p>
            <a:pPr marL="800100" lvl="1" indent="-342900">
              <a:lnSpc>
                <a:spcPct val="150000"/>
              </a:lnSpc>
              <a:buFont typeface="Wingdings" panose="05000000000000000000" pitchFamily="2" charset="2"/>
              <a:buChar char="ü"/>
            </a:pPr>
            <a:r>
              <a:rPr lang="ja-JP" altLang="en-US" sz="1400" dirty="0">
                <a:latin typeface="+mn-ea"/>
                <a:ea typeface="+mn-ea"/>
              </a:rPr>
              <a:t>対面でない場合は具体的方法</a:t>
            </a:r>
            <a:endParaRPr lang="en-US" altLang="ja-JP" sz="1400" dirty="0">
              <a:latin typeface="+mn-ea"/>
              <a:ea typeface="+mn-ea"/>
            </a:endParaRPr>
          </a:p>
        </p:txBody>
      </p:sp>
      <p:pic>
        <p:nvPicPr>
          <p:cNvPr id="3" name="10">
            <a:hlinkClick r:id="" action="ppaction://media"/>
            <a:extLst>
              <a:ext uri="{FF2B5EF4-FFF2-40B4-BE49-F238E27FC236}">
                <a16:creationId xmlns:a16="http://schemas.microsoft.com/office/drawing/2014/main" id="{3854217A-8259-273A-72F4-A1514DFDF1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03847039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5" name="Group 55">
            <a:extLst>
              <a:ext uri="{FF2B5EF4-FFF2-40B4-BE49-F238E27FC236}">
                <a16:creationId xmlns:a16="http://schemas.microsoft.com/office/drawing/2014/main" id="{0EF3605E-1188-4FF1-802A-CEDFDA313C37}"/>
              </a:ext>
            </a:extLst>
          </p:cNvPr>
          <p:cNvGraphicFramePr>
            <a:graphicFrameLocks noGrp="1" noChangeAspect="1"/>
          </p:cNvGraphicFramePr>
          <p:nvPr>
            <p:extLst>
              <p:ext uri="{D42A27DB-BD31-4B8C-83A1-F6EECF244321}">
                <p14:modId xmlns:p14="http://schemas.microsoft.com/office/powerpoint/2010/main" val="75579667"/>
              </p:ext>
            </p:extLst>
          </p:nvPr>
        </p:nvGraphicFramePr>
        <p:xfrm>
          <a:off x="351462"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業務途中の点呼</a:t>
                      </a:r>
                      <a:r>
                        <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rPr>
                        <a:t>（貸切バス）</a:t>
                      </a:r>
                      <a:endParaRPr kumimoji="1" lang="en-US" altLang="ja-JP" sz="2400" b="1" i="0" u="none" strike="noStrike" kern="1200" cap="none" spc="0" normalizeH="0" baseline="0" noProof="0" dirty="0">
                        <a:ln>
                          <a:noFill/>
                        </a:ln>
                        <a:solidFill>
                          <a:srgbClr val="FF0000"/>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夜間長距離運行（</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）を行う運転者に対して、当該業務の途中において少なくとも１回、電話等その他の方法で点呼を実施する。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555777" y="5227166"/>
            <a:ext cx="6192687" cy="115416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600" dirty="0">
                <a:latin typeface="+mn-ea"/>
                <a:ea typeface="+mn-ea"/>
              </a:rPr>
              <a:t>※</a:t>
            </a:r>
            <a:r>
              <a:rPr kumimoji="1" lang="ja-JP" altLang="en-US" sz="1600" dirty="0">
                <a:latin typeface="+mn-ea"/>
                <a:ea typeface="+mn-ea"/>
              </a:rPr>
              <a:t>夜間長距離運行とは、</a:t>
            </a:r>
            <a:endParaRPr kumimoji="1" lang="en-US" altLang="ja-JP" sz="1600" dirty="0">
              <a:latin typeface="+mn-ea"/>
              <a:ea typeface="+mn-ea"/>
            </a:endParaRPr>
          </a:p>
          <a:p>
            <a:endParaRPr kumimoji="1" lang="en-US" altLang="ja-JP" sz="1100" dirty="0">
              <a:latin typeface="+mn-ea"/>
              <a:ea typeface="+mn-ea"/>
            </a:endParaRPr>
          </a:p>
          <a:p>
            <a:pPr marL="800100" lvl="1" indent="-342900">
              <a:lnSpc>
                <a:spcPct val="150000"/>
              </a:lnSpc>
              <a:buFont typeface="Wingdings" panose="05000000000000000000" pitchFamily="2" charset="2"/>
              <a:buChar char="ü"/>
            </a:pPr>
            <a:r>
              <a:rPr kumimoji="1" lang="ja-JP" altLang="en-US" sz="1400" dirty="0">
                <a:latin typeface="+mn-ea"/>
                <a:ea typeface="+mn-ea"/>
              </a:rPr>
              <a:t>実車運行１００ｋｍ以上の運行</a:t>
            </a:r>
            <a:endParaRPr kumimoji="1" lang="en-US" altLang="ja-JP" sz="1400" dirty="0">
              <a:latin typeface="+mn-ea"/>
              <a:ea typeface="+mn-ea"/>
            </a:endParaRPr>
          </a:p>
          <a:p>
            <a:pPr marL="800100" lvl="1" indent="-342900">
              <a:lnSpc>
                <a:spcPct val="150000"/>
              </a:lnSpc>
              <a:buFont typeface="Wingdings" panose="05000000000000000000" pitchFamily="2" charset="2"/>
              <a:buChar char="ü"/>
            </a:pPr>
            <a:r>
              <a:rPr lang="ja-JP" altLang="en-US" sz="1400" dirty="0">
                <a:latin typeface="+mn-ea"/>
                <a:ea typeface="+mn-ea"/>
              </a:rPr>
              <a:t>実車運行が午前２時から午前４時までの間にある又はまたぐ運行</a:t>
            </a:r>
            <a:endParaRPr lang="en-US" altLang="ja-JP" sz="1400" dirty="0">
              <a:latin typeface="+mn-ea"/>
              <a:ea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3393031362"/>
              </p:ext>
            </p:extLst>
          </p:nvPr>
        </p:nvGraphicFramePr>
        <p:xfrm>
          <a:off x="395536" y="3456032"/>
          <a:ext cx="8352928" cy="134112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296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報</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告</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容</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650639" marR="0" lvl="1"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自動車や道路の状況、運行状況についての報告を求める。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疾病、疲労、睡眠不足等の運転者の健康状態を確認する。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安全運行上の必要な指示を与える。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11">
            <a:hlinkClick r:id="" action="ppaction://media"/>
            <a:extLst>
              <a:ext uri="{FF2B5EF4-FFF2-40B4-BE49-F238E27FC236}">
                <a16:creationId xmlns:a16="http://schemas.microsoft.com/office/drawing/2014/main" id="{86EC902E-A83F-C1CD-5325-7AF6321A46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16625967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407257752"/>
              </p:ext>
            </p:extLst>
          </p:nvPr>
        </p:nvGraphicFramePr>
        <p:xfrm>
          <a:off x="395536" y="3356992"/>
          <a:ext cx="8352928" cy="2237994"/>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記録する事項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（業務</a:t>
                      </a:r>
                      <a:r>
                        <a:rPr kumimoji="1" lang="ja-JP" altLang="en-US" sz="2400" b="0" i="0" u="none" strike="noStrike" kern="1200" cap="none" spc="0" normalizeH="0" baseline="0" noProof="0" dirty="0">
                          <a:ln>
                            <a:noFill/>
                          </a:ln>
                          <a:solidFill>
                            <a:schemeClr val="accent4">
                              <a:lumMod val="75000"/>
                            </a:schemeClr>
                          </a:solidFill>
                          <a:effectLst/>
                          <a:uLnTx/>
                          <a:uFillTx/>
                          <a:latin typeface="+mn-lt"/>
                          <a:ea typeface="+mn-ea"/>
                          <a:cs typeface="メイリオ" pitchFamily="50" charset="-128"/>
                        </a:rPr>
                        <a:t>途中</a:t>
                      </a: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の点呼）</a:t>
                      </a:r>
                      <a:r>
                        <a:rPr kumimoji="1" lang="ja-JP" altLang="en-US" sz="1800" b="0" i="0" u="none" strike="noStrike" kern="1200" cap="none" spc="0" normalizeH="0" baseline="0" noProof="0" dirty="0">
                          <a:ln>
                            <a:noFill/>
                          </a:ln>
                          <a:solidFill>
                            <a:srgbClr val="FF0000"/>
                          </a:solidFill>
                          <a:effectLst/>
                          <a:uLnTx/>
                          <a:uFillTx/>
                          <a:latin typeface="+mn-lt"/>
                          <a:ea typeface="+mn-ea"/>
                          <a:cs typeface="メイリオ" pitchFamily="50" charset="-128"/>
                        </a:rPr>
                        <a:t>（貸切バス）</a:t>
                      </a:r>
                      <a:endParaRPr kumimoji="1" lang="en-US" altLang="ja-JP" sz="1800" b="0" i="0" u="none" strike="noStrike" kern="1200" cap="none" spc="0" normalizeH="0" baseline="0" noProof="0" dirty="0">
                        <a:ln>
                          <a:noFill/>
                        </a:ln>
                        <a:solidFill>
                          <a:srgbClr val="FF0000"/>
                        </a:solidFill>
                        <a:effectLst/>
                        <a:uLnTx/>
                        <a:uFillTx/>
                        <a:latin typeface="+mn-lt"/>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点呼執行者名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2.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自動車登録番号等</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4.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点呼日時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5.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点呼方法　　</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6.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自動車、道路及び運行の状況</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7.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運転者の疾病、疲労、睡眠不足等の状況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8.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指示事項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9.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その他必要な事項</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3681172177"/>
              </p:ext>
            </p:extLst>
          </p:nvPr>
        </p:nvGraphicFramePr>
        <p:xfrm>
          <a:off x="351463"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点呼記録簿の記録・保存</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点呼を実施したこと、報告を求めたこと、指示したことの内容等を記録し、電磁的記録により</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12">
            <a:hlinkClick r:id="" action="ppaction://media"/>
            <a:extLst>
              <a:ext uri="{FF2B5EF4-FFF2-40B4-BE49-F238E27FC236}">
                <a16:creationId xmlns:a16="http://schemas.microsoft.com/office/drawing/2014/main" id="{4D447209-6822-92A5-4F37-39AA077EB1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585214380"/>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2440775074"/>
              </p:ext>
            </p:extLst>
          </p:nvPr>
        </p:nvGraphicFramePr>
        <p:xfrm>
          <a:off x="351463" y="1434933"/>
          <a:ext cx="7460897" cy="1171093"/>
        </p:xfrm>
        <a:graphic>
          <a:graphicData uri="http://schemas.openxmlformats.org/drawingml/2006/table">
            <a:tbl>
              <a:tblPr/>
              <a:tblGrid>
                <a:gridCol w="7460897">
                  <a:extLst>
                    <a:ext uri="{9D8B030D-6E8A-4147-A177-3AD203B41FA5}">
                      <a16:colId xmlns:a16="http://schemas.microsoft.com/office/drawing/2014/main" val="20000"/>
                    </a:ext>
                  </a:extLst>
                </a:gridCol>
              </a:tblGrid>
              <a:tr h="30749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乗務等の記録</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469">
                <a:tc>
                  <a:txBody>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事業用自動車の運転者が乗務したときは、以下の事項を運転者ごとに記録させ、かつその記録を</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1</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年間（貸切バスの場合は電磁的記録により</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年間保存）保存する。</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p:cNvGraphicFramePr>
          <p:nvPr>
            <p:extLst>
              <p:ext uri="{D42A27DB-BD31-4B8C-83A1-F6EECF244321}">
                <p14:modId xmlns:p14="http://schemas.microsoft.com/office/powerpoint/2010/main" val="263831806"/>
              </p:ext>
            </p:extLst>
          </p:nvPr>
        </p:nvGraphicFramePr>
        <p:xfrm>
          <a:off x="251520" y="2879172"/>
          <a:ext cx="7560840" cy="3151632"/>
        </p:xfrm>
        <a:graphic>
          <a:graphicData uri="http://schemas.openxmlformats.org/drawingml/2006/table">
            <a:tbl>
              <a:tblPr/>
              <a:tblGrid>
                <a:gridCol w="288032">
                  <a:extLst>
                    <a:ext uri="{9D8B030D-6E8A-4147-A177-3AD203B41FA5}">
                      <a16:colId xmlns:a16="http://schemas.microsoft.com/office/drawing/2014/main" val="20000"/>
                    </a:ext>
                  </a:extLst>
                </a:gridCol>
                <a:gridCol w="7272808">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記録事項</a:t>
                      </a: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運転者名</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乗務した事業用自動車の自動車登録番号等当該自動車を識別できる記号、番号その他の表示</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乗務の開始及び終了の地点及び日時並びに主な経過地点及び乗務した距離</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運転を交替した場合は、その地点及び日時</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休憩又は仮眠をした場合は、その地点及び日時</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道路交通法第六十七条第二項に規定する交通事故若しくは自動車事故報告規則第二条に規定する事故又は著しい運行の遅延その他の異常な状態が発生した場合にあっては、その概要及び原因</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3">
            <a:hlinkClick r:id="" action="ppaction://media"/>
            <a:extLst>
              <a:ext uri="{FF2B5EF4-FFF2-40B4-BE49-F238E27FC236}">
                <a16:creationId xmlns:a16="http://schemas.microsoft.com/office/drawing/2014/main" id="{DC278950-54F0-B0B8-0CB4-BEB9F77353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786105415"/>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3930157928"/>
              </p:ext>
            </p:extLst>
          </p:nvPr>
        </p:nvGraphicFramePr>
        <p:xfrm>
          <a:off x="351463" y="1434933"/>
          <a:ext cx="7100857" cy="1171093"/>
        </p:xfrm>
        <a:graphic>
          <a:graphicData uri="http://schemas.openxmlformats.org/drawingml/2006/table">
            <a:tbl>
              <a:tblPr/>
              <a:tblGrid>
                <a:gridCol w="7100857">
                  <a:extLst>
                    <a:ext uri="{9D8B030D-6E8A-4147-A177-3AD203B41FA5}">
                      <a16:colId xmlns:a16="http://schemas.microsoft.com/office/drawing/2014/main" val="20000"/>
                    </a:ext>
                  </a:extLst>
                </a:gridCol>
              </a:tblGrid>
              <a:tr h="30749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乗務等の記録</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469">
                <a:tc>
                  <a:txBody>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事業用自動車の運転者が乗務したときは、以下の事項を運転者ごとに記録させ、かつその記録を</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1</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p:cNvGraphicFramePr>
          <p:nvPr>
            <p:extLst>
              <p:ext uri="{D42A27DB-BD31-4B8C-83A1-F6EECF244321}">
                <p14:modId xmlns:p14="http://schemas.microsoft.com/office/powerpoint/2010/main" val="2115536934"/>
              </p:ext>
            </p:extLst>
          </p:nvPr>
        </p:nvGraphicFramePr>
        <p:xfrm>
          <a:off x="251520" y="2879172"/>
          <a:ext cx="7560840" cy="2517648"/>
        </p:xfrm>
        <a:graphic>
          <a:graphicData uri="http://schemas.openxmlformats.org/drawingml/2006/table">
            <a:tbl>
              <a:tblPr/>
              <a:tblGrid>
                <a:gridCol w="288032">
                  <a:extLst>
                    <a:ext uri="{9D8B030D-6E8A-4147-A177-3AD203B41FA5}">
                      <a16:colId xmlns:a16="http://schemas.microsoft.com/office/drawing/2014/main" val="20000"/>
                    </a:ext>
                  </a:extLst>
                </a:gridCol>
                <a:gridCol w="7272808">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記録事項</a:t>
                      </a: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422039" marR="0" lvl="1" indent="0" algn="just" defTabSz="914400" rtl="0" eaLnBrk="1" fontAlgn="auto" latinLnBrk="0" hangingPunct="1">
                        <a:lnSpc>
                          <a:spcPct val="130000"/>
                        </a:lnSpc>
                        <a:spcBef>
                          <a:spcPts val="0"/>
                        </a:spcBef>
                        <a:spcAft>
                          <a:spcPts val="0"/>
                        </a:spcAft>
                        <a:buClrTx/>
                        <a:buSzTx/>
                        <a:buFont typeface="+mj-lt"/>
                        <a:buNone/>
                        <a:tabLst/>
                        <a:defRPr/>
                      </a:pPr>
                      <a:r>
                        <a:rPr kumimoji="1" lang="ja-JP" altLang="en-US"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（バスのみ）</a:t>
                      </a:r>
                      <a:endParaRPr kumimoji="1" lang="en-US" altLang="ja-JP"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endParaRPr>
                    </a:p>
                    <a:p>
                      <a:pPr marL="593489" marR="0" lvl="1" indent="-1714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車掌が乗務した場合は、車掌名</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593489" marR="0" lvl="1" indent="-1714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車掌が乗務を交替した場合は、その地点及び日時</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just" defTabSz="914400" rtl="0" eaLnBrk="1" fontAlgn="auto" latinLnBrk="0" hangingPunct="1">
                        <a:lnSpc>
                          <a:spcPct val="130000"/>
                        </a:lnSpc>
                        <a:spcBef>
                          <a:spcPts val="0"/>
                        </a:spcBef>
                        <a:spcAft>
                          <a:spcPts val="0"/>
                        </a:spcAft>
                        <a:buClrTx/>
                        <a:buSzTx/>
                        <a:buFont typeface="+mj-lt"/>
                        <a:buNone/>
                        <a:tabLst/>
                        <a:defRPr/>
                      </a:pPr>
                      <a:r>
                        <a:rPr kumimoji="1" lang="ja-JP" altLang="en-US"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（貸切バスのみ）</a:t>
                      </a:r>
                      <a:endParaRPr kumimoji="1" lang="en-US" altLang="ja-JP"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endParaRPr>
                    </a:p>
                    <a:p>
                      <a:pPr marL="593489" marR="0" lvl="1" indent="-1714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旅客が乗車した区間</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just" defTabSz="914400" rtl="0" eaLnBrk="1" fontAlgn="auto" latinLnBrk="0" hangingPunct="1">
                        <a:lnSpc>
                          <a:spcPct val="130000"/>
                        </a:lnSpc>
                        <a:spcBef>
                          <a:spcPts val="0"/>
                        </a:spcBef>
                        <a:spcAft>
                          <a:spcPts val="0"/>
                        </a:spcAft>
                        <a:buClrTx/>
                        <a:buSzTx/>
                        <a:buFont typeface="+mj-lt"/>
                        <a:buNone/>
                        <a:tabLst/>
                        <a:defRPr/>
                      </a:pPr>
                      <a:r>
                        <a:rPr kumimoji="1" lang="ja-JP" altLang="en-US"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（タクシーのみ）</a:t>
                      </a:r>
                    </a:p>
                    <a:p>
                      <a:pPr marL="593489" marR="0" lvl="1" indent="-1714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旅客が乗車した区間並びに乗務した事業用自動車の走行距離計に表示されている乗務の開始時及び終了時における走行距離の積算キロ数</a:t>
                      </a: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4">
            <a:hlinkClick r:id="" action="ppaction://media"/>
            <a:extLst>
              <a:ext uri="{FF2B5EF4-FFF2-40B4-BE49-F238E27FC236}">
                <a16:creationId xmlns:a16="http://schemas.microsoft.com/office/drawing/2014/main" id="{D3D638BC-7308-599C-D0B2-7901862B94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297945360"/>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70380032"/>
              </p:ext>
            </p:extLst>
          </p:nvPr>
        </p:nvGraphicFramePr>
        <p:xfrm>
          <a:off x="351463" y="1434933"/>
          <a:ext cx="7100857" cy="1171093"/>
        </p:xfrm>
        <a:graphic>
          <a:graphicData uri="http://schemas.openxmlformats.org/drawingml/2006/table">
            <a:tbl>
              <a:tblPr/>
              <a:tblGrid>
                <a:gridCol w="7100857">
                  <a:extLst>
                    <a:ext uri="{9D8B030D-6E8A-4147-A177-3AD203B41FA5}">
                      <a16:colId xmlns:a16="http://schemas.microsoft.com/office/drawing/2014/main" val="20000"/>
                    </a:ext>
                  </a:extLst>
                </a:gridCol>
              </a:tblGrid>
              <a:tr h="30749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乗務員台帳</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469">
                <a:tc>
                  <a:txBody>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事業用自動車の運転者ごとに、以下の事項を記載し、写真を貼り付けた一定の様式の乗務員台帳を作成し、その運転者が所属する営業所に備え置く。</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1791065487"/>
              </p:ext>
            </p:extLst>
          </p:nvPr>
        </p:nvGraphicFramePr>
        <p:xfrm>
          <a:off x="251520" y="2879172"/>
          <a:ext cx="8352928" cy="2119122"/>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記載事項</a:t>
                      </a: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作成番号及び作成年月日</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事業者の氏名又は名称</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運転者の氏名、生年月日及び住所</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雇入れの年月日及び運転者に選任された年月日</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運転免許に関する事項（免許証の番号及び有効期限、免許の年月日及び種類、免許の条件）</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5">
            <a:hlinkClick r:id="" action="ppaction://media"/>
            <a:extLst>
              <a:ext uri="{FF2B5EF4-FFF2-40B4-BE49-F238E27FC236}">
                <a16:creationId xmlns:a16="http://schemas.microsoft.com/office/drawing/2014/main" id="{DC623504-769C-43BC-BBE2-72FA7E75C0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7703108"/>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nvGraphicFramePr>
        <p:xfrm>
          <a:off x="351463" y="1434933"/>
          <a:ext cx="7100857" cy="1171093"/>
        </p:xfrm>
        <a:graphic>
          <a:graphicData uri="http://schemas.openxmlformats.org/drawingml/2006/table">
            <a:tbl>
              <a:tblPr/>
              <a:tblGrid>
                <a:gridCol w="7100857">
                  <a:extLst>
                    <a:ext uri="{9D8B030D-6E8A-4147-A177-3AD203B41FA5}">
                      <a16:colId xmlns:a16="http://schemas.microsoft.com/office/drawing/2014/main" val="20000"/>
                    </a:ext>
                  </a:extLst>
                </a:gridCol>
              </a:tblGrid>
              <a:tr h="30749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乗務員台帳</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469">
                <a:tc>
                  <a:txBody>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事業用自動車の運転者ごとに、以下の事項を記載し、写真を貼り付けた一定の様式の乗務員台帳を作成し、その運転者が所属する営業所に備え置く。</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666850081"/>
              </p:ext>
            </p:extLst>
          </p:nvPr>
        </p:nvGraphicFramePr>
        <p:xfrm>
          <a:off x="251520" y="2879172"/>
          <a:ext cx="8352928" cy="3072384"/>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記載事項</a:t>
                      </a: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650639" marR="0" lvl="1" indent="-228600" algn="l" defTabSz="914400" rtl="0" eaLnBrk="1" fontAlgn="auto" latinLnBrk="0" hangingPunct="1">
                        <a:lnSpc>
                          <a:spcPct val="130000"/>
                        </a:lnSpc>
                        <a:spcBef>
                          <a:spcPts val="0"/>
                        </a:spcBef>
                        <a:spcAft>
                          <a:spcPts val="0"/>
                        </a:spcAft>
                        <a:buClrTx/>
                        <a:buSzTx/>
                        <a:buFont typeface="+mj-lt"/>
                        <a:buAutoNum type="arabicPeriod" startAt="6"/>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運転者の運転の経歴</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startAt="6"/>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事故を引き起こした場合又は道路交通法第</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108</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条の</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34</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の規定による通知を受けた場合は、その概要</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startAt="6"/>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運転者の健康状態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startAt="6"/>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事故を引き起こした者等に対する特別な指導及び適性診断の受診状況</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startAt="6"/>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作成前６か月以内に撮影した無帽正面単独写真</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 typeface="+mj-lt"/>
                        <a:buNone/>
                        <a:tabLst/>
                        <a:defRPr/>
                      </a:pP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216000" marR="0" lvl="1" indent="-457200" algn="l" defTabSz="914400" rtl="0" eaLnBrk="1" fontAlgn="auto" latinLnBrk="0" hangingPunct="1">
                        <a:lnSpc>
                          <a:spcPct val="130000"/>
                        </a:lnSpc>
                        <a:spcBef>
                          <a:spcPts val="0"/>
                        </a:spcBef>
                        <a:spcAft>
                          <a:spcPts val="0"/>
                        </a:spcAft>
                        <a:buClrTx/>
                        <a:buSzTx/>
                        <a:buFont typeface="+mj-lt"/>
                        <a:buNone/>
                        <a:tabLst/>
                        <a:defRPr/>
                      </a:pPr>
                      <a:r>
                        <a:rPr kumimoji="1" lang="en-US" altLang="ja-JP"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a:t>
                      </a:r>
                      <a:r>
                        <a:rPr kumimoji="1" lang="ja-JP" altLang="en-US"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運転者でなくなった場合には、乗務員台帳にその年月日及び理由を記載し、これを</a:t>
                      </a:r>
                      <a:r>
                        <a:rPr kumimoji="1" lang="en-US" altLang="ja-JP"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3</a:t>
                      </a:r>
                      <a:r>
                        <a:rPr kumimoji="1" lang="ja-JP" altLang="en-US" sz="1600" b="0" i="0" u="none" strike="noStrike" kern="1200" cap="none" spc="0" normalizeH="0" baseline="0" noProof="0" dirty="0">
                          <a:ln>
                            <a:noFill/>
                          </a:ln>
                          <a:solidFill>
                            <a:schemeClr val="accent4">
                              <a:lumMod val="75000"/>
                            </a:schemeClr>
                          </a:solidFill>
                          <a:effectLst/>
                          <a:uLnTx/>
                          <a:uFillTx/>
                          <a:latin typeface="+mn-ea"/>
                          <a:ea typeface="+mn-ea"/>
                          <a:cs typeface="メイリオ" pitchFamily="50" charset="-128"/>
                        </a:rPr>
                        <a:t>年間保存すること。</a:t>
                      </a: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6">
            <a:hlinkClick r:id="" action="ppaction://media"/>
            <a:extLst>
              <a:ext uri="{FF2B5EF4-FFF2-40B4-BE49-F238E27FC236}">
                <a16:creationId xmlns:a16="http://schemas.microsoft.com/office/drawing/2014/main" id="{599A7FCB-FDBC-D305-806B-249485C86F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245882755"/>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2478289627"/>
              </p:ext>
            </p:extLst>
          </p:nvPr>
        </p:nvGraphicFramePr>
        <p:xfrm>
          <a:off x="351463"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事故の記録</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事故が発生した場合、事故の概要等を記録し、その記録を</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b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事故発生後</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30</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日以内に作成。</a:t>
                      </a: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1769377369"/>
              </p:ext>
            </p:extLst>
          </p:nvPr>
        </p:nvGraphicFramePr>
        <p:xfrm>
          <a:off x="539552" y="3022898"/>
          <a:ext cx="8352928" cy="2832354"/>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記録する事項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乗務員の氏名</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事業用自動車の自動車登録番号、事業者が定めた</a:t>
                      </a:r>
                      <a:b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車番または車号番号等</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事故の発生日時及び場所</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事故の当事者の氏名（乗務員を除く）</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事故の概要（損害の程度を含む）</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事故の原因</a:t>
                      </a:r>
                    </a:p>
                    <a:p>
                      <a:pPr marL="764939" marR="0" lvl="1"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再発防止対策</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7">
            <a:hlinkClick r:id="" action="ppaction://media"/>
            <a:extLst>
              <a:ext uri="{FF2B5EF4-FFF2-40B4-BE49-F238E27FC236}">
                <a16:creationId xmlns:a16="http://schemas.microsoft.com/office/drawing/2014/main" id="{CA402ADA-A1D3-15E3-7D4C-368D77773E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611980555"/>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4248626035"/>
              </p:ext>
            </p:extLst>
          </p:nvPr>
        </p:nvGraphicFramePr>
        <p:xfrm>
          <a:off x="351463"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乗務員に対する指導監督</a:t>
                      </a: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運行の安全を確保するために必要な運転に関する技能及び知識を習得させることを目的に、乗務員に対して指導監督を行い、その記録を営業所に</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1002833684"/>
              </p:ext>
            </p:extLst>
          </p:nvPr>
        </p:nvGraphicFramePr>
        <p:xfrm>
          <a:off x="395536" y="2996952"/>
          <a:ext cx="8352928" cy="648072"/>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旅客自動車運送事業者が事業用自動車の運転者に対して行う指導及び監督の指針（平成</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13</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年</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12</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日国土交通省告示第</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1676</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号）により実施する。</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7" name="図 16"/>
          <p:cNvPicPr>
            <a:picLocks noChangeAspect="1"/>
          </p:cNvPicPr>
          <p:nvPr/>
        </p:nvPicPr>
        <p:blipFill rotWithShape="1">
          <a:blip r:embed="rId5"/>
          <a:srcRect b="34178"/>
          <a:stretch/>
        </p:blipFill>
        <p:spPr>
          <a:xfrm>
            <a:off x="829534" y="5081755"/>
            <a:ext cx="7126842" cy="1472722"/>
          </a:xfrm>
          <a:prstGeom prst="rect">
            <a:avLst/>
          </a:prstGeom>
        </p:spPr>
      </p:pic>
      <p:sp>
        <p:nvSpPr>
          <p:cNvPr id="18" name="テキスト ボックス 17"/>
          <p:cNvSpPr txBox="1"/>
          <p:nvPr/>
        </p:nvSpPr>
        <p:spPr>
          <a:xfrm>
            <a:off x="1958350" y="6412202"/>
            <a:ext cx="1547218" cy="369332"/>
          </a:xfrm>
          <a:prstGeom prst="rect">
            <a:avLst/>
          </a:prstGeom>
          <a:noFill/>
        </p:spPr>
        <p:txBody>
          <a:bodyPr wrap="none" rtlCol="0">
            <a:spAutoFit/>
          </a:bodyPr>
          <a:lstStyle/>
          <a:p>
            <a:pPr algn="ctr"/>
            <a:r>
              <a:rPr kumimoji="1" lang="ja-JP" altLang="en-US" dirty="0"/>
              <a:t>バス事業者編</a:t>
            </a:r>
          </a:p>
        </p:txBody>
      </p:sp>
      <p:sp>
        <p:nvSpPr>
          <p:cNvPr id="19" name="テキスト ボックス 18"/>
          <p:cNvSpPr txBox="1"/>
          <p:nvPr/>
        </p:nvSpPr>
        <p:spPr>
          <a:xfrm>
            <a:off x="5095189" y="6412202"/>
            <a:ext cx="1898276" cy="369332"/>
          </a:xfrm>
          <a:prstGeom prst="rect">
            <a:avLst/>
          </a:prstGeom>
          <a:noFill/>
        </p:spPr>
        <p:txBody>
          <a:bodyPr wrap="none" rtlCol="0">
            <a:spAutoFit/>
          </a:bodyPr>
          <a:lstStyle/>
          <a:p>
            <a:pPr algn="ctr"/>
            <a:r>
              <a:rPr kumimoji="1" lang="ja-JP" altLang="en-US" dirty="0"/>
              <a:t>タクシー事業者編</a:t>
            </a:r>
          </a:p>
        </p:txBody>
      </p:sp>
      <p:graphicFrame>
        <p:nvGraphicFramePr>
          <p:cNvPr id="20" name="Group 55">
            <a:extLst>
              <a:ext uri="{FF2B5EF4-FFF2-40B4-BE49-F238E27FC236}">
                <a16:creationId xmlns:a16="http://schemas.microsoft.com/office/drawing/2014/main" id="{C84D1F54-C8BF-4C5A-A1E5-EF4D4E14D891}"/>
              </a:ext>
            </a:extLst>
          </p:cNvPr>
          <p:cNvGraphicFramePr>
            <a:graphicFrameLocks noGrp="1"/>
          </p:cNvGraphicFramePr>
          <p:nvPr>
            <p:extLst>
              <p:ext uri="{D42A27DB-BD31-4B8C-83A1-F6EECF244321}">
                <p14:modId xmlns:p14="http://schemas.microsoft.com/office/powerpoint/2010/main" val="1233697147"/>
              </p:ext>
            </p:extLst>
          </p:nvPr>
        </p:nvGraphicFramePr>
        <p:xfrm>
          <a:off x="1224136" y="3933056"/>
          <a:ext cx="6349352" cy="1204489"/>
        </p:xfrm>
        <a:graphic>
          <a:graphicData uri="http://schemas.openxmlformats.org/drawingml/2006/table">
            <a:tbl>
              <a:tblPr/>
              <a:tblGrid>
                <a:gridCol w="6349352">
                  <a:extLst>
                    <a:ext uri="{9D8B030D-6E8A-4147-A177-3AD203B41FA5}">
                      <a16:colId xmlns:a16="http://schemas.microsoft.com/office/drawing/2014/main" val="20000"/>
                    </a:ext>
                  </a:extLst>
                </a:gridCol>
              </a:tblGrid>
              <a:tr h="1204489">
                <a:tc>
                  <a:txBody>
                    <a:bodyPr/>
                    <a:lstStyle/>
                    <a:p>
                      <a:pPr marL="0" marR="0" lvl="0" indent="0" algn="ctr" defTabSz="914400" rtl="0" eaLnBrk="1" fontAlgn="auto" latinLnBrk="0" hangingPunct="1">
                        <a:lnSpc>
                          <a:spcPct val="120000"/>
                        </a:lnSpc>
                        <a:spcBef>
                          <a:spcPts val="0"/>
                        </a:spcBef>
                        <a:spcAft>
                          <a:spcPts val="300"/>
                        </a:spcAft>
                        <a:buClrTx/>
                        <a:buSzTx/>
                        <a:buFontTx/>
                        <a:buNone/>
                        <a:tabLst/>
                        <a:defRPr/>
                      </a:pP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国土交通省</a:t>
                      </a:r>
                      <a:r>
                        <a:rPr kumimoji="1" lang="en-US" altLang="ja-JP" sz="1500" b="1" i="0" u="none" strike="noStrike" kern="1200" cap="none" spc="0" normalizeH="0" baseline="0" noProof="0" dirty="0">
                          <a:ln>
                            <a:noFill/>
                          </a:ln>
                          <a:solidFill>
                            <a:srgbClr val="0071BC"/>
                          </a:solidFill>
                          <a:effectLst/>
                          <a:uLnTx/>
                          <a:uFillTx/>
                          <a:latin typeface="+mn-lt"/>
                          <a:ea typeface="+mn-ea"/>
                          <a:cs typeface="メイリオ" pitchFamily="50" charset="-128"/>
                        </a:rPr>
                        <a:t>HP</a:t>
                      </a: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　事業用自動者の安全対策　</a:t>
                      </a:r>
                      <a:endParaRPr kumimoji="1" lang="en-US" altLang="ja-JP" sz="1500" b="1" i="0" u="none" strike="noStrike" kern="1200" cap="none" spc="0" normalizeH="0" baseline="0" noProof="0" dirty="0">
                        <a:ln>
                          <a:noFill/>
                        </a:ln>
                        <a:solidFill>
                          <a:srgbClr val="0071BC"/>
                        </a:solidFill>
                        <a:effectLst/>
                        <a:uLnTx/>
                        <a:uFillTx/>
                        <a:latin typeface="+mn-lt"/>
                        <a:ea typeface="+mn-ea"/>
                        <a:cs typeface="メイリオ" pitchFamily="50" charset="-128"/>
                      </a:endParaRPr>
                    </a:p>
                    <a:p>
                      <a:pPr marL="0" marR="0" lvl="0" indent="0" algn="ctr" defTabSz="914400" rtl="0" eaLnBrk="1" fontAlgn="auto" latinLnBrk="0" hangingPunct="1">
                        <a:lnSpc>
                          <a:spcPct val="120000"/>
                        </a:lnSpc>
                        <a:spcBef>
                          <a:spcPts val="0"/>
                        </a:spcBef>
                        <a:spcAft>
                          <a:spcPts val="300"/>
                        </a:spcAft>
                        <a:buClrTx/>
                        <a:buSzTx/>
                        <a:buFontTx/>
                        <a:buNone/>
                        <a:tabLst/>
                        <a:defRPr/>
                      </a:pP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安全教育マニュアルはこちら↓</a:t>
                      </a:r>
                      <a:r>
                        <a:rPr kumimoji="1" lang="ja-JP" altLang="en-US" sz="1100" b="1" i="0" u="none" strike="noStrike" kern="1200" cap="none" spc="0" normalizeH="0" baseline="0" noProof="0" dirty="0">
                          <a:ln>
                            <a:noFill/>
                          </a:ln>
                          <a:solidFill>
                            <a:srgbClr val="0071BC"/>
                          </a:solidFill>
                          <a:effectLst/>
                          <a:uLnTx/>
                          <a:uFillTx/>
                          <a:latin typeface="+mn-lt"/>
                          <a:ea typeface="+mn-ea"/>
                          <a:cs typeface="メイリオ" pitchFamily="50" charset="-128"/>
                        </a:rPr>
                        <a:t> </a:t>
                      </a:r>
                      <a:r>
                        <a:rPr kumimoji="1" lang="en-US" altLang="ja-JP" sz="1100" b="1" i="0" u="sng" strike="noStrike" kern="1200" cap="none" spc="0" normalizeH="0" baseline="0" noProof="0" dirty="0">
                          <a:ln>
                            <a:noFill/>
                          </a:ln>
                          <a:solidFill>
                            <a:srgbClr val="0071BC"/>
                          </a:solidFill>
                          <a:effectLst/>
                          <a:uLnTx/>
                          <a:uFillTx/>
                          <a:latin typeface="+mn-lt"/>
                          <a:ea typeface="+mn-ea"/>
                          <a:cs typeface="メイリオ" pitchFamily="50" charset="-128"/>
                        </a:rPr>
                        <a:t>https://www.mlit.go.jp/jidosha/anzen/03safety/instruction.html</a:t>
                      </a:r>
                    </a:p>
                  </a:txBody>
                  <a:tcPr marL="166154" marR="166154" marT="166154" marB="132923" anchor="ct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pic>
        <p:nvPicPr>
          <p:cNvPr id="4" name="18">
            <a:hlinkClick r:id="" action="ppaction://media"/>
            <a:extLst>
              <a:ext uri="{FF2B5EF4-FFF2-40B4-BE49-F238E27FC236}">
                <a16:creationId xmlns:a16="http://schemas.microsoft.com/office/drawing/2014/main" id="{1EF5E4D0-40E2-99D9-02D6-03134AA420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734404497"/>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nvGraphicFramePr>
        <p:xfrm>
          <a:off x="351463"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特定の運転者に対する特別な指導</a:t>
                      </a: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特定の運転者に対して、運行の安全を確保するために特別な指導を行い、かつ国土交通大臣の認定を受けた適正診断を受けさせる。</a:t>
                      </a: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2033507561"/>
              </p:ext>
            </p:extLst>
          </p:nvPr>
        </p:nvGraphicFramePr>
        <p:xfrm>
          <a:off x="323528" y="2780928"/>
          <a:ext cx="8352928" cy="368808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3672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特</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定</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の</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運</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転</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764939"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事故惹起運転者</a:t>
                      </a:r>
                      <a:br>
                        <a:rPr kumimoji="1" lang="en-US" altLang="ja-JP" sz="1800" b="1"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死者又は負傷者が生じた事故を起こした者</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764939"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初任運転者</a:t>
                      </a:r>
                      <a:br>
                        <a:rPr kumimoji="1" lang="en-US" altLang="ja-JP" sz="1800" b="1"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運転者として新たに雇い入れた者</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764939"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準初任運転者</a:t>
                      </a:r>
                      <a:r>
                        <a:rPr kumimoji="1" lang="ja-JP" altLang="en-US" sz="1600" b="0" i="0" u="none" strike="noStrike" kern="1200" cap="none" spc="0" normalizeH="0" baseline="0" noProof="0" dirty="0">
                          <a:ln>
                            <a:noFill/>
                          </a:ln>
                          <a:solidFill>
                            <a:srgbClr val="FF9696">
                              <a:lumMod val="75000"/>
                            </a:srgbClr>
                          </a:solidFill>
                          <a:effectLst/>
                          <a:uLnTx/>
                          <a:uFillTx/>
                          <a:latin typeface="+mn-lt"/>
                          <a:ea typeface="+mn-ea"/>
                          <a:cs typeface="メイリオ" pitchFamily="50" charset="-128"/>
                        </a:rPr>
                        <a:t>（貸切バス）</a:t>
                      </a:r>
                      <a:br>
                        <a:rPr kumimoji="1" lang="en-US" altLang="ja-JP" sz="1600" b="1"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乗務しようとする事業用自動車について当該旅客運送事業者における</a:t>
                      </a:r>
                      <a:b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必要な乗務の経験を有しない者</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764939"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高齢運転者</a:t>
                      </a:r>
                      <a:br>
                        <a:rPr kumimoji="1" lang="en-US" altLang="ja-JP" sz="1800" b="1"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高齢者（６５才以上の者）</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19">
            <a:hlinkClick r:id="" action="ppaction://media"/>
            <a:extLst>
              <a:ext uri="{FF2B5EF4-FFF2-40B4-BE49-F238E27FC236}">
                <a16:creationId xmlns:a16="http://schemas.microsoft.com/office/drawing/2014/main" id="{F9A5DF6D-4761-FB67-B3F0-CD03BAF0B7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162584483"/>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D48E2-27D0-4EED-9794-CCBECF0BA53B}"/>
              </a:ext>
            </a:extLst>
          </p:cNvPr>
          <p:cNvSpPr>
            <a:spLocks noGrp="1"/>
          </p:cNvSpPr>
          <p:nvPr>
            <p:ph type="title"/>
          </p:nvPr>
        </p:nvSpPr>
        <p:spPr>
          <a:xfrm>
            <a:off x="2179938" y="944724"/>
            <a:ext cx="6856558" cy="396044"/>
          </a:xfrm>
        </p:spPr>
        <p:txBody>
          <a:bodyPr/>
          <a:lstStyle/>
          <a:p>
            <a:r>
              <a:rPr lang="ja-JP" altLang="en-US" sz="3323" dirty="0"/>
              <a:t>事業用自動車の事故防止について</a:t>
            </a:r>
          </a:p>
        </p:txBody>
      </p:sp>
      <p:sp>
        <p:nvSpPr>
          <p:cNvPr id="4" name="テキスト ボックス 3">
            <a:extLst>
              <a:ext uri="{FF2B5EF4-FFF2-40B4-BE49-F238E27FC236}">
                <a16:creationId xmlns:a16="http://schemas.microsoft.com/office/drawing/2014/main" id="{4D851193-DAF0-474C-813E-9D0E652033D7}"/>
              </a:ext>
            </a:extLst>
          </p:cNvPr>
          <p:cNvSpPr txBox="1"/>
          <p:nvPr/>
        </p:nvSpPr>
        <p:spPr>
          <a:xfrm>
            <a:off x="2179938" y="1988840"/>
            <a:ext cx="5488405" cy="4070345"/>
          </a:xfrm>
          <a:prstGeom prst="rect">
            <a:avLst/>
          </a:prstGeom>
          <a:noFill/>
        </p:spPr>
        <p:txBody>
          <a:bodyPr wrap="square" rtlCol="0">
            <a:spAutoFit/>
          </a:bodyPr>
          <a:lstStyle/>
          <a:p>
            <a:pPr marL="474794" indent="-474794">
              <a:lnSpc>
                <a:spcPct val="250000"/>
              </a:lnSpc>
              <a:buFont typeface="+mj-lt"/>
              <a:buAutoNum type="arabicPeriod"/>
            </a:pPr>
            <a:r>
              <a:rPr lang="ja-JP" altLang="en-US" sz="2585" dirty="0"/>
              <a:t>運行管理者について</a:t>
            </a:r>
            <a:endParaRPr lang="en-US" altLang="ja-JP" sz="2585" dirty="0"/>
          </a:p>
          <a:p>
            <a:pPr marL="474794" indent="-474794">
              <a:lnSpc>
                <a:spcPct val="250000"/>
              </a:lnSpc>
              <a:buFont typeface="+mj-lt"/>
              <a:buAutoNum type="arabicPeriod"/>
            </a:pPr>
            <a:r>
              <a:rPr lang="ja-JP" altLang="en-US" sz="2585" dirty="0"/>
              <a:t>運行管理者の業務について</a:t>
            </a:r>
            <a:endParaRPr lang="en-US" altLang="ja-JP" sz="2585" dirty="0"/>
          </a:p>
          <a:p>
            <a:pPr marL="474794" indent="-474794">
              <a:lnSpc>
                <a:spcPct val="250000"/>
              </a:lnSpc>
              <a:buFont typeface="+mj-lt"/>
              <a:buAutoNum type="arabicPeriod"/>
            </a:pPr>
            <a:r>
              <a:rPr lang="ja-JP" altLang="en-US" sz="2585" dirty="0"/>
              <a:t>事故報告、事故速報について</a:t>
            </a:r>
            <a:endParaRPr lang="en-US" altLang="ja-JP" sz="2585" dirty="0"/>
          </a:p>
          <a:p>
            <a:pPr marL="474794" indent="-474794">
              <a:lnSpc>
                <a:spcPct val="250000"/>
              </a:lnSpc>
              <a:buFont typeface="+mj-lt"/>
              <a:buAutoNum type="arabicPeriod"/>
            </a:pPr>
            <a:endParaRPr lang="en-US" altLang="ja-JP" sz="2585" dirty="0"/>
          </a:p>
        </p:txBody>
      </p:sp>
      <p:pic>
        <p:nvPicPr>
          <p:cNvPr id="3" name="2">
            <a:hlinkClick r:id="" action="ppaction://media"/>
            <a:extLst>
              <a:ext uri="{FF2B5EF4-FFF2-40B4-BE49-F238E27FC236}">
                <a16:creationId xmlns:a16="http://schemas.microsoft.com/office/drawing/2014/main" id="{6F4160DE-36BB-D491-DF55-5832D956F9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287304769"/>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65278-45C9-4435-BF59-93F02D1008C7}"/>
              </a:ext>
            </a:extLst>
          </p:cNvPr>
          <p:cNvSpPr>
            <a:spLocks noGrp="1"/>
          </p:cNvSpPr>
          <p:nvPr>
            <p:ph type="title"/>
          </p:nvPr>
        </p:nvSpPr>
        <p:spPr>
          <a:xfrm>
            <a:off x="583865" y="3020055"/>
            <a:ext cx="7976271" cy="784662"/>
          </a:xfrm>
        </p:spPr>
        <p:txBody>
          <a:bodyPr/>
          <a:lstStyle/>
          <a:p>
            <a:r>
              <a:rPr kumimoji="1" lang="en-US" altLang="ja-JP" dirty="0"/>
              <a:t>3.</a:t>
            </a:r>
            <a:r>
              <a:rPr lang="ja-JP" altLang="en-US" dirty="0"/>
              <a:t>事故報告、事故速報について</a:t>
            </a:r>
          </a:p>
        </p:txBody>
      </p:sp>
      <p:pic>
        <p:nvPicPr>
          <p:cNvPr id="3" name="20">
            <a:hlinkClick r:id="" action="ppaction://media"/>
            <a:extLst>
              <a:ext uri="{FF2B5EF4-FFF2-40B4-BE49-F238E27FC236}">
                <a16:creationId xmlns:a16="http://schemas.microsoft.com/office/drawing/2014/main" id="{B3672EB6-5F13-93C5-4829-7F5E8326A7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037207462"/>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3.</a:t>
            </a:r>
            <a:r>
              <a:rPr lang="ja-JP" altLang="en-US" dirty="0"/>
              <a:t>事故報告、事故速報について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1213272233"/>
              </p:ext>
            </p:extLst>
          </p:nvPr>
        </p:nvGraphicFramePr>
        <p:xfrm>
          <a:off x="351463" y="1434932"/>
          <a:ext cx="8541017" cy="1571706"/>
        </p:xfrm>
        <a:graphic>
          <a:graphicData uri="http://schemas.openxmlformats.org/drawingml/2006/table">
            <a:tbl>
              <a:tblPr/>
              <a:tblGrid>
                <a:gridCol w="8541017">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事故報告について</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　事業者は、その使用する自動車について、下記に掲げる事故があった場合には、自動車事故報告書を</a:t>
                      </a:r>
                      <a:r>
                        <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rPr>
                        <a:t>30 </a:t>
                      </a: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日以内に</a:t>
                      </a:r>
                      <a:r>
                        <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rPr>
                        <a:t>3 </a:t>
                      </a: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通、その自動車の使用の本拠の位置を管轄する運輸監理部長または運輸支局長を経由して国土交通大臣に提出しなくてはならない。</a:t>
                      </a:r>
                      <a:endPar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046E69B2-9F75-4B9C-9F97-FF2772267A42}"/>
              </a:ext>
            </a:extLst>
          </p:cNvPr>
          <p:cNvGraphicFramePr>
            <a:graphicFrameLocks noGrp="1"/>
          </p:cNvGraphicFramePr>
          <p:nvPr>
            <p:extLst>
              <p:ext uri="{D42A27DB-BD31-4B8C-83A1-F6EECF244321}">
                <p14:modId xmlns:p14="http://schemas.microsoft.com/office/powerpoint/2010/main" val="3489480152"/>
              </p:ext>
            </p:extLst>
          </p:nvPr>
        </p:nvGraphicFramePr>
        <p:xfrm>
          <a:off x="257387" y="3116916"/>
          <a:ext cx="8635091" cy="3151632"/>
        </p:xfrm>
        <a:graphic>
          <a:graphicData uri="http://schemas.openxmlformats.org/drawingml/2006/table">
            <a:tbl>
              <a:tblPr/>
              <a:tblGrid>
                <a:gridCol w="1223368">
                  <a:extLst>
                    <a:ext uri="{9D8B030D-6E8A-4147-A177-3AD203B41FA5}">
                      <a16:colId xmlns:a16="http://schemas.microsoft.com/office/drawing/2014/main" val="20000"/>
                    </a:ext>
                  </a:extLst>
                </a:gridCol>
                <a:gridCol w="7411723">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報告が必要な事故の種類</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vert="eaVert"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転覆したもの、 転落したもの、火災を起こし、又は 鉄道車両と衝突、</a:t>
                      </a:r>
                      <a:b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若しくは接触したもの</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１０台以上の自動車の衝突又は接触を生じたもの</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死者又は重傷者を生じたもの</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１０人以上の負傷者を生じたもの</a:t>
                      </a: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操縦装置又は乗降口の扉を開閉する操作装置の不適切な操作により、</a:t>
                      </a:r>
                      <a:b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旅客に自動車損害賠償保障法施行令第５条第４号に掲げる傷害が生じたもの</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just"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酒気帯び運転、無免許運転、大型自動車等無資格運転、麻薬等運転を伴うもの</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21">
            <a:hlinkClick r:id="" action="ppaction://media"/>
            <a:extLst>
              <a:ext uri="{FF2B5EF4-FFF2-40B4-BE49-F238E27FC236}">
                <a16:creationId xmlns:a16="http://schemas.microsoft.com/office/drawing/2014/main" id="{F841169F-09DC-910A-EA2E-3F92DCC00D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521844957"/>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3.</a:t>
            </a:r>
            <a:r>
              <a:rPr lang="ja-JP" altLang="en-US" dirty="0"/>
              <a:t>事故報告、事故速報について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3624904974"/>
              </p:ext>
            </p:extLst>
          </p:nvPr>
        </p:nvGraphicFramePr>
        <p:xfrm>
          <a:off x="351463" y="1434932"/>
          <a:ext cx="8541017" cy="1571706"/>
        </p:xfrm>
        <a:graphic>
          <a:graphicData uri="http://schemas.openxmlformats.org/drawingml/2006/table">
            <a:tbl>
              <a:tblPr/>
              <a:tblGrid>
                <a:gridCol w="8541017">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事故報告について</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　事業者は、その使用する自動車について、下記に掲げる事故があった場合には、自動車事故報告書を</a:t>
                      </a:r>
                      <a:r>
                        <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rPr>
                        <a:t>30 </a:t>
                      </a: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日以内に</a:t>
                      </a:r>
                      <a:r>
                        <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rPr>
                        <a:t>3 </a:t>
                      </a: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通、その自動車の使用の本拠の位置を管轄する運輸監理部長または運輸支局長を経由して国土交通大臣に提出しなくてはならない。</a:t>
                      </a:r>
                      <a:endPar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046E69B2-9F75-4B9C-9F97-FF2772267A42}"/>
              </a:ext>
            </a:extLst>
          </p:cNvPr>
          <p:cNvGraphicFramePr>
            <a:graphicFrameLocks noGrp="1"/>
          </p:cNvGraphicFramePr>
          <p:nvPr>
            <p:extLst>
              <p:ext uri="{D42A27DB-BD31-4B8C-83A1-F6EECF244321}">
                <p14:modId xmlns:p14="http://schemas.microsoft.com/office/powerpoint/2010/main" val="1458812996"/>
              </p:ext>
            </p:extLst>
          </p:nvPr>
        </p:nvGraphicFramePr>
        <p:xfrm>
          <a:off x="257387" y="3116916"/>
          <a:ext cx="8635091" cy="3151632"/>
        </p:xfrm>
        <a:graphic>
          <a:graphicData uri="http://schemas.openxmlformats.org/drawingml/2006/table">
            <a:tbl>
              <a:tblPr/>
              <a:tblGrid>
                <a:gridCol w="1223368">
                  <a:extLst>
                    <a:ext uri="{9D8B030D-6E8A-4147-A177-3AD203B41FA5}">
                      <a16:colId xmlns:a16="http://schemas.microsoft.com/office/drawing/2014/main" val="20000"/>
                    </a:ext>
                  </a:extLst>
                </a:gridCol>
                <a:gridCol w="7411723">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報告が必要な事故の種類</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vert="eaVert"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運転者の疾病により、事業用自動車の運転を継続することができなくなったもの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救護義務違反があったもの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自動車の装置の故障により、自動車が運行できなくなったもの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車輪の脱落、被牽引自動車の分離を生じたもの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橋脚、架線その他の鉄道施設を損傷し、３時間以上鉄道車両の運転を休止させたもの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高速自動車国道又は自動車専用道路において、３時間以上自動車の通行を禁止させたもの</a:t>
                      </a:r>
                    </a:p>
                    <a:p>
                      <a:pPr marL="764939" marR="0" lvl="1" indent="-342900" algn="just" defTabSz="914400" rtl="0" eaLnBrk="1" fontAlgn="auto" latinLnBrk="0" hangingPunct="1">
                        <a:lnSpc>
                          <a:spcPct val="130000"/>
                        </a:lnSpc>
                        <a:spcBef>
                          <a:spcPts val="0"/>
                        </a:spcBef>
                        <a:spcAft>
                          <a:spcPts val="0"/>
                        </a:spcAft>
                        <a:buClrTx/>
                        <a:buSzTx/>
                        <a:buFont typeface="+mj-lt"/>
                        <a:buAutoNum type="arabicPeriod" startAt="7"/>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国土交通大臣が必要と認めて報告を指示したもの</a:t>
                      </a:r>
                      <a:endPar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22">
            <a:hlinkClick r:id="" action="ppaction://media"/>
            <a:extLst>
              <a:ext uri="{FF2B5EF4-FFF2-40B4-BE49-F238E27FC236}">
                <a16:creationId xmlns:a16="http://schemas.microsoft.com/office/drawing/2014/main" id="{971A498E-0B52-3A5E-2129-CEFCCABDF4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94416102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3.</a:t>
            </a:r>
            <a:r>
              <a:rPr lang="ja-JP" altLang="en-US" dirty="0"/>
              <a:t>事故報告、事故速報について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4112252613"/>
              </p:ext>
            </p:extLst>
          </p:nvPr>
        </p:nvGraphicFramePr>
        <p:xfrm>
          <a:off x="351463" y="1434932"/>
          <a:ext cx="8541017" cy="1614084"/>
        </p:xfrm>
        <a:graphic>
          <a:graphicData uri="http://schemas.openxmlformats.org/drawingml/2006/table">
            <a:tbl>
              <a:tblPr/>
              <a:tblGrid>
                <a:gridCol w="8541017">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事故</a:t>
                      </a:r>
                      <a:r>
                        <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rPr>
                        <a:t>速報</a:t>
                      </a: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について</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　</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事業者は、その使用する自動車について、下記に掲げる事故があった場合には、</a:t>
                      </a:r>
                      <a:b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br>
                      <a:r>
                        <a:rPr kumimoji="1" lang="ja-JP" altLang="en-US" sz="2000" b="0" i="0" u="none" strike="noStrike" kern="1200" cap="none" spc="0" normalizeH="0" baseline="0" noProof="0" dirty="0">
                          <a:ln>
                            <a:noFill/>
                          </a:ln>
                          <a:solidFill>
                            <a:srgbClr val="FF0000"/>
                          </a:solidFill>
                          <a:effectLst/>
                          <a:uLnTx/>
                          <a:uFillTx/>
                          <a:latin typeface="+mn-ea"/>
                          <a:ea typeface="+mn-ea"/>
                          <a:cs typeface="メイリオ" pitchFamily="50" charset="-128"/>
                        </a:rPr>
                        <a:t>２４時間以内</a:t>
                      </a: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においてできる限り速やかに速報しなければならない。</a:t>
                      </a:r>
                    </a:p>
                    <a:p>
                      <a:pPr marL="0" marR="0" lvl="0" indent="0" algn="just" defTabSz="914400" rtl="0" eaLnBrk="1" fontAlgn="auto" latinLnBrk="0" hangingPunct="1">
                        <a:lnSpc>
                          <a:spcPct val="130000"/>
                        </a:lnSpc>
                        <a:spcBef>
                          <a:spcPts val="0"/>
                        </a:spcBef>
                        <a:spcAft>
                          <a:spcPts val="120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Group 55">
            <a:extLst>
              <a:ext uri="{FF2B5EF4-FFF2-40B4-BE49-F238E27FC236}">
                <a16:creationId xmlns:a16="http://schemas.microsoft.com/office/drawing/2014/main" id="{046E69B2-9F75-4B9C-9F97-FF2772267A42}"/>
              </a:ext>
            </a:extLst>
          </p:cNvPr>
          <p:cNvGraphicFramePr>
            <a:graphicFrameLocks noGrp="1"/>
          </p:cNvGraphicFramePr>
          <p:nvPr>
            <p:extLst>
              <p:ext uri="{D42A27DB-BD31-4B8C-83A1-F6EECF244321}">
                <p14:modId xmlns:p14="http://schemas.microsoft.com/office/powerpoint/2010/main" val="3203563964"/>
              </p:ext>
            </p:extLst>
          </p:nvPr>
        </p:nvGraphicFramePr>
        <p:xfrm>
          <a:off x="257387" y="3116916"/>
          <a:ext cx="8635091" cy="3352800"/>
        </p:xfrm>
        <a:graphic>
          <a:graphicData uri="http://schemas.openxmlformats.org/drawingml/2006/table">
            <a:tbl>
              <a:tblPr/>
              <a:tblGrid>
                <a:gridCol w="1223368">
                  <a:extLst>
                    <a:ext uri="{9D8B030D-6E8A-4147-A177-3AD203B41FA5}">
                      <a16:colId xmlns:a16="http://schemas.microsoft.com/office/drawing/2014/main" val="20000"/>
                    </a:ext>
                  </a:extLst>
                </a:gridCol>
                <a:gridCol w="7411723">
                  <a:extLst>
                    <a:ext uri="{9D8B030D-6E8A-4147-A177-3AD203B41FA5}">
                      <a16:colId xmlns:a16="http://schemas.microsoft.com/office/drawing/2014/main" val="20001"/>
                    </a:ext>
                  </a:extLst>
                </a:gridCol>
              </a:tblGrid>
              <a:tr h="1742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mj-ea"/>
                          <a:ea typeface="+mj-ea"/>
                          <a:cs typeface="メイリオ" pitchFamily="50" charset="-128"/>
                        </a:rPr>
                        <a:t>速報</a:t>
                      </a: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が必要な事故の種類</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vert="eaVert"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342900" indent="-342900">
                        <a:buFont typeface="Wingdings" panose="05000000000000000000" pitchFamily="2" charset="2"/>
                        <a:buChar char="Ø"/>
                      </a:pPr>
                      <a:r>
                        <a:rPr kumimoji="1" lang="ja-JP" altLang="en-US" sz="2000" b="0" i="0" u="none" strike="noStrike" kern="1200" baseline="0" dirty="0">
                          <a:solidFill>
                            <a:schemeClr val="tx1"/>
                          </a:solidFill>
                          <a:latin typeface="+mn-lt"/>
                          <a:ea typeface="+mn-ea"/>
                          <a:cs typeface="+mn-cs"/>
                        </a:rPr>
                        <a:t>転覆、転落、火災を起こし、又は鉄道車両と衝突若しくは接触したもの</a:t>
                      </a:r>
                      <a:br>
                        <a:rPr kumimoji="1" lang="en-US" altLang="ja-JP" sz="2000" b="0" i="0" u="none" strike="noStrike" kern="1200" baseline="0" dirty="0">
                          <a:solidFill>
                            <a:schemeClr val="tx1"/>
                          </a:solidFill>
                          <a:latin typeface="+mn-lt"/>
                          <a:ea typeface="+mn-ea"/>
                          <a:cs typeface="+mn-cs"/>
                        </a:rPr>
                      </a:br>
                      <a:endParaRPr kumimoji="1" lang="en-US" altLang="ja-JP" sz="20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kumimoji="1" lang="ja-JP" altLang="en-US" sz="2000" b="0" i="0" u="none" strike="noStrike" kern="1200" cap="none" spc="0" normalizeH="0" baseline="0" noProof="0" dirty="0">
                          <a:ln>
                            <a:noFill/>
                          </a:ln>
                          <a:solidFill>
                            <a:schemeClr val="tx1"/>
                          </a:solidFill>
                          <a:effectLst/>
                          <a:uLnTx/>
                          <a:uFillTx/>
                          <a:latin typeface="+mn-lt"/>
                          <a:ea typeface="+mn-ea"/>
                          <a:cs typeface="+mn-cs"/>
                        </a:rPr>
                        <a:t>死者又は重傷者を生じた事故で、</a:t>
                      </a:r>
                      <a:r>
                        <a:rPr kumimoji="1" lang="en-US" altLang="ja-JP" sz="2000" b="0" i="0" u="none" strike="noStrike" kern="1200" cap="none" spc="0" normalizeH="0" baseline="0" noProof="0" dirty="0">
                          <a:ln>
                            <a:noFill/>
                          </a:ln>
                          <a:solidFill>
                            <a:schemeClr val="tx1"/>
                          </a:solidFill>
                          <a:effectLst/>
                          <a:uLnTx/>
                          <a:uFillTx/>
                          <a:latin typeface="+mn-lt"/>
                          <a:ea typeface="+mn-ea"/>
                          <a:cs typeface="+mn-cs"/>
                        </a:rPr>
                        <a:t>1</a:t>
                      </a:r>
                      <a:r>
                        <a:rPr kumimoji="1" lang="ja-JP" altLang="en-US" sz="2000" b="0" i="0" u="none" strike="noStrike" kern="1200" cap="none" spc="0" normalizeH="0" baseline="0" noProof="0" dirty="0">
                          <a:ln>
                            <a:noFill/>
                          </a:ln>
                          <a:solidFill>
                            <a:schemeClr val="tx1"/>
                          </a:solidFill>
                          <a:effectLst/>
                          <a:uLnTx/>
                          <a:uFillTx/>
                          <a:latin typeface="+mn-lt"/>
                          <a:ea typeface="+mn-ea"/>
                          <a:cs typeface="+mn-cs"/>
                        </a:rPr>
                        <a:t>名以上の死者、</a:t>
                      </a:r>
                      <a:r>
                        <a:rPr kumimoji="1" lang="en-US" altLang="ja-JP" sz="2000" b="0" i="0" u="none" strike="noStrike" kern="1200" cap="none" spc="0" normalizeH="0" baseline="0" noProof="0" dirty="0">
                          <a:ln>
                            <a:noFill/>
                          </a:ln>
                          <a:solidFill>
                            <a:schemeClr val="tx1"/>
                          </a:solidFill>
                          <a:effectLst/>
                          <a:uLnTx/>
                          <a:uFillTx/>
                          <a:latin typeface="+mn-lt"/>
                          <a:ea typeface="+mn-ea"/>
                          <a:cs typeface="+mn-cs"/>
                        </a:rPr>
                        <a:t>5</a:t>
                      </a:r>
                      <a:r>
                        <a:rPr kumimoji="1" lang="ja-JP" altLang="en-US" sz="2000" b="0" i="0" u="none" strike="noStrike" kern="1200" cap="none" spc="0" normalizeH="0" baseline="0" noProof="0" dirty="0">
                          <a:ln>
                            <a:noFill/>
                          </a:ln>
                          <a:solidFill>
                            <a:schemeClr val="tx1"/>
                          </a:solidFill>
                          <a:effectLst/>
                          <a:uLnTx/>
                          <a:uFillTx/>
                          <a:latin typeface="+mn-lt"/>
                          <a:ea typeface="+mn-ea"/>
                          <a:cs typeface="+mn-cs"/>
                        </a:rPr>
                        <a:t>名以上の重傷者、旅客に</a:t>
                      </a:r>
                      <a:r>
                        <a:rPr kumimoji="1" lang="en-US" altLang="ja-JP" sz="2000" b="0" i="0" u="none" strike="noStrike" kern="1200" cap="none" spc="0" normalizeH="0" baseline="0" noProof="0" dirty="0">
                          <a:ln>
                            <a:noFill/>
                          </a:ln>
                          <a:solidFill>
                            <a:schemeClr val="tx1"/>
                          </a:solidFill>
                          <a:effectLst/>
                          <a:uLnTx/>
                          <a:uFillTx/>
                          <a:latin typeface="+mn-lt"/>
                          <a:ea typeface="+mn-ea"/>
                          <a:cs typeface="+mn-cs"/>
                        </a:rPr>
                        <a:t>1</a:t>
                      </a:r>
                      <a:r>
                        <a:rPr kumimoji="1" lang="ja-JP" altLang="en-US" sz="2000" b="0" i="0" u="none" strike="noStrike" kern="1200" cap="none" spc="0" normalizeH="0" baseline="0" noProof="0" dirty="0">
                          <a:ln>
                            <a:noFill/>
                          </a:ln>
                          <a:solidFill>
                            <a:schemeClr val="tx1"/>
                          </a:solidFill>
                          <a:effectLst/>
                          <a:uLnTx/>
                          <a:uFillTx/>
                          <a:latin typeface="+mn-lt"/>
                          <a:ea typeface="+mn-ea"/>
                          <a:cs typeface="+mn-cs"/>
                        </a:rPr>
                        <a:t>名以上の重傷者が生じたもの</a:t>
                      </a:r>
                      <a:br>
                        <a:rPr kumimoji="1" lang="en-US" altLang="ja-JP" sz="2000" b="0" i="0" u="none" strike="noStrike" kern="1200" cap="none" spc="0" normalizeH="0" baseline="0" noProof="0" dirty="0">
                          <a:ln>
                            <a:noFill/>
                          </a:ln>
                          <a:solidFill>
                            <a:schemeClr val="tx1"/>
                          </a:solidFill>
                          <a:effectLst/>
                          <a:uLnTx/>
                          <a:uFillTx/>
                          <a:latin typeface="+mn-lt"/>
                          <a:ea typeface="+mn-ea"/>
                          <a:cs typeface="+mn-cs"/>
                        </a:rPr>
                      </a:br>
                      <a:endParaRPr kumimoji="1" lang="en-US" altLang="ja-JP"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buFont typeface="Wingdings" panose="05000000000000000000" pitchFamily="2" charset="2"/>
                        <a:buChar char="Ø"/>
                      </a:pPr>
                      <a:r>
                        <a:rPr kumimoji="1" lang="en-US" altLang="ja-JP" sz="2000" b="0" i="0" u="none" strike="noStrike" kern="1200" cap="none" spc="0" normalizeH="0" baseline="0" noProof="0" dirty="0">
                          <a:ln>
                            <a:noFill/>
                          </a:ln>
                          <a:solidFill>
                            <a:schemeClr val="tx1"/>
                          </a:solidFill>
                          <a:effectLst/>
                          <a:uLnTx/>
                          <a:uFillTx/>
                          <a:latin typeface="+mn-lt"/>
                          <a:ea typeface="+mn-ea"/>
                          <a:cs typeface="+mn-cs"/>
                        </a:rPr>
                        <a:t>10</a:t>
                      </a:r>
                      <a:r>
                        <a:rPr kumimoji="1" lang="ja-JP" altLang="en-US" sz="2000" b="0" i="0" u="none" strike="noStrike" kern="1200" cap="none" spc="0" normalizeH="0" baseline="0" noProof="0" dirty="0">
                          <a:ln>
                            <a:noFill/>
                          </a:ln>
                          <a:solidFill>
                            <a:schemeClr val="tx1"/>
                          </a:solidFill>
                          <a:effectLst/>
                          <a:uLnTx/>
                          <a:uFillTx/>
                          <a:latin typeface="+mn-lt"/>
                          <a:ea typeface="+mn-ea"/>
                          <a:cs typeface="+mn-cs"/>
                        </a:rPr>
                        <a:t>名以上の負傷者を生じたもの</a:t>
                      </a:r>
                      <a:br>
                        <a:rPr kumimoji="1" lang="en-US" altLang="ja-JP" sz="2000" b="0" i="0" u="none" strike="noStrike" kern="1200" cap="none" spc="0" normalizeH="0" baseline="0" noProof="0" dirty="0">
                          <a:ln>
                            <a:noFill/>
                          </a:ln>
                          <a:solidFill>
                            <a:schemeClr val="tx1"/>
                          </a:solidFill>
                          <a:effectLst/>
                          <a:uLnTx/>
                          <a:uFillTx/>
                          <a:latin typeface="+mn-lt"/>
                          <a:ea typeface="+mn-ea"/>
                          <a:cs typeface="+mn-cs"/>
                        </a:rPr>
                      </a:br>
                      <a:br>
                        <a:rPr kumimoji="1" lang="en-US" altLang="ja-JP" sz="2000" b="0" i="0" u="none" strike="noStrike" kern="1200" cap="none" spc="0" normalizeH="0" baseline="0" noProof="0" dirty="0">
                          <a:ln>
                            <a:noFill/>
                          </a:ln>
                          <a:solidFill>
                            <a:schemeClr val="tx1"/>
                          </a:solidFill>
                          <a:effectLst/>
                          <a:uLnTx/>
                          <a:uFillTx/>
                          <a:latin typeface="+mn-lt"/>
                          <a:ea typeface="+mn-ea"/>
                          <a:cs typeface="+mn-cs"/>
                        </a:rPr>
                      </a:br>
                      <a:endParaRPr kumimoji="1" lang="en-US" altLang="ja-JP"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buFont typeface="Wingdings" panose="05000000000000000000" pitchFamily="2" charset="2"/>
                        <a:buChar char="Ø"/>
                      </a:pPr>
                      <a:r>
                        <a:rPr kumimoji="1" lang="ja-JP" altLang="en-US" sz="2000" b="0" i="0" u="none" strike="noStrike" kern="1200" cap="none" spc="0" normalizeH="0" baseline="0" noProof="0" dirty="0">
                          <a:ln>
                            <a:noFill/>
                          </a:ln>
                          <a:solidFill>
                            <a:schemeClr val="tx1"/>
                          </a:solidFill>
                          <a:effectLst/>
                          <a:uLnTx/>
                          <a:uFillTx/>
                          <a:latin typeface="+mn-lt"/>
                          <a:ea typeface="+mn-ea"/>
                          <a:cs typeface="+mn-cs"/>
                        </a:rPr>
                        <a:t>酒気帯び運転、無免許運転、大型自動車等無資格運転、麻薬等運転を伴うもの</a:t>
                      </a:r>
                      <a:endParaRPr kumimoji="1" lang="en-US" altLang="ja-JP" sz="2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23">
            <a:hlinkClick r:id="" action="ppaction://media"/>
            <a:extLst>
              <a:ext uri="{FF2B5EF4-FFF2-40B4-BE49-F238E27FC236}">
                <a16:creationId xmlns:a16="http://schemas.microsoft.com/office/drawing/2014/main" id="{7DAAC001-30CA-E584-60A2-1970018CDD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73271063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1AF024-4C9F-4D37-B3B1-0A9B790B8E2D}"/>
              </a:ext>
            </a:extLst>
          </p:cNvPr>
          <p:cNvSpPr>
            <a:spLocks noGrp="1"/>
          </p:cNvSpPr>
          <p:nvPr>
            <p:ph type="title"/>
          </p:nvPr>
        </p:nvSpPr>
        <p:spPr>
          <a:xfrm>
            <a:off x="284754" y="988864"/>
            <a:ext cx="8541257" cy="396044"/>
          </a:xfrm>
        </p:spPr>
        <p:txBody>
          <a:bodyPr/>
          <a:lstStyle/>
          <a:p>
            <a:r>
              <a:rPr lang="ja-JP" altLang="en-US" sz="3200" dirty="0"/>
              <a:t>最後に</a:t>
            </a:r>
            <a:endParaRPr kumimoji="1" lang="ja-JP" altLang="en-US" sz="3200" dirty="0"/>
          </a:p>
        </p:txBody>
      </p:sp>
      <p:sp>
        <p:nvSpPr>
          <p:cNvPr id="3" name="AutoShape 3">
            <a:extLst>
              <a:ext uri="{FF2B5EF4-FFF2-40B4-BE49-F238E27FC236}">
                <a16:creationId xmlns:a16="http://schemas.microsoft.com/office/drawing/2014/main" id="{6A584971-F8E7-4228-BD29-6A3EDABBB7E8}"/>
              </a:ext>
            </a:extLst>
          </p:cNvPr>
          <p:cNvSpPr>
            <a:spLocks noChangeArrowheads="1"/>
          </p:cNvSpPr>
          <p:nvPr/>
        </p:nvSpPr>
        <p:spPr bwMode="auto">
          <a:xfrm>
            <a:off x="750281" y="1301998"/>
            <a:ext cx="7643445" cy="23473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16529" indent="-316529" algn="just">
              <a:lnSpc>
                <a:spcPct val="140000"/>
              </a:lnSpc>
              <a:spcBef>
                <a:spcPts val="1108"/>
              </a:spcBef>
              <a:spcAft>
                <a:spcPts val="554"/>
              </a:spcAft>
              <a:buFont typeface="Wingdings" pitchFamily="2" charset="2"/>
              <a:buChar char="l"/>
            </a:pPr>
            <a:endParaRPr lang="en-US" altLang="ja-JP" dirty="0">
              <a:latin typeface="+mn-ea"/>
              <a:cs typeface="メイリオ" pitchFamily="50" charset="-128"/>
            </a:endParaRPr>
          </a:p>
          <a:p>
            <a:pPr marL="316529" indent="-316529" algn="just">
              <a:lnSpc>
                <a:spcPct val="140000"/>
              </a:lnSpc>
              <a:spcBef>
                <a:spcPts val="1108"/>
              </a:spcBef>
              <a:spcAft>
                <a:spcPts val="554"/>
              </a:spcAft>
              <a:buFont typeface="Wingdings" pitchFamily="2" charset="2"/>
              <a:buChar char="l"/>
            </a:pPr>
            <a:r>
              <a:rPr lang="ja-JP" altLang="en-US" dirty="0">
                <a:latin typeface="+mn-ea"/>
                <a:cs typeface="メイリオ" pitchFamily="50" charset="-128"/>
              </a:rPr>
              <a:t>メールマガジン「事業用自動車安全通信」は、各運送事業者における事故防止の取り組みに活用していただくことを目的として毎週金曜日に配信しています。国土交通省の</a:t>
            </a:r>
            <a:r>
              <a:rPr lang="en-US" altLang="ja-JP" dirty="0">
                <a:latin typeface="+mn-ea"/>
                <a:cs typeface="メイリオ" pitchFamily="50" charset="-128"/>
              </a:rPr>
              <a:t>HP</a:t>
            </a:r>
            <a:r>
              <a:rPr lang="ja-JP" altLang="en-US" dirty="0">
                <a:latin typeface="+mn-ea"/>
                <a:cs typeface="メイリオ" pitchFamily="50" charset="-128"/>
              </a:rPr>
              <a:t>から配信登録をお願いします。</a:t>
            </a:r>
            <a:endParaRPr lang="en-US" altLang="ja-JP" dirty="0">
              <a:latin typeface="+mn-ea"/>
              <a:cs typeface="メイリオ" pitchFamily="50" charset="-128"/>
            </a:endParaRPr>
          </a:p>
          <a:p>
            <a:pPr marL="316529" indent="-316529" algn="just">
              <a:lnSpc>
                <a:spcPct val="140000"/>
              </a:lnSpc>
              <a:spcBef>
                <a:spcPts val="1108"/>
              </a:spcBef>
              <a:spcAft>
                <a:spcPts val="554"/>
              </a:spcAft>
              <a:buFont typeface="Wingdings" pitchFamily="2" charset="2"/>
              <a:buChar char="l"/>
            </a:pPr>
            <a:endParaRPr lang="en-US" altLang="ja-JP" dirty="0">
              <a:latin typeface="+mn-ea"/>
              <a:cs typeface="メイリオ" pitchFamily="50" charset="-128"/>
            </a:endParaRPr>
          </a:p>
        </p:txBody>
      </p:sp>
      <p:graphicFrame>
        <p:nvGraphicFramePr>
          <p:cNvPr id="5" name="Group 55">
            <a:extLst>
              <a:ext uri="{FF2B5EF4-FFF2-40B4-BE49-F238E27FC236}">
                <a16:creationId xmlns:a16="http://schemas.microsoft.com/office/drawing/2014/main" id="{38C23D34-485A-4949-8F31-1BC07439D104}"/>
              </a:ext>
            </a:extLst>
          </p:cNvPr>
          <p:cNvGraphicFramePr>
            <a:graphicFrameLocks noGrp="1"/>
          </p:cNvGraphicFramePr>
          <p:nvPr>
            <p:extLst>
              <p:ext uri="{D42A27DB-BD31-4B8C-83A1-F6EECF244321}">
                <p14:modId xmlns:p14="http://schemas.microsoft.com/office/powerpoint/2010/main" val="1129015213"/>
              </p:ext>
            </p:extLst>
          </p:nvPr>
        </p:nvGraphicFramePr>
        <p:xfrm>
          <a:off x="1380706" y="3649307"/>
          <a:ext cx="6349352" cy="1241381"/>
        </p:xfrm>
        <a:graphic>
          <a:graphicData uri="http://schemas.openxmlformats.org/drawingml/2006/table">
            <a:tbl>
              <a:tblPr/>
              <a:tblGrid>
                <a:gridCol w="6349352">
                  <a:extLst>
                    <a:ext uri="{9D8B030D-6E8A-4147-A177-3AD203B41FA5}">
                      <a16:colId xmlns:a16="http://schemas.microsoft.com/office/drawing/2014/main" val="20000"/>
                    </a:ext>
                  </a:extLst>
                </a:gridCol>
              </a:tblGrid>
              <a:tr h="1241381">
                <a:tc>
                  <a:txBody>
                    <a:bodyPr/>
                    <a:lstStyle/>
                    <a:p>
                      <a:pPr marL="0" marR="0" lvl="0" indent="0" algn="ctr" defTabSz="914400" rtl="0" eaLnBrk="1" fontAlgn="auto" latinLnBrk="0" hangingPunct="1">
                        <a:lnSpc>
                          <a:spcPct val="120000"/>
                        </a:lnSpc>
                        <a:spcBef>
                          <a:spcPts val="0"/>
                        </a:spcBef>
                        <a:spcAft>
                          <a:spcPts val="300"/>
                        </a:spcAft>
                        <a:buClrTx/>
                        <a:buSzTx/>
                        <a:buFontTx/>
                        <a:buNone/>
                        <a:tabLst/>
                        <a:defRPr/>
                      </a:pP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国土交通省</a:t>
                      </a:r>
                      <a:r>
                        <a:rPr kumimoji="1" lang="en-US" altLang="ja-JP" sz="1500" b="1" i="0" u="none" strike="noStrike" kern="1200" cap="none" spc="0" normalizeH="0" baseline="0" noProof="0" dirty="0">
                          <a:ln>
                            <a:noFill/>
                          </a:ln>
                          <a:solidFill>
                            <a:srgbClr val="0071BC"/>
                          </a:solidFill>
                          <a:effectLst/>
                          <a:uLnTx/>
                          <a:uFillTx/>
                          <a:latin typeface="+mn-lt"/>
                          <a:ea typeface="+mn-ea"/>
                          <a:cs typeface="メイリオ" pitchFamily="50" charset="-128"/>
                        </a:rPr>
                        <a:t>HP</a:t>
                      </a: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　自動車局メールマガジン「</a:t>
                      </a:r>
                      <a:r>
                        <a:rPr kumimoji="1" lang="zh-TW"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事業用自動車安全通信</a:t>
                      </a:r>
                      <a:r>
                        <a:rPr kumimoji="1" lang="ja-JP" altLang="en-US" sz="1500" b="1" i="0" u="none" strike="noStrike" kern="1200" cap="none" spc="0" normalizeH="0" baseline="0" noProof="0" dirty="0">
                          <a:ln>
                            <a:noFill/>
                          </a:ln>
                          <a:solidFill>
                            <a:srgbClr val="0071BC"/>
                          </a:solidFill>
                          <a:effectLst/>
                          <a:uLnTx/>
                          <a:uFillTx/>
                          <a:latin typeface="+mn-lt"/>
                          <a:ea typeface="+mn-ea"/>
                          <a:cs typeface="メイリオ" pitchFamily="50" charset="-128"/>
                        </a:rPr>
                        <a:t>」</a:t>
                      </a:r>
                      <a:endParaRPr kumimoji="1" lang="en-US" altLang="ja-JP" sz="1500" b="1" i="0" u="none" strike="noStrike" kern="1200" cap="none" spc="0" normalizeH="0" baseline="0" noProof="0" dirty="0">
                        <a:ln>
                          <a:noFill/>
                        </a:ln>
                        <a:solidFill>
                          <a:srgbClr val="0071BC"/>
                        </a:solidFill>
                        <a:effectLst/>
                        <a:uLnTx/>
                        <a:uFillTx/>
                        <a:latin typeface="+mn-lt"/>
                        <a:ea typeface="+mn-ea"/>
                        <a:cs typeface="メイリオ" pitchFamily="50" charset="-128"/>
                      </a:endParaRPr>
                    </a:p>
                    <a:p>
                      <a:pPr marL="0" marR="0" lvl="0" indent="0" algn="ctr" defTabSz="914400" rtl="0" eaLnBrk="1" fontAlgn="auto" latinLnBrk="0" hangingPunct="1">
                        <a:lnSpc>
                          <a:spcPct val="120000"/>
                        </a:lnSpc>
                        <a:spcBef>
                          <a:spcPts val="0"/>
                        </a:spcBef>
                        <a:spcAft>
                          <a:spcPts val="300"/>
                        </a:spcAft>
                        <a:buClrTx/>
                        <a:buSzTx/>
                        <a:buFontTx/>
                        <a:buNone/>
                        <a:tabLst/>
                        <a:defRPr/>
                      </a:pPr>
                      <a:r>
                        <a:rPr kumimoji="1" lang="ja-JP" altLang="en-US" sz="1100" b="1" i="0" u="none" strike="noStrike" kern="1200" cap="none" spc="0" normalizeH="0" baseline="0" noProof="0" dirty="0">
                          <a:ln>
                            <a:noFill/>
                          </a:ln>
                          <a:solidFill>
                            <a:srgbClr val="0071BC"/>
                          </a:solidFill>
                          <a:effectLst/>
                          <a:uLnTx/>
                          <a:uFillTx/>
                          <a:latin typeface="+mn-lt"/>
                          <a:ea typeface="+mn-ea"/>
                          <a:cs typeface="メイリオ" pitchFamily="50" charset="-128"/>
                        </a:rPr>
                        <a:t>≫ </a:t>
                      </a:r>
                      <a:r>
                        <a:rPr kumimoji="1" lang="en-US" altLang="ja-JP" sz="1100" b="1" i="0" u="sng" strike="noStrike" kern="1200" cap="none" spc="0" normalizeH="0" baseline="0" noProof="0" dirty="0">
                          <a:ln>
                            <a:noFill/>
                          </a:ln>
                          <a:solidFill>
                            <a:srgbClr val="0071BC"/>
                          </a:solidFill>
                          <a:effectLst/>
                          <a:uLnTx/>
                          <a:uFillTx/>
                          <a:latin typeface="+mn-lt"/>
                          <a:ea typeface="+mn-ea"/>
                          <a:cs typeface="メイリオ" pitchFamily="50" charset="-128"/>
                        </a:rPr>
                        <a:t>https://www.mlit.go.jp/jidosha/anzen/subcontents/mailmagazine.html</a:t>
                      </a:r>
                    </a:p>
                  </a:txBody>
                  <a:tcPr marL="166154" marR="166154" marT="166154" marB="132923" anchor="ctr" horzOverflow="overflow">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4" name="テキスト ボックス 3">
            <a:extLst>
              <a:ext uri="{FF2B5EF4-FFF2-40B4-BE49-F238E27FC236}">
                <a16:creationId xmlns:a16="http://schemas.microsoft.com/office/drawing/2014/main" id="{1A8FC13F-14CE-3146-24B5-19E2258AF412}"/>
              </a:ext>
            </a:extLst>
          </p:cNvPr>
          <p:cNvSpPr txBox="1"/>
          <p:nvPr/>
        </p:nvSpPr>
        <p:spPr>
          <a:xfrm>
            <a:off x="7020272" y="6381328"/>
            <a:ext cx="2520788" cy="276999"/>
          </a:xfrm>
          <a:prstGeom prst="rect">
            <a:avLst/>
          </a:prstGeom>
          <a:noFill/>
        </p:spPr>
        <p:txBody>
          <a:bodyPr wrap="square" rtlCol="0">
            <a:spAutoFit/>
          </a:bodyPr>
          <a:lstStyle/>
          <a:p>
            <a:r>
              <a:rPr lang="en-US" altLang="ja-JP" sz="1200" dirty="0"/>
              <a:t>Created By ondoku3.com</a:t>
            </a:r>
            <a:endParaRPr kumimoji="1" lang="ja-JP" altLang="en-US" sz="1200" dirty="0"/>
          </a:p>
        </p:txBody>
      </p:sp>
      <p:pic>
        <p:nvPicPr>
          <p:cNvPr id="6" name="24">
            <a:hlinkClick r:id="" action="ppaction://media"/>
            <a:extLst>
              <a:ext uri="{FF2B5EF4-FFF2-40B4-BE49-F238E27FC236}">
                <a16:creationId xmlns:a16="http://schemas.microsoft.com/office/drawing/2014/main" id="{89A6D17B-4EC4-E2AC-93BD-1073950AFC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6880888"/>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65278-45C9-4435-BF59-93F02D1008C7}"/>
              </a:ext>
            </a:extLst>
          </p:cNvPr>
          <p:cNvSpPr>
            <a:spLocks noGrp="1"/>
          </p:cNvSpPr>
          <p:nvPr>
            <p:ph type="title"/>
          </p:nvPr>
        </p:nvSpPr>
        <p:spPr>
          <a:xfrm>
            <a:off x="583865" y="3008730"/>
            <a:ext cx="7976271" cy="804539"/>
          </a:xfrm>
        </p:spPr>
        <p:txBody>
          <a:bodyPr/>
          <a:lstStyle/>
          <a:p>
            <a:r>
              <a:rPr lang="en-US" altLang="ja-JP" dirty="0"/>
              <a:t>1.</a:t>
            </a:r>
            <a:r>
              <a:rPr lang="ja-JP" altLang="en-US" dirty="0"/>
              <a:t>運行管理者について</a:t>
            </a:r>
          </a:p>
        </p:txBody>
      </p:sp>
      <p:pic>
        <p:nvPicPr>
          <p:cNvPr id="3" name="3">
            <a:hlinkClick r:id="" action="ppaction://media"/>
            <a:extLst>
              <a:ext uri="{FF2B5EF4-FFF2-40B4-BE49-F238E27FC236}">
                <a16:creationId xmlns:a16="http://schemas.microsoft.com/office/drawing/2014/main" id="{FE87B9FE-C346-F1A9-44AD-C62A501E26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93972383"/>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1.</a:t>
            </a:r>
            <a:r>
              <a:rPr lang="ja-JP" altLang="en-US" dirty="0"/>
              <a:t>運行管理者について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4203608997"/>
              </p:ext>
            </p:extLst>
          </p:nvPr>
        </p:nvGraphicFramePr>
        <p:xfrm>
          <a:off x="351463" y="1434932"/>
          <a:ext cx="6740817" cy="925889"/>
        </p:xfrm>
        <a:graphic>
          <a:graphicData uri="http://schemas.openxmlformats.org/drawingml/2006/table">
            <a:tbl>
              <a:tblPr/>
              <a:tblGrid>
                <a:gridCol w="6740817">
                  <a:extLst>
                    <a:ext uri="{9D8B030D-6E8A-4147-A177-3AD203B41FA5}">
                      <a16:colId xmlns:a16="http://schemas.microsoft.com/office/drawing/2014/main" val="20000"/>
                    </a:ext>
                  </a:extLst>
                </a:gridCol>
              </a:tblGrid>
              <a:tr h="192659">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運行管理者について</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5265">
                <a:tc>
                  <a:txBody>
                    <a:bodyPr/>
                    <a:lstStyle/>
                    <a:p>
                      <a:pPr marL="422039" marR="0" lvl="1" indent="0" algn="l" defTabSz="914400" rtl="0" eaLnBrk="1" fontAlgn="auto" latinLnBrk="0" hangingPunct="1">
                        <a:lnSpc>
                          <a:spcPct val="130000"/>
                        </a:lnSpc>
                        <a:spcBef>
                          <a:spcPts val="0"/>
                        </a:spcBef>
                        <a:spcAft>
                          <a:spcPts val="120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247571" y="2636912"/>
            <a:ext cx="7924829" cy="286232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mn-ea"/>
                <a:ea typeface="+mn-ea"/>
              </a:rPr>
              <a:t>自動車運送事業は、運行中の安全確保が運転者に委ねられ、運転者に特に高い安全意識と能力が必要。</a:t>
            </a:r>
            <a:br>
              <a:rPr kumimoji="1" lang="en-US" altLang="ja-JP" dirty="0">
                <a:latin typeface="+mn-ea"/>
                <a:ea typeface="+mn-ea"/>
              </a:rPr>
            </a:br>
            <a:endParaRPr lang="en-US" altLang="ja-JP" dirty="0">
              <a:latin typeface="+mn-ea"/>
              <a:ea typeface="+mn-ea"/>
            </a:endParaRPr>
          </a:p>
          <a:p>
            <a:pPr marL="285750" indent="-285750">
              <a:buFont typeface="Arial" panose="020B0604020202020204" pitchFamily="34" charset="0"/>
              <a:buChar char="•"/>
            </a:pPr>
            <a:endParaRPr lang="en-US" altLang="ja-JP" dirty="0">
              <a:latin typeface="+mn-ea"/>
              <a:ea typeface="+mn-ea"/>
            </a:endParaRPr>
          </a:p>
          <a:p>
            <a:pPr marL="285750" indent="-285750">
              <a:buFont typeface="Arial" panose="020B0604020202020204" pitchFamily="34" charset="0"/>
              <a:buChar char="•"/>
            </a:pPr>
            <a:r>
              <a:rPr lang="ja-JP" altLang="en-US" dirty="0">
                <a:latin typeface="+mn-ea"/>
                <a:ea typeface="+mn-ea"/>
              </a:rPr>
              <a:t>営業所ごとに、一定の車両数に応じて、国家資格である運行管理者を配置し、安全運行の確保を図る。</a:t>
            </a:r>
            <a:br>
              <a:rPr lang="en-US" altLang="ja-JP" dirty="0">
                <a:latin typeface="+mn-ea"/>
                <a:ea typeface="+mn-ea"/>
              </a:rPr>
            </a:br>
            <a:endParaRPr lang="en-US" altLang="ja-JP" dirty="0">
              <a:latin typeface="+mn-ea"/>
              <a:ea typeface="+mn-ea"/>
            </a:endParaRPr>
          </a:p>
          <a:p>
            <a:pPr marL="285750" indent="-285750">
              <a:buFont typeface="Arial" panose="020B0604020202020204" pitchFamily="34" charset="0"/>
              <a:buChar char="•"/>
            </a:pPr>
            <a:endParaRPr lang="en-US" altLang="ja-JP" dirty="0">
              <a:latin typeface="+mn-ea"/>
              <a:ea typeface="+mn-ea"/>
            </a:endParaRPr>
          </a:p>
          <a:p>
            <a:pPr marL="285750" indent="-285750">
              <a:buFont typeface="Arial" panose="020B0604020202020204" pitchFamily="34" charset="0"/>
              <a:buChar char="•"/>
            </a:pPr>
            <a:r>
              <a:rPr kumimoji="1" lang="ja-JP" altLang="en-US" dirty="0">
                <a:latin typeface="+mn-ea"/>
                <a:ea typeface="+mn-ea"/>
              </a:rPr>
              <a:t>自動車運送事業者は、安全意識の高い運行管理者を選任し、運行管理に関する業務を適切に実施させ、悪質違反や事故を防止する。</a:t>
            </a:r>
            <a:endParaRPr kumimoji="1" lang="en-US" altLang="ja-JP" dirty="0">
              <a:latin typeface="+mn-ea"/>
              <a:ea typeface="+mn-ea"/>
            </a:endParaRPr>
          </a:p>
        </p:txBody>
      </p:sp>
      <p:pic>
        <p:nvPicPr>
          <p:cNvPr id="4" name="4">
            <a:hlinkClick r:id="" action="ppaction://media"/>
            <a:extLst>
              <a:ext uri="{FF2B5EF4-FFF2-40B4-BE49-F238E27FC236}">
                <a16:creationId xmlns:a16="http://schemas.microsoft.com/office/drawing/2014/main" id="{48B6E227-4EBC-CF3B-FA22-EF9519784B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253916304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65278-45C9-4435-BF59-93F02D1008C7}"/>
              </a:ext>
            </a:extLst>
          </p:cNvPr>
          <p:cNvSpPr>
            <a:spLocks noGrp="1"/>
          </p:cNvSpPr>
          <p:nvPr>
            <p:ph type="title"/>
          </p:nvPr>
        </p:nvSpPr>
        <p:spPr/>
        <p:txBody>
          <a:bodyPr/>
          <a:lstStyle/>
          <a:p>
            <a:r>
              <a:rPr lang="en-US" altLang="ja-JP" dirty="0"/>
              <a:t>2.</a:t>
            </a:r>
            <a:r>
              <a:rPr lang="ja-JP" altLang="en-US" dirty="0"/>
              <a:t>運行管理者の業務について</a:t>
            </a:r>
          </a:p>
        </p:txBody>
      </p:sp>
      <p:pic>
        <p:nvPicPr>
          <p:cNvPr id="3" name="5">
            <a:hlinkClick r:id="" action="ppaction://media"/>
            <a:extLst>
              <a:ext uri="{FF2B5EF4-FFF2-40B4-BE49-F238E27FC236}">
                <a16:creationId xmlns:a16="http://schemas.microsoft.com/office/drawing/2014/main" id="{EF989AE2-0DED-241D-0FF6-8087B1C58E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3905902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sp>
        <p:nvSpPr>
          <p:cNvPr id="5" name="テキスト ボックス 4"/>
          <p:cNvSpPr txBox="1"/>
          <p:nvPr/>
        </p:nvSpPr>
        <p:spPr>
          <a:xfrm>
            <a:off x="251520" y="1478389"/>
            <a:ext cx="8568952" cy="5262979"/>
          </a:xfrm>
          <a:prstGeom prst="rect">
            <a:avLst/>
          </a:prstGeom>
          <a:noFill/>
        </p:spPr>
        <p:txBody>
          <a:bodyPr wrap="square" rtlCol="0">
            <a:spAutoFit/>
          </a:bodyPr>
          <a:lstStyle/>
          <a:p>
            <a:pPr marL="228600" indent="-228600">
              <a:buFont typeface="+mj-lt"/>
              <a:buAutoNum type="arabicPeriod"/>
            </a:pPr>
            <a:r>
              <a:rPr lang="ja-JP" altLang="en-US" sz="1200" dirty="0">
                <a:solidFill>
                  <a:srgbClr val="373737"/>
                </a:solidFill>
                <a:latin typeface="メイリオ"/>
                <a:ea typeface="メイリオ"/>
              </a:rPr>
              <a:t>車掌が必要な事業用自動車に車掌を乗務させる</a:t>
            </a:r>
          </a:p>
          <a:p>
            <a:pPr marL="228600" indent="-228600">
              <a:buFont typeface="+mj-lt"/>
              <a:buAutoNum type="arabicPeriod"/>
            </a:pPr>
            <a:r>
              <a:rPr lang="ja-JP" altLang="en-US" sz="1200" dirty="0">
                <a:solidFill>
                  <a:srgbClr val="373737"/>
                </a:solidFill>
                <a:latin typeface="メイリオ"/>
                <a:ea typeface="メイリオ"/>
              </a:rPr>
              <a:t>異常気象時の措置</a:t>
            </a:r>
          </a:p>
          <a:p>
            <a:pPr marL="228600" indent="-228600">
              <a:buFont typeface="+mj-lt"/>
              <a:buAutoNum type="arabicPeriod"/>
            </a:pPr>
            <a:r>
              <a:rPr lang="ja-JP" altLang="en-US" sz="1200" dirty="0">
                <a:solidFill>
                  <a:srgbClr val="373737"/>
                </a:solidFill>
                <a:latin typeface="メイリオ"/>
                <a:ea typeface="メイリオ"/>
              </a:rPr>
              <a:t>乗務割の作成及び、運転者を乗務させる</a:t>
            </a:r>
          </a:p>
          <a:p>
            <a:pPr marL="228600" indent="-228600">
              <a:buFont typeface="+mj-lt"/>
              <a:buAutoNum type="arabicPeriod"/>
            </a:pPr>
            <a:r>
              <a:rPr lang="ja-JP" altLang="en-US" sz="1200" dirty="0">
                <a:solidFill>
                  <a:srgbClr val="373737"/>
                </a:solidFill>
                <a:latin typeface="メイリオ"/>
                <a:ea typeface="メイリオ"/>
              </a:rPr>
              <a:t>休憩仮眠施設の適切な管理</a:t>
            </a:r>
          </a:p>
          <a:p>
            <a:pPr marL="228600" indent="-228600">
              <a:buFont typeface="+mj-lt"/>
              <a:buAutoNum type="arabicPeriod"/>
            </a:pPr>
            <a:r>
              <a:rPr lang="ja-JP" altLang="en-US" sz="1200" dirty="0">
                <a:solidFill>
                  <a:srgbClr val="373737"/>
                </a:solidFill>
                <a:latin typeface="メイリオ"/>
                <a:ea typeface="メイリオ"/>
              </a:rPr>
              <a:t>酒気を帯びた状態にある乗務員を乗務させない</a:t>
            </a:r>
          </a:p>
          <a:p>
            <a:pPr marL="228600" indent="-228600">
              <a:buFont typeface="+mj-lt"/>
              <a:buAutoNum type="arabicPeriod"/>
            </a:pPr>
            <a:r>
              <a:rPr lang="ja-JP" altLang="en-US" sz="1200" dirty="0">
                <a:solidFill>
                  <a:srgbClr val="373737"/>
                </a:solidFill>
                <a:latin typeface="メイリオ"/>
                <a:ea typeface="メイリオ"/>
              </a:rPr>
              <a:t>乗務員の健康状態の把握</a:t>
            </a:r>
          </a:p>
          <a:p>
            <a:pPr marL="228600" indent="-228600">
              <a:buFont typeface="+mj-lt"/>
              <a:buAutoNum type="arabicPeriod"/>
            </a:pPr>
            <a:r>
              <a:rPr lang="ja-JP" altLang="en-US" sz="1200" dirty="0">
                <a:solidFill>
                  <a:srgbClr val="373737"/>
                </a:solidFill>
                <a:latin typeface="メイリオ"/>
                <a:ea typeface="メイリオ"/>
              </a:rPr>
              <a:t>交替運転者の配置</a:t>
            </a:r>
            <a:endParaRPr lang="en-US" altLang="ja-JP" sz="1200" dirty="0">
              <a:solidFill>
                <a:srgbClr val="373737"/>
              </a:solidFill>
              <a:latin typeface="メイリオ"/>
              <a:ea typeface="メイリオ"/>
            </a:endParaRPr>
          </a:p>
          <a:p>
            <a:pPr marL="228600" indent="-228600">
              <a:buFont typeface="+mj-lt"/>
              <a:buAutoNum type="arabicPeriod"/>
            </a:pPr>
            <a:r>
              <a:rPr lang="ja-JP" altLang="en-US" sz="1200" dirty="0">
                <a:solidFill>
                  <a:srgbClr val="373737"/>
                </a:solidFill>
                <a:latin typeface="メイリオ"/>
                <a:ea typeface="メイリオ"/>
              </a:rPr>
              <a:t>運行中に体調不良となった場合の措置</a:t>
            </a:r>
          </a:p>
          <a:p>
            <a:pPr marL="228600" indent="-228600">
              <a:buFont typeface="+mj-lt"/>
              <a:buAutoNum type="arabicPeriod"/>
            </a:pPr>
            <a:r>
              <a:rPr lang="ja-JP" altLang="en-US" sz="1200" dirty="0">
                <a:solidFill>
                  <a:srgbClr val="373737"/>
                </a:solidFill>
                <a:latin typeface="メイリオ"/>
                <a:ea typeface="メイリオ"/>
              </a:rPr>
              <a:t>点呼の実施、その記録及び保存等</a:t>
            </a:r>
          </a:p>
          <a:p>
            <a:pPr marL="228600" indent="-228600">
              <a:buFont typeface="+mj-lt"/>
              <a:buAutoNum type="arabicPeriod"/>
            </a:pPr>
            <a:r>
              <a:rPr lang="ja-JP" altLang="en-US" sz="1200" dirty="0">
                <a:solidFill>
                  <a:srgbClr val="373737"/>
                </a:solidFill>
                <a:latin typeface="メイリオ"/>
                <a:ea typeface="メイリオ"/>
              </a:rPr>
              <a:t>運転者に対し乗務について記録をさせる</a:t>
            </a:r>
          </a:p>
          <a:p>
            <a:pPr marL="228600" indent="-228600">
              <a:buFont typeface="+mj-lt"/>
              <a:buAutoNum type="arabicPeriod"/>
            </a:pPr>
            <a:r>
              <a:rPr lang="ja-JP" altLang="en-US" sz="1200" dirty="0">
                <a:solidFill>
                  <a:srgbClr val="373737"/>
                </a:solidFill>
                <a:latin typeface="メイリオ"/>
                <a:ea typeface="メイリオ"/>
              </a:rPr>
              <a:t>運行記録計の管理と保存</a:t>
            </a:r>
          </a:p>
          <a:p>
            <a:pPr marL="228600" indent="-228600">
              <a:buFont typeface="+mj-lt"/>
              <a:buAutoNum type="arabicPeriod"/>
            </a:pPr>
            <a:r>
              <a:rPr lang="ja-JP" altLang="en-US" sz="1200" dirty="0">
                <a:solidFill>
                  <a:srgbClr val="373737"/>
                </a:solidFill>
                <a:latin typeface="メイリオ"/>
                <a:ea typeface="メイリオ"/>
              </a:rPr>
              <a:t>運行記録できない車両を運行させない</a:t>
            </a:r>
          </a:p>
          <a:p>
            <a:pPr marL="228600" indent="-228600">
              <a:buFont typeface="+mj-lt"/>
              <a:buAutoNum type="arabicPeriod"/>
            </a:pPr>
            <a:r>
              <a:rPr lang="ja-JP" altLang="en-US" sz="1200" dirty="0">
                <a:solidFill>
                  <a:srgbClr val="373737"/>
                </a:solidFill>
                <a:latin typeface="メイリオ"/>
                <a:ea typeface="メイリオ"/>
              </a:rPr>
              <a:t>事故の記録及びその保存</a:t>
            </a:r>
          </a:p>
          <a:p>
            <a:pPr marL="228600" indent="-228600">
              <a:buFont typeface="+mj-lt"/>
              <a:buAutoNum type="arabicPeriod"/>
            </a:pPr>
            <a:r>
              <a:rPr lang="ja-JP" altLang="en-US" sz="1200" dirty="0">
                <a:solidFill>
                  <a:srgbClr val="373737"/>
                </a:solidFill>
                <a:latin typeface="メイリオ"/>
                <a:ea typeface="メイリオ"/>
              </a:rPr>
              <a:t>運行基準図の作成、運転者への指導（乗合バス）</a:t>
            </a:r>
          </a:p>
          <a:p>
            <a:pPr marL="228600" indent="-228600">
              <a:buFont typeface="+mj-lt"/>
              <a:buAutoNum type="arabicPeriod"/>
            </a:pPr>
            <a:r>
              <a:rPr lang="ja-JP" altLang="en-US" sz="1200" dirty="0">
                <a:solidFill>
                  <a:srgbClr val="373737"/>
                </a:solidFill>
                <a:latin typeface="メイリオ"/>
                <a:ea typeface="メイリオ"/>
              </a:rPr>
              <a:t>運行表の作成、運転者に携行させる（乗合バス）</a:t>
            </a:r>
          </a:p>
          <a:p>
            <a:pPr marL="228600" indent="-228600">
              <a:buFont typeface="+mj-lt"/>
              <a:buAutoNum type="arabicPeriod"/>
            </a:pPr>
            <a:r>
              <a:rPr lang="ja-JP" altLang="en-US" sz="1200" dirty="0">
                <a:solidFill>
                  <a:srgbClr val="373737"/>
                </a:solidFill>
                <a:latin typeface="メイリオ"/>
                <a:ea typeface="メイリオ"/>
              </a:rPr>
              <a:t>運行経路調査、その運行に適した車両の使用（貸切バス）</a:t>
            </a:r>
          </a:p>
          <a:p>
            <a:pPr marL="228600" indent="-228600">
              <a:buFont typeface="+mj-lt"/>
              <a:buAutoNum type="arabicPeriod"/>
            </a:pPr>
            <a:r>
              <a:rPr lang="ja-JP" altLang="en-US" sz="1200" dirty="0">
                <a:solidFill>
                  <a:srgbClr val="373737"/>
                </a:solidFill>
                <a:latin typeface="メイリオ"/>
                <a:ea typeface="メイリオ"/>
              </a:rPr>
              <a:t>運行指示書を作成し、運転者へ適切に指示し、運行指示書を携行させ、保存する。（貸切バス）</a:t>
            </a:r>
          </a:p>
          <a:p>
            <a:pPr marL="228600" indent="-228600">
              <a:buFont typeface="+mj-lt"/>
              <a:buAutoNum type="arabicPeriod"/>
            </a:pPr>
            <a:r>
              <a:rPr lang="ja-JP" altLang="en-US" sz="1200" dirty="0">
                <a:solidFill>
                  <a:srgbClr val="373737"/>
                </a:solidFill>
                <a:latin typeface="メイリオ"/>
                <a:ea typeface="メイリオ"/>
              </a:rPr>
              <a:t>選任された運転者以外に事業用自動車を運転させない</a:t>
            </a:r>
          </a:p>
          <a:p>
            <a:pPr marL="228600" indent="-228600">
              <a:buFont typeface="+mj-lt"/>
              <a:buAutoNum type="arabicPeriod"/>
            </a:pPr>
            <a:r>
              <a:rPr lang="ja-JP" altLang="en-US" sz="1200" dirty="0">
                <a:solidFill>
                  <a:srgbClr val="373737"/>
                </a:solidFill>
                <a:latin typeface="メイリオ"/>
                <a:ea typeface="メイリオ"/>
              </a:rPr>
              <a:t>乗務員台帳の作成、営業所への備え置き</a:t>
            </a:r>
          </a:p>
          <a:p>
            <a:pPr marL="228600" indent="-228600">
              <a:buFont typeface="+mj-lt"/>
              <a:buAutoNum type="arabicPeriod"/>
            </a:pPr>
            <a:r>
              <a:rPr lang="ja-JP" altLang="en-US" sz="1200" dirty="0">
                <a:solidFill>
                  <a:srgbClr val="373737"/>
                </a:solidFill>
                <a:latin typeface="メイリオ"/>
                <a:ea typeface="メイリオ"/>
              </a:rPr>
              <a:t>運転者が乗務するときに乗務員証を携行させ、乗務終了時に返還させる。（ハイタク）</a:t>
            </a:r>
          </a:p>
          <a:p>
            <a:pPr marL="228600" indent="-228600">
              <a:buFont typeface="+mj-lt"/>
              <a:buAutoNum type="arabicPeriod"/>
            </a:pPr>
            <a:r>
              <a:rPr lang="ja-JP" altLang="en-US" sz="1200" dirty="0">
                <a:solidFill>
                  <a:srgbClr val="373737"/>
                </a:solidFill>
                <a:latin typeface="メイリオ"/>
                <a:ea typeface="メイリオ"/>
              </a:rPr>
              <a:t>運転者証（タク特法）の携行および保管（ハイタク）</a:t>
            </a:r>
          </a:p>
          <a:p>
            <a:pPr marL="228600" indent="-228600">
              <a:buFont typeface="+mj-lt"/>
              <a:buAutoNum type="arabicPeriod"/>
            </a:pPr>
            <a:r>
              <a:rPr lang="ja-JP" altLang="en-US" sz="1200" dirty="0">
                <a:solidFill>
                  <a:srgbClr val="373737"/>
                </a:solidFill>
                <a:latin typeface="メイリオ"/>
                <a:ea typeface="メイリオ"/>
              </a:rPr>
              <a:t>乗務員に対する指導監督、その記録保存</a:t>
            </a:r>
          </a:p>
          <a:p>
            <a:pPr marL="228600" indent="-228600">
              <a:buFont typeface="+mj-lt"/>
              <a:buAutoNum type="arabicPeriod"/>
            </a:pPr>
            <a:r>
              <a:rPr lang="ja-JP" altLang="en-US" sz="1200" dirty="0">
                <a:solidFill>
                  <a:srgbClr val="373737"/>
                </a:solidFill>
                <a:latin typeface="メイリオ"/>
                <a:ea typeface="メイリオ"/>
              </a:rPr>
              <a:t>適性診断を受けさせること</a:t>
            </a:r>
          </a:p>
          <a:p>
            <a:pPr marL="228600" indent="-228600">
              <a:buFont typeface="+mj-lt"/>
              <a:buAutoNum type="arabicPeriod"/>
            </a:pPr>
            <a:r>
              <a:rPr lang="ja-JP" altLang="en-US" sz="1200" dirty="0">
                <a:solidFill>
                  <a:srgbClr val="373737"/>
                </a:solidFill>
                <a:latin typeface="メイリオ"/>
                <a:ea typeface="メイリオ"/>
              </a:rPr>
              <a:t>赤色旗、赤色合図灯などの非常用具を備えること</a:t>
            </a:r>
          </a:p>
          <a:p>
            <a:pPr marL="228600" indent="-228600">
              <a:buFont typeface="+mj-lt"/>
              <a:buAutoNum type="arabicPeriod"/>
            </a:pPr>
            <a:r>
              <a:rPr lang="ja-JP" altLang="en-US" sz="1200" dirty="0">
                <a:solidFill>
                  <a:srgbClr val="373737"/>
                </a:solidFill>
                <a:latin typeface="メイリオ"/>
                <a:ea typeface="メイリオ"/>
              </a:rPr>
              <a:t>補助者を選任した時は補助者に対して指導監督を行う</a:t>
            </a:r>
          </a:p>
          <a:p>
            <a:pPr marL="228600" indent="-228600">
              <a:buFont typeface="+mj-lt"/>
              <a:buAutoNum type="arabicPeriod"/>
            </a:pPr>
            <a:r>
              <a:rPr lang="ja-JP" altLang="en-US" sz="1200" dirty="0">
                <a:solidFill>
                  <a:srgbClr val="373737"/>
                </a:solidFill>
                <a:latin typeface="メイリオ"/>
                <a:ea typeface="メイリオ"/>
              </a:rPr>
              <a:t>「運転者の要件に関する政令」の要件を備えない者を運転させない</a:t>
            </a:r>
          </a:p>
          <a:p>
            <a:pPr marL="228600" indent="-228600">
              <a:buFont typeface="+mj-lt"/>
              <a:buAutoNum type="arabicPeriod"/>
            </a:pPr>
            <a:r>
              <a:rPr lang="ja-JP" altLang="en-US" sz="1200" dirty="0">
                <a:solidFill>
                  <a:srgbClr val="373737"/>
                </a:solidFill>
                <a:latin typeface="メイリオ"/>
                <a:ea typeface="メイリオ"/>
              </a:rPr>
              <a:t>事故報告規則に定められた事故防止対策に基づき、事業用自動車の運行の安全確保について従業員に指導監督を行う</a:t>
            </a:r>
          </a:p>
        </p:txBody>
      </p:sp>
      <p:sp>
        <p:nvSpPr>
          <p:cNvPr id="6" name="テキスト ボックス 5"/>
          <p:cNvSpPr txBox="1"/>
          <p:nvPr/>
        </p:nvSpPr>
        <p:spPr>
          <a:xfrm>
            <a:off x="248170" y="930206"/>
            <a:ext cx="8568952" cy="338554"/>
          </a:xfrm>
          <a:prstGeom prst="rect">
            <a:avLst/>
          </a:prstGeom>
          <a:noFill/>
        </p:spPr>
        <p:txBody>
          <a:bodyPr wrap="square" rtlCol="0">
            <a:spAutoFit/>
          </a:bodyPr>
          <a:lstStyle/>
          <a:p>
            <a:r>
              <a:rPr lang="ja-JP" altLang="en-US" sz="1600" b="1" dirty="0">
                <a:latin typeface="メイリオ"/>
                <a:ea typeface="メイリオ"/>
              </a:rPr>
              <a:t>旅客自動車運送事業運輸規則第</a:t>
            </a:r>
            <a:r>
              <a:rPr lang="en-US" altLang="ja-JP" sz="1600" b="1" dirty="0">
                <a:latin typeface="メイリオ"/>
                <a:ea typeface="メイリオ"/>
              </a:rPr>
              <a:t>48</a:t>
            </a:r>
            <a:r>
              <a:rPr lang="ja-JP" altLang="en-US" sz="1600" b="1" dirty="0">
                <a:latin typeface="メイリオ"/>
                <a:ea typeface="メイリオ"/>
              </a:rPr>
              <a:t>条に基づく運行管理者の主な業務</a:t>
            </a:r>
            <a:endParaRPr lang="ja-JP" altLang="en-US" sz="1600" b="1" strike="sngStrike" dirty="0">
              <a:latin typeface="メイリオ"/>
              <a:ea typeface="メイリオ"/>
            </a:endParaRPr>
          </a:p>
        </p:txBody>
      </p:sp>
      <p:pic>
        <p:nvPicPr>
          <p:cNvPr id="3" name="6">
            <a:hlinkClick r:id="" action="ppaction://media"/>
            <a:extLst>
              <a:ext uri="{FF2B5EF4-FFF2-40B4-BE49-F238E27FC236}">
                <a16:creationId xmlns:a16="http://schemas.microsoft.com/office/drawing/2014/main" id="{213F4169-85CF-18B9-8692-5720C84961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20596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2925907637"/>
              </p:ext>
            </p:extLst>
          </p:nvPr>
        </p:nvGraphicFramePr>
        <p:xfrm>
          <a:off x="351463" y="1434932"/>
          <a:ext cx="7244873" cy="1571706"/>
        </p:xfrm>
        <a:graphic>
          <a:graphicData uri="http://schemas.openxmlformats.org/drawingml/2006/table">
            <a:tbl>
              <a:tblPr/>
              <a:tblGrid>
                <a:gridCol w="7244873">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点呼の実施</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運転者等に対し、業務前・業務後に原則対面による点呼を実施する。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点呼では安全に関する必要な指示を行う。</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4047290788"/>
              </p:ext>
            </p:extLst>
          </p:nvPr>
        </p:nvGraphicFramePr>
        <p:xfrm>
          <a:off x="395536" y="3356992"/>
          <a:ext cx="8352928" cy="234696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2232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報</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告</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容</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（業務</a:t>
                      </a:r>
                      <a:r>
                        <a:rPr kumimoji="1" lang="ja-JP" altLang="en-US" sz="2400" b="0" i="0" u="none" strike="noStrike" kern="1200" cap="none" spc="0" normalizeH="0" baseline="0" noProof="0" dirty="0">
                          <a:ln>
                            <a:noFill/>
                          </a:ln>
                          <a:solidFill>
                            <a:schemeClr val="accent4">
                              <a:lumMod val="75000"/>
                            </a:schemeClr>
                          </a:solidFill>
                          <a:effectLst/>
                          <a:uLnTx/>
                          <a:uFillTx/>
                          <a:latin typeface="+mn-lt"/>
                          <a:ea typeface="+mn-ea"/>
                          <a:cs typeface="メイリオ" pitchFamily="50" charset="-128"/>
                        </a:rPr>
                        <a:t>前</a:t>
                      </a: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の点呼）</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日常点検の実施結果を確認する。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酒気帯びの有無を目視等で確認するほか、アルコール検知器を用いて確認する。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疾病、疲労、睡眠不足等の運転者の健康状態を確認する。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安全運行上必要な指示を与える。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7">
            <a:hlinkClick r:id="" action="ppaction://media"/>
            <a:extLst>
              <a:ext uri="{FF2B5EF4-FFF2-40B4-BE49-F238E27FC236}">
                <a16:creationId xmlns:a16="http://schemas.microsoft.com/office/drawing/2014/main" id="{2F5E0BBB-2F4B-05ED-DFBB-F8495573BA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95607434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2312039400"/>
              </p:ext>
            </p:extLst>
          </p:nvPr>
        </p:nvGraphicFramePr>
        <p:xfrm>
          <a:off x="351463" y="1434932"/>
          <a:ext cx="7388889" cy="1571706"/>
        </p:xfrm>
        <a:graphic>
          <a:graphicData uri="http://schemas.openxmlformats.org/drawingml/2006/table">
            <a:tbl>
              <a:tblPr/>
              <a:tblGrid>
                <a:gridCol w="7388889">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点呼の実施</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運転者に対し、業務前・業務後に原則対面による点呼を実施する。</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点呼では安全に関する必要な指示を行う。</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2346780828"/>
              </p:ext>
            </p:extLst>
          </p:nvPr>
        </p:nvGraphicFramePr>
        <p:xfrm>
          <a:off x="395536" y="3356992"/>
          <a:ext cx="8352928" cy="234696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2232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報</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告</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容</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（業務</a:t>
                      </a:r>
                      <a:r>
                        <a:rPr kumimoji="1" lang="ja-JP" altLang="en-US" sz="2400" b="0" i="0" u="none" strike="noStrike" kern="1200" cap="none" spc="0" normalizeH="0" baseline="0" noProof="0" dirty="0">
                          <a:ln>
                            <a:noFill/>
                          </a:ln>
                          <a:solidFill>
                            <a:schemeClr val="accent4">
                              <a:lumMod val="75000"/>
                            </a:schemeClr>
                          </a:solidFill>
                          <a:effectLst/>
                          <a:uLnTx/>
                          <a:uFillTx/>
                          <a:latin typeface="+mn-lt"/>
                          <a:ea typeface="+mn-ea"/>
                          <a:cs typeface="メイリオ" pitchFamily="50" charset="-128"/>
                        </a:rPr>
                        <a:t>後</a:t>
                      </a: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の点呼）</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自動車や道路の状況、運行状況についての報告を求める。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酒気帯びの有無を目視等で確認するほか、アルコール検知器を用いて確認する。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650639" marR="0" lvl="1" indent="-228600" algn="l" defTabSz="914400" rtl="0" eaLnBrk="1" fontAlgn="auto" latinLnBrk="0" hangingPunct="1">
                        <a:lnSpc>
                          <a:spcPct val="130000"/>
                        </a:lnSpc>
                        <a:spcBef>
                          <a:spcPts val="0"/>
                        </a:spcBef>
                        <a:spcAft>
                          <a:spcPts val="0"/>
                        </a:spcAft>
                        <a:buClrTx/>
                        <a:buSzTx/>
                        <a:buFont typeface="+mj-lt"/>
                        <a:buAutoNum type="arabicPeriod"/>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他の運転者と交替した場合、交替運転者に自動車、道路、運行状況を通告したことについて報告を受ける。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 name="8">
            <a:hlinkClick r:id="" action="ppaction://media"/>
            <a:extLst>
              <a:ext uri="{FF2B5EF4-FFF2-40B4-BE49-F238E27FC236}">
                <a16:creationId xmlns:a16="http://schemas.microsoft.com/office/drawing/2014/main" id="{F18FEBCC-CC0B-C51A-9DEE-082B153F24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502735048"/>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655EF-5259-4378-952F-4528F32391DA}"/>
              </a:ext>
            </a:extLst>
          </p:cNvPr>
          <p:cNvSpPr>
            <a:spLocks noGrp="1"/>
          </p:cNvSpPr>
          <p:nvPr>
            <p:ph type="title"/>
          </p:nvPr>
        </p:nvSpPr>
        <p:spPr/>
        <p:txBody>
          <a:bodyPr/>
          <a:lstStyle/>
          <a:p>
            <a:r>
              <a:rPr lang="en-US" altLang="ja-JP" dirty="0"/>
              <a:t>2.</a:t>
            </a:r>
            <a:r>
              <a:rPr lang="ja-JP" altLang="en-US" dirty="0"/>
              <a:t>運行管理者の業務について</a:t>
            </a:r>
            <a:endParaRPr kumimoji="1" lang="ja-JP" altLang="en-US" dirty="0"/>
          </a:p>
        </p:txBody>
      </p:sp>
      <p:graphicFrame>
        <p:nvGraphicFramePr>
          <p:cNvPr id="3" name="Group 55">
            <a:extLst>
              <a:ext uri="{FF2B5EF4-FFF2-40B4-BE49-F238E27FC236}">
                <a16:creationId xmlns:a16="http://schemas.microsoft.com/office/drawing/2014/main" id="{0EF3605E-1188-4FF1-802A-CEDFDA313C37}"/>
              </a:ext>
            </a:extLst>
          </p:cNvPr>
          <p:cNvGraphicFramePr>
            <a:graphicFrameLocks noGrp="1"/>
          </p:cNvGraphicFramePr>
          <p:nvPr>
            <p:extLst>
              <p:ext uri="{D42A27DB-BD31-4B8C-83A1-F6EECF244321}">
                <p14:modId xmlns:p14="http://schemas.microsoft.com/office/powerpoint/2010/main" val="1564344248"/>
              </p:ext>
            </p:extLst>
          </p:nvPr>
        </p:nvGraphicFramePr>
        <p:xfrm>
          <a:off x="351463" y="1434932"/>
          <a:ext cx="7676921" cy="1571706"/>
        </p:xfrm>
        <a:graphic>
          <a:graphicData uri="http://schemas.openxmlformats.org/drawingml/2006/table">
            <a:tbl>
              <a:tblPr/>
              <a:tblGrid>
                <a:gridCol w="7676921">
                  <a:extLst>
                    <a:ext uri="{9D8B030D-6E8A-4147-A177-3AD203B41FA5}">
                      <a16:colId xmlns:a16="http://schemas.microsoft.com/office/drawing/2014/main" val="20000"/>
                    </a:ext>
                  </a:extLst>
                </a:gridCol>
              </a:tblGrid>
              <a:tr h="388268">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点呼記録簿の記録・保存</a:t>
                      </a:r>
                      <a:endParaRPr kumimoji="1" lang="en-US" altLang="ja-JP" sz="24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1082">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点呼を実施したこと、報告を求めたこと、指示したことの内容等を記録し、</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年間保存（貸切バスの場合は電磁的記録により</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年間保存）する。</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66462" marB="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5">
            <a:extLst>
              <a:ext uri="{FF2B5EF4-FFF2-40B4-BE49-F238E27FC236}">
                <a16:creationId xmlns:a16="http://schemas.microsoft.com/office/drawing/2014/main" id="{D7F24BD4-404E-4DF4-86C1-1B54849D9B59}"/>
              </a:ext>
            </a:extLst>
          </p:cNvPr>
          <p:cNvGraphicFramePr>
            <a:graphicFrameLocks noGrp="1" noChangeAspect="1"/>
          </p:cNvGraphicFramePr>
          <p:nvPr>
            <p:extLst>
              <p:ext uri="{D42A27DB-BD31-4B8C-83A1-F6EECF244321}">
                <p14:modId xmlns:p14="http://schemas.microsoft.com/office/powerpoint/2010/main" val="776665297"/>
              </p:ext>
            </p:extLst>
          </p:nvPr>
        </p:nvGraphicFramePr>
        <p:xfrm>
          <a:off x="395536" y="3356992"/>
          <a:ext cx="8352928" cy="2011680"/>
        </p:xfrm>
        <a:graphic>
          <a:graphicData uri="http://schemas.openxmlformats.org/drawingml/2006/table">
            <a:tbl>
              <a:tblPr/>
              <a:tblGrid>
                <a:gridCol w="318207">
                  <a:extLst>
                    <a:ext uri="{9D8B030D-6E8A-4147-A177-3AD203B41FA5}">
                      <a16:colId xmlns:a16="http://schemas.microsoft.com/office/drawing/2014/main" val="20000"/>
                    </a:ext>
                  </a:extLst>
                </a:gridCol>
                <a:gridCol w="8034721">
                  <a:extLst>
                    <a:ext uri="{9D8B030D-6E8A-4147-A177-3AD203B41FA5}">
                      <a16:colId xmlns:a16="http://schemas.microsoft.com/office/drawing/2014/main" val="20001"/>
                    </a:ext>
                  </a:extLst>
                </a:gridCol>
              </a:tblGrid>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chemeClr val="tx2"/>
                          </a:solidFill>
                          <a:effectLst/>
                          <a:uLnTx/>
                          <a:uFillTx/>
                          <a:latin typeface="+mj-ea"/>
                          <a:ea typeface="+mj-ea"/>
                          <a:cs typeface="メイリオ" pitchFamily="50" charset="-128"/>
                        </a:rPr>
                        <a:t>記録する事項</a:t>
                      </a:r>
                      <a:endParaRPr kumimoji="1" lang="en-US" altLang="ja-JP" sz="2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66154" marT="0" marB="0" horzOverflow="overflow">
                    <a:lnL w="635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 typeface="+mj-lt"/>
                        <a:buNone/>
                        <a:tabLst/>
                        <a:defRPr/>
                      </a:pP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（業務</a:t>
                      </a:r>
                      <a:r>
                        <a:rPr kumimoji="1" lang="ja-JP" altLang="en-US" sz="2400" b="0" i="0" u="none" strike="noStrike" kern="1200" cap="none" spc="0" normalizeH="0" baseline="0" noProof="0" dirty="0">
                          <a:ln>
                            <a:noFill/>
                          </a:ln>
                          <a:solidFill>
                            <a:schemeClr val="accent4">
                              <a:lumMod val="75000"/>
                            </a:schemeClr>
                          </a:solidFill>
                          <a:effectLst/>
                          <a:uLnTx/>
                          <a:uFillTx/>
                          <a:latin typeface="+mn-lt"/>
                          <a:ea typeface="+mn-ea"/>
                          <a:cs typeface="メイリオ" pitchFamily="50" charset="-128"/>
                        </a:rPr>
                        <a:t>前</a:t>
                      </a:r>
                      <a:r>
                        <a:rPr kumimoji="1" lang="ja-JP" altLang="en-US" sz="1800" b="0" i="0" u="none" strike="noStrike" kern="1200" cap="none" spc="0" normalizeH="0" baseline="0" noProof="0" dirty="0">
                          <a:ln>
                            <a:noFill/>
                          </a:ln>
                          <a:solidFill>
                            <a:srgbClr val="373737"/>
                          </a:solidFill>
                          <a:effectLst/>
                          <a:uLnTx/>
                          <a:uFillTx/>
                          <a:latin typeface="+mn-lt"/>
                          <a:ea typeface="+mn-ea"/>
                          <a:cs typeface="メイリオ" pitchFamily="50" charset="-128"/>
                        </a:rPr>
                        <a:t>の点呼）</a:t>
                      </a:r>
                      <a:endParaRPr kumimoji="1" lang="en-US" altLang="ja-JP" sz="1800" b="0" i="0" u="none" strike="noStrike" kern="1200" cap="none" spc="0" normalizeH="0" baseline="0" noProof="0" dirty="0">
                        <a:ln>
                          <a:noFill/>
                        </a:ln>
                        <a:solidFill>
                          <a:srgbClr val="373737"/>
                        </a:solidFill>
                        <a:effectLst/>
                        <a:uLnTx/>
                        <a:uFillTx/>
                        <a:latin typeface="+mn-lt"/>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点呼執行者名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2.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運転者名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3.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自動車登録番号等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4.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点呼日時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5.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点呼方法（</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6.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酒気帯びの有無</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422039" marR="0" lvl="1" indent="0" algn="l" defTabSz="914400" rtl="0" eaLnBrk="1" fontAlgn="auto" latinLnBrk="0" hangingPunct="1">
                        <a:lnSpc>
                          <a:spcPct val="13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7.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運転者の疾病、疲労、睡眠不足等の状況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8.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日常点検の状況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9.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指示事項　　　　　　</a:t>
                      </a:r>
                      <a:r>
                        <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rPr>
                        <a:t>10. </a:t>
                      </a:r>
                      <a:r>
                        <a:rPr kumimoji="1" lang="ja-JP" altLang="en-US" sz="1800" b="0" i="0" u="none" strike="noStrike" kern="1200" cap="none" spc="0" normalizeH="0" baseline="0" noProof="0" dirty="0">
                          <a:ln>
                            <a:noFill/>
                          </a:ln>
                          <a:solidFill>
                            <a:schemeClr val="tx1"/>
                          </a:solidFill>
                          <a:effectLst/>
                          <a:uLnTx/>
                          <a:uFillTx/>
                          <a:latin typeface="+mn-ea"/>
                          <a:ea typeface="+mn-ea"/>
                          <a:cs typeface="メイリオ" pitchFamily="50" charset="-128"/>
                        </a:rPr>
                        <a:t>その他必要な事項</a:t>
                      </a:r>
                      <a:endParaRPr kumimoji="1" lang="en-US" altLang="ja-JP" sz="18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66154" marR="0" marT="0" marB="0"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5095528" y="5719026"/>
            <a:ext cx="3816424" cy="98488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600" dirty="0">
                <a:latin typeface="+mn-ea"/>
                <a:ea typeface="+mn-ea"/>
              </a:rPr>
              <a:t>※</a:t>
            </a:r>
            <a:r>
              <a:rPr kumimoji="1" lang="ja-JP" altLang="en-US" sz="1600" dirty="0">
                <a:latin typeface="+mn-ea"/>
                <a:ea typeface="+mn-ea"/>
              </a:rPr>
              <a:t>５．点呼方法</a:t>
            </a:r>
            <a:endParaRPr kumimoji="1" lang="en-US" altLang="ja-JP" sz="1100" dirty="0">
              <a:latin typeface="+mn-ea"/>
              <a:ea typeface="+mn-ea"/>
            </a:endParaRPr>
          </a:p>
          <a:p>
            <a:pPr marL="800100" lvl="1" indent="-342900">
              <a:lnSpc>
                <a:spcPct val="150000"/>
              </a:lnSpc>
              <a:buFont typeface="Wingdings" panose="05000000000000000000" pitchFamily="2" charset="2"/>
              <a:buChar char="ü"/>
            </a:pPr>
            <a:r>
              <a:rPr kumimoji="1" lang="ja-JP" altLang="en-US" sz="1400" dirty="0">
                <a:latin typeface="+mn-ea"/>
                <a:ea typeface="+mn-ea"/>
              </a:rPr>
              <a:t>アルコール検知器の使用の有無</a:t>
            </a:r>
            <a:endParaRPr kumimoji="1" lang="en-US" altLang="ja-JP" sz="1400" dirty="0">
              <a:latin typeface="+mn-ea"/>
              <a:ea typeface="+mn-ea"/>
            </a:endParaRPr>
          </a:p>
          <a:p>
            <a:pPr marL="800100" lvl="1" indent="-342900">
              <a:lnSpc>
                <a:spcPct val="150000"/>
              </a:lnSpc>
              <a:buFont typeface="Wingdings" panose="05000000000000000000" pitchFamily="2" charset="2"/>
              <a:buChar char="ü"/>
            </a:pPr>
            <a:r>
              <a:rPr lang="ja-JP" altLang="en-US" sz="1400" dirty="0">
                <a:latin typeface="+mn-ea"/>
                <a:ea typeface="+mn-ea"/>
              </a:rPr>
              <a:t>対面でない場合は具体的方法</a:t>
            </a:r>
            <a:endParaRPr lang="en-US" altLang="ja-JP" sz="1400" dirty="0">
              <a:latin typeface="+mn-ea"/>
              <a:ea typeface="+mn-ea"/>
            </a:endParaRPr>
          </a:p>
        </p:txBody>
      </p:sp>
      <p:pic>
        <p:nvPicPr>
          <p:cNvPr id="4" name="9">
            <a:hlinkClick r:id="" action="ppaction://media"/>
            <a:extLst>
              <a:ext uri="{FF2B5EF4-FFF2-40B4-BE49-F238E27FC236}">
                <a16:creationId xmlns:a16="http://schemas.microsoft.com/office/drawing/2014/main" id="{7143CD8B-D74E-882E-CB12-CA67826E2E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290172963"/>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resentation-design-2019-06">
  <a:themeElements>
    <a:clrScheme name="presentation-design-2019-06">
      <a:dk1>
        <a:srgbClr val="373737"/>
      </a:dk1>
      <a:lt1>
        <a:srgbClr val="FFFFFF"/>
      </a:lt1>
      <a:dk2>
        <a:srgbClr val="0071BC"/>
      </a:dk2>
      <a:lt2>
        <a:srgbClr val="E2F1FA"/>
      </a:lt2>
      <a:accent1>
        <a:srgbClr val="072F59"/>
      </a:accent1>
      <a:accent2>
        <a:srgbClr val="0071BC"/>
      </a:accent2>
      <a:accent3>
        <a:srgbClr val="FF5050"/>
      </a:accent3>
      <a:accent4>
        <a:srgbClr val="FF9696"/>
      </a:accent4>
      <a:accent5>
        <a:srgbClr val="EAEAEA"/>
      </a:accent5>
      <a:accent6>
        <a:srgbClr val="B0B0B0"/>
      </a:accent6>
      <a:hlink>
        <a:srgbClr val="519EEF"/>
      </a:hlink>
      <a:folHlink>
        <a:srgbClr val="072F59"/>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4781</Words>
  <PresentationFormat>画面に合わせる (4:3)</PresentationFormat>
  <Paragraphs>399</Paragraphs>
  <Slides>24</Slides>
  <Notes>24</Notes>
  <HiddenSlides>0</HiddenSlides>
  <MMClips>24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ＭＳ Ｐゴシック</vt:lpstr>
      <vt:lpstr>メイリオ</vt:lpstr>
      <vt:lpstr>Arial</vt:lpstr>
      <vt:lpstr>Calibri</vt:lpstr>
      <vt:lpstr>Wingdings</vt:lpstr>
      <vt:lpstr>presentation-design-2019-06</vt:lpstr>
      <vt:lpstr>事業用自動車の事故防止について</vt:lpstr>
      <vt:lpstr>事業用自動車の事故防止について</vt:lpstr>
      <vt:lpstr>1.運行管理者について</vt:lpstr>
      <vt:lpstr>1.運行管理者について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2.運行管理者の業務について</vt:lpstr>
      <vt:lpstr>3.事故報告、事故速報について</vt:lpstr>
      <vt:lpstr>3.事故報告、事故速報について</vt:lpstr>
      <vt:lpstr>3.事故報告、事故速報について</vt:lpstr>
      <vt:lpstr>3.事故報告、事故速報について</vt:lpstr>
      <vt:lpstr>最後に</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