
<file path=[Content_Types].xml><?xml version="1.0" encoding="utf-8"?>
<Types xmlns="http://schemas.openxmlformats.org/package/2006/content-types">
  <Default ContentType="audio/mp4" Extension="m4a"/>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ms-powerpoint.authors+xml" PartName="/ppt/authors.xml"/>
  <Override ContentType="application/vnd.ms-powerpoint.changesinfo+xml" PartName="/ppt/changesInfos/changesInfo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8" r:id="rId1"/>
  </p:sldMasterIdLst>
  <p:notesMasterIdLst>
    <p:notesMasterId r:id="rId11"/>
  </p:notesMasterIdLst>
  <p:sldIdLst>
    <p:sldId id="256" r:id="rId2"/>
    <p:sldId id="257" r:id="rId3"/>
    <p:sldId id="258" r:id="rId4"/>
    <p:sldId id="260" r:id="rId5"/>
    <p:sldId id="270" r:id="rId6"/>
    <p:sldId id="264" r:id="rId7"/>
    <p:sldId id="263" r:id="rId8"/>
    <p:sldId id="267" r:id="rId9"/>
    <p:sldId id="268" r:id="rId10"/>
  </p:sldIdLst>
  <p:sldSz cx="12192000" cy="6858000"/>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0D591B-41E0-3EF4-9F03-68121CABCC39}" name="大杉 恭美(oosugi-kyoumi.2v3)" initials="大杉" userId="S::OKEHV@lansys.mhlw.go.jp::df3a9fb0-806d-4502-a316-1b51eb28c63c" providerId="AD"/>
  <p188:author id="{26CD2767-44AC-4DF2-6B97-D89DB40DB89D}" name="土田 章代(tsuchida-akiyo.8g1)" initials="土田" userId="S::TAOTZ@lansys.mhlw.go.jp::19c987e2-7e49-4c42-9dc9-00ac9ed23c5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76190C-ED94-4836-8205-CB18030A0897}" v="4" dt="2025-07-15T05:01:18.5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1" autoAdjust="0"/>
    <p:restoredTop sz="78133" autoAdjust="0"/>
  </p:normalViewPr>
  <p:slideViewPr>
    <p:cSldViewPr snapToGrid="0">
      <p:cViewPr varScale="1">
        <p:scale>
          <a:sx n="84" d="100"/>
          <a:sy n="84" d="100"/>
        </p:scale>
        <p:origin x="1434" y="96"/>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6" d="100"/>
          <a:sy n="76" d="100"/>
        </p:scale>
        <p:origin x="4002" y="96"/>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9.xml" Type="http://schemas.openxmlformats.org/officeDocument/2006/relationships/slide"/><Relationship Id="rId11" Target="notesMasters/notesMaster1.xml" Type="http://schemas.openxmlformats.org/officeDocument/2006/relationships/notesMaster"/><Relationship Id="rId12" Target="presProps.xml" Type="http://schemas.openxmlformats.org/officeDocument/2006/relationships/presProps"/><Relationship Id="rId13" Target="viewProps.xml" Type="http://schemas.openxmlformats.org/officeDocument/2006/relationships/viewProps"/><Relationship Id="rId14" Target="theme/theme1.xml" Type="http://schemas.openxmlformats.org/officeDocument/2006/relationships/theme"/><Relationship Id="rId15" Target="tableStyles.xml" Type="http://schemas.openxmlformats.org/officeDocument/2006/relationships/tableStyles"/><Relationship Id="rId16" Target="changesInfos/changesInfo1.xml" Type="http://schemas.microsoft.com/office/2016/11/relationships/changesInfo"/><Relationship Id="rId17" Target="revisionInfo.xml" Type="http://schemas.microsoft.com/office/2015/10/relationships/revisionInfo"/><Relationship Id="rId18" Target="authors.xml" Type="http://schemas.microsoft.com/office/2018/10/relationships/authors"/><Relationship Id="rId2" Target="slides/slide1.xml" Type="http://schemas.openxmlformats.org/officeDocument/2006/relationships/slide"/><Relationship Id="rId3" Target="slides/slide2.xml" Type="http://schemas.openxmlformats.org/officeDocument/2006/relationships/slide"/><Relationship Id="rId4" Target="slides/slide3.xml" Type="http://schemas.openxmlformats.org/officeDocument/2006/relationships/slide"/><Relationship Id="rId5" Target="slides/slide4.xml" Type="http://schemas.openxmlformats.org/officeDocument/2006/relationships/slide"/><Relationship Id="rId6" Target="slides/slide5.xml" Type="http://schemas.openxmlformats.org/officeDocument/2006/relationships/slide"/><Relationship Id="rId7" Target="slides/slide6.xml" Type="http://schemas.openxmlformats.org/officeDocument/2006/relationships/slide"/><Relationship Id="rId8" Target="slides/slide7.xml" Type="http://schemas.openxmlformats.org/officeDocument/2006/relationships/slide"/><Relationship Id="rId9" Target="slides/slide8.xml" Type="http://schemas.openxmlformats.org/officeDocument/2006/relationships/slide"/></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藤吉 哲汰(fujiyoshi-tetsuta.i14)" userId="bc8a2147-dd77-4546-8125-f59222d3cf20" providerId="ADAL" clId="{EC76190C-ED94-4836-8205-CB18030A0897}"/>
    <pc:docChg chg="modSld">
      <pc:chgData name="藤吉 哲汰(fujiyoshi-tetsuta.i14)" userId="bc8a2147-dd77-4546-8125-f59222d3cf20" providerId="ADAL" clId="{EC76190C-ED94-4836-8205-CB18030A0897}" dt="2025-07-15T05:01:18.521" v="14"/>
      <pc:docMkLst>
        <pc:docMk/>
      </pc:docMkLst>
      <pc:sldChg chg="modSp mod">
        <pc:chgData name="藤吉 哲汰(fujiyoshi-tetsuta.i14)" userId="bc8a2147-dd77-4546-8125-f59222d3cf20" providerId="ADAL" clId="{EC76190C-ED94-4836-8205-CB18030A0897}" dt="2025-07-15T05:01:18.521" v="14"/>
        <pc:sldMkLst>
          <pc:docMk/>
          <pc:sldMk cId="0" sldId="263"/>
        </pc:sldMkLst>
        <pc:spChg chg="mod">
          <ac:chgData name="藤吉 哲汰(fujiyoshi-tetsuta.i14)" userId="bc8a2147-dd77-4546-8125-f59222d3cf20" providerId="ADAL" clId="{EC76190C-ED94-4836-8205-CB18030A0897}" dt="2025-07-15T05:01:18.521" v="14"/>
          <ac:spMkLst>
            <pc:docMk/>
            <pc:sldMk cId="0" sldId="263"/>
            <ac:spMk id="3" creationId="{00000000-0000-0000-0000-000000000000}"/>
          </ac:spMkLst>
        </pc:spChg>
      </pc:sldChg>
    </pc:docChg>
  </pc:docChgLst>
</pc:chgInfo>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500" cy="503238"/>
          </a:xfrm>
          <a:prstGeom prst="rect">
            <a:avLst/>
          </a:prstGeom>
        </p:spPr>
        <p:txBody>
          <a:bodyPr vert="horz" lIns="96606" tIns="48303" rIns="96606" bIns="48303" rtlCol="0"/>
          <a:lstStyle>
            <a:lvl1pPr algn="l" eaLnBrk="1" fontAlgn="auto" hangingPunct="1">
              <a:spcBef>
                <a:spcPts val="0"/>
              </a:spcBef>
              <a:spcAft>
                <a:spcPts val="0"/>
              </a:spcAft>
              <a:defRPr kumimoji="1" sz="1300">
                <a:latin typeface="+mn-lt"/>
              </a:defRPr>
            </a:lvl1pPr>
          </a:lstStyle>
          <a:p>
            <a:pPr>
              <a:defRPr/>
            </a:pPr>
            <a:endParaRPr lang="ja-JP" altLang="en-US"/>
          </a:p>
        </p:txBody>
      </p:sp>
      <p:sp>
        <p:nvSpPr>
          <p:cNvPr id="3" name="日付プレースホルダー 2"/>
          <p:cNvSpPr>
            <a:spLocks noGrp="1"/>
          </p:cNvSpPr>
          <p:nvPr>
            <p:ph type="dt" idx="1"/>
          </p:nvPr>
        </p:nvSpPr>
        <p:spPr>
          <a:xfrm>
            <a:off x="3902075" y="0"/>
            <a:ext cx="2984500" cy="503238"/>
          </a:xfrm>
          <a:prstGeom prst="rect">
            <a:avLst/>
          </a:prstGeom>
        </p:spPr>
        <p:txBody>
          <a:bodyPr vert="horz" lIns="96606" tIns="48303" rIns="96606" bIns="48303" rtlCol="0"/>
          <a:lstStyle>
            <a:lvl1pPr algn="r" eaLnBrk="1" fontAlgn="auto" hangingPunct="1">
              <a:spcBef>
                <a:spcPts val="0"/>
              </a:spcBef>
              <a:spcAft>
                <a:spcPts val="0"/>
              </a:spcAft>
              <a:defRPr kumimoji="1" sz="1300">
                <a:latin typeface="+mn-lt"/>
              </a:defRPr>
            </a:lvl1pPr>
          </a:lstStyle>
          <a:p>
            <a:pPr>
              <a:defRPr/>
            </a:pPr>
            <a:fld id="{6AA591F6-3E22-4988-8854-976BEC70DF66}" type="datetimeFigureOut">
              <a:rPr lang="ja-JP" altLang="en-US"/>
              <a:pPr>
                <a:defRPr/>
              </a:pPr>
              <a:t>2025/7/15</a:t>
            </a:fld>
            <a:endParaRPr lang="ja-JP" altLang="en-US"/>
          </a:p>
        </p:txBody>
      </p:sp>
      <p:sp>
        <p:nvSpPr>
          <p:cNvPr id="4" name="スライド イメージ プレースホルダー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pPr lvl="0"/>
            <a:endParaRPr lang="ja-JP" altLang="en-US" noProof="0"/>
          </a:p>
        </p:txBody>
      </p:sp>
      <p:sp>
        <p:nvSpPr>
          <p:cNvPr id="5" name="ノート プレースホルダー 4"/>
          <p:cNvSpPr>
            <a:spLocks noGrp="1"/>
          </p:cNvSpPr>
          <p:nvPr>
            <p:ph type="body" sz="quarter" idx="3"/>
          </p:nvPr>
        </p:nvSpPr>
        <p:spPr>
          <a:xfrm>
            <a:off x="688975" y="4821238"/>
            <a:ext cx="5510213" cy="3944937"/>
          </a:xfrm>
          <a:prstGeom prst="rect">
            <a:avLst/>
          </a:prstGeom>
        </p:spPr>
        <p:txBody>
          <a:bodyPr vert="horz" lIns="96606" tIns="48303" rIns="96606" bIns="48303"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515475"/>
            <a:ext cx="2984500" cy="503238"/>
          </a:xfrm>
          <a:prstGeom prst="rect">
            <a:avLst/>
          </a:prstGeom>
        </p:spPr>
        <p:txBody>
          <a:bodyPr vert="horz" lIns="96606" tIns="48303" rIns="96606" bIns="48303" rtlCol="0" anchor="b"/>
          <a:lstStyle>
            <a:lvl1pPr algn="l" eaLnBrk="1" fontAlgn="auto" hangingPunct="1">
              <a:spcBef>
                <a:spcPts val="0"/>
              </a:spcBef>
              <a:spcAft>
                <a:spcPts val="0"/>
              </a:spcAft>
              <a:defRPr kumimoji="1" sz="1300">
                <a:latin typeface="+mn-lt"/>
              </a:defRPr>
            </a:lvl1pPr>
          </a:lstStyle>
          <a:p>
            <a:pPr>
              <a:defRPr/>
            </a:pPr>
            <a:endParaRPr lang="ja-JP" altLang="en-US"/>
          </a:p>
        </p:txBody>
      </p:sp>
      <p:sp>
        <p:nvSpPr>
          <p:cNvPr id="7" name="スライド番号プレースホルダー 6"/>
          <p:cNvSpPr>
            <a:spLocks noGrp="1"/>
          </p:cNvSpPr>
          <p:nvPr>
            <p:ph type="sldNum" sz="quarter" idx="5"/>
          </p:nvPr>
        </p:nvSpPr>
        <p:spPr>
          <a:xfrm>
            <a:off x="3902075" y="9515475"/>
            <a:ext cx="2984500" cy="503238"/>
          </a:xfrm>
          <a:prstGeom prst="rect">
            <a:avLst/>
          </a:prstGeom>
        </p:spPr>
        <p:txBody>
          <a:bodyPr vert="horz" wrap="square" lIns="96606" tIns="48303" rIns="96606" bIns="48303" numCol="1" anchor="b" anchorCtr="0" compatLnSpc="1">
            <a:prstTxWarp prst="textNoShape">
              <a:avLst/>
            </a:prstTxWarp>
          </a:bodyPr>
          <a:lstStyle>
            <a:lvl1pPr algn="r" eaLnBrk="1" hangingPunct="1">
              <a:defRPr kumimoji="1" sz="1300" smtClean="0"/>
            </a:lvl1pPr>
          </a:lstStyle>
          <a:p>
            <a:pPr>
              <a:defRPr/>
            </a:pPr>
            <a:fld id="{1DA5978C-73AD-49CC-82CA-C5CF73B39929}" type="slidenum">
              <a:rPr lang="ja-JP" altLang="en-US"/>
              <a:pPr>
                <a:defRPr/>
              </a:pPr>
              <a:t>‹#›</a:t>
            </a:fld>
            <a:endParaRPr lang="ja-JP" altLang="en-US"/>
          </a:p>
        </p:txBody>
      </p:sp>
    </p:spTree>
    <p:extLst>
      <p:ext uri="{BB962C8B-B14F-4D97-AF65-F5344CB8AC3E}">
        <p14:creationId xmlns:p14="http://schemas.microsoft.com/office/powerpoint/2010/main" val="22269198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kumimoji="1" lang="ja-JP" altLang="en-US" dirty="0"/>
              <a:t>この講義では、労働保険について説明します。</a:t>
            </a:r>
            <a:endParaRPr kumimoji="1" lang="en-US" altLang="ja-JP" dirty="0"/>
          </a:p>
          <a:p>
            <a:pPr algn="just"/>
            <a:endParaRPr kumimoji="1" lang="en-US" altLang="ja-JP" dirty="0"/>
          </a:p>
          <a:p>
            <a:pPr algn="just"/>
            <a:r>
              <a:rPr lang="ja-JP" altLang="en-US" dirty="0"/>
              <a:t>なお、この講義資料は、厚生労働省の「労働保険の成立手続はおすみですか」の　資料に基づき、作成されていますので、お手元に参照いただきながらお聞きください。</a:t>
            </a:r>
            <a:endParaRPr lang="en-US" altLang="ja-JP" dirty="0"/>
          </a:p>
          <a:p>
            <a:pPr algn="just"/>
            <a:endParaRPr kumimoji="1" lang="en-US" altLang="ja-JP" dirty="0"/>
          </a:p>
          <a:p>
            <a:pPr algn="just"/>
            <a:r>
              <a:rPr kumimoji="1" lang="ja-JP" altLang="en-US" dirty="0"/>
              <a:t>次のページをご覧ください。</a:t>
            </a:r>
          </a:p>
        </p:txBody>
      </p:sp>
      <p:sp>
        <p:nvSpPr>
          <p:cNvPr id="4" name="スライド番号プレースホルダー 3"/>
          <p:cNvSpPr>
            <a:spLocks noGrp="1"/>
          </p:cNvSpPr>
          <p:nvPr>
            <p:ph type="sldNum" sz="quarter" idx="5"/>
          </p:nvPr>
        </p:nvSpPr>
        <p:spPr/>
        <p:txBody>
          <a:bodyPr/>
          <a:lstStyle/>
          <a:p>
            <a:pPr>
              <a:defRPr/>
            </a:pPr>
            <a:fld id="{1DA5978C-73AD-49CC-82CA-C5CF73B39929}" type="slidenum">
              <a:rPr lang="ja-JP" altLang="en-US" smtClean="0"/>
              <a:pPr>
                <a:defRPr/>
              </a:pPr>
              <a:t>1</a:t>
            </a:fld>
            <a:endParaRPr lang="ja-JP" altLang="en-US"/>
          </a:p>
        </p:txBody>
      </p:sp>
    </p:spTree>
    <p:extLst>
      <p:ext uri="{BB962C8B-B14F-4D97-AF65-F5344CB8AC3E}">
        <p14:creationId xmlns:p14="http://schemas.microsoft.com/office/powerpoint/2010/main" val="1967474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 イメージ プレースホルダー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ノート プレースホルダー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ja-JP" altLang="en-US" dirty="0"/>
              <a:t>はじめに、労働保険とはなにか、についてです。</a:t>
            </a:r>
            <a:endParaRPr lang="en-US" altLang="ja-JP" dirty="0"/>
          </a:p>
          <a:p>
            <a:pPr algn="just" eaLnBrk="1" hangingPunct="1">
              <a:spcBef>
                <a:spcPct val="0"/>
              </a:spcBef>
            </a:pPr>
            <a:endParaRPr lang="en-US" altLang="ja-JP" dirty="0"/>
          </a:p>
          <a:p>
            <a:pPr algn="just" eaLnBrk="1" hangingPunct="1">
              <a:spcBef>
                <a:spcPct val="0"/>
              </a:spcBef>
            </a:pPr>
            <a:r>
              <a:rPr lang="ja-JP" altLang="en-US" dirty="0"/>
              <a:t>一般に、労災保険と呼ばれる、労働者災害補償保険と、雇用保険とを総称した言葉であり、</a:t>
            </a:r>
            <a:endParaRPr lang="en-US" altLang="ja-JP" dirty="0"/>
          </a:p>
          <a:p>
            <a:pPr algn="just" eaLnBrk="1" hangingPunct="1">
              <a:spcBef>
                <a:spcPct val="0"/>
              </a:spcBef>
            </a:pPr>
            <a:r>
              <a:rPr lang="ja-JP" altLang="en-US" dirty="0"/>
              <a:t>労災保険は、業務上の事故や通勤途中に起きた出来事に起因する傷病、傷害、　あるいは死亡した場合、労働者や遺族に補償する保険制度となっており、</a:t>
            </a:r>
            <a:endParaRPr lang="en-US" altLang="ja-JP" dirty="0"/>
          </a:p>
          <a:p>
            <a:pPr algn="just" eaLnBrk="1" hangingPunct="1">
              <a:spcBef>
                <a:spcPct val="0"/>
              </a:spcBef>
            </a:pPr>
            <a:endParaRPr lang="en-US" altLang="ja-JP" dirty="0"/>
          </a:p>
          <a:p>
            <a:pPr algn="just" eaLnBrk="1" hangingPunct="1">
              <a:spcBef>
                <a:spcPct val="0"/>
              </a:spcBef>
            </a:pPr>
            <a:r>
              <a:rPr lang="ja-JP" altLang="en-US" dirty="0"/>
              <a:t>雇用保険は、労働者の失業や労働者の雇用の継続が困難となる場合に、生活　　および雇用の安定、再就職を促進するために必要な給付を行う制度となっています。</a:t>
            </a:r>
            <a:endParaRPr lang="en-US" altLang="ja-JP" dirty="0"/>
          </a:p>
          <a:p>
            <a:pPr algn="just" eaLnBrk="1" hangingPunct="1">
              <a:spcBef>
                <a:spcPct val="0"/>
              </a:spcBef>
            </a:pPr>
            <a:endParaRPr lang="en-US" altLang="ja-JP" dirty="0"/>
          </a:p>
          <a:p>
            <a:pPr algn="just" eaLnBrk="1" hangingPunct="1">
              <a:spcBef>
                <a:spcPct val="0"/>
              </a:spcBef>
            </a:pPr>
            <a:r>
              <a:rPr lang="ja-JP" altLang="en-US" dirty="0"/>
              <a:t>保険給付は両保険制度で別個に行われていますが、保険料の徴収等については、両保険は労働保険として、原則的に一体のものとして取り扱われています。</a:t>
            </a:r>
            <a:endParaRPr lang="en-US" altLang="ja-JP" dirty="0"/>
          </a:p>
          <a:p>
            <a:pPr algn="just" eaLnBrk="1" hangingPunct="1">
              <a:spcBef>
                <a:spcPct val="0"/>
              </a:spcBef>
            </a:pPr>
            <a:endParaRPr lang="en-US" altLang="ja-JP" dirty="0"/>
          </a:p>
          <a:p>
            <a:pPr algn="just" eaLnBrk="1" hangingPunct="1">
              <a:spcBef>
                <a:spcPct val="0"/>
              </a:spcBef>
            </a:pPr>
            <a:r>
              <a:rPr lang="ja-JP" altLang="en-US" dirty="0"/>
              <a:t>なお、このページを含めた以降のページでは、右上にページ番号を記載しています。このページ番号は、「労働保険の成立手続はおすみですか」の記述に対応したものとなっていますので、あわせて参照いただけますとさいわいです。</a:t>
            </a:r>
            <a:endParaRPr lang="en-US" altLang="ja-JP" dirty="0"/>
          </a:p>
          <a:p>
            <a:pPr algn="just" eaLnBrk="1" hangingPunct="1">
              <a:spcBef>
                <a:spcPct val="0"/>
              </a:spcBef>
            </a:pPr>
            <a:endParaRPr lang="en-US" altLang="ja-JP" dirty="0"/>
          </a:p>
          <a:p>
            <a:pPr algn="just" eaLnBrk="1" hangingPunct="1">
              <a:spcBef>
                <a:spcPct val="0"/>
              </a:spcBef>
            </a:pPr>
            <a:r>
              <a:rPr lang="ja-JP" altLang="en-US" dirty="0"/>
              <a:t>次のページをご覧ください。</a:t>
            </a:r>
            <a:endParaRPr lang="en-US" altLang="ja-JP" dirty="0"/>
          </a:p>
        </p:txBody>
      </p:sp>
      <p:sp>
        <p:nvSpPr>
          <p:cNvPr id="11268" name="スライド番号プレースホルダー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4546B489-53E4-44D6-A14A-E209C8B7365E}" type="slidenum">
              <a:rPr lang="ja-JP" altLang="en-US"/>
              <a:pPr/>
              <a:t>2</a:t>
            </a:fld>
            <a:endParaRPr lang="ja-JP" altLang="en-US"/>
          </a:p>
        </p:txBody>
      </p:sp>
    </p:spTree>
    <p:extLst>
      <p:ext uri="{BB962C8B-B14F-4D97-AF65-F5344CB8AC3E}">
        <p14:creationId xmlns:p14="http://schemas.microsoft.com/office/powerpoint/2010/main" val="2596932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spcBef>
                <a:spcPts val="0"/>
              </a:spcBef>
            </a:pPr>
            <a:r>
              <a:rPr kumimoji="1" lang="ja-JP" altLang="en-US" dirty="0"/>
              <a:t>どのような場合に労働保険が適用されるか、についてです。</a:t>
            </a:r>
            <a:endParaRPr kumimoji="1" lang="en-US" altLang="ja-JP" dirty="0"/>
          </a:p>
          <a:p>
            <a:pPr algn="just">
              <a:spcBef>
                <a:spcPts val="0"/>
              </a:spcBef>
            </a:pPr>
            <a:endParaRPr kumimoji="1" lang="en-US" altLang="ja-JP" dirty="0"/>
          </a:p>
          <a:p>
            <a:pPr algn="just">
              <a:spcBef>
                <a:spcPts val="0"/>
              </a:spcBef>
            </a:pPr>
            <a:r>
              <a:rPr kumimoji="1" lang="ja-JP" altLang="en-US" dirty="0"/>
              <a:t>農林水産業の一部を除き、労働者を一人でも雇った場合、加入していただくことが必要で、この点が他の任意の保険と異なります。</a:t>
            </a:r>
            <a:endParaRPr kumimoji="1" lang="en-US" altLang="ja-JP" dirty="0"/>
          </a:p>
          <a:p>
            <a:pPr algn="just">
              <a:spcBef>
                <a:spcPts val="0"/>
              </a:spcBef>
            </a:pPr>
            <a:r>
              <a:rPr kumimoji="1" lang="ja-JP" altLang="en-US" dirty="0"/>
              <a:t>また、ここでいう労働者とは、労働基準法で定められている、職業の種類を問わず、事業または事務所に使用され、賃金を支払われる者が該当します。</a:t>
            </a:r>
            <a:endParaRPr kumimoji="1" lang="en-US" altLang="ja-JP" dirty="0"/>
          </a:p>
          <a:p>
            <a:pPr algn="just">
              <a:spcBef>
                <a:spcPts val="0"/>
              </a:spcBef>
            </a:pPr>
            <a:endParaRPr lang="en-US" altLang="ja-JP" dirty="0"/>
          </a:p>
          <a:p>
            <a:pPr algn="just">
              <a:spcBef>
                <a:spcPts val="0"/>
              </a:spcBef>
            </a:pPr>
            <a:r>
              <a:rPr kumimoji="1" lang="ja-JP" altLang="en-US" dirty="0"/>
              <a:t>次のページをご覧ください。</a:t>
            </a:r>
          </a:p>
        </p:txBody>
      </p:sp>
      <p:sp>
        <p:nvSpPr>
          <p:cNvPr id="4" name="スライド番号プレースホルダー 3"/>
          <p:cNvSpPr>
            <a:spLocks noGrp="1"/>
          </p:cNvSpPr>
          <p:nvPr>
            <p:ph type="sldNum" sz="quarter" idx="5"/>
          </p:nvPr>
        </p:nvSpPr>
        <p:spPr/>
        <p:txBody>
          <a:bodyPr/>
          <a:lstStyle/>
          <a:p>
            <a:pPr>
              <a:defRPr/>
            </a:pPr>
            <a:fld id="{1DA5978C-73AD-49CC-82CA-C5CF73B39929}" type="slidenum">
              <a:rPr lang="ja-JP" altLang="en-US" smtClean="0"/>
              <a:pPr>
                <a:defRPr/>
              </a:pPr>
              <a:t>3</a:t>
            </a:fld>
            <a:endParaRPr lang="ja-JP" altLang="en-US"/>
          </a:p>
        </p:txBody>
      </p:sp>
    </p:spTree>
    <p:extLst>
      <p:ext uri="{BB962C8B-B14F-4D97-AF65-F5344CB8AC3E}">
        <p14:creationId xmlns:p14="http://schemas.microsoft.com/office/powerpoint/2010/main" val="985995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8975" y="4821238"/>
            <a:ext cx="5510213" cy="4068000"/>
          </a:xfrm>
        </p:spPr>
        <p:txBody>
          <a:bodyPr/>
          <a:lstStyle/>
          <a:p>
            <a:pPr algn="just">
              <a:spcBef>
                <a:spcPts val="0"/>
              </a:spcBef>
            </a:pPr>
            <a:r>
              <a:rPr kumimoji="1" lang="ja-JP" altLang="en-US" dirty="0"/>
              <a:t>加入する場合の手続きについてです。</a:t>
            </a:r>
            <a:endParaRPr kumimoji="1" lang="en-US" altLang="ja-JP" dirty="0"/>
          </a:p>
          <a:p>
            <a:pPr algn="just">
              <a:spcBef>
                <a:spcPts val="0"/>
              </a:spcBef>
            </a:pPr>
            <a:endParaRPr kumimoji="1" lang="en-US" altLang="ja-JP" dirty="0"/>
          </a:p>
          <a:p>
            <a:pPr algn="just">
              <a:spcBef>
                <a:spcPts val="0"/>
              </a:spcBef>
            </a:pPr>
            <a:r>
              <a:rPr kumimoji="1" lang="ja-JP" altLang="en-US" dirty="0"/>
              <a:t>労働保険の手続きとして、労働基準監督署又は公共職業安定所に、保険関係成立とどけを行い、その後、当該年度分の労働保険を概算保険料として申告、納付することになります。</a:t>
            </a:r>
            <a:endParaRPr kumimoji="1" lang="en-US" altLang="ja-JP" dirty="0"/>
          </a:p>
          <a:p>
            <a:pPr algn="just">
              <a:spcBef>
                <a:spcPts val="0"/>
              </a:spcBef>
            </a:pPr>
            <a:r>
              <a:rPr kumimoji="1" lang="ja-JP" altLang="en-US" dirty="0"/>
              <a:t>なお、保険関係成立とどけの記入例については、</a:t>
            </a:r>
            <a:r>
              <a:rPr lang="ja-JP" altLang="en-US" dirty="0"/>
              <a:t> 「労働保険の成立手続はおすみですか」の１０ページにお示ししていますので、あわせて参照ください。</a:t>
            </a:r>
            <a:endParaRPr lang="en-US" altLang="ja-JP" dirty="0"/>
          </a:p>
          <a:p>
            <a:pPr algn="just">
              <a:spcBef>
                <a:spcPts val="0"/>
              </a:spcBef>
            </a:pPr>
            <a:endParaRPr kumimoji="1" lang="en-US" altLang="ja-JP" dirty="0"/>
          </a:p>
          <a:p>
            <a:pPr algn="just">
              <a:spcBef>
                <a:spcPts val="0"/>
              </a:spcBef>
            </a:pPr>
            <a:r>
              <a:rPr kumimoji="1" lang="ja-JP" altLang="en-US" dirty="0"/>
              <a:t>また、雇い入れている労働者が、</a:t>
            </a:r>
            <a:endParaRPr kumimoji="1" lang="en-US" altLang="ja-JP" dirty="0"/>
          </a:p>
          <a:p>
            <a:pPr algn="just">
              <a:spcBef>
                <a:spcPts val="0"/>
              </a:spcBef>
            </a:pPr>
            <a:r>
              <a:rPr kumimoji="1" lang="ja-JP" altLang="en-US" dirty="0"/>
              <a:t>　１週間の所定労働時間が２０時間以上であること、</a:t>
            </a:r>
            <a:endParaRPr kumimoji="1" lang="en-US" altLang="ja-JP" dirty="0"/>
          </a:p>
          <a:p>
            <a:pPr algn="just">
              <a:spcBef>
                <a:spcPts val="0"/>
              </a:spcBef>
            </a:pPr>
            <a:r>
              <a:rPr kumimoji="1" lang="ja-JP" altLang="en-US" dirty="0"/>
              <a:t>　３１日以上の雇用見込みがあること、</a:t>
            </a:r>
            <a:endParaRPr kumimoji="1" lang="en-US" altLang="ja-JP" dirty="0"/>
          </a:p>
          <a:p>
            <a:pPr algn="just">
              <a:spcBef>
                <a:spcPts val="0"/>
              </a:spcBef>
            </a:pPr>
            <a:r>
              <a:rPr kumimoji="1" lang="ja-JP" altLang="en-US" dirty="0"/>
              <a:t>の二つの要件を満たす場合、さらに、雇用保険の手続きとして、公共職業安定所　に、雇用保険適用事業所設置とどけ、および、雇用保険被保険者資格取得とどけを行わなければなりません。</a:t>
            </a:r>
            <a:endParaRPr kumimoji="1" lang="en-US" altLang="ja-JP" dirty="0"/>
          </a:p>
          <a:p>
            <a:pPr algn="just">
              <a:spcBef>
                <a:spcPts val="0"/>
              </a:spcBef>
            </a:pPr>
            <a:r>
              <a:rPr kumimoji="1" lang="ja-JP" altLang="en-US" dirty="0"/>
              <a:t>なお、雇用保険適用事業所設置とどけの記入例については、</a:t>
            </a:r>
            <a:r>
              <a:rPr lang="ja-JP" altLang="en-US" dirty="0"/>
              <a:t> 「労働保険の成立　手続はおすみですか」の１２ページに、</a:t>
            </a:r>
            <a:r>
              <a:rPr kumimoji="1" lang="ja-JP" altLang="en-US" dirty="0"/>
              <a:t>雇用保険被保険者資格取得とどけの記入例については、１３ページに、それぞれお示ししていますので、あわせて参照ください。</a:t>
            </a:r>
            <a:endParaRPr kumimoji="1" lang="en-US" altLang="ja-JP" dirty="0"/>
          </a:p>
          <a:p>
            <a:pPr algn="just">
              <a:spcBef>
                <a:spcPts val="0"/>
              </a:spcBef>
            </a:pPr>
            <a:endParaRPr kumimoji="1" lang="en-US" altLang="ja-JP" dirty="0"/>
          </a:p>
          <a:p>
            <a:pPr algn="just">
              <a:spcBef>
                <a:spcPts val="0"/>
              </a:spcBef>
            </a:pPr>
            <a:r>
              <a:rPr kumimoji="1" lang="ja-JP" altLang="en-US" dirty="0"/>
              <a:t>次のページをご覧ください。</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1DA5978C-73AD-49CC-82CA-C5CF73B39929}" type="slidenum">
              <a:rPr lang="ja-JP" altLang="en-US" smtClean="0"/>
              <a:pPr>
                <a:defRPr/>
              </a:pPr>
              <a:t>4</a:t>
            </a:fld>
            <a:endParaRPr lang="ja-JP" altLang="en-US"/>
          </a:p>
        </p:txBody>
      </p:sp>
    </p:spTree>
    <p:extLst>
      <p:ext uri="{BB962C8B-B14F-4D97-AF65-F5344CB8AC3E}">
        <p14:creationId xmlns:p14="http://schemas.microsoft.com/office/powerpoint/2010/main" val="1056492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ノート プレースホルダー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ja-JP" altLang="en-US" dirty="0"/>
              <a:t>届出後に納付する概算保険料については、すべての労働者に支払った賃金の総額に保険料率をかけたものから算出されます。</a:t>
            </a:r>
            <a:endParaRPr lang="en-US" altLang="ja-JP" dirty="0"/>
          </a:p>
          <a:p>
            <a:pPr algn="just" eaLnBrk="1" hangingPunct="1">
              <a:spcBef>
                <a:spcPct val="0"/>
              </a:spcBef>
            </a:pPr>
            <a:endParaRPr lang="en-US" altLang="ja-JP" dirty="0"/>
          </a:p>
          <a:p>
            <a:pPr algn="just" eaLnBrk="1" hangingPunct="1">
              <a:spcBef>
                <a:spcPct val="0"/>
              </a:spcBef>
            </a:pPr>
            <a:r>
              <a:rPr lang="ja-JP" altLang="en-US" dirty="0"/>
              <a:t>労災保険の保険料率や、雇用保険の保険料率については、このスライドに記載の　とおりです。</a:t>
            </a:r>
            <a:endParaRPr lang="en-US" altLang="ja-JP" dirty="0"/>
          </a:p>
          <a:p>
            <a:pPr algn="just" eaLnBrk="1" hangingPunct="1">
              <a:spcBef>
                <a:spcPct val="0"/>
              </a:spcBef>
            </a:pPr>
            <a:r>
              <a:rPr lang="ja-JP" altLang="en-US" dirty="0"/>
              <a:t>なお、雇用保険料については、被保険者でない者の賃金は、労働者に支払った　　賃金の総額からは除かれます。</a:t>
            </a:r>
            <a:endParaRPr lang="en-US" altLang="ja-JP" dirty="0"/>
          </a:p>
          <a:p>
            <a:pPr algn="just" eaLnBrk="1" hangingPunct="1">
              <a:spcBef>
                <a:spcPct val="0"/>
              </a:spcBef>
            </a:pPr>
            <a:endParaRPr lang="en-US" altLang="ja-JP" dirty="0"/>
          </a:p>
          <a:p>
            <a:pPr algn="just" eaLnBrk="1" hangingPunct="1">
              <a:spcBef>
                <a:spcPct val="0"/>
              </a:spcBef>
            </a:pPr>
            <a:r>
              <a:rPr lang="ja-JP" altLang="en-US" dirty="0"/>
              <a:t>次のページをご覧ください。</a:t>
            </a:r>
            <a:endParaRPr lang="en-US" altLang="ja-JP" dirty="0"/>
          </a:p>
        </p:txBody>
      </p:sp>
      <p:sp>
        <p:nvSpPr>
          <p:cNvPr id="17412" name="スライド番号プレースホルダー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4926" indent="-282664">
              <a:defRPr>
                <a:solidFill>
                  <a:schemeClr val="tx1"/>
                </a:solidFill>
                <a:latin typeface="Calibri" panose="020F0502020204030204" pitchFamily="34" charset="0"/>
              </a:defRPr>
            </a:lvl2pPr>
            <a:lvl3pPr marL="1130656" indent="-226131">
              <a:defRPr>
                <a:solidFill>
                  <a:schemeClr val="tx1"/>
                </a:solidFill>
                <a:latin typeface="Calibri" panose="020F0502020204030204" pitchFamily="34" charset="0"/>
              </a:defRPr>
            </a:lvl3pPr>
            <a:lvl4pPr marL="1582918" indent="-226131">
              <a:defRPr>
                <a:solidFill>
                  <a:schemeClr val="tx1"/>
                </a:solidFill>
                <a:latin typeface="Calibri" panose="020F0502020204030204" pitchFamily="34" charset="0"/>
              </a:defRPr>
            </a:lvl4pPr>
            <a:lvl5pPr marL="2035180" indent="-226131">
              <a:defRPr>
                <a:solidFill>
                  <a:schemeClr val="tx1"/>
                </a:solidFill>
                <a:latin typeface="Calibri" panose="020F0502020204030204" pitchFamily="34" charset="0"/>
              </a:defRPr>
            </a:lvl5pPr>
            <a:lvl6pPr marL="2487442" indent="-226131" defTabSz="452262" eaLnBrk="0" fontAlgn="base" hangingPunct="0">
              <a:spcBef>
                <a:spcPct val="0"/>
              </a:spcBef>
              <a:spcAft>
                <a:spcPct val="0"/>
              </a:spcAft>
              <a:defRPr>
                <a:solidFill>
                  <a:schemeClr val="tx1"/>
                </a:solidFill>
                <a:latin typeface="Calibri" panose="020F0502020204030204" pitchFamily="34" charset="0"/>
              </a:defRPr>
            </a:lvl6pPr>
            <a:lvl7pPr marL="2939705" indent="-226131" defTabSz="452262" eaLnBrk="0" fontAlgn="base" hangingPunct="0">
              <a:spcBef>
                <a:spcPct val="0"/>
              </a:spcBef>
              <a:spcAft>
                <a:spcPct val="0"/>
              </a:spcAft>
              <a:defRPr>
                <a:solidFill>
                  <a:schemeClr val="tx1"/>
                </a:solidFill>
                <a:latin typeface="Calibri" panose="020F0502020204030204" pitchFamily="34" charset="0"/>
              </a:defRPr>
            </a:lvl7pPr>
            <a:lvl8pPr marL="3391967" indent="-226131" defTabSz="452262" eaLnBrk="0" fontAlgn="base" hangingPunct="0">
              <a:spcBef>
                <a:spcPct val="0"/>
              </a:spcBef>
              <a:spcAft>
                <a:spcPct val="0"/>
              </a:spcAft>
              <a:defRPr>
                <a:solidFill>
                  <a:schemeClr val="tx1"/>
                </a:solidFill>
                <a:latin typeface="Calibri" panose="020F0502020204030204" pitchFamily="34" charset="0"/>
              </a:defRPr>
            </a:lvl8pPr>
            <a:lvl9pPr marL="3844229" indent="-226131" defTabSz="452262" eaLnBrk="0" fontAlgn="base" hangingPunct="0">
              <a:spcBef>
                <a:spcPct val="0"/>
              </a:spcBef>
              <a:spcAft>
                <a:spcPct val="0"/>
              </a:spcAft>
              <a:defRPr>
                <a:solidFill>
                  <a:schemeClr val="tx1"/>
                </a:solidFill>
                <a:latin typeface="Calibri" panose="020F0502020204030204" pitchFamily="34" charset="0"/>
              </a:defRPr>
            </a:lvl9pPr>
          </a:lstStyle>
          <a:p>
            <a:fld id="{DF8900D3-A9FD-4E49-86EB-B927496F86AB}" type="slidenum">
              <a:rPr lang="ja-JP" altLang="en-US"/>
              <a:pPr/>
              <a:t>5</a:t>
            </a:fld>
            <a:endParaRPr lang="ja-JP" altLang="en-US"/>
          </a:p>
        </p:txBody>
      </p:sp>
    </p:spTree>
    <p:extLst>
      <p:ext uri="{BB962C8B-B14F-4D97-AF65-F5344CB8AC3E}">
        <p14:creationId xmlns:p14="http://schemas.microsoft.com/office/powerpoint/2010/main" val="3218436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ノート プレースホルダー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ja-JP" altLang="en-US" dirty="0"/>
              <a:t>労災保険に加入していなかったらどうなるのか、についてご説明します。</a:t>
            </a:r>
            <a:endParaRPr lang="en-US" altLang="ja-JP" dirty="0"/>
          </a:p>
          <a:p>
            <a:pPr algn="just" eaLnBrk="1" hangingPunct="1">
              <a:spcBef>
                <a:spcPct val="0"/>
              </a:spcBef>
            </a:pPr>
            <a:endParaRPr lang="en-US" altLang="ja-JP" dirty="0"/>
          </a:p>
          <a:p>
            <a:pPr algn="just" eaLnBrk="1" hangingPunct="1">
              <a:spcBef>
                <a:spcPct val="0"/>
              </a:spcBef>
            </a:pPr>
            <a:r>
              <a:rPr lang="ja-JP" altLang="en-US" dirty="0"/>
              <a:t>この場合、さかのぼって保険料を徴収されるほか、追徴金も徴収されます。</a:t>
            </a:r>
            <a:endParaRPr lang="en-US" altLang="ja-JP" dirty="0"/>
          </a:p>
          <a:p>
            <a:pPr algn="just" eaLnBrk="1" hangingPunct="1">
              <a:spcBef>
                <a:spcPct val="0"/>
              </a:spcBef>
            </a:pPr>
            <a:r>
              <a:rPr lang="ja-JP" altLang="en-US" dirty="0"/>
              <a:t>さらに、費用徴収制度に基づき、</a:t>
            </a:r>
            <a:endParaRPr lang="en-US" altLang="ja-JP" dirty="0"/>
          </a:p>
          <a:p>
            <a:pPr algn="just" eaLnBrk="1" hangingPunct="1">
              <a:spcBef>
                <a:spcPct val="0"/>
              </a:spcBef>
            </a:pPr>
            <a:r>
              <a:rPr lang="ja-JP" altLang="en-US" dirty="0"/>
              <a:t>　　「加入するように言われたが、手続きをしていなかった」場合は、「故意」として、保険給付額の１００％が、</a:t>
            </a:r>
            <a:endParaRPr lang="en-US" altLang="ja-JP" dirty="0"/>
          </a:p>
          <a:p>
            <a:pPr algn="just" eaLnBrk="1" hangingPunct="1">
              <a:spcBef>
                <a:spcPct val="0"/>
              </a:spcBef>
            </a:pPr>
            <a:r>
              <a:rPr lang="ja-JP" altLang="en-US" dirty="0"/>
              <a:t>　　「適用事業となってから１年を経過したが、手続きをしていなかった」場合は、　「重大な過失」として、保険給付額の４０％が、</a:t>
            </a:r>
            <a:endParaRPr lang="en-US" altLang="ja-JP" dirty="0"/>
          </a:p>
          <a:p>
            <a:pPr algn="just" eaLnBrk="1" hangingPunct="1">
              <a:spcBef>
                <a:spcPct val="0"/>
              </a:spcBef>
            </a:pPr>
            <a:r>
              <a:rPr lang="ja-JP" altLang="en-US" dirty="0"/>
              <a:t>それぞれ徴収されることとなっています。</a:t>
            </a:r>
            <a:endParaRPr lang="en-US" altLang="ja-JP" dirty="0"/>
          </a:p>
          <a:p>
            <a:pPr algn="just" eaLnBrk="1" hangingPunct="1">
              <a:spcBef>
                <a:spcPct val="0"/>
              </a:spcBef>
            </a:pPr>
            <a:endParaRPr lang="en-US" altLang="ja-JP" dirty="0"/>
          </a:p>
          <a:p>
            <a:pPr algn="just" eaLnBrk="1" hangingPunct="1">
              <a:spcBef>
                <a:spcPct val="0"/>
              </a:spcBef>
            </a:pPr>
            <a:r>
              <a:rPr lang="ja-JP" altLang="en-US" dirty="0"/>
              <a:t>次のページをご覧ください。</a:t>
            </a:r>
            <a:endParaRPr lang="en-US" altLang="ja-JP" dirty="0"/>
          </a:p>
        </p:txBody>
      </p:sp>
      <p:sp>
        <p:nvSpPr>
          <p:cNvPr id="24580" name="スライド番号プレースホルダー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E142D55-9419-40C1-98D2-0F9C624316ED}" type="slidenum">
              <a:rPr lang="ja-JP" altLang="en-US"/>
              <a:pPr/>
              <a:t>6</a:t>
            </a:fld>
            <a:endParaRPr lang="ja-JP" altLang="en-US"/>
          </a:p>
        </p:txBody>
      </p:sp>
    </p:spTree>
    <p:extLst>
      <p:ext uri="{BB962C8B-B14F-4D97-AF65-F5344CB8AC3E}">
        <p14:creationId xmlns:p14="http://schemas.microsoft.com/office/powerpoint/2010/main" val="2670280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ノート プレースホルダー 2"/>
          <p:cNvSpPr>
            <a:spLocks noGrp="1" noChangeArrowheads="1"/>
          </p:cNvSpPr>
          <p:nvPr>
            <p:ph type="body" idx="1"/>
          </p:nvPr>
        </p:nvSpPr>
        <p:spPr bwMode="auto">
          <a:xfrm>
            <a:off x="688975" y="4821237"/>
            <a:ext cx="5510213"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ts val="0"/>
              </a:spcBef>
            </a:pPr>
            <a:r>
              <a:rPr lang="ja-JP" altLang="en-US" dirty="0"/>
              <a:t>労災保険の給付についてです。</a:t>
            </a:r>
            <a:endParaRPr lang="en-US" altLang="ja-JP" dirty="0"/>
          </a:p>
          <a:p>
            <a:pPr algn="just" eaLnBrk="1" hangingPunct="1">
              <a:spcBef>
                <a:spcPts val="0"/>
              </a:spcBef>
            </a:pPr>
            <a:endParaRPr lang="ja-JP" altLang="en-US" dirty="0"/>
          </a:p>
          <a:p>
            <a:pPr algn="just" eaLnBrk="1" hangingPunct="1">
              <a:spcBef>
                <a:spcPts val="0"/>
              </a:spcBef>
            </a:pPr>
            <a:r>
              <a:rPr lang="ja-JP" altLang="en-US" dirty="0"/>
              <a:t>全部で９種類ありますが、ここでは、療養補償と、休業補償に絞って説明します。</a:t>
            </a:r>
            <a:endParaRPr lang="en-US" altLang="ja-JP" dirty="0"/>
          </a:p>
          <a:p>
            <a:pPr algn="just" eaLnBrk="1" hangingPunct="1">
              <a:spcBef>
                <a:spcPts val="0"/>
              </a:spcBef>
            </a:pPr>
            <a:endParaRPr lang="ja-JP" altLang="en-US" dirty="0"/>
          </a:p>
          <a:p>
            <a:pPr marL="0" marR="0" lvl="0" indent="0" algn="just" defTabSz="914400" rtl="0" eaLnBrk="1" fontAlgn="auto" latinLnBrk="0" hangingPunct="1">
              <a:spcBef>
                <a:spcPts val="0"/>
              </a:spcBef>
              <a:spcAft>
                <a:spcPct val="0"/>
              </a:spcAft>
              <a:buClrTx/>
              <a:buSzTx/>
              <a:buFontTx/>
              <a:buNone/>
              <a:tabLst/>
              <a:defRPr/>
            </a:pPr>
            <a:r>
              <a:rPr lang="ja-JP" altLang="en-US" dirty="0"/>
              <a:t>療養補償は、</a:t>
            </a:r>
            <a:endParaRPr lang="en-US" altLang="ja-JP" dirty="0"/>
          </a:p>
          <a:p>
            <a:pPr marL="0" marR="0" lvl="0" indent="0" algn="just" defTabSz="914400" rtl="0" eaLnBrk="1" fontAlgn="auto" latinLnBrk="0" hangingPunct="1">
              <a:spcBef>
                <a:spcPts val="0"/>
              </a:spcBef>
              <a:spcAft>
                <a:spcPct val="0"/>
              </a:spcAft>
              <a:buClrTx/>
              <a:buSzTx/>
              <a:buFontTx/>
              <a:buNone/>
              <a:tabLst/>
              <a:defRPr/>
            </a:pPr>
            <a:r>
              <a:rPr lang="ja-JP" altLang="en-US" dirty="0"/>
              <a:t>　労働者が業務上の事由、</a:t>
            </a:r>
            <a:endParaRPr lang="en-US" altLang="ja-JP" dirty="0"/>
          </a:p>
          <a:p>
            <a:pPr marL="0" marR="0" lvl="0" indent="0" algn="just" defTabSz="914400" rtl="0" eaLnBrk="1" fontAlgn="auto" latinLnBrk="0" hangingPunct="1">
              <a:spcBef>
                <a:spcPts val="0"/>
              </a:spcBef>
              <a:spcAft>
                <a:spcPct val="0"/>
              </a:spcAft>
              <a:buClrTx/>
              <a:buSzTx/>
              <a:buFontTx/>
              <a:buNone/>
              <a:tabLst/>
              <a:defRPr/>
            </a:pPr>
            <a:r>
              <a:rPr lang="ja-JP" altLang="en-US" dirty="0"/>
              <a:t>　２以上の事業の業務を要因とする事由、または、</a:t>
            </a:r>
            <a:endParaRPr lang="en-US" altLang="ja-JP" dirty="0"/>
          </a:p>
          <a:p>
            <a:pPr marL="0" marR="0" lvl="0" indent="0" algn="just" defTabSz="914400" rtl="0" eaLnBrk="1" fontAlgn="auto" latinLnBrk="0" hangingPunct="1">
              <a:spcBef>
                <a:spcPts val="0"/>
              </a:spcBef>
              <a:spcAft>
                <a:spcPct val="0"/>
              </a:spcAft>
              <a:buClrTx/>
              <a:buSzTx/>
              <a:buFontTx/>
              <a:buNone/>
              <a:tabLst/>
              <a:defRPr/>
            </a:pPr>
            <a:r>
              <a:rPr lang="ja-JP" altLang="en-US" dirty="0"/>
              <a:t>　通勤による傷病により、療養を必要とする場合、</a:t>
            </a:r>
            <a:endParaRPr lang="en-US" altLang="ja-JP" dirty="0"/>
          </a:p>
          <a:p>
            <a:pPr marL="0" marR="0" lvl="0" indent="0" algn="just" defTabSz="914400" rtl="0" eaLnBrk="1" fontAlgn="auto" latinLnBrk="0" hangingPunct="1">
              <a:spcBef>
                <a:spcPts val="0"/>
              </a:spcBef>
              <a:spcAft>
                <a:spcPct val="0"/>
              </a:spcAft>
              <a:buClrTx/>
              <a:buSzTx/>
              <a:buFontTx/>
              <a:buNone/>
              <a:tabLst/>
              <a:defRPr/>
            </a:pPr>
            <a:r>
              <a:rPr lang="ja-JP" altLang="en-US" dirty="0"/>
              <a:t>に行われ、</a:t>
            </a:r>
            <a:endParaRPr lang="en-US" altLang="ja-JP" dirty="0"/>
          </a:p>
          <a:p>
            <a:pPr marL="0" marR="0" lvl="0" indent="0" algn="just" defTabSz="914400" rtl="0" eaLnBrk="1" fontAlgn="auto" latinLnBrk="0" hangingPunct="1">
              <a:spcBef>
                <a:spcPts val="0"/>
              </a:spcBef>
              <a:spcAft>
                <a:spcPct val="0"/>
              </a:spcAft>
              <a:buClrTx/>
              <a:buSzTx/>
              <a:buFontTx/>
              <a:buNone/>
              <a:tabLst/>
              <a:defRPr/>
            </a:pPr>
            <a:r>
              <a:rPr lang="ja-JP" altLang="en-US" dirty="0"/>
              <a:t>　</a:t>
            </a:r>
            <a:r>
              <a:rPr lang="en-US" altLang="ja-JP" dirty="0"/>
              <a:t>『</a:t>
            </a:r>
            <a:r>
              <a:rPr lang="ja-JP" altLang="en-US" sz="1200" dirty="0">
                <a:solidFill>
                  <a:schemeClr val="tx1"/>
                </a:solidFill>
              </a:rPr>
              <a:t>現物給付としての「療養の給付」</a:t>
            </a:r>
            <a:r>
              <a:rPr lang="en-US" altLang="ja-JP" sz="1200" dirty="0">
                <a:solidFill>
                  <a:schemeClr val="tx1"/>
                </a:solidFill>
              </a:rPr>
              <a:t>』</a:t>
            </a:r>
            <a:r>
              <a:rPr lang="ja-JP" altLang="en-US" sz="1200" dirty="0">
                <a:solidFill>
                  <a:schemeClr val="tx1"/>
                </a:solidFill>
              </a:rPr>
              <a:t>と、</a:t>
            </a:r>
            <a:endParaRPr lang="en-US" altLang="ja-JP" sz="1200" dirty="0">
              <a:solidFill>
                <a:schemeClr val="tx1"/>
              </a:solidFill>
            </a:endParaRPr>
          </a:p>
          <a:p>
            <a:pPr marL="0" marR="0" lvl="0" indent="0" algn="just" defTabSz="914400" rtl="0" eaLnBrk="1" fontAlgn="auto" latinLnBrk="0" hangingPunct="1">
              <a:spcBef>
                <a:spcPts val="0"/>
              </a:spcBef>
              <a:spcAft>
                <a:spcPct val="0"/>
              </a:spcAft>
              <a:buClrTx/>
              <a:buSzTx/>
              <a:buFontTx/>
              <a:buNone/>
              <a:tabLst/>
              <a:defRPr/>
            </a:pPr>
            <a:r>
              <a:rPr lang="ja-JP" altLang="en-US" sz="1200" dirty="0">
                <a:solidFill>
                  <a:schemeClr val="tx1"/>
                </a:solidFill>
              </a:rPr>
              <a:t>　</a:t>
            </a:r>
            <a:r>
              <a:rPr lang="en-US" altLang="ja-JP" sz="1200" dirty="0">
                <a:solidFill>
                  <a:schemeClr val="tx1"/>
                </a:solidFill>
              </a:rPr>
              <a:t>『</a:t>
            </a:r>
            <a:r>
              <a:rPr lang="ja-JP" altLang="en-US" sz="1200" dirty="0">
                <a:solidFill>
                  <a:schemeClr val="tx1"/>
                </a:solidFill>
              </a:rPr>
              <a:t>現金給付としての「療養の費用の支給」</a:t>
            </a:r>
            <a:r>
              <a:rPr lang="en-US" altLang="ja-JP" sz="1200" dirty="0">
                <a:solidFill>
                  <a:schemeClr val="tx1"/>
                </a:solidFill>
              </a:rPr>
              <a:t>』</a:t>
            </a:r>
            <a:r>
              <a:rPr lang="ja-JP" altLang="en-US" sz="1200" dirty="0">
                <a:solidFill>
                  <a:schemeClr val="tx1"/>
                </a:solidFill>
              </a:rPr>
              <a:t>、</a:t>
            </a:r>
            <a:endParaRPr lang="en-US" altLang="ja-JP" sz="1200" dirty="0">
              <a:solidFill>
                <a:schemeClr val="tx1"/>
              </a:solidFill>
            </a:endParaRPr>
          </a:p>
          <a:p>
            <a:pPr marL="0" marR="0" lvl="0" indent="0" algn="just" defTabSz="914400" rtl="0" eaLnBrk="1" fontAlgn="auto" latinLnBrk="0" hangingPunct="1">
              <a:spcBef>
                <a:spcPts val="0"/>
              </a:spcBef>
              <a:spcAft>
                <a:spcPct val="0"/>
              </a:spcAft>
              <a:buClrTx/>
              <a:buSzTx/>
              <a:buFontTx/>
              <a:buNone/>
              <a:tabLst/>
              <a:defRPr/>
            </a:pPr>
            <a:r>
              <a:rPr lang="ja-JP" altLang="en-US" sz="1200" dirty="0">
                <a:solidFill>
                  <a:schemeClr val="tx1"/>
                </a:solidFill>
              </a:rPr>
              <a:t>の２種類があります。</a:t>
            </a:r>
            <a:endParaRPr lang="en-US" altLang="ja-JP" sz="1200" dirty="0">
              <a:solidFill>
                <a:schemeClr val="tx1"/>
              </a:solidFill>
            </a:endParaRPr>
          </a:p>
          <a:p>
            <a:pPr marL="0" marR="0" lvl="0" indent="0" algn="just" defTabSz="914400" rtl="0" eaLnBrk="1" fontAlgn="auto" latinLnBrk="0" hangingPunct="1">
              <a:spcBef>
                <a:spcPts val="0"/>
              </a:spcBef>
              <a:spcAft>
                <a:spcPct val="0"/>
              </a:spcAft>
              <a:buClrTx/>
              <a:buSzTx/>
              <a:buFontTx/>
              <a:buNone/>
              <a:tabLst/>
              <a:defRPr/>
            </a:pPr>
            <a:r>
              <a:rPr lang="ja-JP" altLang="en-US" sz="1200" dirty="0">
                <a:solidFill>
                  <a:schemeClr val="tx1"/>
                </a:solidFill>
              </a:rPr>
              <a:t>しかし、「療養の給付」が原則です。</a:t>
            </a:r>
            <a:endParaRPr lang="en-US" altLang="ja-JP" sz="1200" dirty="0">
              <a:solidFill>
                <a:schemeClr val="tx1"/>
              </a:solidFill>
            </a:endParaRPr>
          </a:p>
          <a:p>
            <a:pPr algn="just" eaLnBrk="1" hangingPunct="1">
              <a:spcBef>
                <a:spcPts val="0"/>
              </a:spcBef>
            </a:pPr>
            <a:endParaRPr lang="ja-JP" altLang="en-US" dirty="0"/>
          </a:p>
          <a:p>
            <a:pPr algn="just" eaLnBrk="1" hangingPunct="1">
              <a:spcBef>
                <a:spcPts val="0"/>
              </a:spcBef>
            </a:pPr>
            <a:r>
              <a:rPr lang="ja-JP" altLang="en-US" dirty="0"/>
              <a:t>休業補償は、</a:t>
            </a:r>
            <a:endParaRPr lang="en-US" altLang="ja-JP" dirty="0"/>
          </a:p>
          <a:p>
            <a:pPr algn="just" eaLnBrk="1" hangingPunct="1">
              <a:spcBef>
                <a:spcPts val="0"/>
              </a:spcBef>
            </a:pPr>
            <a:r>
              <a:rPr lang="ja-JP" altLang="en-US" dirty="0"/>
              <a:t>　労働者が業務上の事由、</a:t>
            </a:r>
            <a:endParaRPr lang="en-US" altLang="ja-JP" dirty="0"/>
          </a:p>
          <a:p>
            <a:pPr algn="just" eaLnBrk="1" hangingPunct="1">
              <a:spcBef>
                <a:spcPts val="0"/>
              </a:spcBef>
            </a:pPr>
            <a:r>
              <a:rPr lang="ja-JP" altLang="en-US" dirty="0"/>
              <a:t>　２以上の事業の業務を要因とする事由、または、</a:t>
            </a:r>
            <a:endParaRPr lang="en-US" altLang="ja-JP" dirty="0"/>
          </a:p>
          <a:p>
            <a:pPr algn="just" eaLnBrk="1" hangingPunct="1">
              <a:spcBef>
                <a:spcPts val="0"/>
              </a:spcBef>
            </a:pPr>
            <a:r>
              <a:rPr lang="ja-JP" altLang="en-US" dirty="0"/>
              <a:t>　通勤による傷病の療養のために休業し、賃金を受けない日の第４日目以降、</a:t>
            </a:r>
            <a:endParaRPr lang="en-US" altLang="ja-JP" dirty="0"/>
          </a:p>
          <a:p>
            <a:pPr algn="just" eaLnBrk="1" hangingPunct="1">
              <a:spcBef>
                <a:spcPts val="0"/>
              </a:spcBef>
            </a:pPr>
            <a:r>
              <a:rPr lang="ja-JP" altLang="en-US" dirty="0"/>
              <a:t>に行われ、</a:t>
            </a:r>
            <a:endParaRPr lang="en-US" altLang="ja-JP" dirty="0"/>
          </a:p>
          <a:p>
            <a:pPr algn="just" eaLnBrk="1" hangingPunct="1">
              <a:spcBef>
                <a:spcPts val="0"/>
              </a:spcBef>
            </a:pPr>
            <a:r>
              <a:rPr lang="ja-JP" altLang="en-US" dirty="0"/>
              <a:t>　</a:t>
            </a:r>
            <a:r>
              <a:rPr lang="en-US" altLang="ja-JP" dirty="0"/>
              <a:t>『</a:t>
            </a:r>
            <a:r>
              <a:rPr lang="ja-JP" altLang="en-US" dirty="0"/>
              <a:t>休業</a:t>
            </a:r>
            <a:r>
              <a:rPr lang="en-US" altLang="ja-JP" dirty="0"/>
              <a:t>1</a:t>
            </a:r>
            <a:r>
              <a:rPr lang="ja-JP" altLang="en-US" dirty="0"/>
              <a:t>日につき給付基礎日額の６０％</a:t>
            </a:r>
            <a:r>
              <a:rPr lang="en-US" altLang="ja-JP" dirty="0"/>
              <a:t>』</a:t>
            </a:r>
            <a:r>
              <a:rPr lang="ja-JP" altLang="en-US" dirty="0"/>
              <a:t>、および、</a:t>
            </a:r>
            <a:endParaRPr lang="en-US" altLang="ja-JP" dirty="0"/>
          </a:p>
          <a:p>
            <a:pPr algn="just" eaLnBrk="1" hangingPunct="1">
              <a:spcBef>
                <a:spcPts val="0"/>
              </a:spcBef>
            </a:pPr>
            <a:r>
              <a:rPr lang="ja-JP" altLang="en-US" dirty="0"/>
              <a:t>　</a:t>
            </a:r>
            <a:r>
              <a:rPr lang="en-US" altLang="ja-JP" dirty="0"/>
              <a:t>『</a:t>
            </a:r>
            <a:r>
              <a:rPr lang="ja-JP" altLang="en-US" dirty="0"/>
              <a:t>特別支給きんとして給付基礎日額の２０％</a:t>
            </a:r>
            <a:r>
              <a:rPr lang="en-US" altLang="ja-JP" dirty="0"/>
              <a:t>』</a:t>
            </a:r>
            <a:r>
              <a:rPr lang="ja-JP" altLang="en-US" dirty="0"/>
              <a:t>、</a:t>
            </a:r>
            <a:endParaRPr lang="en-US" altLang="ja-JP" dirty="0"/>
          </a:p>
          <a:p>
            <a:pPr algn="just" eaLnBrk="1" hangingPunct="1">
              <a:spcBef>
                <a:spcPts val="0"/>
              </a:spcBef>
            </a:pPr>
            <a:r>
              <a:rPr lang="ja-JP" altLang="en-US" dirty="0"/>
              <a:t>とセットで支給されます。</a:t>
            </a:r>
            <a:endParaRPr lang="en-US" altLang="ja-JP" dirty="0"/>
          </a:p>
          <a:p>
            <a:pPr algn="just" eaLnBrk="1" hangingPunct="1">
              <a:spcBef>
                <a:spcPts val="0"/>
              </a:spcBef>
            </a:pPr>
            <a:endParaRPr lang="en-US" altLang="ja-JP" dirty="0"/>
          </a:p>
          <a:p>
            <a:pPr algn="just" eaLnBrk="1" hangingPunct="1">
              <a:spcBef>
                <a:spcPts val="0"/>
              </a:spcBef>
            </a:pPr>
            <a:r>
              <a:rPr lang="ja-JP" altLang="en-US" dirty="0"/>
              <a:t>次のページをご覧ください。</a:t>
            </a:r>
          </a:p>
        </p:txBody>
      </p:sp>
      <p:sp>
        <p:nvSpPr>
          <p:cNvPr id="22532" name="スライド番号プレースホルダー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BE8CDAFE-2336-4A4B-B12F-280737F9F822}" type="slidenum">
              <a:rPr lang="ja-JP" altLang="en-US"/>
              <a:pPr/>
              <a:t>7</a:t>
            </a:fld>
            <a:endParaRPr lang="ja-JP" altLang="en-US"/>
          </a:p>
        </p:txBody>
      </p:sp>
    </p:spTree>
    <p:extLst>
      <p:ext uri="{BB962C8B-B14F-4D97-AF65-F5344CB8AC3E}">
        <p14:creationId xmlns:p14="http://schemas.microsoft.com/office/powerpoint/2010/main" val="876601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ー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ja-JP" altLang="en-US" dirty="0"/>
              <a:t>労働保険事務組合についてです。</a:t>
            </a:r>
            <a:endParaRPr lang="en-US" altLang="ja-JP" dirty="0"/>
          </a:p>
          <a:p>
            <a:pPr algn="just" eaLnBrk="1" hangingPunct="1">
              <a:spcBef>
                <a:spcPct val="0"/>
              </a:spcBef>
            </a:pPr>
            <a:endParaRPr lang="en-US" altLang="ja-JP" dirty="0"/>
          </a:p>
          <a:p>
            <a:pPr algn="just" eaLnBrk="1" hangingPunct="1">
              <a:spcBef>
                <a:spcPct val="0"/>
              </a:spcBef>
            </a:pPr>
            <a:r>
              <a:rPr lang="ja-JP" altLang="en-US" dirty="0"/>
              <a:t>事業主の委託を受けて、事業主が行うべき労働保険の事務を処理することに　　　ついて、厚生労働大臣の許可を受けた中小事業主などの団体をいいます。</a:t>
            </a:r>
            <a:endParaRPr lang="en-US" altLang="ja-JP" dirty="0"/>
          </a:p>
          <a:p>
            <a:pPr algn="just" eaLnBrk="1" hangingPunct="1">
              <a:spcBef>
                <a:spcPct val="0"/>
              </a:spcBef>
            </a:pPr>
            <a:endParaRPr lang="ja-JP" altLang="en-US" dirty="0"/>
          </a:p>
          <a:p>
            <a:pPr algn="just" eaLnBrk="1" hangingPunct="1">
              <a:spcBef>
                <a:spcPct val="0"/>
              </a:spcBef>
            </a:pPr>
            <a:r>
              <a:rPr lang="ja-JP" altLang="en-US" dirty="0"/>
              <a:t>事務処理を委託した場合の利点は３点あり、</a:t>
            </a:r>
          </a:p>
          <a:p>
            <a:pPr algn="just" eaLnBrk="1" hangingPunct="1">
              <a:spcBef>
                <a:spcPct val="0"/>
              </a:spcBef>
            </a:pPr>
            <a:r>
              <a:rPr lang="ja-JP" altLang="en-US" dirty="0"/>
              <a:t>　１つ目は、労働保険の事務処理を事業主に代わって行うので、事務の省電力化が図られる点、</a:t>
            </a:r>
            <a:endParaRPr lang="en-US" altLang="ja-JP" dirty="0"/>
          </a:p>
          <a:p>
            <a:pPr algn="just" eaLnBrk="1" hangingPunct="1">
              <a:spcBef>
                <a:spcPct val="0"/>
              </a:spcBef>
            </a:pPr>
            <a:r>
              <a:rPr lang="ja-JP" altLang="en-US" dirty="0"/>
              <a:t>　２つ目は、労働保険の額にかかわらず、３回に分割して納付できる点、</a:t>
            </a:r>
            <a:endParaRPr lang="en-US" altLang="ja-JP" dirty="0"/>
          </a:p>
          <a:p>
            <a:pPr algn="just" eaLnBrk="1" hangingPunct="1">
              <a:spcBef>
                <a:spcPct val="0"/>
              </a:spcBef>
            </a:pPr>
            <a:r>
              <a:rPr lang="ja-JP" altLang="en-US" dirty="0"/>
              <a:t>　３つ目は、通常では労働保険に加入することができない事業主や、家族従業員の方でも、労災保険に特別加入することができる点、</a:t>
            </a:r>
          </a:p>
          <a:p>
            <a:pPr algn="just" eaLnBrk="1" hangingPunct="1">
              <a:spcBef>
                <a:spcPct val="0"/>
              </a:spcBef>
            </a:pPr>
            <a:r>
              <a:rPr lang="ja-JP" altLang="en-US" dirty="0"/>
              <a:t>です。</a:t>
            </a:r>
            <a:endParaRPr lang="en-US" altLang="ja-JP" dirty="0"/>
          </a:p>
          <a:p>
            <a:pPr algn="just" eaLnBrk="1" hangingPunct="1">
              <a:spcBef>
                <a:spcPct val="0"/>
              </a:spcBef>
            </a:pPr>
            <a:endParaRPr lang="en-US" altLang="ja-JP" dirty="0"/>
          </a:p>
          <a:p>
            <a:pPr algn="just" eaLnBrk="1" hangingPunct="1">
              <a:spcBef>
                <a:spcPct val="0"/>
              </a:spcBef>
            </a:pPr>
            <a:r>
              <a:rPr lang="ja-JP" altLang="en-US" dirty="0"/>
              <a:t>次のページをご覧ください。</a:t>
            </a:r>
          </a:p>
        </p:txBody>
      </p:sp>
      <p:sp>
        <p:nvSpPr>
          <p:cNvPr id="19460" name="スライド番号プレースホルダー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EEC302D-C534-4760-BCB3-A5F74FABE213}" type="slidenum">
              <a:rPr lang="ja-JP" altLang="en-US"/>
              <a:pPr/>
              <a:t>8</a:t>
            </a:fld>
            <a:endParaRPr lang="ja-JP" altLang="en-US"/>
          </a:p>
        </p:txBody>
      </p:sp>
    </p:spTree>
    <p:extLst>
      <p:ext uri="{BB962C8B-B14F-4D97-AF65-F5344CB8AC3E}">
        <p14:creationId xmlns:p14="http://schemas.microsoft.com/office/powerpoint/2010/main" val="3347565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spcBef>
                <a:spcPts val="0"/>
              </a:spcBef>
            </a:pPr>
            <a:r>
              <a:rPr kumimoji="1" lang="ja-JP" altLang="en-US" dirty="0"/>
              <a:t>最後に、先ほど申し上げた、特別加入制度について、ご説明します。</a:t>
            </a:r>
            <a:endParaRPr kumimoji="1" lang="en-US" altLang="ja-JP" dirty="0"/>
          </a:p>
          <a:p>
            <a:pPr algn="just">
              <a:spcBef>
                <a:spcPts val="0"/>
              </a:spcBef>
            </a:pPr>
            <a:endParaRPr kumimoji="1" lang="en-US" altLang="ja-JP" dirty="0"/>
          </a:p>
          <a:p>
            <a:pPr algn="just">
              <a:spcBef>
                <a:spcPts val="0"/>
              </a:spcBef>
            </a:pPr>
            <a:r>
              <a:rPr kumimoji="1" lang="ja-JP" altLang="en-US" dirty="0"/>
              <a:t>労災保険は、労働者の保険であることから、原則として、経営者や事業主は加入　できません。</a:t>
            </a:r>
            <a:endParaRPr kumimoji="1" lang="en-US" altLang="ja-JP" dirty="0"/>
          </a:p>
          <a:p>
            <a:pPr algn="just">
              <a:spcBef>
                <a:spcPts val="0"/>
              </a:spcBef>
            </a:pPr>
            <a:r>
              <a:rPr kumimoji="1" lang="ja-JP" altLang="en-US" dirty="0"/>
              <a:t>しかしながら、労働者と同じ働きをしている、</a:t>
            </a:r>
            <a:endParaRPr kumimoji="1" lang="en-US" altLang="ja-JP" dirty="0"/>
          </a:p>
          <a:p>
            <a:pPr algn="just">
              <a:spcBef>
                <a:spcPts val="0"/>
              </a:spcBef>
            </a:pPr>
            <a:r>
              <a:rPr kumimoji="1" lang="ja-JP" altLang="en-US" dirty="0"/>
              <a:t>　個人貨物運送業者や、</a:t>
            </a:r>
            <a:endParaRPr kumimoji="1" lang="en-US" altLang="ja-JP" dirty="0"/>
          </a:p>
          <a:p>
            <a:pPr algn="just">
              <a:spcBef>
                <a:spcPts val="0"/>
              </a:spcBef>
            </a:pPr>
            <a:r>
              <a:rPr kumimoji="1" lang="ja-JP" altLang="en-US" dirty="0"/>
              <a:t>　個人タクシー事業者、</a:t>
            </a:r>
            <a:endParaRPr kumimoji="1" lang="en-US" altLang="ja-JP" dirty="0"/>
          </a:p>
          <a:p>
            <a:pPr algn="just">
              <a:spcBef>
                <a:spcPts val="0"/>
              </a:spcBef>
            </a:pPr>
            <a:r>
              <a:rPr kumimoji="1" lang="ja-JP" altLang="en-US" dirty="0"/>
              <a:t>などの場合に特別に加入することが出来る制度があり、これを、特別加入制度、といいます。</a:t>
            </a:r>
            <a:endParaRPr kumimoji="1" lang="en-US" altLang="ja-JP" dirty="0"/>
          </a:p>
          <a:p>
            <a:pPr algn="just">
              <a:spcBef>
                <a:spcPts val="0"/>
              </a:spcBef>
            </a:pPr>
            <a:r>
              <a:rPr kumimoji="1" lang="ja-JP" altLang="en-US" dirty="0"/>
              <a:t>　なお、　個人貨物運送業者や、個人タクシー事業者のほかにも、令和６年</a:t>
            </a:r>
            <a:r>
              <a:rPr kumimoji="1" lang="en-US" altLang="ja-JP" dirty="0"/>
              <a:t>11</a:t>
            </a:r>
            <a:r>
              <a:rPr kumimoji="1" lang="ja-JP" altLang="en-US" dirty="0"/>
              <a:t>月１日から、新たに「特定フリーランス事業」の枠組みが設けられたことにより、業種横断的に加入が可能となりました。</a:t>
            </a:r>
            <a:endParaRPr lang="en-US" altLang="ja-JP" dirty="0"/>
          </a:p>
          <a:p>
            <a:pPr algn="just" defTabSz="965200" eaLnBrk="1" hangingPunct="1">
              <a:spcBef>
                <a:spcPts val="0"/>
              </a:spcBef>
            </a:pPr>
            <a:endParaRPr lang="en-US" altLang="ja-JP" dirty="0"/>
          </a:p>
          <a:p>
            <a:pPr algn="just" defTabSz="965200" eaLnBrk="1" hangingPunct="1">
              <a:spcBef>
                <a:spcPts val="0"/>
              </a:spcBef>
            </a:pPr>
            <a:r>
              <a:rPr lang="ja-JP" altLang="en-US" dirty="0"/>
              <a:t>これで、簡単ではございますが、労働保険についての講義を終了します。</a:t>
            </a:r>
          </a:p>
          <a:p>
            <a:pPr algn="just" defTabSz="965200" eaLnBrk="1" hangingPunct="1">
              <a:spcBef>
                <a:spcPts val="0"/>
              </a:spcBef>
            </a:pPr>
            <a:r>
              <a:rPr lang="ja-JP" altLang="en-US" dirty="0"/>
              <a:t>ご清聴ありがとうございました。</a:t>
            </a:r>
          </a:p>
        </p:txBody>
      </p:sp>
      <p:sp>
        <p:nvSpPr>
          <p:cNvPr id="4" name="スライド番号プレースホルダー 3"/>
          <p:cNvSpPr>
            <a:spLocks noGrp="1"/>
          </p:cNvSpPr>
          <p:nvPr>
            <p:ph type="sldNum" sz="quarter" idx="5"/>
          </p:nvPr>
        </p:nvSpPr>
        <p:spPr/>
        <p:txBody>
          <a:bodyPr/>
          <a:lstStyle/>
          <a:p>
            <a:pPr>
              <a:defRPr/>
            </a:pPr>
            <a:fld id="{1DA5978C-73AD-49CC-82CA-C5CF73B39929}" type="slidenum">
              <a:rPr lang="ja-JP" altLang="en-US" smtClean="0"/>
              <a:pPr>
                <a:defRPr/>
              </a:pPr>
              <a:t>9</a:t>
            </a:fld>
            <a:endParaRPr lang="ja-JP" altLang="en-US"/>
          </a:p>
        </p:txBody>
      </p:sp>
    </p:spTree>
    <p:extLst>
      <p:ext uri="{BB962C8B-B14F-4D97-AF65-F5344CB8AC3E}">
        <p14:creationId xmlns:p14="http://schemas.microsoft.com/office/powerpoint/2010/main" val="274683391"/>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fld id="{166DD96C-D059-4FE0-858E-880575D549CB}" type="datetimeFigureOut">
              <a:rPr lang="en-US" altLang="ja-JP" smtClean="0"/>
              <a:pPr>
                <a:defRPr/>
              </a:pPr>
              <a:t>7/15/2025</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B148A730-CC02-447D-9024-CB7EB759BFC9}" type="slidenum">
              <a:rPr lang="en-US" altLang="ja-JP" smtClean="0"/>
              <a:pPr>
                <a:defRPr/>
              </a:pPr>
              <a:t>‹#›</a:t>
            </a:fld>
            <a:endParaRPr lang="en-US" altLang="ja-JP"/>
          </a:p>
        </p:txBody>
      </p:sp>
    </p:spTree>
    <p:extLst>
      <p:ext uri="{BB962C8B-B14F-4D97-AF65-F5344CB8AC3E}">
        <p14:creationId xmlns:p14="http://schemas.microsoft.com/office/powerpoint/2010/main" val="3227623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fld id="{999956EB-1E1D-4AC5-9074-2E6E1FFB23E0}" type="datetimeFigureOut">
              <a:rPr lang="en-US" altLang="ja-JP" smtClean="0"/>
              <a:pPr>
                <a:defRPr/>
              </a:pPr>
              <a:t>7/15/2025</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7F8F4126-5B01-4984-A412-C3727881F78F}" type="slidenum">
              <a:rPr lang="en-US" altLang="ja-JP" smtClean="0"/>
              <a:pPr>
                <a:defRPr/>
              </a:pPr>
              <a:t>‹#›</a:t>
            </a:fld>
            <a:endParaRPr lang="en-US" altLang="ja-JP"/>
          </a:p>
        </p:txBody>
      </p:sp>
    </p:spTree>
    <p:extLst>
      <p:ext uri="{BB962C8B-B14F-4D97-AF65-F5344CB8AC3E}">
        <p14:creationId xmlns:p14="http://schemas.microsoft.com/office/powerpoint/2010/main" val="340460872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fld id="{999956EB-1E1D-4AC5-9074-2E6E1FFB23E0}" type="datetimeFigureOut">
              <a:rPr lang="en-US" altLang="ja-JP" smtClean="0"/>
              <a:pPr>
                <a:defRPr/>
              </a:pPr>
              <a:t>7/15/2025</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7F8F4126-5B01-4984-A412-C3727881F78F}" type="slidenum">
              <a:rPr lang="en-US" altLang="ja-JP" smtClean="0"/>
              <a:pPr>
                <a:defRPr/>
              </a:pPr>
              <a:t>‹#›</a:t>
            </a:fld>
            <a:endParaRPr lang="en-US" altLang="ja-JP"/>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7128992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fld id="{999956EB-1E1D-4AC5-9074-2E6E1FFB23E0}" type="datetimeFigureOut">
              <a:rPr lang="en-US" altLang="ja-JP" smtClean="0"/>
              <a:pPr>
                <a:defRPr/>
              </a:pPr>
              <a:t>7/15/2025</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7F8F4126-5B01-4984-A412-C3727881F78F}" type="slidenum">
              <a:rPr lang="en-US" altLang="ja-JP" smtClean="0"/>
              <a:pPr>
                <a:defRPr/>
              </a:pPr>
              <a:t>‹#›</a:t>
            </a:fld>
            <a:endParaRPr lang="en-US" altLang="ja-JP"/>
          </a:p>
        </p:txBody>
      </p:sp>
    </p:spTree>
    <p:extLst>
      <p:ext uri="{BB962C8B-B14F-4D97-AF65-F5344CB8AC3E}">
        <p14:creationId xmlns:p14="http://schemas.microsoft.com/office/powerpoint/2010/main" val="204842514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fld id="{999956EB-1E1D-4AC5-9074-2E6E1FFB23E0}" type="datetimeFigureOut">
              <a:rPr lang="en-US" altLang="ja-JP" smtClean="0"/>
              <a:pPr>
                <a:defRPr/>
              </a:pPr>
              <a:t>7/15/2025</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7F8F4126-5B01-4984-A412-C3727881F78F}" type="slidenum">
              <a:rPr lang="en-US" altLang="ja-JP" smtClean="0"/>
              <a:pPr>
                <a:defRPr/>
              </a:pPr>
              <a:t>‹#›</a:t>
            </a:fld>
            <a:endParaRPr lang="en-US" altLang="ja-JP"/>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4808895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fld id="{999956EB-1E1D-4AC5-9074-2E6E1FFB23E0}" type="datetimeFigureOut">
              <a:rPr lang="en-US" altLang="ja-JP" smtClean="0"/>
              <a:pPr>
                <a:defRPr/>
              </a:pPr>
              <a:t>7/15/2025</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7F8F4126-5B01-4984-A412-C3727881F78F}" type="slidenum">
              <a:rPr lang="en-US" altLang="ja-JP" smtClean="0"/>
              <a:pPr>
                <a:defRPr/>
              </a:pPr>
              <a:t>‹#›</a:t>
            </a:fld>
            <a:endParaRPr lang="en-US" altLang="ja-JP"/>
          </a:p>
        </p:txBody>
      </p:sp>
    </p:spTree>
    <p:extLst>
      <p:ext uri="{BB962C8B-B14F-4D97-AF65-F5344CB8AC3E}">
        <p14:creationId xmlns:p14="http://schemas.microsoft.com/office/powerpoint/2010/main" val="70137817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999956EB-1E1D-4AC5-9074-2E6E1FFB23E0}" type="datetimeFigureOut">
              <a:rPr lang="en-US" altLang="ja-JP" smtClean="0"/>
              <a:pPr>
                <a:defRPr/>
              </a:pPr>
              <a:t>7/15/2025</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7F8F4126-5B01-4984-A412-C3727881F78F}" type="slidenum">
              <a:rPr lang="en-US" altLang="ja-JP" smtClean="0"/>
              <a:pPr>
                <a:defRPr/>
              </a:pPr>
              <a:t>‹#›</a:t>
            </a:fld>
            <a:endParaRPr lang="en-US" altLang="ja-JP"/>
          </a:p>
        </p:txBody>
      </p:sp>
    </p:spTree>
    <p:extLst>
      <p:ext uri="{BB962C8B-B14F-4D97-AF65-F5344CB8AC3E}">
        <p14:creationId xmlns:p14="http://schemas.microsoft.com/office/powerpoint/2010/main" val="287597157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30394E18-E41F-466A-8269-959F9489F8F5}" type="datetimeFigureOut">
              <a:rPr lang="en-US" altLang="ja-JP" smtClean="0"/>
              <a:pPr>
                <a:defRPr/>
              </a:pPr>
              <a:t>7/15/2025</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5A59B521-3BF8-4DAE-97B0-95415D216BD7}" type="slidenum">
              <a:rPr lang="en-US" altLang="ja-JP" smtClean="0"/>
              <a:pPr>
                <a:defRPr/>
              </a:pPr>
              <a:t>‹#›</a:t>
            </a:fld>
            <a:endParaRPr lang="en-US" altLang="ja-JP"/>
          </a:p>
        </p:txBody>
      </p:sp>
    </p:spTree>
    <p:extLst>
      <p:ext uri="{BB962C8B-B14F-4D97-AF65-F5344CB8AC3E}">
        <p14:creationId xmlns:p14="http://schemas.microsoft.com/office/powerpoint/2010/main" val="4007037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07C8DBD0-018B-4B28-B5F0-C494275B598C}" type="datetimeFigureOut">
              <a:rPr lang="en-US" altLang="ja-JP" smtClean="0"/>
              <a:pPr>
                <a:defRPr/>
              </a:pPr>
              <a:t>7/15/2025</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0F863B83-AB84-4049-B6DF-7ECD4219D52E}" type="slidenum">
              <a:rPr lang="en-US" altLang="ja-JP" smtClean="0"/>
              <a:pPr>
                <a:defRPr/>
              </a:pPr>
              <a:t>‹#›</a:t>
            </a:fld>
            <a:endParaRPr lang="en-US" altLang="ja-JP"/>
          </a:p>
        </p:txBody>
      </p:sp>
    </p:spTree>
    <p:extLst>
      <p:ext uri="{BB962C8B-B14F-4D97-AF65-F5344CB8AC3E}">
        <p14:creationId xmlns:p14="http://schemas.microsoft.com/office/powerpoint/2010/main" val="1851297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fld id="{E8A4BFF5-DFC6-4FB2-8686-97A94E839156}" type="datetimeFigureOut">
              <a:rPr lang="en-US" altLang="ja-JP" smtClean="0"/>
              <a:pPr>
                <a:defRPr/>
              </a:pPr>
              <a:t>7/15/2025</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C921532D-119B-47DB-A185-10571F6DD382}" type="slidenum">
              <a:rPr lang="en-US" altLang="ja-JP" smtClean="0"/>
              <a:pPr>
                <a:defRPr/>
              </a:pPr>
              <a:t>‹#›</a:t>
            </a:fld>
            <a:endParaRPr lang="en-US" altLang="ja-JP"/>
          </a:p>
        </p:txBody>
      </p:sp>
    </p:spTree>
    <p:extLst>
      <p:ext uri="{BB962C8B-B14F-4D97-AF65-F5344CB8AC3E}">
        <p14:creationId xmlns:p14="http://schemas.microsoft.com/office/powerpoint/2010/main" val="306321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fld id="{0B30CF88-2589-4FCF-9FB3-6A20DC90BDE6}" type="datetimeFigureOut">
              <a:rPr lang="en-US" altLang="ja-JP" smtClean="0"/>
              <a:pPr>
                <a:defRPr/>
              </a:pPr>
              <a:t>7/15/2025</a:t>
            </a:fld>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E31A98A4-A0D0-47B6-A5C8-62148C8F8448}" type="slidenum">
              <a:rPr lang="en-US" altLang="ja-JP" smtClean="0"/>
              <a:pPr>
                <a:defRPr/>
              </a:pPr>
              <a:t>‹#›</a:t>
            </a:fld>
            <a:endParaRPr lang="en-US" altLang="ja-JP"/>
          </a:p>
        </p:txBody>
      </p:sp>
    </p:spTree>
    <p:extLst>
      <p:ext uri="{BB962C8B-B14F-4D97-AF65-F5344CB8AC3E}">
        <p14:creationId xmlns:p14="http://schemas.microsoft.com/office/powerpoint/2010/main" val="1690951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fld id="{882C3F1F-E082-469E-B3E1-C4A24D631619}" type="datetimeFigureOut">
              <a:rPr lang="en-US" altLang="ja-JP" smtClean="0"/>
              <a:pPr>
                <a:defRPr/>
              </a:pPr>
              <a:t>7/15/2025</a:t>
            </a:fld>
            <a:endParaRPr lang="en-US" altLang="ja-JP"/>
          </a:p>
        </p:txBody>
      </p:sp>
      <p:sp>
        <p:nvSpPr>
          <p:cNvPr id="8" name="Footer Placeholder 7"/>
          <p:cNvSpPr>
            <a:spLocks noGrp="1"/>
          </p:cNvSpPr>
          <p:nvPr>
            <p:ph type="ftr" sz="quarter" idx="11"/>
          </p:nvPr>
        </p:nvSpPr>
        <p:spPr/>
        <p:txBody>
          <a:bodyPr/>
          <a:lstStyle/>
          <a:p>
            <a:pPr>
              <a:defRPr/>
            </a:pPr>
            <a:endParaRPr lang="en-US" altLang="ja-JP"/>
          </a:p>
        </p:txBody>
      </p:sp>
      <p:sp>
        <p:nvSpPr>
          <p:cNvPr id="9" name="Slide Number Placeholder 8"/>
          <p:cNvSpPr>
            <a:spLocks noGrp="1"/>
          </p:cNvSpPr>
          <p:nvPr>
            <p:ph type="sldNum" sz="quarter" idx="12"/>
          </p:nvPr>
        </p:nvSpPr>
        <p:spPr/>
        <p:txBody>
          <a:bodyPr/>
          <a:lstStyle/>
          <a:p>
            <a:pPr>
              <a:defRPr/>
            </a:pPr>
            <a:fld id="{CA16A6D1-EBD0-43DA-870C-123770D93CC9}" type="slidenum">
              <a:rPr lang="en-US" altLang="ja-JP" smtClean="0"/>
              <a:pPr>
                <a:defRPr/>
              </a:pPr>
              <a:t>‹#›</a:t>
            </a:fld>
            <a:endParaRPr lang="en-US" altLang="ja-JP"/>
          </a:p>
        </p:txBody>
      </p:sp>
    </p:spTree>
    <p:extLst>
      <p:ext uri="{BB962C8B-B14F-4D97-AF65-F5344CB8AC3E}">
        <p14:creationId xmlns:p14="http://schemas.microsoft.com/office/powerpoint/2010/main" val="3886046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fld id="{95FF4E38-2151-434E-AA66-C5B6848EB3DC}" type="datetimeFigureOut">
              <a:rPr lang="en-US" altLang="ja-JP" smtClean="0"/>
              <a:pPr>
                <a:defRPr/>
              </a:pPr>
              <a:t>7/15/2025</a:t>
            </a:fld>
            <a:endParaRPr lang="en-US" altLang="ja-JP"/>
          </a:p>
        </p:txBody>
      </p:sp>
      <p:sp>
        <p:nvSpPr>
          <p:cNvPr id="4" name="Footer Placeholder 3"/>
          <p:cNvSpPr>
            <a:spLocks noGrp="1"/>
          </p:cNvSpPr>
          <p:nvPr>
            <p:ph type="ftr" sz="quarter" idx="11"/>
          </p:nvPr>
        </p:nvSpPr>
        <p:spPr/>
        <p:txBody>
          <a:bodyPr/>
          <a:lstStyle/>
          <a:p>
            <a:pPr>
              <a:defRPr/>
            </a:pPr>
            <a:endParaRPr lang="en-US" altLang="ja-JP"/>
          </a:p>
        </p:txBody>
      </p:sp>
      <p:sp>
        <p:nvSpPr>
          <p:cNvPr id="5" name="Slide Number Placeholder 4"/>
          <p:cNvSpPr>
            <a:spLocks noGrp="1"/>
          </p:cNvSpPr>
          <p:nvPr>
            <p:ph type="sldNum" sz="quarter" idx="12"/>
          </p:nvPr>
        </p:nvSpPr>
        <p:spPr/>
        <p:txBody>
          <a:bodyPr/>
          <a:lstStyle/>
          <a:p>
            <a:pPr>
              <a:defRPr/>
            </a:pPr>
            <a:fld id="{E30BA85A-D0BC-4E7A-B233-FB086151C5D7}" type="slidenum">
              <a:rPr lang="en-US" altLang="ja-JP" smtClean="0"/>
              <a:pPr>
                <a:defRPr/>
              </a:pPr>
              <a:t>‹#›</a:t>
            </a:fld>
            <a:endParaRPr lang="en-US" altLang="ja-JP"/>
          </a:p>
        </p:txBody>
      </p:sp>
    </p:spTree>
    <p:extLst>
      <p:ext uri="{BB962C8B-B14F-4D97-AF65-F5344CB8AC3E}">
        <p14:creationId xmlns:p14="http://schemas.microsoft.com/office/powerpoint/2010/main" val="1891121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DAA8C3E-357A-4B3F-8B97-EFAD9C5FC42F}" type="datetimeFigureOut">
              <a:rPr lang="en-US" altLang="ja-JP" smtClean="0"/>
              <a:pPr>
                <a:defRPr/>
              </a:pPr>
              <a:t>7/15/2025</a:t>
            </a:fld>
            <a:endParaRPr lang="en-US" altLang="ja-JP"/>
          </a:p>
        </p:txBody>
      </p:sp>
      <p:sp>
        <p:nvSpPr>
          <p:cNvPr id="3" name="Footer Placeholder 2"/>
          <p:cNvSpPr>
            <a:spLocks noGrp="1"/>
          </p:cNvSpPr>
          <p:nvPr>
            <p:ph type="ftr" sz="quarter" idx="11"/>
          </p:nvPr>
        </p:nvSpPr>
        <p:spPr/>
        <p:txBody>
          <a:bodyPr/>
          <a:lstStyle/>
          <a:p>
            <a:pPr>
              <a:defRPr/>
            </a:pPr>
            <a:endParaRPr lang="en-US" altLang="ja-JP"/>
          </a:p>
        </p:txBody>
      </p:sp>
      <p:sp>
        <p:nvSpPr>
          <p:cNvPr id="4" name="Slide Number Placeholder 3"/>
          <p:cNvSpPr>
            <a:spLocks noGrp="1"/>
          </p:cNvSpPr>
          <p:nvPr>
            <p:ph type="sldNum" sz="quarter" idx="12"/>
          </p:nvPr>
        </p:nvSpPr>
        <p:spPr/>
        <p:txBody>
          <a:bodyPr/>
          <a:lstStyle/>
          <a:p>
            <a:pPr>
              <a:defRPr/>
            </a:pPr>
            <a:fld id="{027B9E7D-767C-4568-AF23-89D816BFB7E5}" type="slidenum">
              <a:rPr lang="en-US" altLang="ja-JP" smtClean="0"/>
              <a:pPr>
                <a:defRPr/>
              </a:pPr>
              <a:t>‹#›</a:t>
            </a:fld>
            <a:endParaRPr lang="en-US" altLang="ja-JP"/>
          </a:p>
        </p:txBody>
      </p:sp>
    </p:spTree>
    <p:extLst>
      <p:ext uri="{BB962C8B-B14F-4D97-AF65-F5344CB8AC3E}">
        <p14:creationId xmlns:p14="http://schemas.microsoft.com/office/powerpoint/2010/main" val="2683438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999956EB-1E1D-4AC5-9074-2E6E1FFB23E0}" type="datetimeFigureOut">
              <a:rPr lang="en-US" altLang="ja-JP" smtClean="0"/>
              <a:pPr>
                <a:defRPr/>
              </a:pPr>
              <a:t>7/15/2025</a:t>
            </a:fld>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7F8F4126-5B01-4984-A412-C3727881F78F}" type="slidenum">
              <a:rPr lang="en-US" altLang="ja-JP" smtClean="0"/>
              <a:pPr>
                <a:defRPr/>
              </a:pPr>
              <a:t>‹#›</a:t>
            </a:fld>
            <a:endParaRPr lang="en-US" altLang="ja-JP"/>
          </a:p>
        </p:txBody>
      </p:sp>
    </p:spTree>
    <p:extLst>
      <p:ext uri="{BB962C8B-B14F-4D97-AF65-F5344CB8AC3E}">
        <p14:creationId xmlns:p14="http://schemas.microsoft.com/office/powerpoint/2010/main" val="192212576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A54BCEBB-3595-4C35-AC04-583C12962233}" type="slidenum">
              <a:rPr lang="en-US" altLang="ja-JP" smtClean="0"/>
              <a:pPr>
                <a:defRPr/>
              </a:pPr>
              <a:t>‹#›</a:t>
            </a:fld>
            <a:endParaRPr lang="en-US" altLang="ja-JP"/>
          </a:p>
        </p:txBody>
      </p:sp>
      <p:sp>
        <p:nvSpPr>
          <p:cNvPr id="5" name="Date Placeholder 4"/>
          <p:cNvSpPr>
            <a:spLocks noGrp="1"/>
          </p:cNvSpPr>
          <p:nvPr>
            <p:ph type="dt" sz="half" idx="10"/>
          </p:nvPr>
        </p:nvSpPr>
        <p:spPr/>
        <p:txBody>
          <a:bodyPr/>
          <a:lstStyle/>
          <a:p>
            <a:pPr>
              <a:defRPr/>
            </a:pPr>
            <a:fld id="{E1F87DCC-6E37-459A-BA0C-4F0645B63A89}" type="datetimeFigureOut">
              <a:rPr lang="en-US" altLang="ja-JP" smtClean="0"/>
              <a:pPr>
                <a:defRPr/>
              </a:pPr>
              <a:t>7/15/2025</a:t>
            </a:fld>
            <a:endParaRPr lang="en-US" altLang="ja-JP"/>
          </a:p>
        </p:txBody>
      </p:sp>
    </p:spTree>
    <p:extLst>
      <p:ext uri="{BB962C8B-B14F-4D97-AF65-F5344CB8AC3E}">
        <p14:creationId xmlns:p14="http://schemas.microsoft.com/office/powerpoint/2010/main" val="1526590801"/>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999956EB-1E1D-4AC5-9074-2E6E1FFB23E0}" type="datetimeFigureOut">
              <a:rPr lang="en-US" altLang="ja-JP" smtClean="0"/>
              <a:pPr>
                <a:defRPr/>
              </a:pPr>
              <a:t>7/15/2025</a:t>
            </a:fld>
            <a:endParaRPr lang="en-US" altLang="ja-JP"/>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ja-JP"/>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defRPr/>
            </a:pPr>
            <a:fld id="{7F8F4126-5B01-4984-A412-C3727881F78F}" type="slidenum">
              <a:rPr lang="en-US" altLang="ja-JP" smtClean="0"/>
              <a:pPr>
                <a:defRPr/>
              </a:pPr>
              <a:t>‹#›</a:t>
            </a:fld>
            <a:endParaRPr lang="en-US" altLang="ja-JP"/>
          </a:p>
        </p:txBody>
      </p:sp>
    </p:spTree>
    <p:extLst>
      <p:ext uri="{BB962C8B-B14F-4D97-AF65-F5344CB8AC3E}">
        <p14:creationId xmlns:p14="http://schemas.microsoft.com/office/powerpoint/2010/main" val="2305948416"/>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Lst>
  <p:hf sldNum="0"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NULL" TargetMode="External" Type="http://schemas.openxmlformats.org/officeDocument/2006/relationships/audio"/><Relationship Id="rId2" Target="../media/media1.m4a" Type="http://schemas.microsoft.com/office/2007/relationships/media"/><Relationship Id="rId3" Target="../slideLayouts/slideLayout1.xml" Type="http://schemas.openxmlformats.org/officeDocument/2006/relationships/slideLayout"/><Relationship Id="rId4" Target="../notesSlides/notesSlide1.xml" Type="http://schemas.openxmlformats.org/officeDocument/2006/relationships/notesSlide"/><Relationship Id="rId5" Target="../media/image1.png" Type="http://schemas.openxmlformats.org/officeDocument/2006/relationships/image"/></Relationships>
</file>

<file path=ppt/slides/_rels/slide2.xml.rels><?xml version="1.0" encoding="UTF-8" standalone="yes"?><Relationships xmlns="http://schemas.openxmlformats.org/package/2006/relationships"><Relationship Id="rId1" Target="../media/media2.m4a" Type="http://schemas.microsoft.com/office/2007/relationships/media"/><Relationship Id="rId2" Target="../media/media2.m4a" Type="http://schemas.openxmlformats.org/officeDocument/2006/relationships/audio"/><Relationship Id="rId3" Target="../slideLayouts/slideLayout2.xml" Type="http://schemas.openxmlformats.org/officeDocument/2006/relationships/slideLayout"/><Relationship Id="rId4" Target="../notesSlides/notesSlide2.xml" Type="http://schemas.openxmlformats.org/officeDocument/2006/relationships/notesSlide"/><Relationship Id="rId5"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media/media3.m4a" Type="http://schemas.microsoft.com/office/2007/relationships/media"/><Relationship Id="rId2" Target="../media/media3.m4a" Type="http://schemas.openxmlformats.org/officeDocument/2006/relationships/audio"/><Relationship Id="rId3" Target="../slideLayouts/slideLayout2.xml" Type="http://schemas.openxmlformats.org/officeDocument/2006/relationships/slideLayout"/><Relationship Id="rId4" Target="../notesSlides/notesSlide3.xml" Type="http://schemas.openxmlformats.org/officeDocument/2006/relationships/notesSlide"/><Relationship Id="rId5" Target="../media/image1.png" Type="http://schemas.openxmlformats.org/officeDocument/2006/relationships/image"/></Relationships>
</file>

<file path=ppt/slides/_rels/slide4.xml.rels><?xml version="1.0" encoding="UTF-8" standalone="yes"?><Relationships xmlns="http://schemas.openxmlformats.org/package/2006/relationships"><Relationship Id="rId1" Target="../media/media4.m4a" Type="http://schemas.microsoft.com/office/2007/relationships/media"/><Relationship Id="rId2" Target="../media/media4.m4a" Type="http://schemas.openxmlformats.org/officeDocument/2006/relationships/audio"/><Relationship Id="rId3" Target="../slideLayouts/slideLayout2.xml" Type="http://schemas.openxmlformats.org/officeDocument/2006/relationships/slideLayout"/><Relationship Id="rId4" Target="../notesSlides/notesSlide4.xml" Type="http://schemas.openxmlformats.org/officeDocument/2006/relationships/notesSlide"/><Relationship Id="rId5" Target="../media/image1.png" Type="http://schemas.openxmlformats.org/officeDocument/2006/relationships/image"/></Relationships>
</file>

<file path=ppt/slides/_rels/slide5.xml.rels><?xml version="1.0" encoding="UTF-8" standalone="yes"?><Relationships xmlns="http://schemas.openxmlformats.org/package/2006/relationships"><Relationship Id="rId1" Target="../media/media5.m4a" Type="http://schemas.microsoft.com/office/2007/relationships/media"/><Relationship Id="rId2" Target="../media/media5.m4a" Type="http://schemas.openxmlformats.org/officeDocument/2006/relationships/audio"/><Relationship Id="rId3" Target="../slideLayouts/slideLayout2.xml" Type="http://schemas.openxmlformats.org/officeDocument/2006/relationships/slideLayout"/><Relationship Id="rId4" Target="../notesSlides/notesSlide5.xml" Type="http://schemas.openxmlformats.org/officeDocument/2006/relationships/notesSlide"/><Relationship Id="rId5" Target="../media/image1.png" Type="http://schemas.openxmlformats.org/officeDocument/2006/relationships/image"/></Relationships>
</file>

<file path=ppt/slides/_rels/slide6.xml.rels><?xml version="1.0" encoding="UTF-8" standalone="yes"?><Relationships xmlns="http://schemas.openxmlformats.org/package/2006/relationships"><Relationship Id="rId1" Target="../media/media6.m4a" Type="http://schemas.microsoft.com/office/2007/relationships/media"/><Relationship Id="rId2" Target="../media/media6.m4a" Type="http://schemas.openxmlformats.org/officeDocument/2006/relationships/audio"/><Relationship Id="rId3" Target="../slideLayouts/slideLayout2.xml" Type="http://schemas.openxmlformats.org/officeDocument/2006/relationships/slideLayout"/><Relationship Id="rId4" Target="../notesSlides/notesSlide6.xml" Type="http://schemas.openxmlformats.org/officeDocument/2006/relationships/notesSlide"/><Relationship Id="rId5" Target="../media/image1.png" Type="http://schemas.openxmlformats.org/officeDocument/2006/relationships/image"/></Relationships>
</file>

<file path=ppt/slides/_rels/slide7.xml.rels><?xml version="1.0" encoding="UTF-8" standalone="yes"?><Relationships xmlns="http://schemas.openxmlformats.org/package/2006/relationships"><Relationship Id="rId1" Target="../media/media7.m4a" Type="http://schemas.microsoft.com/office/2007/relationships/media"/><Relationship Id="rId2" Target="../media/media7.m4a" Type="http://schemas.openxmlformats.org/officeDocument/2006/relationships/audio"/><Relationship Id="rId3" Target="../slideLayouts/slideLayout2.xml" Type="http://schemas.openxmlformats.org/officeDocument/2006/relationships/slideLayout"/><Relationship Id="rId4" Target="../notesSlides/notesSlide7.xml" Type="http://schemas.openxmlformats.org/officeDocument/2006/relationships/notesSlide"/><Relationship Id="rId5" Target="../media/image1.png" Type="http://schemas.openxmlformats.org/officeDocument/2006/relationships/image"/></Relationships>
</file>

<file path=ppt/slides/_rels/slide8.xml.rels><?xml version="1.0" encoding="UTF-8" standalone="yes"?><Relationships xmlns="http://schemas.openxmlformats.org/package/2006/relationships"><Relationship Id="rId1" Target="../media/media8.m4a" Type="http://schemas.microsoft.com/office/2007/relationships/media"/><Relationship Id="rId2" Target="../media/media8.m4a" Type="http://schemas.openxmlformats.org/officeDocument/2006/relationships/audio"/><Relationship Id="rId3" Target="../slideLayouts/slideLayout2.xml" Type="http://schemas.openxmlformats.org/officeDocument/2006/relationships/slideLayout"/><Relationship Id="rId4" Target="../notesSlides/notesSlide8.xml" Type="http://schemas.openxmlformats.org/officeDocument/2006/relationships/notesSlide"/><Relationship Id="rId5" Target="../media/image1.png" Type="http://schemas.openxmlformats.org/officeDocument/2006/relationships/image"/></Relationships>
</file>

<file path=ppt/slides/_rels/slide9.xml.rels><?xml version="1.0" encoding="UTF-8" standalone="yes"?><Relationships xmlns="http://schemas.openxmlformats.org/package/2006/relationships"><Relationship Id="rId1" Target="NULL" TargetMode="External" Type="http://schemas.openxmlformats.org/officeDocument/2006/relationships/audio"/><Relationship Id="rId2" Target="../media/media9.m4a" Type="http://schemas.microsoft.com/office/2007/relationships/media"/><Relationship Id="rId3" Target="../slideLayouts/slideLayout2.xml" Type="http://schemas.openxmlformats.org/officeDocument/2006/relationships/slideLayout"/><Relationship Id="rId4" Target="../notesSlides/notesSlide9.xml" Type="http://schemas.openxmlformats.org/officeDocument/2006/relationships/notesSlide"/><Relationship Id="rId5" Target="../media/image1.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83749" y="2389310"/>
            <a:ext cx="10058400" cy="1527175"/>
          </a:xfrm>
        </p:spPr>
        <p:txBody>
          <a:bodyPr>
            <a:normAutofit/>
          </a:bodyPr>
          <a:lstStyle/>
          <a:p>
            <a:pPr eaLnBrk="1" fontAlgn="auto" hangingPunct="1">
              <a:spcAft>
                <a:spcPts val="0"/>
              </a:spcAft>
              <a:defRPr/>
            </a:pPr>
            <a:r>
              <a:rPr lang="ja-JP" altLang="en-US" dirty="0">
                <a:solidFill>
                  <a:schemeClr val="tx1"/>
                </a:solidFill>
              </a:rPr>
              <a:t>労働保険関係について</a:t>
            </a:r>
          </a:p>
        </p:txBody>
      </p:sp>
      <p:sp>
        <p:nvSpPr>
          <p:cNvPr id="7" name="テキスト ボックス 6">
            <a:extLst>
              <a:ext uri="{FF2B5EF4-FFF2-40B4-BE49-F238E27FC236}">
                <a16:creationId xmlns:a16="http://schemas.microsoft.com/office/drawing/2014/main" id="{A1745D11-335C-4093-BE0C-EA3158E610B2}"/>
              </a:ext>
            </a:extLst>
          </p:cNvPr>
          <p:cNvSpPr txBox="1"/>
          <p:nvPr/>
        </p:nvSpPr>
        <p:spPr>
          <a:xfrm>
            <a:off x="215900" y="6337300"/>
            <a:ext cx="4965539" cy="369332"/>
          </a:xfrm>
          <a:prstGeom prst="rect">
            <a:avLst/>
          </a:prstGeom>
          <a:noFill/>
        </p:spPr>
        <p:txBody>
          <a:bodyPr wrap="square" rtlCol="0">
            <a:spAutoFit/>
          </a:bodyPr>
          <a:lstStyle/>
          <a:p>
            <a:r>
              <a:rPr kumimoji="1" lang="ja-JP" altLang="en-US" dirty="0"/>
              <a:t>資料：労働保険の成立手続きはおすみですか</a:t>
            </a:r>
          </a:p>
        </p:txBody>
      </p:sp>
      <p:pic>
        <p:nvPicPr>
          <p:cNvPr id="3" name="レコーディング (50)">
            <a:hlinkClick r:id="" action="ppaction://media"/>
            <a:extLst>
              <a:ext uri="{FF2B5EF4-FFF2-40B4-BE49-F238E27FC236}">
                <a16:creationId xmlns:a16="http://schemas.microsoft.com/office/drawing/2014/main" id="{F2321D6B-7DAB-4A7F-94C2-4CF9CA867D52}"/>
              </a:ext>
            </a:extLst>
          </p:cNvPr>
          <p:cNvPicPr>
            <a:picLocks noChangeAspect="1"/>
          </p:cNvPicPr>
          <p:nvPr>
            <a:audioFile r:link="rId1"/>
            <p:extLst>
              <p:ext uri="{DAA4B4D4-6D71-4841-9C94-3DE7FCFB9230}">
                <p14:media xmlns:p14="http://schemas.microsoft.com/office/powerpoint/2010/main" r:embed="rId2">
                  <p14:trim st="3000" end="5227.9791"/>
                </p14:media>
              </p:ext>
            </p:extLst>
          </p:nvPr>
        </p:nvPicPr>
        <p:blipFill>
          <a:blip r:embed="rId5"/>
          <a:stretch>
            <a:fillRect/>
          </a:stretch>
        </p:blipFill>
        <p:spPr>
          <a:xfrm>
            <a:off x="12707030" y="6159500"/>
            <a:ext cx="487362"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四角形: 角を丸くする 10">
            <a:extLst>
              <a:ext uri="{FF2B5EF4-FFF2-40B4-BE49-F238E27FC236}">
                <a16:creationId xmlns:a16="http://schemas.microsoft.com/office/drawing/2014/main" id="{87B7CC85-2BA1-41E2-94E4-F58C3A18A3DD}"/>
              </a:ext>
            </a:extLst>
          </p:cNvPr>
          <p:cNvSpPr/>
          <p:nvPr/>
        </p:nvSpPr>
        <p:spPr>
          <a:xfrm>
            <a:off x="453226" y="4650747"/>
            <a:ext cx="10865602" cy="1505607"/>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7C244221-BC16-4AE7-9160-DA030E87430C}"/>
              </a:ext>
            </a:extLst>
          </p:cNvPr>
          <p:cNvSpPr/>
          <p:nvPr/>
        </p:nvSpPr>
        <p:spPr>
          <a:xfrm>
            <a:off x="825500" y="4458639"/>
            <a:ext cx="1811020" cy="407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AFFA3D42-4731-4D3E-9692-5A2BC3E087EA}"/>
              </a:ext>
            </a:extLst>
          </p:cNvPr>
          <p:cNvSpPr/>
          <p:nvPr/>
        </p:nvSpPr>
        <p:spPr>
          <a:xfrm>
            <a:off x="500898" y="2685941"/>
            <a:ext cx="10865602" cy="1505607"/>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8373AF08-18A1-4F13-BF3E-53C52C7817A9}"/>
              </a:ext>
            </a:extLst>
          </p:cNvPr>
          <p:cNvSpPr/>
          <p:nvPr/>
        </p:nvSpPr>
        <p:spPr>
          <a:xfrm>
            <a:off x="825500" y="2470688"/>
            <a:ext cx="1811020" cy="407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pPr eaLnBrk="1" fontAlgn="auto" hangingPunct="1">
              <a:spcAft>
                <a:spcPts val="0"/>
              </a:spcAft>
              <a:defRPr/>
            </a:pPr>
            <a:r>
              <a:rPr lang="ja-JP" altLang="en-US" sz="4400" dirty="0">
                <a:solidFill>
                  <a:schemeClr val="tx1"/>
                </a:solidFill>
              </a:rPr>
              <a:t>①労働保険とは</a:t>
            </a:r>
          </a:p>
        </p:txBody>
      </p:sp>
      <p:sp>
        <p:nvSpPr>
          <p:cNvPr id="5" name="テキスト プレースホルダー 5"/>
          <p:cNvSpPr txBox="1">
            <a:spLocks/>
          </p:cNvSpPr>
          <p:nvPr/>
        </p:nvSpPr>
        <p:spPr>
          <a:xfrm>
            <a:off x="677334" y="1502173"/>
            <a:ext cx="10417386" cy="4304267"/>
          </a:xfrm>
          <a:prstGeom prst="rect">
            <a:avLst/>
          </a:prstGeom>
        </p:spPr>
        <p:txBody>
          <a:bodyPr>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algn="just" fontAlgn="auto">
              <a:defRPr/>
            </a:pPr>
            <a:r>
              <a:rPr lang="ja-JP" altLang="en-US" sz="3000" b="1" u="sng" dirty="0">
                <a:solidFill>
                  <a:schemeClr val="tx1"/>
                </a:solidFill>
              </a:rPr>
              <a:t>労災保険</a:t>
            </a:r>
            <a:r>
              <a:rPr lang="ja-JP" altLang="en-US" sz="3000" dirty="0">
                <a:solidFill>
                  <a:schemeClr val="tx1"/>
                </a:solidFill>
              </a:rPr>
              <a:t>と</a:t>
            </a:r>
            <a:r>
              <a:rPr lang="ja-JP" altLang="en-US" sz="3000" b="1" u="sng" dirty="0">
                <a:solidFill>
                  <a:schemeClr val="tx1"/>
                </a:solidFill>
              </a:rPr>
              <a:t>雇用保険</a:t>
            </a:r>
            <a:r>
              <a:rPr lang="ja-JP" altLang="en-US" sz="3000" dirty="0">
                <a:solidFill>
                  <a:schemeClr val="tx1"/>
                </a:solidFill>
              </a:rPr>
              <a:t>を合わせたもの。</a:t>
            </a:r>
            <a:endParaRPr lang="en-US" altLang="ja-JP" sz="3000" dirty="0">
              <a:solidFill>
                <a:schemeClr val="tx1"/>
              </a:solidFill>
            </a:endParaRPr>
          </a:p>
          <a:p>
            <a:pPr algn="just" fontAlgn="auto">
              <a:defRPr/>
            </a:pPr>
            <a:endParaRPr lang="en-US" altLang="ja-JP" sz="3000" dirty="0">
              <a:solidFill>
                <a:schemeClr val="tx1"/>
              </a:solidFill>
            </a:endParaRPr>
          </a:p>
          <a:p>
            <a:pPr algn="just">
              <a:defRPr/>
            </a:pPr>
            <a:r>
              <a:rPr lang="ja-JP" altLang="en-US" sz="2600" dirty="0">
                <a:solidFill>
                  <a:schemeClr val="tx1"/>
                </a:solidFill>
              </a:rPr>
              <a:t>・労災保険</a:t>
            </a:r>
            <a:endParaRPr lang="en-US" altLang="ja-JP" sz="2600" dirty="0">
              <a:solidFill>
                <a:schemeClr val="tx1"/>
              </a:solidFill>
            </a:endParaRPr>
          </a:p>
          <a:p>
            <a:pPr algn="just" fontAlgn="auto">
              <a:lnSpc>
                <a:spcPct val="110000"/>
              </a:lnSpc>
              <a:defRPr/>
            </a:pPr>
            <a:r>
              <a:rPr lang="ja-JP" altLang="en-US" dirty="0">
                <a:solidFill>
                  <a:schemeClr val="tx1"/>
                </a:solidFill>
              </a:rPr>
              <a:t>労働者が業務上の事由、二以上の事業の業務を要因とする事由又は通勤が原因で負傷した場合、病気になった場合、あるいは不幸にも死亡された場合に被災労働者や遺族を保護するため必要な保険給付を行うもの。</a:t>
            </a:r>
            <a:endParaRPr lang="en-US" altLang="ja-JP" dirty="0">
              <a:solidFill>
                <a:schemeClr val="tx1"/>
              </a:solidFill>
            </a:endParaRPr>
          </a:p>
          <a:p>
            <a:pPr algn="just" fontAlgn="auto">
              <a:lnSpc>
                <a:spcPct val="110000"/>
              </a:lnSpc>
              <a:defRPr/>
            </a:pPr>
            <a:endParaRPr lang="en-US" altLang="ja-JP" dirty="0">
              <a:solidFill>
                <a:schemeClr val="tx1"/>
              </a:solidFill>
            </a:endParaRPr>
          </a:p>
          <a:p>
            <a:pPr algn="just" fontAlgn="auto">
              <a:defRPr/>
            </a:pPr>
            <a:r>
              <a:rPr lang="ja-JP" altLang="en-US" sz="2600" dirty="0">
                <a:solidFill>
                  <a:schemeClr val="tx1"/>
                </a:solidFill>
              </a:rPr>
              <a:t>・雇用保険</a:t>
            </a:r>
            <a:endParaRPr lang="en-US" altLang="ja-JP" sz="2600" dirty="0">
              <a:solidFill>
                <a:schemeClr val="tx1"/>
              </a:solidFill>
            </a:endParaRPr>
          </a:p>
          <a:p>
            <a:pPr algn="just" fontAlgn="auto">
              <a:lnSpc>
                <a:spcPct val="120000"/>
              </a:lnSpc>
              <a:defRPr/>
            </a:pPr>
            <a:r>
              <a:rPr lang="ja-JP" altLang="en-US" dirty="0">
                <a:solidFill>
                  <a:schemeClr val="tx1"/>
                </a:solidFill>
              </a:rPr>
              <a:t>労働者が失業した場合や労働者について雇用の継続が困難となる事由が生じた場合に、労働者の生活や雇用の安定を図るとともに、再就職を促進するため必要な給付を行うもの。</a:t>
            </a:r>
            <a:endParaRPr lang="en-US" altLang="ja-JP" dirty="0">
              <a:solidFill>
                <a:schemeClr val="tx1"/>
              </a:solidFill>
            </a:endParaRPr>
          </a:p>
          <a:p>
            <a:pPr fontAlgn="auto">
              <a:defRPr/>
            </a:pPr>
            <a:endParaRPr lang="ja-JP" altLang="en-US" dirty="0">
              <a:solidFill>
                <a:schemeClr val="tx1"/>
              </a:solidFill>
            </a:endParaRPr>
          </a:p>
        </p:txBody>
      </p:sp>
      <p:sp>
        <p:nvSpPr>
          <p:cNvPr id="14" name="四角形: 角を丸くする 13">
            <a:extLst>
              <a:ext uri="{FF2B5EF4-FFF2-40B4-BE49-F238E27FC236}">
                <a16:creationId xmlns:a16="http://schemas.microsoft.com/office/drawing/2014/main" id="{D1C3E0D5-8749-4CF2-A737-7A655A425C57}"/>
              </a:ext>
            </a:extLst>
          </p:cNvPr>
          <p:cNvSpPr/>
          <p:nvPr/>
        </p:nvSpPr>
        <p:spPr>
          <a:xfrm>
            <a:off x="222992" y="2257062"/>
            <a:ext cx="11468109" cy="4178461"/>
          </a:xfrm>
          <a:prstGeom prst="roundRect">
            <a:avLst>
              <a:gd name="adj" fmla="val 9137"/>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FC48BF5F-17A2-480A-A55F-09827492D2FD}"/>
              </a:ext>
            </a:extLst>
          </p:cNvPr>
          <p:cNvSpPr/>
          <p:nvPr/>
        </p:nvSpPr>
        <p:spPr>
          <a:xfrm>
            <a:off x="7608283" y="2070708"/>
            <a:ext cx="1811020" cy="416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労働保険</a:t>
            </a:r>
          </a:p>
        </p:txBody>
      </p:sp>
      <p:sp>
        <p:nvSpPr>
          <p:cNvPr id="16" name="テキスト ボックス 15">
            <a:extLst>
              <a:ext uri="{FF2B5EF4-FFF2-40B4-BE49-F238E27FC236}">
                <a16:creationId xmlns:a16="http://schemas.microsoft.com/office/drawing/2014/main" id="{3827137B-8CD8-4BD1-8094-C8A4847F7757}"/>
              </a:ext>
            </a:extLst>
          </p:cNvPr>
          <p:cNvSpPr txBox="1"/>
          <p:nvPr/>
        </p:nvSpPr>
        <p:spPr>
          <a:xfrm>
            <a:off x="11536161" y="46474"/>
            <a:ext cx="609600" cy="369332"/>
          </a:xfrm>
          <a:prstGeom prst="rect">
            <a:avLst/>
          </a:prstGeom>
          <a:solidFill>
            <a:schemeClr val="bg1"/>
          </a:solidFill>
        </p:spPr>
        <p:txBody>
          <a:bodyPr wrap="square" rtlCol="0">
            <a:spAutoFit/>
          </a:bodyPr>
          <a:lstStyle/>
          <a:p>
            <a:pPr algn="ctr"/>
            <a:r>
              <a:rPr kumimoji="1" lang="en-US" altLang="ja-JP" dirty="0"/>
              <a:t>P1</a:t>
            </a:r>
            <a:endParaRPr kumimoji="1" lang="ja-JP" altLang="en-US" dirty="0"/>
          </a:p>
        </p:txBody>
      </p:sp>
      <p:pic>
        <p:nvPicPr>
          <p:cNvPr id="3" name="レコーディング (60)">
            <a:hlinkClick r:id="" action="ppaction://media"/>
            <a:extLst>
              <a:ext uri="{FF2B5EF4-FFF2-40B4-BE49-F238E27FC236}">
                <a16:creationId xmlns:a16="http://schemas.microsoft.com/office/drawing/2014/main" id="{453E8FD0-A20F-BD75-9529-532841FBF89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485006" y="6505575"/>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35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eaLnBrk="1" fontAlgn="auto" hangingPunct="1">
              <a:spcAft>
                <a:spcPts val="0"/>
              </a:spcAft>
              <a:defRPr/>
            </a:pPr>
            <a:r>
              <a:rPr lang="ja-JP" altLang="en-US" sz="4400" dirty="0">
                <a:solidFill>
                  <a:schemeClr val="tx1"/>
                </a:solidFill>
              </a:rPr>
              <a:t>②労働保険の適用　　　　　　　   　　　　</a:t>
            </a:r>
          </a:p>
        </p:txBody>
      </p:sp>
      <p:sp>
        <p:nvSpPr>
          <p:cNvPr id="3" name="コンテンツ プレースホルダー 2"/>
          <p:cNvSpPr>
            <a:spLocks noGrp="1"/>
          </p:cNvSpPr>
          <p:nvPr>
            <p:ph idx="1"/>
          </p:nvPr>
        </p:nvSpPr>
        <p:spPr>
          <a:xfrm>
            <a:off x="648000" y="2194560"/>
            <a:ext cx="10058400" cy="3446463"/>
          </a:xfrm>
        </p:spPr>
        <p:txBody>
          <a:bodyPr rtlCol="0">
            <a:normAutofit/>
          </a:bodyPr>
          <a:lstStyle/>
          <a:p>
            <a:pPr marL="0" indent="0" algn="just" eaLnBrk="1" fontAlgn="auto" hangingPunct="1">
              <a:lnSpc>
                <a:spcPct val="100000"/>
              </a:lnSpc>
              <a:buFont typeface="Calibri" panose="020F0502020204030204" pitchFamily="34" charset="0"/>
              <a:buNone/>
              <a:defRPr/>
            </a:pPr>
            <a:r>
              <a:rPr lang="ja-JP" altLang="en-US" sz="2800" dirty="0">
                <a:solidFill>
                  <a:schemeClr val="tx1"/>
                </a:solidFill>
              </a:rPr>
              <a:t>農林水産の事業の一部を除き、労働者を一人でも雇っていれば適用事業となり、事業主は成立手続を行い、労働保険料を納付しなければなりません。</a:t>
            </a:r>
            <a:endParaRPr lang="en-US" altLang="ja-JP" sz="2800" dirty="0">
              <a:solidFill>
                <a:schemeClr val="tx1"/>
              </a:solidFill>
            </a:endParaRPr>
          </a:p>
          <a:p>
            <a:pPr marL="0" indent="0" algn="just" eaLnBrk="1" fontAlgn="auto" hangingPunct="1">
              <a:lnSpc>
                <a:spcPct val="100000"/>
              </a:lnSpc>
              <a:buFont typeface="Calibri" panose="020F0502020204030204" pitchFamily="34" charset="0"/>
              <a:buNone/>
              <a:defRPr/>
            </a:pPr>
            <a:endParaRPr lang="en-US" altLang="ja-JP" sz="2800" dirty="0">
              <a:solidFill>
                <a:schemeClr val="tx1"/>
              </a:solidFill>
            </a:endParaRPr>
          </a:p>
          <a:p>
            <a:pPr marL="0" indent="0" algn="just" eaLnBrk="1" fontAlgn="auto" hangingPunct="1">
              <a:lnSpc>
                <a:spcPct val="100000"/>
              </a:lnSpc>
              <a:buFont typeface="Calibri" panose="020F0502020204030204" pitchFamily="34" charset="0"/>
              <a:buNone/>
              <a:defRPr/>
            </a:pPr>
            <a:r>
              <a:rPr lang="ja-JP" altLang="en-US" sz="2400" dirty="0">
                <a:solidFill>
                  <a:schemeClr val="tx1"/>
                </a:solidFill>
              </a:rPr>
              <a:t>注</a:t>
            </a:r>
            <a:r>
              <a:rPr lang="en-US" altLang="ja-JP" sz="2400" dirty="0">
                <a:solidFill>
                  <a:schemeClr val="tx1"/>
                </a:solidFill>
              </a:rPr>
              <a:t>:</a:t>
            </a:r>
          </a:p>
          <a:p>
            <a:pPr marL="0" indent="0" algn="just" eaLnBrk="1" fontAlgn="auto" hangingPunct="1">
              <a:lnSpc>
                <a:spcPct val="100000"/>
              </a:lnSpc>
              <a:buFont typeface="Calibri" panose="020F0502020204030204" pitchFamily="34" charset="0"/>
              <a:buNone/>
              <a:defRPr/>
            </a:pPr>
            <a:r>
              <a:rPr lang="ja-JP" altLang="en-US" sz="2400" dirty="0">
                <a:solidFill>
                  <a:schemeClr val="tx1"/>
                </a:solidFill>
              </a:rPr>
              <a:t>労働者とは、職業の種類を問わず、事業に使用され、賃金を支払われる者。</a:t>
            </a:r>
            <a:endParaRPr lang="en-US" altLang="ja-JP" sz="2400" dirty="0">
              <a:solidFill>
                <a:schemeClr val="tx1"/>
              </a:solidFill>
            </a:endParaRPr>
          </a:p>
        </p:txBody>
      </p:sp>
      <p:sp>
        <p:nvSpPr>
          <p:cNvPr id="5" name="テキスト ボックス 4">
            <a:extLst>
              <a:ext uri="{FF2B5EF4-FFF2-40B4-BE49-F238E27FC236}">
                <a16:creationId xmlns:a16="http://schemas.microsoft.com/office/drawing/2014/main" id="{56F70949-143A-421A-82AE-C47772386E6D}"/>
              </a:ext>
            </a:extLst>
          </p:cNvPr>
          <p:cNvSpPr txBox="1"/>
          <p:nvPr/>
        </p:nvSpPr>
        <p:spPr>
          <a:xfrm>
            <a:off x="11536161" y="46474"/>
            <a:ext cx="609600" cy="369332"/>
          </a:xfrm>
          <a:prstGeom prst="rect">
            <a:avLst/>
          </a:prstGeom>
          <a:solidFill>
            <a:schemeClr val="bg1"/>
          </a:solidFill>
        </p:spPr>
        <p:txBody>
          <a:bodyPr wrap="square" rtlCol="0">
            <a:spAutoFit/>
          </a:bodyPr>
          <a:lstStyle/>
          <a:p>
            <a:pPr algn="ctr"/>
            <a:r>
              <a:rPr kumimoji="1" lang="en-US" altLang="ja-JP" dirty="0"/>
              <a:t>P1</a:t>
            </a:r>
            <a:endParaRPr kumimoji="1" lang="ja-JP" altLang="en-US" dirty="0"/>
          </a:p>
        </p:txBody>
      </p:sp>
      <p:pic>
        <p:nvPicPr>
          <p:cNvPr id="7" name="レコーディング (61)">
            <a:hlinkClick r:id="" action="ppaction://media"/>
            <a:extLst>
              <a:ext uri="{FF2B5EF4-FFF2-40B4-BE49-F238E27FC236}">
                <a16:creationId xmlns:a16="http://schemas.microsoft.com/office/drawing/2014/main" id="{D0821B22-B4A2-B067-F8B1-320330301DE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868502" y="5995988"/>
            <a:ext cx="487362" cy="4873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98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eaLnBrk="1" fontAlgn="auto" hangingPunct="1">
              <a:spcAft>
                <a:spcPts val="0"/>
              </a:spcAft>
              <a:defRPr/>
            </a:pPr>
            <a:r>
              <a:rPr lang="ja-JP" altLang="en-US" sz="4400" dirty="0">
                <a:solidFill>
                  <a:schemeClr val="tx1"/>
                </a:solidFill>
              </a:rPr>
              <a:t>③労働保険の成立手続き</a:t>
            </a:r>
          </a:p>
        </p:txBody>
      </p:sp>
      <p:sp>
        <p:nvSpPr>
          <p:cNvPr id="13315" name="コンテンツ プレースホルダー 2"/>
          <p:cNvSpPr>
            <a:spLocks noGrp="1" noChangeArrowheads="1"/>
          </p:cNvSpPr>
          <p:nvPr>
            <p:ph idx="1"/>
          </p:nvPr>
        </p:nvSpPr>
        <p:spPr>
          <a:xfrm>
            <a:off x="676800" y="1889124"/>
            <a:ext cx="10572750" cy="4752975"/>
          </a:xfrm>
        </p:spPr>
        <p:txBody>
          <a:bodyPr>
            <a:normAutofit lnSpcReduction="10000"/>
          </a:bodyPr>
          <a:lstStyle/>
          <a:p>
            <a:pPr marL="0" indent="0" eaLnBrk="1" hangingPunct="1">
              <a:buNone/>
            </a:pPr>
            <a:r>
              <a:rPr lang="ja-JP" altLang="en-US" sz="2400" dirty="0">
                <a:solidFill>
                  <a:schemeClr val="tx1"/>
                </a:solidFill>
              </a:rPr>
              <a:t>・</a:t>
            </a:r>
            <a:r>
              <a:rPr lang="ja-JP" altLang="en-US" sz="2400" b="1" u="sng" dirty="0">
                <a:solidFill>
                  <a:schemeClr val="tx1"/>
                </a:solidFill>
              </a:rPr>
              <a:t>労働保険</a:t>
            </a:r>
            <a:r>
              <a:rPr lang="ja-JP" altLang="en-US" sz="2400" dirty="0">
                <a:solidFill>
                  <a:schemeClr val="tx1"/>
                </a:solidFill>
              </a:rPr>
              <a:t>の適用事業となった場合は、</a:t>
            </a:r>
            <a:endParaRPr lang="en-US" altLang="ja-JP" sz="2400" dirty="0">
              <a:solidFill>
                <a:schemeClr val="tx1"/>
              </a:solidFill>
            </a:endParaRPr>
          </a:p>
          <a:p>
            <a:pPr marL="0" indent="0" eaLnBrk="1" hangingPunct="1">
              <a:buNone/>
            </a:pPr>
            <a:r>
              <a:rPr lang="ja-JP" altLang="en-US" sz="2400" dirty="0">
                <a:solidFill>
                  <a:schemeClr val="tx1"/>
                </a:solidFill>
              </a:rPr>
              <a:t>労働保険の保険関係成立届（</a:t>
            </a:r>
            <a:r>
              <a:rPr lang="en-US" altLang="ja-JP" sz="2400" dirty="0">
                <a:solidFill>
                  <a:schemeClr val="tx1"/>
                </a:solidFill>
              </a:rPr>
              <a:t>P10</a:t>
            </a:r>
            <a:r>
              <a:rPr lang="ja-JP" altLang="en-US" sz="2400" dirty="0">
                <a:solidFill>
                  <a:schemeClr val="tx1"/>
                </a:solidFill>
              </a:rPr>
              <a:t>参照）を所轄の</a:t>
            </a:r>
            <a:r>
              <a:rPr lang="ja-JP" altLang="en-US" sz="2400" b="1" u="sng" dirty="0">
                <a:solidFill>
                  <a:schemeClr val="tx1"/>
                </a:solidFill>
              </a:rPr>
              <a:t>労働基準監督署又は公共職</a:t>
            </a:r>
            <a:endParaRPr lang="en-US" altLang="ja-JP" sz="2400" b="1" u="sng" dirty="0">
              <a:solidFill>
                <a:schemeClr val="tx1"/>
              </a:solidFill>
            </a:endParaRPr>
          </a:p>
          <a:p>
            <a:pPr marL="0" indent="0" eaLnBrk="1" hangingPunct="1">
              <a:buNone/>
            </a:pPr>
            <a:r>
              <a:rPr lang="ja-JP" altLang="en-US" sz="2400" b="1" u="sng" dirty="0">
                <a:solidFill>
                  <a:schemeClr val="tx1"/>
                </a:solidFill>
              </a:rPr>
              <a:t>業安定所（ハローワーク）</a:t>
            </a:r>
            <a:r>
              <a:rPr lang="ja-JP" altLang="en-US" sz="2400" dirty="0">
                <a:solidFill>
                  <a:schemeClr val="tx1"/>
                </a:solidFill>
              </a:rPr>
              <a:t>に提出しなければいけません。</a:t>
            </a:r>
            <a:endParaRPr lang="en-US" altLang="ja-JP" sz="2400" dirty="0">
              <a:solidFill>
                <a:schemeClr val="tx1"/>
              </a:solidFill>
            </a:endParaRPr>
          </a:p>
          <a:p>
            <a:pPr marL="0" indent="0" eaLnBrk="1" hangingPunct="1">
              <a:buNone/>
            </a:pPr>
            <a:r>
              <a:rPr lang="ja-JP" altLang="en-US" sz="2400" dirty="0">
                <a:solidFill>
                  <a:schemeClr val="tx1"/>
                </a:solidFill>
              </a:rPr>
              <a:t>当該年度分の労働保険料を概算保険料として申告・納付することになります</a:t>
            </a:r>
            <a:endParaRPr lang="en-US" altLang="ja-JP" sz="2400" dirty="0">
              <a:solidFill>
                <a:schemeClr val="tx1"/>
              </a:solidFill>
            </a:endParaRPr>
          </a:p>
          <a:p>
            <a:pPr marL="0" indent="0" eaLnBrk="1" hangingPunct="1">
              <a:buNone/>
            </a:pPr>
            <a:r>
              <a:rPr lang="ja-JP" altLang="en-US" sz="2400" dirty="0">
                <a:solidFill>
                  <a:schemeClr val="tx1"/>
                </a:solidFill>
              </a:rPr>
              <a:t>（</a:t>
            </a:r>
            <a:r>
              <a:rPr lang="en-US" altLang="ja-JP" sz="2400" dirty="0">
                <a:solidFill>
                  <a:schemeClr val="tx1"/>
                </a:solidFill>
              </a:rPr>
              <a:t>P11</a:t>
            </a:r>
            <a:r>
              <a:rPr lang="ja-JP" altLang="en-US" sz="2400" dirty="0">
                <a:solidFill>
                  <a:schemeClr val="tx1"/>
                </a:solidFill>
              </a:rPr>
              <a:t>参照） 。</a:t>
            </a:r>
            <a:endParaRPr lang="en-US" altLang="ja-JP" sz="2400" dirty="0">
              <a:solidFill>
                <a:schemeClr val="tx1"/>
              </a:solidFill>
            </a:endParaRPr>
          </a:p>
          <a:p>
            <a:pPr marL="0" indent="0" eaLnBrk="1" hangingPunct="1">
              <a:buNone/>
            </a:pPr>
            <a:endParaRPr lang="en-US" altLang="ja-JP" sz="2400" dirty="0">
              <a:solidFill>
                <a:schemeClr val="tx1"/>
              </a:solidFill>
            </a:endParaRPr>
          </a:p>
          <a:p>
            <a:pPr marL="0" indent="0" eaLnBrk="1" hangingPunct="1">
              <a:buNone/>
            </a:pPr>
            <a:r>
              <a:rPr lang="ja-JP" altLang="en-US" sz="2400" dirty="0">
                <a:solidFill>
                  <a:schemeClr val="tx1"/>
                </a:solidFill>
              </a:rPr>
              <a:t>・</a:t>
            </a:r>
            <a:r>
              <a:rPr lang="ja-JP" altLang="en-US" sz="2400" b="1" u="sng" dirty="0">
                <a:solidFill>
                  <a:schemeClr val="tx1"/>
                </a:solidFill>
              </a:rPr>
              <a:t>雇用保険</a:t>
            </a:r>
            <a:r>
              <a:rPr lang="ja-JP" altLang="en-US" sz="2400" dirty="0">
                <a:solidFill>
                  <a:schemeClr val="tx1"/>
                </a:solidFill>
              </a:rPr>
              <a:t>の適用事業となった場合は、</a:t>
            </a:r>
            <a:endParaRPr lang="en-US" altLang="ja-JP" sz="2400" dirty="0">
              <a:solidFill>
                <a:schemeClr val="tx1"/>
              </a:solidFill>
            </a:endParaRPr>
          </a:p>
          <a:p>
            <a:pPr marL="0" indent="0" eaLnBrk="1" hangingPunct="1">
              <a:buNone/>
            </a:pPr>
            <a:r>
              <a:rPr lang="ja-JP" altLang="en-US" sz="2400" dirty="0">
                <a:solidFill>
                  <a:schemeClr val="tx1"/>
                </a:solidFill>
              </a:rPr>
              <a:t>上記のほかに、雇用保険適用事業所設置届（</a:t>
            </a:r>
            <a:r>
              <a:rPr lang="en-US" altLang="ja-JP" sz="2400" dirty="0">
                <a:solidFill>
                  <a:schemeClr val="tx1"/>
                </a:solidFill>
              </a:rPr>
              <a:t>P12</a:t>
            </a:r>
            <a:r>
              <a:rPr lang="ja-JP" altLang="en-US" sz="2400" dirty="0">
                <a:solidFill>
                  <a:schemeClr val="tx1"/>
                </a:solidFill>
              </a:rPr>
              <a:t>参照）及び雇用保険被保険</a:t>
            </a:r>
            <a:endParaRPr lang="en-US" altLang="ja-JP" sz="2400" dirty="0">
              <a:solidFill>
                <a:schemeClr val="tx1"/>
              </a:solidFill>
            </a:endParaRPr>
          </a:p>
          <a:p>
            <a:pPr marL="0" indent="0" eaLnBrk="1" hangingPunct="1">
              <a:buNone/>
            </a:pPr>
            <a:r>
              <a:rPr lang="ja-JP" altLang="en-US" sz="2400" dirty="0">
                <a:solidFill>
                  <a:schemeClr val="tx1"/>
                </a:solidFill>
              </a:rPr>
              <a:t>者資格取得届（</a:t>
            </a:r>
            <a:r>
              <a:rPr lang="en-US" altLang="ja-JP" sz="2400" dirty="0">
                <a:solidFill>
                  <a:schemeClr val="tx1"/>
                </a:solidFill>
              </a:rPr>
              <a:t>P13</a:t>
            </a:r>
            <a:r>
              <a:rPr lang="ja-JP" altLang="en-US" sz="2400" dirty="0">
                <a:solidFill>
                  <a:schemeClr val="tx1"/>
                </a:solidFill>
              </a:rPr>
              <a:t>参照）を所轄の</a:t>
            </a:r>
            <a:r>
              <a:rPr lang="ja-JP" altLang="en-US" sz="2400" b="1" u="sng" dirty="0">
                <a:solidFill>
                  <a:schemeClr val="tx1"/>
                </a:solidFill>
              </a:rPr>
              <a:t>公共職業安定所（ハローワーク）</a:t>
            </a:r>
            <a:r>
              <a:rPr lang="ja-JP" altLang="en-US" sz="2400" dirty="0">
                <a:solidFill>
                  <a:schemeClr val="tx1"/>
                </a:solidFill>
              </a:rPr>
              <a:t>に提出</a:t>
            </a:r>
            <a:endParaRPr lang="en-US" altLang="ja-JP" sz="2400" dirty="0">
              <a:solidFill>
                <a:schemeClr val="tx1"/>
              </a:solidFill>
            </a:endParaRPr>
          </a:p>
          <a:p>
            <a:pPr marL="0" indent="0" eaLnBrk="1" hangingPunct="1">
              <a:buNone/>
            </a:pPr>
            <a:r>
              <a:rPr lang="ja-JP" altLang="en-US" sz="2400" dirty="0">
                <a:solidFill>
                  <a:schemeClr val="tx1"/>
                </a:solidFill>
              </a:rPr>
              <a:t>しなければいけません。</a:t>
            </a:r>
          </a:p>
        </p:txBody>
      </p:sp>
      <p:sp>
        <p:nvSpPr>
          <p:cNvPr id="5" name="テキスト ボックス 4">
            <a:extLst>
              <a:ext uri="{FF2B5EF4-FFF2-40B4-BE49-F238E27FC236}">
                <a16:creationId xmlns:a16="http://schemas.microsoft.com/office/drawing/2014/main" id="{971A5D50-1F8C-41FB-8C39-815B9E244FAF}"/>
              </a:ext>
            </a:extLst>
          </p:cNvPr>
          <p:cNvSpPr txBox="1"/>
          <p:nvPr/>
        </p:nvSpPr>
        <p:spPr>
          <a:xfrm>
            <a:off x="11412538" y="46474"/>
            <a:ext cx="733223" cy="369332"/>
          </a:xfrm>
          <a:prstGeom prst="rect">
            <a:avLst/>
          </a:prstGeom>
          <a:solidFill>
            <a:schemeClr val="bg1"/>
          </a:solidFill>
        </p:spPr>
        <p:txBody>
          <a:bodyPr wrap="square" rtlCol="0">
            <a:spAutoFit/>
          </a:bodyPr>
          <a:lstStyle/>
          <a:p>
            <a:pPr algn="ctr"/>
            <a:r>
              <a:rPr kumimoji="1" lang="en-US" altLang="ja-JP" dirty="0"/>
              <a:t>P2, 3</a:t>
            </a:r>
            <a:endParaRPr kumimoji="1" lang="ja-JP" altLang="en-US" dirty="0"/>
          </a:p>
        </p:txBody>
      </p:sp>
      <p:pic>
        <p:nvPicPr>
          <p:cNvPr id="3" name="レコーディング (62)">
            <a:hlinkClick r:id="" action="ppaction://media"/>
            <a:extLst>
              <a:ext uri="{FF2B5EF4-FFF2-40B4-BE49-F238E27FC236}">
                <a16:creationId xmlns:a16="http://schemas.microsoft.com/office/drawing/2014/main" id="{642C813D-9311-E1C9-3ABB-78E532110C1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709978" y="6438900"/>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24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eaLnBrk="1" fontAlgn="auto" hangingPunct="1">
              <a:spcAft>
                <a:spcPts val="0"/>
              </a:spcAft>
              <a:defRPr/>
            </a:pPr>
            <a:r>
              <a:rPr lang="ja-JP" altLang="en-US" sz="4400" dirty="0">
                <a:solidFill>
                  <a:schemeClr val="tx1"/>
                </a:solidFill>
              </a:rPr>
              <a:t>④労働保険料の負担割合</a:t>
            </a:r>
          </a:p>
        </p:txBody>
      </p:sp>
      <p:sp>
        <p:nvSpPr>
          <p:cNvPr id="3" name="コンテンツ プレースホルダー 2"/>
          <p:cNvSpPr>
            <a:spLocks noGrp="1"/>
          </p:cNvSpPr>
          <p:nvPr>
            <p:ph idx="1"/>
          </p:nvPr>
        </p:nvSpPr>
        <p:spPr>
          <a:xfrm>
            <a:off x="676800" y="1846263"/>
            <a:ext cx="10529888" cy="4295775"/>
          </a:xfrm>
        </p:spPr>
        <p:txBody>
          <a:bodyPr rtlCol="0">
            <a:normAutofit lnSpcReduction="10000"/>
          </a:bodyPr>
          <a:lstStyle/>
          <a:p>
            <a:pPr marL="0" indent="0" eaLnBrk="1" fontAlgn="auto" hangingPunct="1">
              <a:buNone/>
              <a:defRPr/>
            </a:pPr>
            <a:r>
              <a:rPr lang="ja-JP" altLang="en-US" sz="3000" dirty="0">
                <a:solidFill>
                  <a:schemeClr val="tx1"/>
                </a:solidFill>
              </a:rPr>
              <a:t>・労災保険率</a:t>
            </a:r>
            <a:endParaRPr lang="en-US" altLang="ja-JP" sz="3000" dirty="0">
              <a:solidFill>
                <a:schemeClr val="tx1"/>
              </a:solidFill>
            </a:endParaRPr>
          </a:p>
          <a:p>
            <a:pPr marL="0" indent="0" eaLnBrk="1" fontAlgn="auto" hangingPunct="1">
              <a:buNone/>
              <a:defRPr/>
            </a:pPr>
            <a:r>
              <a:rPr lang="ja-JP" altLang="en-US" dirty="0">
                <a:solidFill>
                  <a:schemeClr val="tx1"/>
                </a:solidFill>
              </a:rPr>
              <a:t>　</a:t>
            </a:r>
            <a:r>
              <a:rPr lang="ja-JP" altLang="en-US" dirty="0">
                <a:solidFill>
                  <a:srgbClr val="0070C0"/>
                </a:solidFill>
              </a:rPr>
              <a:t>（旅客自動車運送事業）</a:t>
            </a:r>
            <a:endParaRPr lang="en-US" altLang="ja-JP" dirty="0">
              <a:solidFill>
                <a:srgbClr val="0070C0"/>
              </a:solidFill>
            </a:endParaRPr>
          </a:p>
          <a:p>
            <a:pPr marL="0" indent="0" eaLnBrk="1" fontAlgn="auto" hangingPunct="1">
              <a:buNone/>
              <a:defRPr/>
            </a:pPr>
            <a:r>
              <a:rPr lang="ja-JP" altLang="en-US" dirty="0">
                <a:solidFill>
                  <a:schemeClr val="tx1"/>
                </a:solidFill>
              </a:rPr>
              <a:t>　運輸業－７１交通運輸事業　が該当</a:t>
            </a:r>
            <a:endParaRPr lang="en-US" altLang="ja-JP" dirty="0">
              <a:solidFill>
                <a:schemeClr val="tx1"/>
              </a:solidFill>
            </a:endParaRPr>
          </a:p>
          <a:p>
            <a:pPr marL="0" indent="0" eaLnBrk="1" fontAlgn="auto" hangingPunct="1">
              <a:buNone/>
              <a:defRPr/>
            </a:pPr>
            <a:r>
              <a:rPr lang="ja-JP" altLang="en-US" dirty="0">
                <a:solidFill>
                  <a:schemeClr val="tx1"/>
                </a:solidFill>
              </a:rPr>
              <a:t>　保険率４／１０００</a:t>
            </a:r>
            <a:endParaRPr lang="en-US" altLang="ja-JP" dirty="0">
              <a:solidFill>
                <a:schemeClr val="tx1"/>
              </a:solidFill>
            </a:endParaRPr>
          </a:p>
          <a:p>
            <a:pPr marL="0" indent="0" eaLnBrk="1" fontAlgn="auto" hangingPunct="1">
              <a:buNone/>
              <a:defRPr/>
            </a:pPr>
            <a:r>
              <a:rPr lang="ja-JP" altLang="en-US" dirty="0">
                <a:solidFill>
                  <a:schemeClr val="tx1"/>
                </a:solidFill>
              </a:rPr>
              <a:t>　</a:t>
            </a:r>
            <a:r>
              <a:rPr lang="ja-JP" altLang="en-US" sz="3000" dirty="0">
                <a:solidFill>
                  <a:schemeClr val="tx1"/>
                </a:solidFill>
              </a:rPr>
              <a:t>事業主が全額負担</a:t>
            </a:r>
            <a:endParaRPr lang="en-US" altLang="ja-JP" sz="3000" dirty="0">
              <a:solidFill>
                <a:schemeClr val="tx1"/>
              </a:solidFill>
            </a:endParaRPr>
          </a:p>
          <a:p>
            <a:pPr marL="0" indent="0" eaLnBrk="1" fontAlgn="auto" hangingPunct="1">
              <a:buNone/>
              <a:defRPr/>
            </a:pPr>
            <a:endParaRPr lang="en-US" altLang="ja-JP" dirty="0">
              <a:solidFill>
                <a:schemeClr val="tx1"/>
              </a:solidFill>
            </a:endParaRPr>
          </a:p>
          <a:p>
            <a:pPr marL="0" indent="0" eaLnBrk="1" fontAlgn="auto" hangingPunct="1">
              <a:buNone/>
              <a:defRPr/>
            </a:pPr>
            <a:r>
              <a:rPr lang="ja-JP" altLang="en-US" sz="3000" dirty="0">
                <a:solidFill>
                  <a:schemeClr val="tx1"/>
                </a:solidFill>
              </a:rPr>
              <a:t>・雇用保険率</a:t>
            </a:r>
            <a:endParaRPr lang="en-US" altLang="ja-JP" sz="3000" dirty="0">
              <a:solidFill>
                <a:schemeClr val="tx1"/>
              </a:solidFill>
            </a:endParaRPr>
          </a:p>
          <a:p>
            <a:pPr marL="0" indent="0" eaLnBrk="1" fontAlgn="auto" hangingPunct="1">
              <a:buNone/>
              <a:defRPr/>
            </a:pPr>
            <a:r>
              <a:rPr lang="ja-JP" altLang="en-US" dirty="0">
                <a:solidFill>
                  <a:schemeClr val="tx1"/>
                </a:solidFill>
              </a:rPr>
              <a:t>　一般の事業　が該当</a:t>
            </a:r>
            <a:endParaRPr lang="en-US" altLang="ja-JP" dirty="0">
              <a:solidFill>
                <a:schemeClr val="tx1"/>
              </a:solidFill>
            </a:endParaRPr>
          </a:p>
          <a:p>
            <a:pPr marL="0" indent="0" eaLnBrk="1" fontAlgn="auto" hangingPunct="1">
              <a:buNone/>
              <a:defRPr/>
            </a:pPr>
            <a:r>
              <a:rPr lang="ja-JP" altLang="en-US" dirty="0">
                <a:solidFill>
                  <a:schemeClr val="tx1"/>
                </a:solidFill>
              </a:rPr>
              <a:t>　</a:t>
            </a:r>
            <a:r>
              <a:rPr lang="ja-JP" altLang="en-US" sz="3000" dirty="0">
                <a:solidFill>
                  <a:schemeClr val="tx1"/>
                </a:solidFill>
              </a:rPr>
              <a:t>事業主・労働者が双方負担</a:t>
            </a:r>
          </a:p>
        </p:txBody>
      </p:sp>
      <p:sp>
        <p:nvSpPr>
          <p:cNvPr id="6" name="テキスト ボックス 5"/>
          <p:cNvSpPr txBox="1"/>
          <p:nvPr/>
        </p:nvSpPr>
        <p:spPr>
          <a:xfrm>
            <a:off x="6185819" y="3994150"/>
            <a:ext cx="5532172" cy="707886"/>
          </a:xfrm>
          <a:prstGeom prst="rect">
            <a:avLst/>
          </a:prstGeom>
          <a:noFill/>
        </p:spPr>
        <p:txBody>
          <a:bodyPr wrap="square" rtlCol="0">
            <a:spAutoFit/>
          </a:bodyPr>
          <a:lstStyle/>
          <a:p>
            <a:r>
              <a:rPr kumimoji="1" lang="ja-JP" altLang="en-US" dirty="0"/>
              <a:t>令和７年４月１日～</a:t>
            </a:r>
            <a:endParaRPr kumimoji="1" lang="en-US" altLang="ja-JP" dirty="0"/>
          </a:p>
          <a:p>
            <a:endParaRPr kumimoji="1" lang="en-US" altLang="ja-JP" sz="400" dirty="0"/>
          </a:p>
          <a:p>
            <a:r>
              <a:rPr kumimoji="1" lang="ja-JP" altLang="en-US" dirty="0"/>
              <a:t>１４．５／１０００</a:t>
            </a:r>
          </a:p>
        </p:txBody>
      </p:sp>
      <p:sp>
        <p:nvSpPr>
          <p:cNvPr id="17" name="テキスト ボックス 16"/>
          <p:cNvSpPr txBox="1"/>
          <p:nvPr/>
        </p:nvSpPr>
        <p:spPr>
          <a:xfrm>
            <a:off x="6767074" y="4720937"/>
            <a:ext cx="3290869" cy="1292662"/>
          </a:xfrm>
          <a:prstGeom prst="rect">
            <a:avLst/>
          </a:prstGeom>
          <a:noFill/>
        </p:spPr>
        <p:txBody>
          <a:bodyPr wrap="square" rtlCol="0" anchor="ctr">
            <a:spAutoFit/>
          </a:bodyPr>
          <a:lstStyle/>
          <a:p>
            <a:r>
              <a:rPr kumimoji="1" lang="ja-JP" altLang="en-US" dirty="0"/>
              <a:t>事業者負担率</a:t>
            </a:r>
            <a:endParaRPr kumimoji="1" lang="en-US" altLang="ja-JP" dirty="0">
              <a:solidFill>
                <a:schemeClr val="bg1"/>
              </a:solidFill>
            </a:endParaRPr>
          </a:p>
          <a:p>
            <a:r>
              <a:rPr kumimoji="1" lang="ja-JP" altLang="en-US" dirty="0">
                <a:solidFill>
                  <a:schemeClr val="bg1"/>
                </a:solidFill>
              </a:rPr>
              <a:t>　　</a:t>
            </a:r>
            <a:r>
              <a:rPr kumimoji="1" lang="ja-JP" altLang="en-US" dirty="0"/>
              <a:t>９　　／１０００</a:t>
            </a:r>
            <a:endParaRPr kumimoji="1" lang="en-US" altLang="ja-JP" dirty="0"/>
          </a:p>
          <a:p>
            <a:endParaRPr kumimoji="1" lang="en-US" altLang="ja-JP" sz="600" dirty="0"/>
          </a:p>
          <a:p>
            <a:r>
              <a:rPr kumimoji="1" lang="ja-JP" altLang="en-US" dirty="0"/>
              <a:t>被保険者負担率</a:t>
            </a:r>
            <a:endParaRPr kumimoji="1" lang="en-US" altLang="ja-JP" dirty="0"/>
          </a:p>
          <a:p>
            <a:r>
              <a:rPr kumimoji="1" lang="ja-JP" altLang="en-US" dirty="0"/>
              <a:t>　　５．５／１０００</a:t>
            </a:r>
          </a:p>
        </p:txBody>
      </p:sp>
      <p:sp>
        <p:nvSpPr>
          <p:cNvPr id="31" name="テキスト ボックス 30">
            <a:extLst>
              <a:ext uri="{FF2B5EF4-FFF2-40B4-BE49-F238E27FC236}">
                <a16:creationId xmlns:a16="http://schemas.microsoft.com/office/drawing/2014/main" id="{7DAB8010-F237-45E6-B886-253CC4E4B82E}"/>
              </a:ext>
            </a:extLst>
          </p:cNvPr>
          <p:cNvSpPr txBox="1"/>
          <p:nvPr/>
        </p:nvSpPr>
        <p:spPr>
          <a:xfrm>
            <a:off x="11536161" y="46474"/>
            <a:ext cx="609600" cy="369332"/>
          </a:xfrm>
          <a:prstGeom prst="rect">
            <a:avLst/>
          </a:prstGeom>
          <a:solidFill>
            <a:schemeClr val="bg1"/>
          </a:solidFill>
        </p:spPr>
        <p:txBody>
          <a:bodyPr wrap="square" rtlCol="0">
            <a:spAutoFit/>
          </a:bodyPr>
          <a:lstStyle/>
          <a:p>
            <a:pPr algn="ctr"/>
            <a:r>
              <a:rPr kumimoji="1" lang="en-US" altLang="ja-JP" dirty="0"/>
              <a:t>P5</a:t>
            </a:r>
            <a:endParaRPr kumimoji="1" lang="ja-JP" altLang="en-US" dirty="0"/>
          </a:p>
        </p:txBody>
      </p:sp>
      <p:sp>
        <p:nvSpPr>
          <p:cNvPr id="7" name="左大かっこ 6">
            <a:extLst>
              <a:ext uri="{FF2B5EF4-FFF2-40B4-BE49-F238E27FC236}">
                <a16:creationId xmlns:a16="http://schemas.microsoft.com/office/drawing/2014/main" id="{DE65E4AE-66E0-4446-BE20-7C07AACEB4EC}"/>
              </a:ext>
            </a:extLst>
          </p:cNvPr>
          <p:cNvSpPr/>
          <p:nvPr/>
        </p:nvSpPr>
        <p:spPr>
          <a:xfrm>
            <a:off x="6571764" y="4768122"/>
            <a:ext cx="127893" cy="1205957"/>
          </a:xfrm>
          <a:prstGeom prst="leftBracket">
            <a:avLst>
              <a:gd name="adj" fmla="val 11047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4" name="レコーディング (63)">
            <a:hlinkClick r:id="" action="ppaction://media"/>
            <a:extLst>
              <a:ext uri="{FF2B5EF4-FFF2-40B4-BE49-F238E27FC236}">
                <a16:creationId xmlns:a16="http://schemas.microsoft.com/office/drawing/2014/main" id="{6D947DEA-88A4-2291-5FBC-7BD25812118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670291" y="6116638"/>
            <a:ext cx="487362" cy="487362"/>
          </a:xfrm>
          <a:prstGeom prst="rect">
            <a:avLst/>
          </a:prstGeom>
        </p:spPr>
      </p:pic>
      <p:sp>
        <p:nvSpPr>
          <p:cNvPr id="9" name="テキスト ボックス 8"/>
          <p:cNvSpPr txBox="1"/>
          <p:nvPr/>
        </p:nvSpPr>
        <p:spPr>
          <a:xfrm>
            <a:off x="5353447" y="2273945"/>
            <a:ext cx="5532172" cy="1179810"/>
          </a:xfrm>
          <a:prstGeom prst="rect">
            <a:avLst/>
          </a:prstGeom>
          <a:noFill/>
        </p:spPr>
        <p:txBody>
          <a:bodyPr wrap="square" rtlCol="0">
            <a:spAutoFit/>
          </a:bodyPr>
          <a:lstStyle/>
          <a:p>
            <a:pPr>
              <a:spcBef>
                <a:spcPts val="1000"/>
              </a:spcBef>
              <a:buClr>
                <a:schemeClr val="accent1"/>
              </a:buClr>
              <a:buSzPct val="80000"/>
              <a:defRPr/>
            </a:pPr>
            <a:r>
              <a:rPr lang="ja-JP" altLang="en-US" dirty="0">
                <a:solidFill>
                  <a:srgbClr val="0070C0"/>
                </a:solidFill>
                <a:latin typeface="+mn-ea"/>
              </a:rPr>
              <a:t>（</a:t>
            </a:r>
            <a:r>
              <a:rPr kumimoji="1" lang="ja-JP" altLang="en-US" dirty="0">
                <a:solidFill>
                  <a:srgbClr val="0070C0"/>
                </a:solidFill>
              </a:rPr>
              <a:t>貨物自動車運送事業）</a:t>
            </a:r>
            <a:endParaRPr kumimoji="1" lang="en-US" altLang="ja-JP" dirty="0">
              <a:solidFill>
                <a:srgbClr val="0070C0"/>
              </a:solidFill>
            </a:endParaRPr>
          </a:p>
          <a:p>
            <a:pPr>
              <a:spcBef>
                <a:spcPts val="1000"/>
              </a:spcBef>
              <a:buClr>
                <a:schemeClr val="accent1"/>
              </a:buClr>
              <a:buSzPct val="80000"/>
              <a:defRPr/>
            </a:pPr>
            <a:r>
              <a:rPr kumimoji="1" lang="ja-JP" altLang="en-US" dirty="0">
                <a:solidFill>
                  <a:srgbClr val="0070C0"/>
                </a:solidFill>
              </a:rPr>
              <a:t>　運輸業－７２</a:t>
            </a:r>
            <a:r>
              <a:rPr kumimoji="1" lang="zh-TW" altLang="en-US" dirty="0">
                <a:solidFill>
                  <a:srgbClr val="0070C0"/>
                </a:solidFill>
              </a:rPr>
              <a:t>貨物取扱事業</a:t>
            </a:r>
            <a:r>
              <a:rPr kumimoji="1" lang="ja-JP" altLang="en-US" dirty="0">
                <a:solidFill>
                  <a:srgbClr val="0070C0"/>
                </a:solidFill>
              </a:rPr>
              <a:t>　が該当</a:t>
            </a:r>
            <a:endParaRPr kumimoji="1" lang="en-US" altLang="ja-JP" dirty="0">
              <a:solidFill>
                <a:srgbClr val="0070C0"/>
              </a:solidFill>
            </a:endParaRPr>
          </a:p>
          <a:p>
            <a:pPr>
              <a:spcBef>
                <a:spcPts val="1000"/>
              </a:spcBef>
              <a:buClr>
                <a:schemeClr val="accent1"/>
              </a:buClr>
              <a:buSzPct val="80000"/>
              <a:defRPr/>
            </a:pPr>
            <a:r>
              <a:rPr kumimoji="1" lang="ja-JP" altLang="en-US">
                <a:solidFill>
                  <a:srgbClr val="0070C0"/>
                </a:solidFill>
              </a:rPr>
              <a:t>　保険率８．５／</a:t>
            </a:r>
            <a:r>
              <a:rPr kumimoji="1" lang="ja-JP" altLang="en-US" dirty="0">
                <a:solidFill>
                  <a:srgbClr val="0070C0"/>
                </a:solidFill>
              </a:rPr>
              <a:t>１０００</a:t>
            </a:r>
            <a:endParaRPr kumimoji="1" lang="en-US" altLang="ja-JP" dirty="0">
              <a:solidFill>
                <a:srgbClr val="0070C0"/>
              </a:solidFill>
            </a:endParaRPr>
          </a:p>
        </p:txBody>
      </p:sp>
    </p:spTree>
    <p:extLst>
      <p:ext uri="{BB962C8B-B14F-4D97-AF65-F5344CB8AC3E}">
        <p14:creationId xmlns:p14="http://schemas.microsoft.com/office/powerpoint/2010/main" val="4264088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81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3" y="609600"/>
            <a:ext cx="9780077" cy="1320800"/>
          </a:xfrm>
        </p:spPr>
        <p:txBody>
          <a:bodyPr>
            <a:noAutofit/>
          </a:bodyPr>
          <a:lstStyle/>
          <a:p>
            <a:pPr eaLnBrk="1" fontAlgn="auto" hangingPunct="1">
              <a:spcAft>
                <a:spcPts val="0"/>
              </a:spcAft>
              <a:defRPr/>
            </a:pPr>
            <a:r>
              <a:rPr lang="ja-JP" altLang="en-US" sz="4400" dirty="0">
                <a:solidFill>
                  <a:schemeClr val="tx1"/>
                </a:solidFill>
              </a:rPr>
              <a:t>⑤労災保険未手続事業主に対する</a:t>
            </a:r>
            <a:br>
              <a:rPr lang="en-US" altLang="ja-JP" sz="4400" dirty="0">
                <a:solidFill>
                  <a:schemeClr val="tx1"/>
                </a:solidFill>
              </a:rPr>
            </a:br>
            <a:r>
              <a:rPr lang="ja-JP" altLang="en-US" sz="4400" dirty="0">
                <a:solidFill>
                  <a:schemeClr val="tx1"/>
                </a:solidFill>
              </a:rPr>
              <a:t>　　　　　　　費用徴収制度について</a:t>
            </a:r>
            <a:endParaRPr lang="ja-JP" altLang="en-US" sz="4400" dirty="0">
              <a:solidFill>
                <a:schemeClr val="tx1"/>
              </a:solidFill>
              <a:latin typeface="HGPｺﾞｼｯｸM" panose="020B0600000000000000" pitchFamily="50" charset="-128"/>
              <a:ea typeface="HGPｺﾞｼｯｸM" panose="020B0600000000000000" pitchFamily="50" charset="-128"/>
            </a:endParaRPr>
          </a:p>
        </p:txBody>
      </p:sp>
      <p:sp>
        <p:nvSpPr>
          <p:cNvPr id="6" name="角丸四角形 5"/>
          <p:cNvSpPr/>
          <p:nvPr/>
        </p:nvSpPr>
        <p:spPr>
          <a:xfrm>
            <a:off x="487363" y="2069231"/>
            <a:ext cx="9357677" cy="2038350"/>
          </a:xfrm>
          <a:prstGeom prst="roundRect">
            <a:avLst/>
          </a:prstGeom>
          <a:solidFill>
            <a:schemeClr val="accent3">
              <a:lumMod val="40000"/>
              <a:lumOff val="6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ja-JP" altLang="en-US" dirty="0">
                <a:solidFill>
                  <a:schemeClr val="tx1"/>
                </a:solidFill>
              </a:rPr>
              <a:t>　労災保険の成立手続について行政機関からの指導等を受けたにもかかわらず、</a:t>
            </a:r>
            <a:endParaRPr lang="en-US" altLang="ja-JP" dirty="0">
              <a:solidFill>
                <a:schemeClr val="tx1"/>
              </a:solidFill>
            </a:endParaRPr>
          </a:p>
          <a:p>
            <a:pPr algn="just" eaLnBrk="1" fontAlgn="auto" hangingPunct="1">
              <a:spcBef>
                <a:spcPts val="0"/>
              </a:spcBef>
              <a:spcAft>
                <a:spcPts val="0"/>
              </a:spcAft>
              <a:defRPr/>
            </a:pPr>
            <a:r>
              <a:rPr lang="ja-JP" altLang="en-US" dirty="0">
                <a:solidFill>
                  <a:schemeClr val="tx1"/>
                </a:solidFill>
              </a:rPr>
              <a:t>　手続を行わない期間中に業務災害や複数業務要因災害、通勤災害が発生した場合</a:t>
            </a:r>
            <a:endParaRPr lang="en-US" altLang="ja-JP" dirty="0">
              <a:solidFill>
                <a:schemeClr val="tx1"/>
              </a:solidFill>
            </a:endParaRPr>
          </a:p>
          <a:p>
            <a:pPr algn="just" eaLnBrk="1" fontAlgn="auto" hangingPunct="1">
              <a:spcBef>
                <a:spcPts val="0"/>
              </a:spcBef>
              <a:spcAft>
                <a:spcPts val="0"/>
              </a:spcAft>
              <a:defRPr/>
            </a:pPr>
            <a:endParaRPr lang="en-US" altLang="ja-JP" dirty="0">
              <a:solidFill>
                <a:schemeClr val="tx1"/>
              </a:solidFill>
            </a:endParaRPr>
          </a:p>
          <a:p>
            <a:pPr algn="just" eaLnBrk="1" fontAlgn="auto" hangingPunct="1">
              <a:spcBef>
                <a:spcPts val="0"/>
              </a:spcBef>
              <a:spcAft>
                <a:spcPts val="0"/>
              </a:spcAft>
              <a:defRPr/>
            </a:pPr>
            <a:endParaRPr lang="en-US" altLang="ja-JP" dirty="0">
              <a:solidFill>
                <a:schemeClr val="tx1"/>
              </a:solidFill>
            </a:endParaRPr>
          </a:p>
          <a:p>
            <a:pPr algn="just" eaLnBrk="1" fontAlgn="auto" hangingPunct="1">
              <a:spcBef>
                <a:spcPts val="0"/>
              </a:spcBef>
              <a:spcAft>
                <a:spcPts val="0"/>
              </a:spcAft>
              <a:defRPr/>
            </a:pPr>
            <a:r>
              <a:rPr kumimoji="1" lang="ja-JP" altLang="en-US" dirty="0">
                <a:solidFill>
                  <a:schemeClr val="tx1"/>
                </a:solidFill>
              </a:rPr>
              <a:t>　事業</a:t>
            </a:r>
            <a:r>
              <a:rPr lang="ja-JP" altLang="en-US" dirty="0">
                <a:solidFill>
                  <a:schemeClr val="tx1"/>
                </a:solidFill>
              </a:rPr>
              <a:t>主が「故意」に手続きを行わないものと認定し、</a:t>
            </a:r>
            <a:endParaRPr lang="en-US" altLang="ja-JP" dirty="0">
              <a:solidFill>
                <a:schemeClr val="tx1"/>
              </a:solidFill>
            </a:endParaRPr>
          </a:p>
          <a:p>
            <a:pPr algn="just" eaLnBrk="1" fontAlgn="auto" hangingPunct="1">
              <a:spcBef>
                <a:spcPts val="0"/>
              </a:spcBef>
              <a:spcAft>
                <a:spcPts val="0"/>
              </a:spcAft>
              <a:defRPr/>
            </a:pPr>
            <a:r>
              <a:rPr lang="ja-JP" altLang="en-US" dirty="0">
                <a:solidFill>
                  <a:schemeClr val="tx1"/>
                </a:solidFill>
              </a:rPr>
              <a:t>　当該災害に関して支給された保険給付額の</a:t>
            </a:r>
            <a:r>
              <a:rPr lang="ja-JP" altLang="en-US" dirty="0">
                <a:solidFill>
                  <a:srgbClr val="FF0000"/>
                </a:solidFill>
              </a:rPr>
              <a:t>１００％を徴収</a:t>
            </a:r>
            <a:endParaRPr kumimoji="1" lang="en-US" altLang="ja-JP" dirty="0">
              <a:solidFill>
                <a:srgbClr val="FF0000"/>
              </a:solidFill>
            </a:endParaRPr>
          </a:p>
        </p:txBody>
      </p:sp>
      <p:sp>
        <p:nvSpPr>
          <p:cNvPr id="8" name="角丸四角形 7"/>
          <p:cNvSpPr/>
          <p:nvPr/>
        </p:nvSpPr>
        <p:spPr>
          <a:xfrm>
            <a:off x="487363" y="4275856"/>
            <a:ext cx="9357677" cy="2442210"/>
          </a:xfrm>
          <a:prstGeom prst="roundRect">
            <a:avLst/>
          </a:prstGeom>
          <a:solidFill>
            <a:schemeClr val="accent3">
              <a:lumMod val="40000"/>
              <a:lumOff val="6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ja-JP" altLang="en-US" dirty="0">
                <a:solidFill>
                  <a:schemeClr val="tx1"/>
                </a:solidFill>
              </a:rPr>
              <a:t>　労災保険の成立手続について行政機関から指導等を受けてはいない</a:t>
            </a:r>
            <a:endParaRPr lang="en-US" altLang="ja-JP" dirty="0">
              <a:solidFill>
                <a:schemeClr val="tx1"/>
              </a:solidFill>
            </a:endParaRPr>
          </a:p>
          <a:p>
            <a:pPr algn="just" eaLnBrk="1" fontAlgn="auto" hangingPunct="1">
              <a:spcBef>
                <a:spcPts val="0"/>
              </a:spcBef>
              <a:spcAft>
                <a:spcPts val="0"/>
              </a:spcAft>
              <a:defRPr/>
            </a:pPr>
            <a:r>
              <a:rPr lang="ja-JP" altLang="en-US" dirty="0">
                <a:solidFill>
                  <a:schemeClr val="tx1"/>
                </a:solidFill>
              </a:rPr>
              <a:t>　ものの、労災保険の適用事業となった時から１年を経過してなお手</a:t>
            </a:r>
            <a:endParaRPr lang="en-US" altLang="ja-JP" dirty="0">
              <a:solidFill>
                <a:schemeClr val="tx1"/>
              </a:solidFill>
            </a:endParaRPr>
          </a:p>
          <a:p>
            <a:pPr algn="just" eaLnBrk="1" fontAlgn="auto" hangingPunct="1">
              <a:spcBef>
                <a:spcPts val="0"/>
              </a:spcBef>
              <a:spcAft>
                <a:spcPts val="0"/>
              </a:spcAft>
              <a:defRPr/>
            </a:pPr>
            <a:r>
              <a:rPr lang="ja-JP" altLang="en-US" dirty="0">
                <a:solidFill>
                  <a:schemeClr val="tx1"/>
                </a:solidFill>
              </a:rPr>
              <a:t>　続きを行わない期間中に業務災害や複数業務要因災害、通勤災害が発生した場合</a:t>
            </a:r>
            <a:endParaRPr lang="en-US" altLang="ja-JP" dirty="0">
              <a:solidFill>
                <a:schemeClr val="tx1"/>
              </a:solidFill>
            </a:endParaRPr>
          </a:p>
          <a:p>
            <a:pPr algn="just" eaLnBrk="1" fontAlgn="auto" hangingPunct="1">
              <a:spcBef>
                <a:spcPts val="0"/>
              </a:spcBef>
              <a:spcAft>
                <a:spcPts val="0"/>
              </a:spcAft>
              <a:defRPr/>
            </a:pPr>
            <a:endParaRPr lang="en-US" altLang="ja-JP" dirty="0">
              <a:solidFill>
                <a:schemeClr val="tx1"/>
              </a:solidFill>
            </a:endParaRPr>
          </a:p>
          <a:p>
            <a:pPr algn="just" eaLnBrk="1" fontAlgn="auto" hangingPunct="1">
              <a:spcBef>
                <a:spcPts val="0"/>
              </a:spcBef>
              <a:spcAft>
                <a:spcPts val="0"/>
              </a:spcAft>
              <a:defRPr/>
            </a:pPr>
            <a:endParaRPr lang="en-US" altLang="ja-JP" dirty="0">
              <a:solidFill>
                <a:schemeClr val="tx1"/>
              </a:solidFill>
            </a:endParaRPr>
          </a:p>
          <a:p>
            <a:pPr algn="just" eaLnBrk="1" fontAlgn="auto" hangingPunct="1">
              <a:spcBef>
                <a:spcPts val="0"/>
              </a:spcBef>
              <a:spcAft>
                <a:spcPts val="0"/>
              </a:spcAft>
              <a:defRPr/>
            </a:pPr>
            <a:r>
              <a:rPr lang="ja-JP" altLang="en-US" dirty="0">
                <a:solidFill>
                  <a:schemeClr val="tx1"/>
                </a:solidFill>
              </a:rPr>
              <a:t>　事業主が「重大な過失」により手続を行わないものと認定し、</a:t>
            </a:r>
            <a:endParaRPr lang="en-US" altLang="ja-JP" dirty="0">
              <a:solidFill>
                <a:schemeClr val="tx1"/>
              </a:solidFill>
            </a:endParaRPr>
          </a:p>
          <a:p>
            <a:pPr algn="just" eaLnBrk="1" fontAlgn="auto" hangingPunct="1">
              <a:spcBef>
                <a:spcPts val="0"/>
              </a:spcBef>
              <a:spcAft>
                <a:spcPts val="0"/>
              </a:spcAft>
              <a:defRPr/>
            </a:pPr>
            <a:r>
              <a:rPr lang="ja-JP" altLang="en-US" dirty="0">
                <a:solidFill>
                  <a:schemeClr val="tx1"/>
                </a:solidFill>
              </a:rPr>
              <a:t>　当該災害に関して支給された保険給付額の</a:t>
            </a:r>
            <a:r>
              <a:rPr lang="ja-JP" altLang="en-US" dirty="0">
                <a:solidFill>
                  <a:srgbClr val="FF0000"/>
                </a:solidFill>
              </a:rPr>
              <a:t>４０％を徴収</a:t>
            </a:r>
            <a:endParaRPr lang="en-US" altLang="ja-JP" dirty="0">
              <a:solidFill>
                <a:srgbClr val="FF0000"/>
              </a:solidFill>
            </a:endParaRPr>
          </a:p>
        </p:txBody>
      </p:sp>
      <p:sp>
        <p:nvSpPr>
          <p:cNvPr id="9" name="下矢印 8"/>
          <p:cNvSpPr/>
          <p:nvPr/>
        </p:nvSpPr>
        <p:spPr>
          <a:xfrm>
            <a:off x="3521075" y="2902667"/>
            <a:ext cx="361950" cy="366713"/>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0" name="下矢印 9"/>
          <p:cNvSpPr/>
          <p:nvPr/>
        </p:nvSpPr>
        <p:spPr>
          <a:xfrm>
            <a:off x="3521075" y="5448471"/>
            <a:ext cx="361950" cy="36671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1" name="角丸四角形 10"/>
          <p:cNvSpPr/>
          <p:nvPr/>
        </p:nvSpPr>
        <p:spPr>
          <a:xfrm>
            <a:off x="8140544" y="3543690"/>
            <a:ext cx="3835556" cy="1320800"/>
          </a:xfrm>
          <a:prstGeom prst="roundRect">
            <a:avLst/>
          </a:prstGeom>
          <a:solidFill>
            <a:schemeClr val="accent3">
              <a:lumMod val="40000"/>
              <a:lumOff val="6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dirty="0">
                <a:solidFill>
                  <a:srgbClr val="0070C0"/>
                </a:solidFill>
              </a:rPr>
              <a:t>遡って労働保険料等を</a:t>
            </a:r>
            <a:endParaRPr kumimoji="1" lang="en-US" altLang="ja-JP" dirty="0">
              <a:solidFill>
                <a:srgbClr val="0070C0"/>
              </a:solidFill>
            </a:endParaRPr>
          </a:p>
          <a:p>
            <a:pPr algn="ctr">
              <a:defRPr/>
            </a:pPr>
            <a:r>
              <a:rPr kumimoji="1" lang="ja-JP" altLang="en-US" dirty="0">
                <a:solidFill>
                  <a:srgbClr val="0070C0"/>
                </a:solidFill>
              </a:rPr>
              <a:t>徴収するほか、</a:t>
            </a:r>
            <a:endParaRPr kumimoji="1" lang="en-US" altLang="ja-JP" dirty="0">
              <a:solidFill>
                <a:srgbClr val="0070C0"/>
              </a:solidFill>
            </a:endParaRPr>
          </a:p>
          <a:p>
            <a:pPr algn="ctr">
              <a:defRPr/>
            </a:pPr>
            <a:r>
              <a:rPr kumimoji="1" lang="ja-JP" altLang="en-US" dirty="0">
                <a:solidFill>
                  <a:srgbClr val="0070C0"/>
                </a:solidFill>
              </a:rPr>
              <a:t>追徴金も徴収します。</a:t>
            </a:r>
            <a:endParaRPr kumimoji="1" lang="en-US" altLang="ja-JP" dirty="0">
              <a:solidFill>
                <a:srgbClr val="0070C0"/>
              </a:solidFill>
            </a:endParaRPr>
          </a:p>
        </p:txBody>
      </p:sp>
      <p:sp>
        <p:nvSpPr>
          <p:cNvPr id="13" name="十字形 12"/>
          <p:cNvSpPr/>
          <p:nvPr/>
        </p:nvSpPr>
        <p:spPr>
          <a:xfrm>
            <a:off x="7973063" y="4002918"/>
            <a:ext cx="334962" cy="319087"/>
          </a:xfrm>
          <a:prstGeom prst="plus">
            <a:avLst>
              <a:gd name="adj" fmla="val 3564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2" name="テキスト ボックス 11">
            <a:extLst>
              <a:ext uri="{FF2B5EF4-FFF2-40B4-BE49-F238E27FC236}">
                <a16:creationId xmlns:a16="http://schemas.microsoft.com/office/drawing/2014/main" id="{21CDA3FE-7F08-4C9C-B960-37233D587157}"/>
              </a:ext>
            </a:extLst>
          </p:cNvPr>
          <p:cNvSpPr txBox="1"/>
          <p:nvPr/>
        </p:nvSpPr>
        <p:spPr>
          <a:xfrm>
            <a:off x="11366500" y="46474"/>
            <a:ext cx="779261" cy="369332"/>
          </a:xfrm>
          <a:prstGeom prst="rect">
            <a:avLst/>
          </a:prstGeom>
          <a:solidFill>
            <a:schemeClr val="bg1"/>
          </a:solidFill>
        </p:spPr>
        <p:txBody>
          <a:bodyPr wrap="square" rtlCol="0">
            <a:spAutoFit/>
          </a:bodyPr>
          <a:lstStyle/>
          <a:p>
            <a:pPr algn="ctr"/>
            <a:r>
              <a:rPr kumimoji="1" lang="en-US" altLang="ja-JP" dirty="0"/>
              <a:t>P6,</a:t>
            </a:r>
            <a:r>
              <a:rPr kumimoji="1" lang="ja-JP" altLang="en-US" dirty="0"/>
              <a:t> </a:t>
            </a:r>
            <a:r>
              <a:rPr kumimoji="1" lang="en-US" altLang="ja-JP" dirty="0"/>
              <a:t>7</a:t>
            </a:r>
            <a:endParaRPr kumimoji="1" lang="ja-JP" altLang="en-US" dirty="0"/>
          </a:p>
        </p:txBody>
      </p:sp>
      <p:pic>
        <p:nvPicPr>
          <p:cNvPr id="5" name="レコーディング (65)">
            <a:hlinkClick r:id="" action="ppaction://media"/>
            <a:extLst>
              <a:ext uri="{FF2B5EF4-FFF2-40B4-BE49-F238E27FC236}">
                <a16:creationId xmlns:a16="http://schemas.microsoft.com/office/drawing/2014/main" id="{C4FA71A7-8F78-3D9D-1FBE-1DCCF9384A8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535353" y="5942013"/>
            <a:ext cx="487363" cy="4873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91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6800" y="221931"/>
            <a:ext cx="10058400" cy="814683"/>
          </a:xfrm>
        </p:spPr>
        <p:txBody>
          <a:bodyPr>
            <a:normAutofit/>
          </a:bodyPr>
          <a:lstStyle/>
          <a:p>
            <a:pPr eaLnBrk="1" fontAlgn="auto" hangingPunct="1">
              <a:spcAft>
                <a:spcPts val="0"/>
              </a:spcAft>
              <a:defRPr/>
            </a:pPr>
            <a:r>
              <a:rPr lang="ja-JP" altLang="en-US" sz="4400" dirty="0">
                <a:solidFill>
                  <a:schemeClr val="tx1"/>
                </a:solidFill>
              </a:rPr>
              <a:t>⑥労災保険制度（一部）</a:t>
            </a:r>
            <a:endParaRPr lang="ja-JP" altLang="en-US" sz="4400" dirty="0">
              <a:solidFill>
                <a:schemeClr val="tx1"/>
              </a:solidFill>
              <a:latin typeface="HGPｺﾞｼｯｸM" panose="020B0600000000000000" pitchFamily="50" charset="-128"/>
              <a:ea typeface="HGPｺﾞｼｯｸM" panose="020B0600000000000000" pitchFamily="50" charset="-128"/>
            </a:endParaRPr>
          </a:p>
        </p:txBody>
      </p:sp>
      <p:sp>
        <p:nvSpPr>
          <p:cNvPr id="3" name="コンテンツ プレースホルダー 2"/>
          <p:cNvSpPr>
            <a:spLocks noGrp="1"/>
          </p:cNvSpPr>
          <p:nvPr>
            <p:ph idx="1"/>
          </p:nvPr>
        </p:nvSpPr>
        <p:spPr>
          <a:xfrm>
            <a:off x="676800" y="981726"/>
            <a:ext cx="10137956" cy="5405580"/>
          </a:xfrm>
        </p:spPr>
        <p:txBody>
          <a:bodyPr rtlCol="0">
            <a:noAutofit/>
          </a:bodyPr>
          <a:lstStyle/>
          <a:p>
            <a:pPr marL="0" indent="0" algn="just" eaLnBrk="1" fontAlgn="auto" hangingPunct="1">
              <a:buNone/>
              <a:defRPr/>
            </a:pPr>
            <a:r>
              <a:rPr lang="ja-JP" altLang="en-US" sz="2800" dirty="0">
                <a:solidFill>
                  <a:schemeClr val="tx1"/>
                </a:solidFill>
              </a:rPr>
              <a:t>（１） 療養（補償）等給付</a:t>
            </a:r>
            <a:endParaRPr lang="en-US" altLang="ja-JP" sz="2800" dirty="0">
              <a:solidFill>
                <a:schemeClr val="tx1"/>
              </a:solidFill>
            </a:endParaRPr>
          </a:p>
          <a:p>
            <a:pPr marL="0" indent="0" algn="just" eaLnBrk="1" fontAlgn="auto" hangingPunct="1">
              <a:buNone/>
              <a:defRPr/>
            </a:pPr>
            <a:r>
              <a:rPr lang="ja-JP" altLang="en-US" sz="2200" dirty="0">
                <a:solidFill>
                  <a:schemeClr val="tx1"/>
                </a:solidFill>
              </a:rPr>
              <a:t>　現物給付としての「療養の給付」</a:t>
            </a:r>
            <a:endParaRPr lang="en-US" altLang="ja-JP" sz="2200" dirty="0">
              <a:solidFill>
                <a:schemeClr val="tx1"/>
              </a:solidFill>
            </a:endParaRPr>
          </a:p>
          <a:p>
            <a:pPr marL="0" indent="0" algn="just" eaLnBrk="1" fontAlgn="auto" hangingPunct="1">
              <a:buNone/>
              <a:defRPr/>
            </a:pPr>
            <a:r>
              <a:rPr lang="ja-JP" altLang="en-US" sz="2200" dirty="0">
                <a:solidFill>
                  <a:schemeClr val="tx1"/>
                </a:solidFill>
              </a:rPr>
              <a:t>　　労災保険指定医療機関等で受診した場合には、原則として</a:t>
            </a:r>
            <a:endParaRPr lang="en-US" altLang="ja-JP" sz="2200" dirty="0">
              <a:solidFill>
                <a:schemeClr val="tx1"/>
              </a:solidFill>
            </a:endParaRPr>
          </a:p>
          <a:p>
            <a:pPr marL="0" indent="0" algn="just" eaLnBrk="1" fontAlgn="auto" hangingPunct="1">
              <a:buNone/>
              <a:defRPr/>
            </a:pPr>
            <a:r>
              <a:rPr lang="ja-JP" altLang="en-US" sz="2200" dirty="0">
                <a:solidFill>
                  <a:schemeClr val="tx1"/>
                </a:solidFill>
              </a:rPr>
              <a:t>　　傷病が治ゆするまでの間、無料で療養を受けられる</a:t>
            </a:r>
            <a:endParaRPr lang="en-US" altLang="ja-JP" sz="2200" dirty="0">
              <a:solidFill>
                <a:schemeClr val="tx1"/>
              </a:solidFill>
            </a:endParaRPr>
          </a:p>
          <a:p>
            <a:pPr marL="0" indent="0" algn="just" eaLnBrk="1" fontAlgn="auto" hangingPunct="1">
              <a:buNone/>
              <a:defRPr/>
            </a:pPr>
            <a:r>
              <a:rPr lang="ja-JP" altLang="en-US" sz="2200" dirty="0">
                <a:solidFill>
                  <a:schemeClr val="tx1"/>
                </a:solidFill>
              </a:rPr>
              <a:t>　現金給付としての「療養の費用の支給」</a:t>
            </a:r>
            <a:endParaRPr lang="en-US" altLang="ja-JP" sz="2200" dirty="0">
              <a:solidFill>
                <a:schemeClr val="tx1"/>
              </a:solidFill>
            </a:endParaRPr>
          </a:p>
          <a:p>
            <a:pPr marL="0" indent="0" algn="just" eaLnBrk="1" fontAlgn="auto" hangingPunct="1">
              <a:buNone/>
              <a:defRPr/>
            </a:pPr>
            <a:r>
              <a:rPr lang="ja-JP" altLang="en-US" sz="2200" dirty="0">
                <a:solidFill>
                  <a:schemeClr val="tx1"/>
                </a:solidFill>
              </a:rPr>
              <a:t>　　労災保険指定医療機関等以外で療養を受けた場合</a:t>
            </a:r>
            <a:endParaRPr lang="en-US" altLang="ja-JP" sz="2200" dirty="0">
              <a:solidFill>
                <a:schemeClr val="tx1"/>
              </a:solidFill>
            </a:endParaRPr>
          </a:p>
          <a:p>
            <a:pPr marL="0" indent="0" algn="just" eaLnBrk="1" fontAlgn="auto" hangingPunct="1">
              <a:buNone/>
              <a:defRPr/>
            </a:pPr>
            <a:r>
              <a:rPr lang="ja-JP" altLang="en-US" sz="2200" dirty="0">
                <a:solidFill>
                  <a:schemeClr val="tx1"/>
                </a:solidFill>
              </a:rPr>
              <a:t>　　等において支払った費用を現金で支給</a:t>
            </a:r>
            <a:endParaRPr lang="en-US" altLang="ja-JP" sz="2200" dirty="0">
              <a:solidFill>
                <a:schemeClr val="tx1"/>
              </a:solidFill>
            </a:endParaRPr>
          </a:p>
          <a:p>
            <a:pPr marL="0" indent="0" algn="just" eaLnBrk="1" fontAlgn="auto" hangingPunct="1">
              <a:buNone/>
              <a:defRPr/>
            </a:pPr>
            <a:r>
              <a:rPr lang="ja-JP" altLang="en-US" sz="2800" dirty="0">
                <a:solidFill>
                  <a:schemeClr val="tx1"/>
                </a:solidFill>
              </a:rPr>
              <a:t>（２）休業（</a:t>
            </a:r>
            <a:r>
              <a:rPr lang="ja-JP" altLang="en-US" sz="2800">
                <a:solidFill>
                  <a:schemeClr val="tx1"/>
                </a:solidFill>
              </a:rPr>
              <a:t>補償）等給付</a:t>
            </a:r>
            <a:endParaRPr lang="en-US" altLang="ja-JP" sz="2800" dirty="0">
              <a:solidFill>
                <a:schemeClr val="tx1"/>
              </a:solidFill>
            </a:endParaRPr>
          </a:p>
          <a:p>
            <a:pPr marL="0" indent="0" algn="just" eaLnBrk="1" fontAlgn="auto" hangingPunct="1">
              <a:buNone/>
              <a:defRPr/>
            </a:pPr>
            <a:r>
              <a:rPr lang="ja-JP" altLang="en-US" sz="2200" dirty="0">
                <a:solidFill>
                  <a:schemeClr val="tx1"/>
                </a:solidFill>
              </a:rPr>
              <a:t>　　業務上の事由、二以上の事業の業務を要因とする事由又は、通勤による</a:t>
            </a:r>
            <a:endParaRPr lang="en-US" altLang="ja-JP" sz="2200" dirty="0">
              <a:solidFill>
                <a:schemeClr val="tx1"/>
              </a:solidFill>
            </a:endParaRPr>
          </a:p>
          <a:p>
            <a:pPr marL="0" indent="0" algn="just" eaLnBrk="1" fontAlgn="auto" hangingPunct="1">
              <a:buNone/>
              <a:defRPr/>
            </a:pPr>
            <a:r>
              <a:rPr lang="ja-JP" altLang="en-US" sz="2200" dirty="0">
                <a:solidFill>
                  <a:schemeClr val="tx1"/>
                </a:solidFill>
              </a:rPr>
              <a:t>　　傷病の療養のために休業し、賃金を受けない日の第４日目以降から行われ、</a:t>
            </a:r>
            <a:endParaRPr lang="en-US" altLang="ja-JP" sz="2200" dirty="0">
              <a:solidFill>
                <a:schemeClr val="tx1"/>
              </a:solidFill>
            </a:endParaRPr>
          </a:p>
          <a:p>
            <a:pPr marL="0" indent="0" algn="just" eaLnBrk="1" fontAlgn="auto" hangingPunct="1">
              <a:buNone/>
              <a:defRPr/>
            </a:pPr>
            <a:r>
              <a:rPr lang="ja-JP" altLang="en-US" sz="2200" dirty="0">
                <a:solidFill>
                  <a:schemeClr val="tx1"/>
                </a:solidFill>
              </a:rPr>
              <a:t>　　休業（補償）給付として</a:t>
            </a:r>
            <a:r>
              <a:rPr lang="en-US" altLang="ja-JP" sz="2200" dirty="0">
                <a:solidFill>
                  <a:schemeClr val="tx1"/>
                </a:solidFill>
              </a:rPr>
              <a:t>『</a:t>
            </a:r>
            <a:r>
              <a:rPr lang="ja-JP" altLang="en-US" sz="2200" dirty="0">
                <a:solidFill>
                  <a:schemeClr val="tx1"/>
                </a:solidFill>
              </a:rPr>
              <a:t>休業</a:t>
            </a:r>
            <a:r>
              <a:rPr lang="en-US" altLang="ja-JP" sz="2200" dirty="0">
                <a:solidFill>
                  <a:schemeClr val="tx1"/>
                </a:solidFill>
              </a:rPr>
              <a:t>1</a:t>
            </a:r>
            <a:r>
              <a:rPr lang="ja-JP" altLang="en-US" sz="2200" dirty="0">
                <a:solidFill>
                  <a:schemeClr val="tx1"/>
                </a:solidFill>
              </a:rPr>
              <a:t>日につき給付基礎日額の</a:t>
            </a:r>
            <a:r>
              <a:rPr lang="en-US" altLang="ja-JP" sz="2200" dirty="0">
                <a:solidFill>
                  <a:schemeClr val="tx1"/>
                </a:solidFill>
              </a:rPr>
              <a:t>60</a:t>
            </a:r>
            <a:r>
              <a:rPr lang="ja-JP" altLang="en-US" sz="2200" dirty="0">
                <a:solidFill>
                  <a:schemeClr val="tx1"/>
                </a:solidFill>
              </a:rPr>
              <a:t>％</a:t>
            </a:r>
            <a:r>
              <a:rPr lang="en-US" altLang="ja-JP" sz="2200" dirty="0">
                <a:solidFill>
                  <a:schemeClr val="tx1"/>
                </a:solidFill>
              </a:rPr>
              <a:t>』</a:t>
            </a:r>
            <a:r>
              <a:rPr lang="ja-JP" altLang="en-US" sz="2200" dirty="0">
                <a:solidFill>
                  <a:schemeClr val="tx1"/>
                </a:solidFill>
              </a:rPr>
              <a:t>及び</a:t>
            </a:r>
            <a:endParaRPr lang="en-US" altLang="ja-JP" sz="2200" dirty="0">
              <a:solidFill>
                <a:schemeClr val="tx1"/>
              </a:solidFill>
            </a:endParaRPr>
          </a:p>
          <a:p>
            <a:pPr marL="0" indent="0" algn="just" eaLnBrk="1" fontAlgn="auto" hangingPunct="1">
              <a:buNone/>
              <a:defRPr/>
            </a:pPr>
            <a:r>
              <a:rPr lang="ja-JP" altLang="en-US" sz="2200" dirty="0">
                <a:solidFill>
                  <a:schemeClr val="tx1"/>
                </a:solidFill>
              </a:rPr>
              <a:t>　　特別支給金として給付基礎日額の</a:t>
            </a:r>
            <a:r>
              <a:rPr lang="en-US" altLang="ja-JP" sz="2200" dirty="0">
                <a:solidFill>
                  <a:schemeClr val="tx1"/>
                </a:solidFill>
              </a:rPr>
              <a:t>20</a:t>
            </a:r>
            <a:r>
              <a:rPr lang="ja-JP" altLang="en-US" sz="2200" dirty="0">
                <a:solidFill>
                  <a:schemeClr val="tx1"/>
                </a:solidFill>
              </a:rPr>
              <a:t>％</a:t>
            </a:r>
            <a:r>
              <a:rPr lang="en-US" altLang="ja-JP" sz="2200" dirty="0">
                <a:solidFill>
                  <a:schemeClr val="tx1"/>
                </a:solidFill>
              </a:rPr>
              <a:t>』</a:t>
            </a:r>
            <a:r>
              <a:rPr lang="ja-JP" altLang="en-US" sz="2200" dirty="0">
                <a:solidFill>
                  <a:schemeClr val="tx1"/>
                </a:solidFill>
              </a:rPr>
              <a:t>とセットで支給</a:t>
            </a:r>
            <a:endParaRPr lang="en-US" altLang="ja-JP" sz="2200" dirty="0">
              <a:solidFill>
                <a:schemeClr val="tx1"/>
              </a:solidFill>
            </a:endParaRPr>
          </a:p>
          <a:p>
            <a:pPr marL="0" indent="0" algn="just" eaLnBrk="1" fontAlgn="auto" hangingPunct="1">
              <a:buNone/>
              <a:defRPr/>
            </a:pPr>
            <a:endParaRPr lang="en-US" altLang="ja-JP" sz="2800" dirty="0">
              <a:solidFill>
                <a:schemeClr val="tx1"/>
              </a:solidFill>
            </a:endParaRPr>
          </a:p>
        </p:txBody>
      </p:sp>
      <p:sp>
        <p:nvSpPr>
          <p:cNvPr id="5" name="テキスト ボックス 4">
            <a:extLst>
              <a:ext uri="{FF2B5EF4-FFF2-40B4-BE49-F238E27FC236}">
                <a16:creationId xmlns:a16="http://schemas.microsoft.com/office/drawing/2014/main" id="{1DED9179-1023-4E41-A8A6-E9BCA11D15B7}"/>
              </a:ext>
            </a:extLst>
          </p:cNvPr>
          <p:cNvSpPr txBox="1"/>
          <p:nvPr/>
        </p:nvSpPr>
        <p:spPr>
          <a:xfrm>
            <a:off x="11155363" y="46474"/>
            <a:ext cx="990398" cy="369332"/>
          </a:xfrm>
          <a:prstGeom prst="rect">
            <a:avLst/>
          </a:prstGeom>
          <a:solidFill>
            <a:schemeClr val="bg1"/>
          </a:solidFill>
        </p:spPr>
        <p:txBody>
          <a:bodyPr wrap="square" rtlCol="0">
            <a:spAutoFit/>
          </a:bodyPr>
          <a:lstStyle/>
          <a:p>
            <a:pPr algn="ctr"/>
            <a:r>
              <a:rPr kumimoji="1" lang="en-US" altLang="ja-JP" dirty="0"/>
              <a:t>P18~23</a:t>
            </a:r>
            <a:endParaRPr kumimoji="1" lang="ja-JP" altLang="en-US" dirty="0"/>
          </a:p>
        </p:txBody>
      </p:sp>
      <p:pic>
        <p:nvPicPr>
          <p:cNvPr id="4" name="レコーディング (66)">
            <a:hlinkClick r:id="" action="ppaction://media"/>
            <a:extLst>
              <a:ext uri="{FF2B5EF4-FFF2-40B4-BE49-F238E27FC236}">
                <a16:creationId xmlns:a16="http://schemas.microsoft.com/office/drawing/2014/main" id="{A7CBFBD6-7E6F-CF05-F22C-811BBB77302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840380" y="6143625"/>
            <a:ext cx="487362"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666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mute="1"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eaLnBrk="1" fontAlgn="auto" hangingPunct="1">
              <a:spcAft>
                <a:spcPts val="0"/>
              </a:spcAft>
              <a:defRPr/>
            </a:pPr>
            <a:r>
              <a:rPr lang="ja-JP" altLang="en-US" sz="4400" dirty="0">
                <a:solidFill>
                  <a:schemeClr val="tx1"/>
                </a:solidFill>
              </a:rPr>
              <a:t>⑦労働保険事務組合制度</a:t>
            </a:r>
          </a:p>
        </p:txBody>
      </p:sp>
      <p:sp>
        <p:nvSpPr>
          <p:cNvPr id="3" name="コンテンツ プレースホルダー 2"/>
          <p:cNvSpPr>
            <a:spLocks noGrp="1"/>
          </p:cNvSpPr>
          <p:nvPr>
            <p:ph idx="1"/>
          </p:nvPr>
        </p:nvSpPr>
        <p:spPr>
          <a:xfrm>
            <a:off x="676800" y="1497130"/>
            <a:ext cx="10058400" cy="4591698"/>
          </a:xfrm>
        </p:spPr>
        <p:txBody>
          <a:bodyPr rtlCol="0">
            <a:noAutofit/>
          </a:bodyPr>
          <a:lstStyle/>
          <a:p>
            <a:pPr marL="0" indent="0" eaLnBrk="1" fontAlgn="auto" hangingPunct="1">
              <a:buNone/>
              <a:defRPr/>
            </a:pPr>
            <a:r>
              <a:rPr lang="ja-JP" altLang="en-US" sz="3200" dirty="0">
                <a:solidFill>
                  <a:schemeClr val="tx1"/>
                </a:solidFill>
              </a:rPr>
              <a:t>労働保険事務組合とは、</a:t>
            </a:r>
            <a:endParaRPr lang="en-US" altLang="ja-JP" sz="3200" dirty="0">
              <a:solidFill>
                <a:schemeClr val="tx1"/>
              </a:solidFill>
            </a:endParaRPr>
          </a:p>
          <a:p>
            <a:pPr marL="0" indent="0" eaLnBrk="1" fontAlgn="auto" hangingPunct="1">
              <a:buNone/>
              <a:defRPr/>
            </a:pPr>
            <a:r>
              <a:rPr lang="ja-JP" altLang="en-US" sz="2400" dirty="0">
                <a:solidFill>
                  <a:schemeClr val="tx1"/>
                </a:solidFill>
              </a:rPr>
              <a:t>事業主の委託を受けて、事業主が行うべき労働保険の事務を処理することについて、厚生労働大臣の許可を受けた中小事業主等の団体です。</a:t>
            </a:r>
            <a:endParaRPr lang="en-US" altLang="ja-JP" sz="2400" dirty="0">
              <a:solidFill>
                <a:schemeClr val="tx1"/>
              </a:solidFill>
            </a:endParaRPr>
          </a:p>
          <a:p>
            <a:pPr marL="0" indent="0" eaLnBrk="1" fontAlgn="auto" hangingPunct="1">
              <a:buNone/>
              <a:defRPr/>
            </a:pPr>
            <a:endParaRPr lang="en-US" altLang="ja-JP" sz="1100" dirty="0">
              <a:solidFill>
                <a:schemeClr val="tx1"/>
              </a:solidFill>
            </a:endParaRPr>
          </a:p>
          <a:p>
            <a:pPr marL="0" indent="0" eaLnBrk="1" fontAlgn="auto" hangingPunct="1">
              <a:buNone/>
              <a:defRPr/>
            </a:pPr>
            <a:r>
              <a:rPr lang="ja-JP" altLang="en-US" sz="2400" b="1" dirty="0">
                <a:solidFill>
                  <a:schemeClr val="tx1"/>
                </a:solidFill>
              </a:rPr>
              <a:t>事務処理を委託する利点</a:t>
            </a:r>
            <a:endParaRPr lang="en-US" altLang="ja-JP" sz="2400" b="1" dirty="0">
              <a:solidFill>
                <a:schemeClr val="tx1"/>
              </a:solidFill>
            </a:endParaRPr>
          </a:p>
          <a:p>
            <a:pPr marL="0" indent="0" eaLnBrk="1" fontAlgn="auto" hangingPunct="1">
              <a:buNone/>
              <a:defRPr/>
            </a:pPr>
            <a:r>
              <a:rPr lang="ja-JP" altLang="en-US" sz="2000" b="1" dirty="0">
                <a:solidFill>
                  <a:schemeClr val="tx1"/>
                </a:solidFill>
              </a:rPr>
              <a:t>　①　労働保険料の申告・納付等の事務が事業主に代わって処理されるので、事務の</a:t>
            </a:r>
            <a:endParaRPr lang="en-US" altLang="ja-JP" sz="2000" b="1" dirty="0">
              <a:solidFill>
                <a:schemeClr val="tx1"/>
              </a:solidFill>
            </a:endParaRPr>
          </a:p>
          <a:p>
            <a:pPr marL="0" indent="0" eaLnBrk="1" fontAlgn="auto" hangingPunct="1">
              <a:buNone/>
              <a:defRPr/>
            </a:pPr>
            <a:r>
              <a:rPr lang="ja-JP" altLang="en-US" sz="2000" b="1" dirty="0">
                <a:solidFill>
                  <a:schemeClr val="tx1"/>
                </a:solidFill>
              </a:rPr>
              <a:t>　　　省力化が図られる。</a:t>
            </a:r>
            <a:endParaRPr lang="en-US" altLang="ja-JP" sz="2000" b="1" dirty="0">
              <a:solidFill>
                <a:schemeClr val="tx1"/>
              </a:solidFill>
            </a:endParaRPr>
          </a:p>
          <a:p>
            <a:pPr marL="0" indent="0" eaLnBrk="1" fontAlgn="auto" hangingPunct="1">
              <a:buNone/>
              <a:defRPr/>
            </a:pPr>
            <a:r>
              <a:rPr lang="ja-JP" altLang="en-US" sz="2000" b="1" dirty="0">
                <a:solidFill>
                  <a:schemeClr val="tx1"/>
                </a:solidFill>
              </a:rPr>
              <a:t>　②　労働保険料の額にかかわらず保険料の納付を３回に分割できる。</a:t>
            </a:r>
            <a:endParaRPr lang="en-US" altLang="ja-JP" sz="2000" b="1" dirty="0">
              <a:solidFill>
                <a:schemeClr val="tx1"/>
              </a:solidFill>
            </a:endParaRPr>
          </a:p>
          <a:p>
            <a:pPr marL="0" indent="0" eaLnBrk="1" fontAlgn="auto" hangingPunct="1">
              <a:buNone/>
              <a:defRPr/>
            </a:pPr>
            <a:r>
              <a:rPr lang="ja-JP" altLang="en-US" sz="2000" b="1" dirty="0">
                <a:solidFill>
                  <a:schemeClr val="tx1"/>
                </a:solidFill>
              </a:rPr>
              <a:t>　③　通常では労働保険に加入することができない事業主や家族従業員の方でも、労</a:t>
            </a:r>
            <a:endParaRPr lang="en-US" altLang="ja-JP" sz="2000" b="1" dirty="0">
              <a:solidFill>
                <a:schemeClr val="tx1"/>
              </a:solidFill>
            </a:endParaRPr>
          </a:p>
          <a:p>
            <a:pPr marL="0" indent="0" eaLnBrk="1" fontAlgn="auto" hangingPunct="1">
              <a:buNone/>
              <a:defRPr/>
            </a:pPr>
            <a:r>
              <a:rPr lang="ja-JP" altLang="en-US" sz="2000" b="1" dirty="0">
                <a:solidFill>
                  <a:schemeClr val="tx1"/>
                </a:solidFill>
              </a:rPr>
              <a:t>　　　災保険に</a:t>
            </a:r>
            <a:r>
              <a:rPr lang="ja-JP" altLang="en-US" sz="2000" b="1" dirty="0">
                <a:solidFill>
                  <a:srgbClr val="FF0000"/>
                </a:solidFill>
              </a:rPr>
              <a:t>特別加入</a:t>
            </a:r>
            <a:r>
              <a:rPr lang="ja-JP" altLang="en-US" sz="2000" b="1" dirty="0">
                <a:solidFill>
                  <a:schemeClr val="tx1"/>
                </a:solidFill>
              </a:rPr>
              <a:t>することができる。</a:t>
            </a:r>
            <a:endParaRPr lang="en-US" altLang="ja-JP" sz="2000" b="1" dirty="0">
              <a:solidFill>
                <a:schemeClr val="tx1"/>
              </a:solidFill>
            </a:endParaRPr>
          </a:p>
        </p:txBody>
      </p:sp>
      <p:sp>
        <p:nvSpPr>
          <p:cNvPr id="6" name="テキスト ボックス 5">
            <a:extLst>
              <a:ext uri="{FF2B5EF4-FFF2-40B4-BE49-F238E27FC236}">
                <a16:creationId xmlns:a16="http://schemas.microsoft.com/office/drawing/2014/main" id="{695139B9-6961-4CDC-86F6-60EB7C6F0C97}"/>
              </a:ext>
            </a:extLst>
          </p:cNvPr>
          <p:cNvSpPr txBox="1"/>
          <p:nvPr/>
        </p:nvSpPr>
        <p:spPr>
          <a:xfrm>
            <a:off x="11536161" y="46474"/>
            <a:ext cx="609600" cy="369332"/>
          </a:xfrm>
          <a:prstGeom prst="rect">
            <a:avLst/>
          </a:prstGeom>
          <a:solidFill>
            <a:schemeClr val="bg1"/>
          </a:solidFill>
        </p:spPr>
        <p:txBody>
          <a:bodyPr wrap="square" rtlCol="0">
            <a:spAutoFit/>
          </a:bodyPr>
          <a:lstStyle/>
          <a:p>
            <a:pPr algn="ctr"/>
            <a:r>
              <a:rPr kumimoji="1" lang="en-US" altLang="ja-JP" dirty="0"/>
              <a:t>P28</a:t>
            </a:r>
            <a:endParaRPr kumimoji="1" lang="ja-JP" altLang="en-US" dirty="0"/>
          </a:p>
        </p:txBody>
      </p:sp>
      <p:pic>
        <p:nvPicPr>
          <p:cNvPr id="4" name="レコーディング (67)">
            <a:hlinkClick r:id="" action="ppaction://media"/>
            <a:extLst>
              <a:ext uri="{FF2B5EF4-FFF2-40B4-BE49-F238E27FC236}">
                <a16:creationId xmlns:a16="http://schemas.microsoft.com/office/drawing/2014/main" id="{FE83600A-C4C8-57C6-6EB4-9848897919E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972143" y="5900738"/>
            <a:ext cx="487363" cy="4873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45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3" y="609600"/>
            <a:ext cx="10858827" cy="1320800"/>
          </a:xfrm>
        </p:spPr>
        <p:txBody>
          <a:bodyPr>
            <a:normAutofit/>
          </a:bodyPr>
          <a:lstStyle/>
          <a:p>
            <a:pPr eaLnBrk="1" fontAlgn="auto" hangingPunct="1">
              <a:spcAft>
                <a:spcPts val="0"/>
              </a:spcAft>
              <a:defRPr/>
            </a:pPr>
            <a:r>
              <a:rPr lang="ja-JP" altLang="en-US" sz="4400" dirty="0">
                <a:solidFill>
                  <a:schemeClr val="tx1"/>
                </a:solidFill>
              </a:rPr>
              <a:t>⑧労災保険の特別加入制度</a:t>
            </a:r>
            <a:r>
              <a:rPr lang="en-US" altLang="ja-JP" sz="2800" dirty="0">
                <a:solidFill>
                  <a:schemeClr val="tx1"/>
                </a:solidFill>
              </a:rPr>
              <a:t>(</a:t>
            </a:r>
            <a:r>
              <a:rPr lang="ja-JP" altLang="en-US" sz="2800" dirty="0">
                <a:solidFill>
                  <a:schemeClr val="tx1"/>
                </a:solidFill>
              </a:rPr>
              <a:t>第２種特別加入制度</a:t>
            </a:r>
            <a:r>
              <a:rPr lang="en-US" altLang="ja-JP" sz="2800" dirty="0">
                <a:solidFill>
                  <a:schemeClr val="tx1"/>
                </a:solidFill>
              </a:rPr>
              <a:t>)</a:t>
            </a:r>
            <a:endParaRPr lang="ja-JP" altLang="en-US" sz="2800" dirty="0">
              <a:solidFill>
                <a:schemeClr val="tx1"/>
              </a:solidFill>
            </a:endParaRPr>
          </a:p>
        </p:txBody>
      </p:sp>
      <p:sp>
        <p:nvSpPr>
          <p:cNvPr id="20483" name="コンテンツ プレースホルダー 2"/>
          <p:cNvSpPr>
            <a:spLocks noGrp="1" noChangeArrowheads="1"/>
          </p:cNvSpPr>
          <p:nvPr>
            <p:ph idx="1"/>
          </p:nvPr>
        </p:nvSpPr>
        <p:spPr>
          <a:xfrm>
            <a:off x="356760" y="1930400"/>
            <a:ext cx="10403576" cy="3962400"/>
          </a:xfrm>
        </p:spPr>
        <p:txBody>
          <a:bodyPr>
            <a:normAutofit fontScale="85000" lnSpcReduction="20000"/>
          </a:bodyPr>
          <a:lstStyle/>
          <a:p>
            <a:pPr marL="0" indent="0" eaLnBrk="1" hangingPunct="1">
              <a:lnSpc>
                <a:spcPct val="150000"/>
              </a:lnSpc>
              <a:buNone/>
            </a:pPr>
            <a:r>
              <a:rPr lang="ja-JP" altLang="en-US" sz="2400" dirty="0">
                <a:solidFill>
                  <a:schemeClr val="tx1"/>
                </a:solidFill>
              </a:rPr>
              <a:t>　労働者を使用しないで法令で定められた事業を行うことを常態とする一人親方、自営業者並びにそれらの事業に従事する方、及び特定作業従事者として法令に定められた作業に従事する方を対象とした任意加入の制度です。</a:t>
            </a:r>
            <a:endParaRPr lang="en-US" altLang="ja-JP" sz="2400" dirty="0">
              <a:solidFill>
                <a:schemeClr val="tx1"/>
              </a:solidFill>
            </a:endParaRPr>
          </a:p>
          <a:p>
            <a:pPr marL="0" indent="0" eaLnBrk="1" hangingPunct="1">
              <a:lnSpc>
                <a:spcPct val="150000"/>
              </a:lnSpc>
              <a:buNone/>
            </a:pPr>
            <a:r>
              <a:rPr lang="ja-JP" altLang="en-US" sz="2400" dirty="0">
                <a:solidFill>
                  <a:schemeClr val="tx1"/>
                </a:solidFill>
              </a:rPr>
              <a:t>　・「自動車を使用して行う旅客または貨物の運送の事業」</a:t>
            </a:r>
            <a:r>
              <a:rPr lang="en-US" altLang="ja-JP" sz="2400" dirty="0">
                <a:solidFill>
                  <a:schemeClr val="tx1"/>
                </a:solidFill>
              </a:rPr>
              <a:t>(</a:t>
            </a:r>
            <a:r>
              <a:rPr lang="ja-JP" altLang="en-US" sz="2400" dirty="0">
                <a:solidFill>
                  <a:schemeClr val="tx1"/>
                </a:solidFill>
              </a:rPr>
              <a:t>個人貨物運送業者や個人タ</a:t>
            </a:r>
            <a:endParaRPr lang="en-US" altLang="ja-JP" sz="2400" dirty="0">
              <a:solidFill>
                <a:schemeClr val="tx1"/>
              </a:solidFill>
            </a:endParaRPr>
          </a:p>
          <a:p>
            <a:pPr marL="0" indent="0" eaLnBrk="1" hangingPunct="1">
              <a:lnSpc>
                <a:spcPct val="150000"/>
              </a:lnSpc>
              <a:buNone/>
            </a:pPr>
            <a:r>
              <a:rPr lang="ja-JP" altLang="en-US" sz="2400" dirty="0">
                <a:solidFill>
                  <a:schemeClr val="tx1"/>
                </a:solidFill>
              </a:rPr>
              <a:t>　　　クシー事業者など</a:t>
            </a:r>
            <a:r>
              <a:rPr lang="en-US" altLang="ja-JP" sz="2400" dirty="0">
                <a:solidFill>
                  <a:schemeClr val="tx1"/>
                </a:solidFill>
              </a:rPr>
              <a:t>)</a:t>
            </a:r>
          </a:p>
          <a:p>
            <a:pPr marL="0" indent="0" eaLnBrk="1" hangingPunct="1">
              <a:lnSpc>
                <a:spcPct val="150000"/>
              </a:lnSpc>
              <a:buNone/>
            </a:pPr>
            <a:r>
              <a:rPr lang="ja-JP" altLang="en-US" sz="2400" dirty="0">
                <a:solidFill>
                  <a:schemeClr val="tx1"/>
                </a:solidFill>
              </a:rPr>
              <a:t>　・「特定フリーランス事業」</a:t>
            </a:r>
            <a:endParaRPr lang="en-US" altLang="ja-JP" sz="2400" dirty="0">
              <a:solidFill>
                <a:schemeClr val="tx1"/>
              </a:solidFill>
            </a:endParaRPr>
          </a:p>
          <a:p>
            <a:pPr marL="0" indent="0" eaLnBrk="1" hangingPunct="1">
              <a:lnSpc>
                <a:spcPct val="150000"/>
              </a:lnSpc>
              <a:buNone/>
            </a:pPr>
            <a:r>
              <a:rPr lang="ja-JP" altLang="en-US" sz="2400" dirty="0">
                <a:solidFill>
                  <a:schemeClr val="tx1"/>
                </a:solidFill>
              </a:rPr>
              <a:t>については、特別加入の対象となります。</a:t>
            </a:r>
            <a:endParaRPr lang="en-US" altLang="ja-JP" sz="2400" dirty="0">
              <a:solidFill>
                <a:schemeClr val="tx1"/>
              </a:solidFill>
            </a:endParaRPr>
          </a:p>
          <a:p>
            <a:pPr marL="0" indent="0" eaLnBrk="1" hangingPunct="1">
              <a:lnSpc>
                <a:spcPct val="150000"/>
              </a:lnSpc>
              <a:buNone/>
            </a:pPr>
            <a:r>
              <a:rPr lang="ja-JP" altLang="en-US" sz="2400" dirty="0">
                <a:solidFill>
                  <a:schemeClr val="tx1"/>
                </a:solidFill>
              </a:rPr>
              <a:t>　一人親方等の団体を事業主、一人親方等を労働者とみなして労災保険の適用を行います。</a:t>
            </a:r>
          </a:p>
        </p:txBody>
      </p:sp>
      <p:sp>
        <p:nvSpPr>
          <p:cNvPr id="5" name="テキスト ボックス 4">
            <a:extLst>
              <a:ext uri="{FF2B5EF4-FFF2-40B4-BE49-F238E27FC236}">
                <a16:creationId xmlns:a16="http://schemas.microsoft.com/office/drawing/2014/main" id="{A85EC2B1-0159-4325-AEB1-165632E01475}"/>
              </a:ext>
            </a:extLst>
          </p:cNvPr>
          <p:cNvSpPr txBox="1"/>
          <p:nvPr/>
        </p:nvSpPr>
        <p:spPr>
          <a:xfrm>
            <a:off x="11536161" y="46474"/>
            <a:ext cx="609600" cy="369332"/>
          </a:xfrm>
          <a:prstGeom prst="rect">
            <a:avLst/>
          </a:prstGeom>
          <a:solidFill>
            <a:schemeClr val="bg1"/>
          </a:solidFill>
        </p:spPr>
        <p:txBody>
          <a:bodyPr wrap="square" rtlCol="0">
            <a:spAutoFit/>
          </a:bodyPr>
          <a:lstStyle/>
          <a:p>
            <a:pPr algn="ctr"/>
            <a:r>
              <a:rPr kumimoji="1" lang="en-US" altLang="ja-JP" dirty="0"/>
              <a:t>P17</a:t>
            </a:r>
            <a:endParaRPr kumimoji="1" lang="ja-JP" altLang="en-US" dirty="0"/>
          </a:p>
        </p:txBody>
      </p:sp>
      <p:pic>
        <p:nvPicPr>
          <p:cNvPr id="4" name="レコーディング (59)">
            <a:hlinkClick r:id="" action="ppaction://media"/>
            <a:extLst>
              <a:ext uri="{FF2B5EF4-FFF2-40B4-BE49-F238E27FC236}">
                <a16:creationId xmlns:a16="http://schemas.microsoft.com/office/drawing/2014/main" id="{EC16EFB0-7566-46CD-9D55-A00E7495AA1A}"/>
              </a:ext>
            </a:extLst>
          </p:cNvPr>
          <p:cNvPicPr>
            <a:picLocks noChangeAspect="1"/>
          </p:cNvPicPr>
          <p:nvPr>
            <a:audioFile r:link="rId1"/>
            <p:extLst>
              <p:ext uri="{DAA4B4D4-6D71-4841-9C94-3DE7FCFB9230}">
                <p14:media xmlns:p14="http://schemas.microsoft.com/office/powerpoint/2010/main" r:embed="rId2">
                  <p14:trim st="2300" end="10573.25"/>
                </p14:media>
              </p:ext>
            </p:extLst>
          </p:nvPr>
        </p:nvPicPr>
        <p:blipFill>
          <a:blip r:embed="rId5"/>
          <a:stretch>
            <a:fillRect/>
          </a:stretch>
        </p:blipFill>
        <p:spPr>
          <a:xfrm>
            <a:off x="12565063" y="6035675"/>
            <a:ext cx="487362"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3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Words>2395</Words>
  <PresentationFormat>ワイド画面</PresentationFormat>
  <Paragraphs>208</Paragraphs>
  <Slides>9</Slides>
  <Notes>9</Notes>
  <HiddenSlides>0</HiddenSlides>
  <MMClips>9</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9</vt:i4>
      </vt:variant>
    </vt:vector>
  </HeadingPairs>
  <TitlesOfParts>
    <vt:vector size="15" baseType="lpstr">
      <vt:lpstr>HGPｺﾞｼｯｸM</vt:lpstr>
      <vt:lpstr>Arial</vt:lpstr>
      <vt:lpstr>Calibri</vt:lpstr>
      <vt:lpstr>Trebuchet MS</vt:lpstr>
      <vt:lpstr>Wingdings 3</vt:lpstr>
      <vt:lpstr>ファセット</vt:lpstr>
      <vt:lpstr>労働保険関係について</vt:lpstr>
      <vt:lpstr>①労働保険とは</vt:lpstr>
      <vt:lpstr>②労働保険の適用　　　　　　　   　　　　</vt:lpstr>
      <vt:lpstr>③労働保険の成立手続き</vt:lpstr>
      <vt:lpstr>④労働保険料の負担割合</vt:lpstr>
      <vt:lpstr>⑤労災保険未手続事業主に対する 　　　　　　　費用徴収制度について</vt:lpstr>
      <vt:lpstr>⑥労災保険制度（一部）</vt:lpstr>
      <vt:lpstr>⑦労働保険事務組合制度</vt:lpstr>
      <vt:lpstr>⑧労災保険の特別加入制度(第２種特別加入制度)</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