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3"/>
  </p:handoutMasterIdLst>
  <p:sldIdLst>
    <p:sldId id="257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7C354D"/>
    <a:srgbClr val="FF0000"/>
    <a:srgbClr val="FFFF99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3" d="100"/>
          <a:sy n="73" d="100"/>
        </p:scale>
        <p:origin x="3096" y="7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250807"/>
            <a:ext cx="4645029" cy="3962162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505248"/>
            <a:ext cx="4645029" cy="1524138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513401"/>
            <a:ext cx="2551549" cy="482053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245621"/>
            <a:ext cx="663046" cy="785092"/>
          </a:xfrm>
        </p:spPr>
        <p:txBody>
          <a:bodyPr/>
          <a:lstStyle/>
          <a:p>
            <a:pPr>
              <a:defRPr/>
            </a:pPr>
            <a:fld id="{35C1E978-A3B9-4673-8199-37972939230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501095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mlit_top">
            <a:extLst>
              <a:ext uri="{FF2B5EF4-FFF2-40B4-BE49-F238E27FC236}">
                <a16:creationId xmlns:a16="http://schemas.microsoft.com/office/drawing/2014/main" id="{5E354161-4051-8CFE-F15F-9A940F3F81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10172073"/>
            <a:ext cx="7559675" cy="51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44D6E747-44CC-908A-3759-0BBDE32E57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99066" y="5120687"/>
            <a:ext cx="6160610" cy="113848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9" name="Picture 11">
            <a:extLst>
              <a:ext uri="{FF2B5EF4-FFF2-40B4-BE49-F238E27FC236}">
                <a16:creationId xmlns:a16="http://schemas.microsoft.com/office/drawing/2014/main" id="{411AD41A-9E82-BF80-109C-1F4BD022E9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434536"/>
            <a:ext cx="1756049" cy="73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id="{50400E2D-EF53-2F2E-1E63-50618403A8A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10172073"/>
            <a:ext cx="5577937" cy="38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87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2770EAE-ED72-74C5-FB9E-446E92098540}"/>
              </a:ext>
            </a:extLst>
          </p:cNvPr>
          <p:cNvGrpSpPr/>
          <p:nvPr userDrawn="1"/>
        </p:nvGrpSpPr>
        <p:grpSpPr>
          <a:xfrm>
            <a:off x="148410" y="69571"/>
            <a:ext cx="7494606" cy="905271"/>
            <a:chOff x="179512" y="116632"/>
            <a:chExt cx="9065294" cy="580664"/>
          </a:xfrm>
        </p:grpSpPr>
        <p:sp>
          <p:nvSpPr>
            <p:cNvPr id="12" name="テキスト ボックス 18">
              <a:extLst>
                <a:ext uri="{FF2B5EF4-FFF2-40B4-BE49-F238E27FC236}">
                  <a16:creationId xmlns:a16="http://schemas.microsoft.com/office/drawing/2014/main" id="{B7D9DD06-3E5D-D133-2CF3-5030A51F347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128795" y="116632"/>
              <a:ext cx="1116011" cy="36702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559" b="1" dirty="0">
                  <a:latin typeface="+mn-ea"/>
                  <a:ea typeface="+mn-ea"/>
                </a:rPr>
                <a:t>【</a:t>
              </a:r>
              <a:r>
                <a:rPr lang="ja-JP" altLang="en-US" sz="1559" b="1" dirty="0">
                  <a:latin typeface="+mn-ea"/>
                  <a:ea typeface="+mn-ea"/>
                </a:rPr>
                <a:t>機密性２</a:t>
              </a:r>
              <a:r>
                <a:rPr lang="en-US" altLang="ja-JP" sz="1559" b="1" dirty="0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3" name="テキスト ボックス 9">
              <a:extLst>
                <a:ext uri="{FF2B5EF4-FFF2-40B4-BE49-F238E27FC236}">
                  <a16:creationId xmlns:a16="http://schemas.microsoft.com/office/drawing/2014/main" id="{ED05360C-D245-6242-96A3-A94FF0E779CB}"/>
                </a:ext>
              </a:extLst>
            </p:cNvPr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559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559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テキスト ボックス 8">
              <a:extLst>
                <a:ext uri="{FF2B5EF4-FFF2-40B4-BE49-F238E27FC236}">
                  <a16:creationId xmlns:a16="http://schemas.microsoft.com/office/drawing/2014/main" id="{8675871E-2800-6588-F1B0-56FB63146404}"/>
                </a:ext>
              </a:extLst>
            </p:cNvPr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559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559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559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559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879662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20612-914C-4BDE-8D4C-FEA4392E99F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348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245623"/>
            <a:ext cx="911912" cy="726489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245623"/>
            <a:ext cx="4382607" cy="726489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51C-1208-4BB9-8E6F-0D92E9504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245623"/>
            <a:ext cx="0" cy="726489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586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7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51C-1208-4BB9-8E6F-0D92E9504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879662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0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737855"/>
            <a:ext cx="4643778" cy="2943367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933966"/>
            <a:ext cx="4643778" cy="1579185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94BDB-530F-4364-A4B7-5A1182A1D6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932078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1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254847"/>
            <a:ext cx="5432767" cy="165148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3139782"/>
            <a:ext cx="2584270" cy="53592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3139783"/>
            <a:ext cx="2584089" cy="53592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DE403-68E0-47EB-9A36-3C247B1647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879662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2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879662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253715"/>
            <a:ext cx="5432767" cy="16468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3148536"/>
            <a:ext cx="2584184" cy="125025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403116"/>
            <a:ext cx="2584184" cy="4122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3153920"/>
            <a:ext cx="2584089" cy="125071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398784"/>
            <a:ext cx="2584089" cy="411173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1BEC-AD9E-4104-AF2B-4C626651FF8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97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879662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789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C2EA1-6911-4BAC-954D-0A2DD024DD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397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245622"/>
            <a:ext cx="2005620" cy="3503318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245623"/>
            <a:ext cx="3164893" cy="7263239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997452"/>
            <a:ext cx="2006794" cy="3504977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176D3-1CBA-4E5C-8891-6A87D7C30D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997450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1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51719"/>
            <a:ext cx="2902990" cy="802759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760942"/>
            <a:ext cx="2682705" cy="2853931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750077"/>
            <a:ext cx="1847754" cy="602771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904689"/>
            <a:ext cx="2678861" cy="3123890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527660"/>
            <a:ext cx="2688893" cy="499081"/>
          </a:xfrm>
        </p:spPr>
        <p:txBody>
          <a:bodyPr/>
          <a:lstStyle>
            <a:lvl1pPr algn="l">
              <a:defRPr/>
            </a:lvl1pPr>
          </a:lstStyle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96771"/>
            <a:ext cx="2688176" cy="500340"/>
          </a:xfrm>
        </p:spPr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F5529-272E-4A2C-90D7-160EE3AC100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90096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90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42586"/>
            <a:ext cx="7559675" cy="636008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502670"/>
            <a:ext cx="7559676" cy="120782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511827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254270"/>
            <a:ext cx="5432767" cy="16357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3142585"/>
            <a:ext cx="5432767" cy="537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515057"/>
            <a:ext cx="1957953" cy="4820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48042-02EA-4086-9F46-9EFDCC583E61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513401"/>
            <a:ext cx="3335057" cy="4820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245621"/>
            <a:ext cx="657872" cy="78509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fld id="{AB48051C-1208-4BB9-8E6F-0D92E9504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kumimoji="1"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 txBox="1"/>
          <p:nvPr/>
        </p:nvSpPr>
        <p:spPr>
          <a:xfrm>
            <a:off x="465817" y="242433"/>
            <a:ext cx="5645625" cy="51798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80189" tIns="9595" rIns="80189" bIns="9595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2313075" algn="l"/>
              </a:tabLst>
            </a:pPr>
            <a:r>
              <a:rPr lang="ja-JP" altLang="en-US" sz="3022" kern="100" dirty="0">
                <a:ln w="0"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令和６年度 北海道運輸局</a:t>
            </a:r>
          </a:p>
        </p:txBody>
      </p:sp>
      <p:sp>
        <p:nvSpPr>
          <p:cNvPr id="13" name="テキスト ボックス 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949138" y="736744"/>
            <a:ext cx="5939507" cy="64543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80189" tIns="9595" rIns="80189" bIns="9595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  <a:tabLst>
                <a:tab pos="2313075" algn="l"/>
              </a:tabLst>
            </a:pPr>
            <a:r>
              <a:rPr lang="ja-JP" altLang="en-US" sz="4101" kern="100" dirty="0">
                <a:ln w="0"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自動車</a:t>
            </a:r>
            <a:r>
              <a:rPr lang="ja-JP" altLang="en-US" sz="4101" b="1" kern="100" dirty="0">
                <a:ln w="0"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事故防止セミナー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EBEA99E-B2C4-7C07-5AD7-3F99C502A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09" y="10009117"/>
            <a:ext cx="1554231" cy="422513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SpPr/>
          <p:nvPr/>
        </p:nvSpPr>
        <p:spPr>
          <a:xfrm>
            <a:off x="1831851" y="10008497"/>
            <a:ext cx="5443316" cy="616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48"/>
              </a:spcAft>
            </a:pPr>
            <a:r>
              <a:rPr lang="en-US" altLang="ja-JP" sz="1187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【 </a:t>
            </a:r>
            <a:r>
              <a:rPr lang="ja-JP" altLang="en-US" sz="1187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お問合せ</a:t>
            </a:r>
            <a:r>
              <a:rPr lang="en-US" altLang="ja-JP" sz="1187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 】</a:t>
            </a:r>
          </a:p>
          <a:p>
            <a:pPr>
              <a:spcAft>
                <a:spcPts val="648"/>
              </a:spcAft>
            </a:pPr>
            <a:r>
              <a:rPr lang="ja-JP" altLang="en-US" sz="1187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北海道運輸局 自動車技術安全部 保安・環境調整官 ０１１－２９０－２７５４</a:t>
            </a:r>
          </a:p>
        </p:txBody>
      </p:sp>
      <p:pic>
        <p:nvPicPr>
          <p:cNvPr id="153" name="図 152">
            <a:extLst>
              <a:ext uri="{FF2B5EF4-FFF2-40B4-BE49-F238E27FC236}">
                <a16:creationId xmlns:a16="http://schemas.microsoft.com/office/drawing/2014/main" id="{6331924B-AF06-19BE-2A2D-ADE7CFBA2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43329"/>
            <a:ext cx="7559675" cy="4252317"/>
          </a:xfrm>
          <a:prstGeom prst="rect">
            <a:avLst/>
          </a:prstGeom>
        </p:spPr>
      </p:pic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39803F33-1A2A-39EC-A93D-07C7B1AF314A}"/>
              </a:ext>
            </a:extLst>
          </p:cNvPr>
          <p:cNvSpPr/>
          <p:nvPr/>
        </p:nvSpPr>
        <p:spPr>
          <a:xfrm>
            <a:off x="1607461" y="1709628"/>
            <a:ext cx="4344754" cy="1301107"/>
          </a:xfrm>
          <a:prstGeom prst="rect">
            <a:avLst/>
          </a:prstGeom>
          <a:noFill/>
        </p:spPr>
        <p:txBody>
          <a:bodyPr wrap="square" lIns="0" tIns="0" rIns="0" bIns="0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590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2024</a:t>
            </a:r>
            <a:r>
              <a:rPr kumimoji="0" lang="ja-JP" altLang="en-US" sz="2590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endParaRPr kumimoji="0" lang="en-US" altLang="ja-JP" sz="2590" b="1" kern="0" dirty="0">
              <a:ln w="28575">
                <a:noFill/>
                <a:prstDash val="solid"/>
              </a:ln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9869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5181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0" lang="en-US" altLang="ja-JP" sz="5181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 </a:t>
            </a:r>
            <a:r>
              <a:rPr kumimoji="0" lang="ja-JP" altLang="en-US" sz="2590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0" lang="en-US" altLang="ja-JP" sz="5181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kumimoji="0" lang="ja-JP" altLang="en-US" sz="2590" b="1" kern="0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日（火）</a:t>
            </a:r>
            <a:endParaRPr kumimoji="0" lang="en-US" altLang="ja-JP" sz="1943" b="1" kern="0" dirty="0">
              <a:ln w="9525">
                <a:solidFill>
                  <a:sysClr val="window" lastClr="FFFFFF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ysClr val="window" lastClr="FFFFFF">
                    <a:lumMod val="50000"/>
                  </a:sys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62686B2-5FCC-7FF9-44C1-B9214D03ECDF}"/>
              </a:ext>
            </a:extLst>
          </p:cNvPr>
          <p:cNvSpPr/>
          <p:nvPr/>
        </p:nvSpPr>
        <p:spPr>
          <a:xfrm>
            <a:off x="1857200" y="2926217"/>
            <a:ext cx="4442917" cy="14269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48"/>
              </a:spcAft>
            </a:pPr>
            <a:r>
              <a:rPr lang="ja-JP" altLang="en-US" sz="2400" b="1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１３：３０～１６：３０ </a:t>
            </a:r>
            <a:r>
              <a:rPr lang="ja-JP" altLang="en-US" sz="1800" b="1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（１３：００開場）</a:t>
            </a:r>
            <a:endParaRPr lang="en-US" altLang="ja-JP" sz="1800" b="1" dirty="0">
              <a:ln w="28575">
                <a:noFill/>
                <a:prstDash val="solid"/>
              </a:ln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Aft>
                <a:spcPts val="648"/>
              </a:spcAft>
            </a:pPr>
            <a:r>
              <a:rPr lang="ja-JP" altLang="en-US" sz="2400" b="1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札幌第二合同庁舎　９階講堂</a:t>
            </a:r>
            <a:endParaRPr lang="en-US" altLang="ja-JP" sz="2400" b="1" dirty="0">
              <a:ln w="28575">
                <a:noFill/>
                <a:prstDash val="solid"/>
              </a:ln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2400" b="1" dirty="0">
                <a:ln w="28575">
                  <a:noFill/>
                  <a:prstDash val="solid"/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（札幌市中央区大通西１０丁目）</a:t>
            </a:r>
            <a:endParaRPr lang="en-US" altLang="ja-JP" sz="2400" b="1" dirty="0">
              <a:ln w="28575">
                <a:noFill/>
                <a:prstDash val="solid"/>
              </a:ln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4EFA1EAD-5566-7E24-7DD0-A043EA0789FF}"/>
              </a:ext>
            </a:extLst>
          </p:cNvPr>
          <p:cNvSpPr/>
          <p:nvPr/>
        </p:nvSpPr>
        <p:spPr>
          <a:xfrm>
            <a:off x="3288629" y="4232384"/>
            <a:ext cx="1294948" cy="964824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48"/>
              </a:spcAft>
            </a:pPr>
            <a:r>
              <a:rPr lang="ja-JP" altLang="en-US" sz="2159" b="1" dirty="0">
                <a:ln w="28575">
                  <a:noFill/>
                  <a:prstDash val="solid"/>
                </a:ln>
                <a:solidFill>
                  <a:srgbClr val="FFCC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入場無料</a:t>
            </a:r>
            <a:endParaRPr lang="en-US" altLang="ja-JP" sz="1943" b="1" dirty="0">
              <a:ln w="9525">
                <a:solidFill>
                  <a:schemeClr val="bg1"/>
                </a:solidFill>
                <a:prstDash val="solid"/>
              </a:ln>
              <a:solidFill>
                <a:srgbClr val="FFCC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4006BAEB-43CC-9DD8-7F2F-587F1488655A}"/>
              </a:ext>
            </a:extLst>
          </p:cNvPr>
          <p:cNvSpPr/>
          <p:nvPr/>
        </p:nvSpPr>
        <p:spPr>
          <a:xfrm>
            <a:off x="4412554" y="4230583"/>
            <a:ext cx="1698888" cy="968427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48"/>
              </a:spcAft>
            </a:pPr>
            <a:r>
              <a:rPr lang="ja-JP" altLang="en-US" sz="2159" b="1" dirty="0">
                <a:ln w="28575">
                  <a:noFill/>
                  <a:prstDash val="solid"/>
                </a:ln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定員１００名</a:t>
            </a:r>
            <a:endParaRPr lang="en-US" altLang="ja-JP" sz="1943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62" name="図 161">
            <a:extLst>
              <a:ext uri="{FF2B5EF4-FFF2-40B4-BE49-F238E27FC236}">
                <a16:creationId xmlns:a16="http://schemas.microsoft.com/office/drawing/2014/main" id="{EDB11808-8999-2787-030B-C5A051244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07" y="5598996"/>
            <a:ext cx="1554231" cy="1369203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5B458925-89C8-A9C0-C5D6-6EB1A0840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08" y="6898393"/>
            <a:ext cx="1554232" cy="1369204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4BE2876C-2D5D-7FAD-E8B0-C5ADBFB65F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48" y="8230726"/>
            <a:ext cx="1554231" cy="1369204"/>
          </a:xfrm>
          <a:prstGeom prst="rect">
            <a:avLst/>
          </a:prstGeom>
        </p:spPr>
      </p:pic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862E8552-B429-914F-D89A-A040B097C075}"/>
              </a:ext>
            </a:extLst>
          </p:cNvPr>
          <p:cNvSpPr txBox="1"/>
          <p:nvPr/>
        </p:nvSpPr>
        <p:spPr>
          <a:xfrm>
            <a:off x="-1065681" y="6112353"/>
            <a:ext cx="380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b="1" kern="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講演１</a:t>
            </a: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BD5DA046-6BE5-C26F-DB4A-E6251FB1F6AC}"/>
              </a:ext>
            </a:extLst>
          </p:cNvPr>
          <p:cNvSpPr txBox="1"/>
          <p:nvPr/>
        </p:nvSpPr>
        <p:spPr>
          <a:xfrm>
            <a:off x="-1065681" y="7403656"/>
            <a:ext cx="380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b="1" kern="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講演２</a:t>
            </a: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13D66B6A-5AB1-FF54-CE78-37B064225B30}"/>
              </a:ext>
            </a:extLst>
          </p:cNvPr>
          <p:cNvSpPr txBox="1"/>
          <p:nvPr/>
        </p:nvSpPr>
        <p:spPr>
          <a:xfrm>
            <a:off x="-1090752" y="8743725"/>
            <a:ext cx="380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b="1" kern="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講演３</a:t>
            </a:r>
          </a:p>
        </p:txBody>
      </p:sp>
      <p:pic>
        <p:nvPicPr>
          <p:cNvPr id="188" name="図 187">
            <a:extLst>
              <a:ext uri="{FF2B5EF4-FFF2-40B4-BE49-F238E27FC236}">
                <a16:creationId xmlns:a16="http://schemas.microsoft.com/office/drawing/2014/main" id="{F6701655-BCBE-8369-C674-5FAEF59F9C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61" y="5579002"/>
            <a:ext cx="5828365" cy="1333234"/>
          </a:xfrm>
          <a:prstGeom prst="rect">
            <a:avLst/>
          </a:prstGeom>
        </p:spPr>
      </p:pic>
      <p:pic>
        <p:nvPicPr>
          <p:cNvPr id="190" name="図 189">
            <a:extLst>
              <a:ext uri="{FF2B5EF4-FFF2-40B4-BE49-F238E27FC236}">
                <a16:creationId xmlns:a16="http://schemas.microsoft.com/office/drawing/2014/main" id="{1866A76E-7DB5-D349-9C79-22D6821024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06" y="6898447"/>
            <a:ext cx="5794920" cy="1329261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C6ABAE88-1BFF-F071-7594-1A5379579F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71" y="8237097"/>
            <a:ext cx="5828365" cy="1333234"/>
          </a:xfrm>
          <a:prstGeom prst="rect">
            <a:avLst/>
          </a:prstGeom>
        </p:spPr>
      </p:pic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83885E9-D77E-1612-9AA4-1CA5A584AE31}"/>
              </a:ext>
            </a:extLst>
          </p:cNvPr>
          <p:cNvSpPr/>
          <p:nvPr/>
        </p:nvSpPr>
        <p:spPr>
          <a:xfrm>
            <a:off x="1278396" y="5683753"/>
            <a:ext cx="6039030" cy="862423"/>
          </a:xfrm>
          <a:prstGeom prst="rect">
            <a:avLst/>
          </a:prstGeom>
          <a:noFill/>
        </p:spPr>
        <p:txBody>
          <a:bodyPr wrap="square" lIns="194279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事業用自動車総合安全プラン２０２５ 取組の最新状況について</a:t>
            </a:r>
            <a:endParaRPr lang="en-US" altLang="ja-JP" sz="16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207CFAC4-4AB0-5A25-3891-B5492038146D}"/>
              </a:ext>
            </a:extLst>
          </p:cNvPr>
          <p:cNvSpPr/>
          <p:nvPr/>
        </p:nvSpPr>
        <p:spPr>
          <a:xfrm>
            <a:off x="1060280" y="6479128"/>
            <a:ext cx="5828365" cy="433107"/>
          </a:xfrm>
          <a:prstGeom prst="rect">
            <a:avLst/>
          </a:prstGeom>
          <a:noFill/>
          <a:ln>
            <a:noFill/>
          </a:ln>
        </p:spPr>
        <p:txBody>
          <a:bodyPr wrap="square" lIns="98694" tIns="49347" rIns="98694" bIns="49347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講師：国土交通省 自動車局 安全政策課　専門官　奥平　賢治　氏　</a:t>
            </a:r>
            <a:endParaRPr lang="en-US" altLang="ja-JP" sz="14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F5EEF335-50A5-72CC-E702-F18F47862324}"/>
              </a:ext>
            </a:extLst>
          </p:cNvPr>
          <p:cNvSpPr/>
          <p:nvPr/>
        </p:nvSpPr>
        <p:spPr>
          <a:xfrm>
            <a:off x="1522506" y="8903714"/>
            <a:ext cx="5227276" cy="616135"/>
          </a:xfrm>
          <a:prstGeom prst="rect">
            <a:avLst/>
          </a:prstGeom>
          <a:noFill/>
        </p:spPr>
        <p:txBody>
          <a:bodyPr wrap="square" lIns="194279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講師：公益財団法人　交通事故総合分析センター                </a:t>
            </a:r>
            <a:endParaRPr lang="en-US" altLang="ja-JP" sz="14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r"/>
            <a:r>
              <a:rPr lang="ja-JP" altLang="en-US" sz="14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調査部　研究第三課　研究員　小林　義和　氏</a:t>
            </a:r>
            <a:endParaRPr lang="en-US" altLang="ja-JP" sz="14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3B9D3362-52AC-67C4-35CE-46CD73A68DA0}"/>
              </a:ext>
            </a:extLst>
          </p:cNvPr>
          <p:cNvSpPr/>
          <p:nvPr/>
        </p:nvSpPr>
        <p:spPr>
          <a:xfrm>
            <a:off x="1309738" y="8393390"/>
            <a:ext cx="6205630" cy="452848"/>
          </a:xfrm>
          <a:prstGeom prst="rect">
            <a:avLst/>
          </a:prstGeom>
          <a:noFill/>
        </p:spPr>
        <p:txBody>
          <a:bodyPr wrap="square" lIns="194279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健康起因事故、冬道での事故事例と対策</a:t>
            </a:r>
            <a:endParaRPr lang="en-US" altLang="ja-JP" sz="16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DFC08E3-3B8F-08BB-08CC-A2C41A8D2097}"/>
              </a:ext>
            </a:extLst>
          </p:cNvPr>
          <p:cNvSpPr/>
          <p:nvPr/>
        </p:nvSpPr>
        <p:spPr>
          <a:xfrm>
            <a:off x="1259712" y="7065804"/>
            <a:ext cx="6205630" cy="452848"/>
          </a:xfrm>
          <a:prstGeom prst="rect">
            <a:avLst/>
          </a:prstGeom>
          <a:noFill/>
        </p:spPr>
        <p:txBody>
          <a:bodyPr wrap="square" lIns="194279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安全意識向上から目指す事故防止対策</a:t>
            </a:r>
            <a:endParaRPr lang="en-US" altLang="ja-JP" sz="16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7D6D883C-29C6-8EF7-B800-DE071A3A1372}"/>
              </a:ext>
            </a:extLst>
          </p:cNvPr>
          <p:cNvSpPr/>
          <p:nvPr/>
        </p:nvSpPr>
        <p:spPr>
          <a:xfrm>
            <a:off x="1522506" y="7570602"/>
            <a:ext cx="5227276" cy="616135"/>
          </a:xfrm>
          <a:prstGeom prst="rect">
            <a:avLst/>
          </a:prstGeom>
          <a:noFill/>
        </p:spPr>
        <p:txBody>
          <a:bodyPr wrap="square" lIns="194279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講師：独立行政法人　自動車事故対策機構　札幌主管支所</a:t>
            </a:r>
            <a:endParaRPr lang="en-US" altLang="ja-JP" sz="14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r"/>
            <a:r>
              <a:rPr lang="ja-JP" altLang="en-US" sz="1400" b="1" dirty="0">
                <a:ln w="28575">
                  <a:noFill/>
                  <a:prstDash val="solid"/>
                </a:ln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アシスタントマネージャー　遠藤　慎悟　氏</a:t>
            </a:r>
            <a:endParaRPr lang="en-US" altLang="ja-JP" sz="1400" b="1" dirty="0">
              <a:ln w="28575">
                <a:noFill/>
                <a:prstDash val="solid"/>
              </a:ln>
              <a:solidFill>
                <a:sysClr val="windowText" lastClr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0" name="図 199">
            <a:extLst>
              <a:ext uri="{FF2B5EF4-FFF2-40B4-BE49-F238E27FC236}">
                <a16:creationId xmlns:a16="http://schemas.microsoft.com/office/drawing/2014/main" id="{2FB55BAA-6297-8CFB-C182-94A5657895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936" y="9176786"/>
            <a:ext cx="1428750" cy="1428750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BDF64BDD-FB54-2DD1-8444-F5C7B8E6FA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746" y="9191177"/>
            <a:ext cx="1428750" cy="1428750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1F8DE139-1060-E4D6-F8A9-C9695BC2542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690" y="9530124"/>
            <a:ext cx="908616" cy="90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17360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331</TotalTime>
  <Words>139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Gill Sans MT</vt:lpstr>
      <vt:lpstr>HG創英角ﾎﾟｯﾌﾟ体</vt:lpstr>
      <vt:lpstr>UD デジタル 教科書体 NK-B</vt:lpstr>
      <vt:lpstr>游ゴシック</vt:lpstr>
      <vt:lpstr>Arial</vt:lpstr>
      <vt:lpstr>Calibri</vt:lpstr>
      <vt:lpstr>Times New Roman</vt:lpstr>
      <vt:lpstr>ギャラリー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圭吾</dc:creator>
  <cp:lastModifiedBy>永山 和樹</cp:lastModifiedBy>
  <cp:revision>15</cp:revision>
  <cp:lastPrinted>2024-07-24T08:48:58Z</cp:lastPrinted>
  <dcterms:created xsi:type="dcterms:W3CDTF">2023-08-24T00:43:38Z</dcterms:created>
  <dcterms:modified xsi:type="dcterms:W3CDTF">2024-09-03T08:55:17Z</dcterms:modified>
</cp:coreProperties>
</file>