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6858000" cy="9906000" type="A4"/>
  <p:notesSz cx="7102475" cy="102330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0070C0"/>
    <a:srgbClr val="40338D"/>
    <a:srgbClr val="1B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3525" autoAdjust="0"/>
  </p:normalViewPr>
  <p:slideViewPr>
    <p:cSldViewPr>
      <p:cViewPr varScale="1">
        <p:scale>
          <a:sx n="72" d="100"/>
          <a:sy n="72" d="100"/>
        </p:scale>
        <p:origin x="3372" y="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964" y="102"/>
      </p:cViewPr>
      <p:guideLst/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notesMasters/notesMaster1.xml" Type="http://schemas.openxmlformats.org/officeDocument/2006/relationships/notesMaster"/><Relationship Id="rId4" Target="presProps.xml" Type="http://schemas.openxmlformats.org/officeDocument/2006/relationships/presProps"/><Relationship Id="rId5" Target="viewProps.xml" Type="http://schemas.openxmlformats.org/officeDocument/2006/relationships/viewProps"/><Relationship Id="rId6" Target="theme/theme1.xml" Type="http://schemas.openxmlformats.org/officeDocument/2006/relationships/theme"/><Relationship Id="rId7" Target="tableStyles.xml" Type="http://schemas.openxmlformats.org/officeDocument/2006/relationships/tableStyles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4"/>
            <a:ext cx="3077950" cy="512684"/>
          </a:xfrm>
          <a:prstGeom prst="rect">
            <a:avLst/>
          </a:prstGeom>
        </p:spPr>
        <p:txBody>
          <a:bodyPr vert="horz" lIns="91391" tIns="45695" rIns="91391" bIns="45695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2938" y="4"/>
            <a:ext cx="3077950" cy="512684"/>
          </a:xfrm>
          <a:prstGeom prst="rect">
            <a:avLst/>
          </a:prstGeom>
        </p:spPr>
        <p:txBody>
          <a:bodyPr vert="horz" lIns="91391" tIns="45695" rIns="91391" bIns="45695" rtlCol="0"/>
          <a:lstStyle>
            <a:lvl1pPr algn="r">
              <a:defRPr sz="1300"/>
            </a:lvl1pPr>
          </a:lstStyle>
          <a:p>
            <a:fld id="{C029670B-6CC0-4932-B76E-FD5A858472D2}" type="datetimeFigureOut">
              <a:rPr kumimoji="1" lang="ja-JP" altLang="en-US" smtClean="0"/>
              <a:t>2026/10/13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3950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1" tIns="45695" rIns="91391" bIns="4569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4" y="4925249"/>
            <a:ext cx="5682615" cy="4028450"/>
          </a:xfrm>
          <a:prstGeom prst="rect">
            <a:avLst/>
          </a:prstGeom>
        </p:spPr>
        <p:txBody>
          <a:bodyPr vert="horz" lIns="91391" tIns="45695" rIns="91391" bIns="4569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720346"/>
            <a:ext cx="3077950" cy="512684"/>
          </a:xfrm>
          <a:prstGeom prst="rect">
            <a:avLst/>
          </a:prstGeom>
        </p:spPr>
        <p:txBody>
          <a:bodyPr vert="horz" lIns="91391" tIns="45695" rIns="91391" bIns="45695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2938" y="9720346"/>
            <a:ext cx="3077950" cy="512684"/>
          </a:xfrm>
          <a:prstGeom prst="rect">
            <a:avLst/>
          </a:prstGeom>
        </p:spPr>
        <p:txBody>
          <a:bodyPr vert="horz" lIns="91391" tIns="45695" rIns="91391" bIns="45695" rtlCol="0" anchor="b"/>
          <a:lstStyle>
            <a:lvl1pPr algn="r">
              <a:defRPr sz="1300"/>
            </a:lvl1pPr>
          </a:lstStyle>
          <a:p>
            <a:fld id="{B349CEC3-415C-4516-9C8C-08E8440363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9729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C1706-8583-4B5D-8677-7C5B8C306A01}" type="datetimeFigureOut">
              <a:rPr kumimoji="1" lang="ja-JP" altLang="en-US" smtClean="0"/>
              <a:pPr/>
              <a:t>2026/10/13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0570" rtl="0" eaLnBrk="1" latinLnBrk="0" hangingPunct="1"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309553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spcBef>
          <a:spcPct val="20000"/>
        </a:spcBef>
        <a:buFont typeface="Arial" pitchFamily="34" charset="0"/>
        <a:buChar char="»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6EA1480-5100-07D3-5595-1786ED318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72" y="441487"/>
            <a:ext cx="6120000" cy="1008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1" compatLnSpc="1">
            <a:prstTxWarp prst="textNoShape">
              <a:avLst/>
            </a:prstTxWarp>
          </a:bodyPr>
          <a:lstStyle/>
          <a:p>
            <a:r>
              <a:rPr lang="ja-JP" altLang="ja-JP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北海道運輸局交通政策部</a:t>
            </a:r>
            <a:r>
              <a:rPr lang="ja-JP" altLang="en-US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itchFamily="50" charset="-128"/>
              </a:rPr>
              <a:t>環境・物流課　担当</a:t>
            </a:r>
            <a:r>
              <a:rPr lang="ja-JP" altLang="ja-JP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あて</a:t>
            </a:r>
            <a:endParaRPr lang="en-US" altLang="ja-JP" sz="13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ja-JP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締切</a:t>
            </a:r>
            <a:r>
              <a:rPr lang="ja-JP" altLang="en-US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１０月</a:t>
            </a:r>
            <a:r>
              <a:rPr lang="ja-JP" altLang="en-US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２１日</a:t>
            </a:r>
            <a:r>
              <a:rPr lang="ja-JP" altLang="ja-JP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lang="ja-JP" altLang="ja-JP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１２時</a:t>
            </a:r>
            <a:r>
              <a:rPr lang="ja-JP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申込先メール</a:t>
            </a:r>
            <a:r>
              <a:rPr lang="en-US" altLang="ja-JP" sz="16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:hkt-kanbutsu-sa1tsu@gxb.mlit.go.jp</a:t>
            </a:r>
          </a:p>
          <a:p>
            <a:r>
              <a:rPr lang="ja-JP" altLang="en-US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［お問合せ先］０１１－２９０－２７２６</a:t>
            </a:r>
            <a:endParaRPr lang="en-US" altLang="ja-JP" sz="13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D6BF11-F9DE-FA8A-6187-0193B1069A2B}"/>
              </a:ext>
            </a:extLst>
          </p:cNvPr>
          <p:cNvSpPr txBox="1">
            <a:spLocks/>
          </p:cNvSpPr>
          <p:nvPr/>
        </p:nvSpPr>
        <p:spPr>
          <a:xfrm>
            <a:off x="5904860" y="33037"/>
            <a:ext cx="1096295" cy="434482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別添</a:t>
            </a:r>
            <a:r>
              <a:rPr lang="en-US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1189295A-C99C-0325-D2D1-B22141369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360" y="1640696"/>
            <a:ext cx="4320000" cy="504000"/>
          </a:xfrm>
          <a:ln w="31750">
            <a:solidFill>
              <a:schemeClr val="tx1"/>
            </a:solidFill>
          </a:ln>
        </p:spPr>
        <p:txBody>
          <a:bodyPr vert="horz" lIns="91440" tIns="36000" rIns="91440" bIns="36000" rtlCol="0" anchor="ctr" anchorCtr="1">
            <a:normAutofit/>
          </a:bodyPr>
          <a:lstStyle/>
          <a:p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　材　</a:t>
            </a:r>
            <a:r>
              <a:rPr lang="ja-JP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申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込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書</a:t>
            </a:r>
            <a:endParaRPr lang="ja-JP" altLang="en-US" sz="2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60F7EB2-0648-6467-8A7F-DB5C02183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00" y="2216696"/>
            <a:ext cx="6120000" cy="248097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取材箇所（取材希望箇所の□にチェックをお願いします。）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r>
              <a:rPr lang="ja-JP" altLang="en-US" sz="1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　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《１０月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２３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日（金）》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施設体験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□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石狩湾新港花畔埠頭　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		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□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東洋水産（株）石狩新港物流センター　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□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（株）エース　石狩第七物流センター　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講　　義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□物流に関する講義　　（取材希望講座：　　　　　　　　　　　 ）</a:t>
            </a:r>
            <a:endParaRPr lang="en-US" altLang="ja-JP" sz="12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EA5395F-A394-8068-42DF-524214E4C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72" y="4697666"/>
            <a:ext cx="6120000" cy="648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会社名及び部署名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、所在地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E9AAD96-AD2B-012D-793F-6CC9C1913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72" y="5319010"/>
            <a:ext cx="6120000" cy="109051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取材者　役職・氏名（全員の役職・氏名を記載願います）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①（代表者）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②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BBF00CF-8FF3-434B-2AFA-8EB000021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72" y="6424172"/>
            <a:ext cx="6120000" cy="933163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車両情報　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※</a:t>
            </a:r>
            <a:r>
              <a:rPr lang="ja-JP" altLang="en-US" sz="1100" b="1" u="sng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石狩湾新港花畔埠頭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の取材を希望する方のみ記入願います。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・台数　　：　　　台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・ナンバー：　　　　　　　　　　　　　　　　　　・車名：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　　　　　：　　　　　　　　　　　　　　　　　　　　　：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　　　　　　　　　　　　　　　　　　　　　　　　　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754EEEE4-152F-93EC-6F2B-F01D392CD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72" y="7340664"/>
            <a:ext cx="6120000" cy="576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■連絡先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代表者の連絡先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8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8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</a:t>
            </a:r>
            <a:r>
              <a:rPr lang="ja-JP" altLang="en-US" sz="12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ー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r>
              <a:rPr lang="ja-JP" altLang="en-US" sz="12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ー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8B5BF774-7AC7-BF82-2D38-318584F5C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72" y="7923804"/>
            <a:ext cx="6120000" cy="648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テレビカメラ持ち込みの有無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（該当するものに○をつけてください）　　　　　　　有　・　無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9C96F10D-0566-1A28-0425-09189E27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72" y="9230513"/>
            <a:ext cx="6120000" cy="46800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ja-JP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※ご記入いただきました個人情報につ</a:t>
            </a: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きまして</a:t>
            </a:r>
            <a:r>
              <a:rPr lang="ja-JP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</a:t>
            </a: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本件</a:t>
            </a:r>
            <a:r>
              <a:rPr lang="ja-JP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に関する</a:t>
            </a: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事項以外</a:t>
            </a:r>
            <a:r>
              <a:rPr lang="ja-JP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では使用いたしません。</a:t>
            </a:r>
            <a:endParaRPr lang="en-US" altLang="ja-JP" sz="14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ＭＳ Ｐゴシック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2B89AB-096C-D755-C612-0998FAF28A01}"/>
              </a:ext>
            </a:extLst>
          </p:cNvPr>
          <p:cNvSpPr txBox="1"/>
          <p:nvPr/>
        </p:nvSpPr>
        <p:spPr>
          <a:xfrm>
            <a:off x="368672" y="8833156"/>
            <a:ext cx="6080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集合場所、集合時間は申込いただいた後にこちらからご連絡いたします。</a:t>
            </a:r>
          </a:p>
        </p:txBody>
      </p:sp>
    </p:spTree>
    <p:extLst>
      <p:ext uri="{BB962C8B-B14F-4D97-AF65-F5344CB8AC3E}">
        <p14:creationId xmlns:p14="http://schemas.microsoft.com/office/powerpoint/2010/main" val="627201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ユーザー定義 2">
      <a:majorFont>
        <a:latin typeface="Arial"/>
        <a:ea typeface="游ゴシック"/>
        <a:cs typeface=""/>
      </a:majorFont>
      <a:minorFont>
        <a:latin typeface="Arial"/>
        <a:ea typeface="游ゴシック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Words>248</Words>
  <PresentationFormat>A4 210 x 297 mm</PresentationFormat>
  <Paragraphs>37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Office テーマ</vt:lpstr>
      <vt:lpstr>取　材　申　込　書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