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2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FFFFCC"/>
    <a:srgbClr val="FFCC99"/>
    <a:srgbClr val="FF9966"/>
    <a:srgbClr val="008000"/>
    <a:srgbClr val="FF0000"/>
    <a:srgbClr val="CC00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333" autoAdjust="0"/>
  </p:normalViewPr>
  <p:slideViewPr>
    <p:cSldViewPr>
      <p:cViewPr varScale="1">
        <p:scale>
          <a:sx n="48" d="100"/>
          <a:sy n="48" d="100"/>
        </p:scale>
        <p:origin x="2454" y="66"/>
      </p:cViewPr>
      <p:guideLst>
        <p:guide orient="horz" pos="312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256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0720" tIns="45361" rIns="90720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0720" tIns="45361" rIns="90720" bIns="45361" rtlCol="0"/>
          <a:lstStyle>
            <a:lvl1pPr algn="r">
              <a:defRPr sz="1200"/>
            </a:lvl1pPr>
          </a:lstStyle>
          <a:p>
            <a:fld id="{05C3FB3D-3B15-438B-9158-4B02C6FD1144}" type="datetimeFigureOut">
              <a:rPr kumimoji="1" lang="ja-JP" altLang="en-US" smtClean="0"/>
              <a:pPr/>
              <a:t>2021/10/29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370871"/>
            <a:ext cx="2919565" cy="493867"/>
          </a:xfrm>
          <a:prstGeom prst="rect">
            <a:avLst/>
          </a:prstGeom>
        </p:spPr>
        <p:txBody>
          <a:bodyPr vert="horz" lIns="90720" tIns="45361" rIns="90720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629" y="9370871"/>
            <a:ext cx="2919565" cy="493867"/>
          </a:xfrm>
          <a:prstGeom prst="rect">
            <a:avLst/>
          </a:prstGeom>
        </p:spPr>
        <p:txBody>
          <a:bodyPr vert="horz" lIns="90720" tIns="45361" rIns="90720" bIns="45361" rtlCol="0" anchor="b"/>
          <a:lstStyle>
            <a:lvl1pPr algn="r">
              <a:defRPr sz="1200"/>
            </a:lvl1pPr>
          </a:lstStyle>
          <a:p>
            <a:fld id="{D1A38E6A-E060-4193-9D8A-083F93B2B8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30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0720" tIns="45361" rIns="90720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0720" tIns="45361" rIns="90720" bIns="45361" rtlCol="0"/>
          <a:lstStyle>
            <a:lvl1pPr algn="r">
              <a:defRPr sz="1200"/>
            </a:lvl1pPr>
          </a:lstStyle>
          <a:p>
            <a:fld id="{E368F9D7-0A8C-4C1F-9B52-CFE7944BB16C}" type="datetimeFigureOut">
              <a:rPr kumimoji="1" lang="ja-JP" altLang="en-US" smtClean="0"/>
              <a:pPr/>
              <a:t>2021/10/29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0" tIns="45361" rIns="90720" bIns="4536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264" y="4686226"/>
            <a:ext cx="5389240" cy="4440077"/>
          </a:xfrm>
          <a:prstGeom prst="rect">
            <a:avLst/>
          </a:prstGeom>
        </p:spPr>
        <p:txBody>
          <a:bodyPr vert="horz" lIns="90720" tIns="45361" rIns="90720" bIns="4536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0871"/>
            <a:ext cx="2919565" cy="493867"/>
          </a:xfrm>
          <a:prstGeom prst="rect">
            <a:avLst/>
          </a:prstGeom>
        </p:spPr>
        <p:txBody>
          <a:bodyPr vert="horz" lIns="90720" tIns="45361" rIns="90720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629" y="9370871"/>
            <a:ext cx="2919565" cy="493867"/>
          </a:xfrm>
          <a:prstGeom prst="rect">
            <a:avLst/>
          </a:prstGeom>
        </p:spPr>
        <p:txBody>
          <a:bodyPr vert="horz" lIns="90720" tIns="45361" rIns="90720" bIns="45361" rtlCol="0" anchor="b"/>
          <a:lstStyle>
            <a:lvl1pPr algn="r">
              <a:defRPr sz="1200"/>
            </a:lvl1pPr>
          </a:lstStyle>
          <a:p>
            <a:fld id="{D04828EF-E40A-44B0-92DF-80F981E569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29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具体的に実施することは、平易な表現とする</a:t>
            </a:r>
            <a:endParaRPr lang="en-US" altLang="ja-JP" sz="1200" dirty="0" smtClean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28EF-E40A-44B0-92DF-80F981E56925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8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339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BD81AC6-A543-44F9-A999-48EB190FC112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5268790" y="9417612"/>
            <a:ext cx="1600200" cy="52740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9AB0E04-94FE-4555-BC9F-33612A001E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6185638-17CF-4AC6-A87E-ACCEFB6B96B6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1202E40-F18A-4BC5-9188-FCD4CF434B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36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1" y="396736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984B323-61B1-402D-9786-70F3AA5F252C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DF29CC-6117-41E4-8F30-A3EFF4C8BD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パターン1,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920"/>
            <a:ext cx="6858000" cy="1382676"/>
          </a:xfrm>
          <a:solidFill>
            <a:srgbClr val="000066"/>
          </a:solidFill>
        </p:spPr>
        <p:txBody>
          <a:bodyPr>
            <a:normAutofit/>
          </a:bodyPr>
          <a:lstStyle>
            <a:lvl1pPr marL="299074" indent="-299074">
              <a:defRPr sz="2215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532B-4E97-4289-9CF8-918876154B98}" type="datetime1">
              <a:rPr lang="ja-JP" altLang="en-US" smtClean="0">
                <a:solidFill>
                  <a:srgbClr val="000000"/>
                </a:solidFill>
              </a:rPr>
              <a:t>2021/10/29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94929" y="9356209"/>
            <a:ext cx="345419" cy="52740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>
            <a:lvl1pPr algn="ctr">
              <a:defRPr sz="1385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fld id="{3FB541F4-1320-4C3C-9212-C07D7573B20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6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CE1C19B-6F4C-4CDC-8B77-60D45F23E763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B24F264-82FE-4698-B511-AB410298AB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81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C27D6CA-2172-430A-8368-452694261ED9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5F9D25E-4F88-4F8C-9AED-4F154D62B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1" y="2311409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2" y="2311409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3E5B401-6ECA-4978-9E0E-CE943ED6E1EF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B42ADF1-B6C7-48E4-83DF-F1D12C5D87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AA150C6-C14E-4564-89CE-3F475E731234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AF8E11A-129E-4514-A9AC-F7DC6FD06F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C3E1996-6913-42ED-84A8-440F07BD4018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48B1544-48CA-4B8A-96D8-9049C750DD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096CCD9-054F-4461-9974-86EFA82C4EAA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F8E8633-1360-439E-A011-B9E2AB38DDC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44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8D6E9D-DB47-4356-8232-9CC64A038209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3DDF766-12AE-4556-9C7B-CEF82DC511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9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9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9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32CD1F-969E-47E9-9F72-148F0DB6114D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0E78604-A5FC-4DEA-AE2F-4EE731DBEE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1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1" y="2311409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1" y="918142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3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F03FEBC8-60A2-4D83-B454-32F5AED4C0F0}" type="datetime1">
              <a:rPr lang="ja-JP" altLang="en-US" smtClean="0"/>
              <a:t>2021/10/29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42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3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1" y="918142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31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4785EB68-EDD8-49BC-8B98-879299797C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8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16520" algn="ctr" rtl="0" fontAlgn="base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633039" algn="ctr" rtl="0" fontAlgn="base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949559" algn="ctr" rtl="0" fontAlgn="base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266078" algn="ctr" rtl="0" fontAlgn="base">
        <a:spcBef>
          <a:spcPct val="0"/>
        </a:spcBef>
        <a:spcAft>
          <a:spcPct val="0"/>
        </a:spcAft>
        <a:defRPr kumimoji="1" sz="3046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 bwMode="auto">
          <a:xfrm>
            <a:off x="3585" y="560512"/>
            <a:ext cx="6854415" cy="1288894"/>
          </a:xfrm>
          <a:prstGeom prst="rect">
            <a:avLst/>
          </a:prstGeom>
          <a:solidFill>
            <a:srgbClr val="FF33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64804" tIns="32402" rIns="64804" bIns="32402" rtlCol="0" anchor="t"/>
          <a:lstStyle/>
          <a:p>
            <a:pPr algn="ctr"/>
            <a:endParaRPr lang="ja-JP" altLang="en-US" sz="2215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38137" y="1026210"/>
            <a:ext cx="6789614" cy="720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8000" tIns="99692" rIns="18000" bIns="0" rtlCol="0" anchor="ctr"/>
          <a:lstStyle/>
          <a:p>
            <a:pPr algn="ctr"/>
            <a:r>
              <a:rPr kumimoji="0" lang="ja-JP" altLang="en-US" sz="29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重大事故防止のためのチェックポイント</a:t>
            </a:r>
            <a:endParaRPr lang="ja-JP" altLang="en-US" sz="29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0687" y="5990828"/>
            <a:ext cx="468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ヒヤリ･ハット情報を踏まえた対策を職員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　徹底</a:t>
            </a: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していますか？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37" y="1915159"/>
            <a:ext cx="6734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</a:t>
            </a:r>
            <a:r>
              <a:rPr lang="ja-JP" altLang="en-US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今後、旅行需要の増加が見込まれます。貸切バス事業の経営層（経営トップ・安全統括管理者）の皆さまにおかれては、改めて</a:t>
            </a:r>
            <a:r>
              <a:rPr lang="ja-JP" altLang="en-US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以下のポイント</a:t>
            </a:r>
            <a:r>
              <a:rPr lang="ja-JP" altLang="en-US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をご確認いただくなど、安全運行に万全を期してください。</a:t>
            </a:r>
            <a:endParaRPr lang="ja-JP" altLang="en-US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0688" y="690375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現場職員とのコミュニケーションはとれて　いますか？</a:t>
            </a:r>
            <a:endParaRPr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0688" y="2943311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しばらく運転から離れているドライバーの　技量や健康状態を確認しましたか？</a:t>
            </a:r>
            <a:endParaRPr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0688" y="380740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久しぶりに運行するバス車体の点検整備は適切に実施しましたか？</a:t>
            </a:r>
            <a:endParaRPr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（休車車両は、</a:t>
            </a:r>
            <a:r>
              <a:rPr lang="en-US" altLang="ja-JP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ヶ月、</a:t>
            </a:r>
            <a:r>
              <a:rPr lang="en-US" altLang="ja-JP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12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ヶ月点検と必要な整備を！！）　</a:t>
            </a:r>
            <a:endParaRPr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0688" y="5111874"/>
            <a:ext cx="388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無理な受注をしていませんか？</a:t>
            </a:r>
            <a:endParaRPr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（ドライバーの負荷を考慮して！！）</a:t>
            </a:r>
            <a:endParaRPr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31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5309839" y="224084"/>
            <a:ext cx="1550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楕円 14"/>
          <p:cNvSpPr/>
          <p:nvPr/>
        </p:nvSpPr>
        <p:spPr bwMode="auto">
          <a:xfrm>
            <a:off x="203" y="128464"/>
            <a:ext cx="4438571" cy="632598"/>
          </a:xfrm>
          <a:prstGeom prst="ellipse">
            <a:avLst/>
          </a:prstGeom>
          <a:solidFill>
            <a:srgbClr val="FFFFCC"/>
          </a:solidFill>
          <a:ln>
            <a:solidFill>
              <a:srgbClr val="FF33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3606" tIns="46803" rIns="93606" bIns="46803" rtlCol="0" anchor="ctr"/>
          <a:lstStyle/>
          <a:p>
            <a:pPr algn="ctr"/>
            <a:r>
              <a:rPr lang="ja-JP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貸切バス</a:t>
            </a:r>
            <a:r>
              <a:rPr lang="ja-JP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を経営する皆さま向け</a:t>
            </a:r>
            <a:endParaRPr kumimoji="1" lang="ja-JP" alt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9426" y="2951867"/>
            <a:ext cx="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□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9426" y="3812973"/>
            <a:ext cx="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□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9426" y="6903984"/>
            <a:ext cx="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□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9426" y="6000120"/>
            <a:ext cx="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□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9426" y="5119891"/>
            <a:ext cx="45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□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966" y="4040719"/>
            <a:ext cx="1531394" cy="773059"/>
          </a:xfrm>
          <a:prstGeom prst="rect">
            <a:avLst/>
          </a:prstGeom>
        </p:spPr>
      </p:pic>
      <p:pic>
        <p:nvPicPr>
          <p:cNvPr id="35" name="Picture 46" descr="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6890178"/>
            <a:ext cx="1535684" cy="101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7192" y="5839728"/>
            <a:ext cx="1535684" cy="99027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1574" y="2864768"/>
            <a:ext cx="1537786" cy="898206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 bwMode="auto">
          <a:xfrm>
            <a:off x="135681" y="7981528"/>
            <a:ext cx="6624737" cy="11898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18000" tIns="99692" rIns="18000" bIns="0" rtlCol="0" anchor="ctr"/>
          <a:lstStyle/>
          <a:p>
            <a:pPr algn="ctr"/>
            <a:r>
              <a:rPr kumimoji="0" lang="en-US" altLang="ja-JP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｢</a:t>
            </a:r>
            <a:r>
              <a:rPr kumimoji="0" lang="ja-JP" altLang="en-US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安全運行</a:t>
            </a:r>
            <a:r>
              <a:rPr kumimoji="0" lang="en-US" altLang="ja-JP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kumimoji="0" lang="ja-JP" altLang="en-US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に勝るサービスは</a:t>
            </a:r>
            <a:endParaRPr kumimoji="0" lang="en-US" altLang="ja-JP" sz="3600" b="1" kern="0" dirty="0" smtClean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0" lang="ja-JP" altLang="en-US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ありません</a:t>
            </a:r>
            <a:r>
              <a:rPr kumimoji="0" lang="en-US" altLang="ja-JP" sz="3600" b="1" kern="0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lang="ja-JP" altLang="en-US" sz="3600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9" name="Picture 5" descr="C:\Users\user\Desktop\MC900344103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674" y="5094849"/>
            <a:ext cx="1467686" cy="6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円/楕円 2"/>
          <p:cNvSpPr>
            <a:spLocks noChangeArrowheads="1"/>
          </p:cNvSpPr>
          <p:nvPr/>
        </p:nvSpPr>
        <p:spPr bwMode="auto">
          <a:xfrm>
            <a:off x="5013176" y="5344421"/>
            <a:ext cx="831898" cy="263186"/>
          </a:xfrm>
          <a:prstGeom prst="ellipse">
            <a:avLst/>
          </a:prstGeom>
          <a:solidFill>
            <a:srgbClr val="333399"/>
          </a:solidFill>
          <a:ln w="25400" cap="flat" cmpd="sng">
            <a:solidFill>
              <a:srgbClr val="22226F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400" b="1" dirty="0" smtClean="0">
                <a:solidFill>
                  <a:srgbClr val="FFFFFF"/>
                </a:solidFill>
              </a:rPr>
              <a:t>安全</a:t>
            </a:r>
            <a:endParaRPr lang="ja-JP" altLang="en-US" sz="1400" b="1" dirty="0">
              <a:solidFill>
                <a:srgbClr val="FFFFFF"/>
              </a:solidFill>
            </a:endParaRPr>
          </a:p>
        </p:txBody>
      </p:sp>
      <p:sp>
        <p:nvSpPr>
          <p:cNvPr id="41" name="円/楕円 6"/>
          <p:cNvSpPr>
            <a:spLocks noChangeArrowheads="1"/>
          </p:cNvSpPr>
          <p:nvPr/>
        </p:nvSpPr>
        <p:spPr bwMode="auto">
          <a:xfrm>
            <a:off x="6085332" y="5346599"/>
            <a:ext cx="687125" cy="187259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800" b="1" dirty="0" smtClean="0">
                <a:solidFill>
                  <a:srgbClr val="FFFFFF"/>
                </a:solidFill>
              </a:rPr>
              <a:t>売上</a:t>
            </a:r>
            <a:endParaRPr lang="ja-JP" altLang="en-US" sz="800" b="1" dirty="0">
              <a:solidFill>
                <a:srgbClr val="FFFFFF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682" y="9254430"/>
            <a:ext cx="6593564" cy="584775"/>
          </a:xfrm>
          <a:prstGeom prst="rect">
            <a:avLst/>
          </a:prstGeom>
          <a:ln>
            <a:solidFill>
              <a:srgbClr val="FF33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US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問合せ先</a:t>
            </a:r>
            <a:r>
              <a:rPr lang="en-US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r>
              <a:rPr lang="ja-JP" altLang="en-US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国土交通省</a:t>
            </a:r>
            <a:r>
              <a:rPr lang="ja-JP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大臣</a:t>
            </a:r>
            <a:r>
              <a:rPr lang="ja-JP" altLang="ja-JP" sz="1600" b="1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官房運輸安全</a:t>
            </a:r>
            <a:r>
              <a:rPr lang="ja-JP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監理官付</a:t>
            </a:r>
            <a:r>
              <a:rPr lang="ja-JP" altLang="en-US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TEL:03-5253-8797</a:t>
            </a:r>
          </a:p>
          <a:p>
            <a:pPr algn="r"/>
            <a:r>
              <a:rPr lang="en-US" altLang="ja-JP" sz="1600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FAX:03-5253-1531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1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66"/>
        </a:solidFill>
        <a:ln w="9525">
          <a:noFill/>
          <a:miter lim="800000"/>
          <a:headEnd/>
          <a:tailEnd/>
        </a:ln>
      </a:spPr>
      <a:bodyPr wrap="none" lIns="93606" tIns="46803" rIns="93606" bIns="46803" anchor="ctr"/>
      <a:lstStyle>
        <a:defPPr algn="ctr">
          <a:defRPr sz="2400" b="1">
            <a:solidFill>
              <a:schemeClr val="bg1"/>
            </a:solidFill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14940</TotalTime>
  <Words>210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P丸ゴシック体E</vt:lpstr>
      <vt:lpstr>AR P悠々ゴシック体E</vt:lpstr>
      <vt:lpstr>ＭＳ Ｐゴシック</vt:lpstr>
      <vt:lpstr>ＭＳ ゴシック</vt:lpstr>
      <vt:lpstr>メイリオ</vt:lpstr>
      <vt:lpstr>Arial</vt:lpstr>
      <vt:lpstr>Calibri</vt:lpstr>
      <vt:lpstr>Times New Roman</vt:lpstr>
      <vt:lpstr>4_Office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ㅤ</cp:lastModifiedBy>
  <cp:revision>736</cp:revision>
  <cp:lastPrinted>2021-10-29T09:45:21Z</cp:lastPrinted>
  <dcterms:created xsi:type="dcterms:W3CDTF">2011-11-14T01:02:29Z</dcterms:created>
  <dcterms:modified xsi:type="dcterms:W3CDTF">2021-10-29T09:47:56Z</dcterms:modified>
</cp:coreProperties>
</file>