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15"/>
  </p:notesMasterIdLst>
  <p:handoutMasterIdLst>
    <p:handoutMasterId r:id="rId16"/>
  </p:handoutMasterIdLst>
  <p:sldIdLst>
    <p:sldId id="272" r:id="rId2"/>
    <p:sldId id="275" r:id="rId3"/>
    <p:sldId id="283" r:id="rId4"/>
    <p:sldId id="289" r:id="rId5"/>
    <p:sldId id="276" r:id="rId6"/>
    <p:sldId id="274" r:id="rId7"/>
    <p:sldId id="288" r:id="rId8"/>
    <p:sldId id="270" r:id="rId9"/>
    <p:sldId id="266" r:id="rId10"/>
    <p:sldId id="263" r:id="rId11"/>
    <p:sldId id="268" r:id="rId12"/>
    <p:sldId id="290" r:id="rId13"/>
    <p:sldId id="286" r:id="rId14"/>
  </p:sldIdLst>
  <p:sldSz cx="10691813" cy="7559675"/>
  <p:notesSz cx="6799263" cy="99298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90" userDrawn="1">
          <p15:clr>
            <a:srgbClr val="A4A3A4"/>
          </p15:clr>
        </p15:guide>
        <p15:guide id="3" orient="horz" pos="113" userDrawn="1">
          <p15:clr>
            <a:srgbClr val="A4A3A4"/>
          </p15:clr>
        </p15:guide>
        <p15:guide id="4" orient="horz" pos="4649" userDrawn="1">
          <p15:clr>
            <a:srgbClr val="A4A3A4"/>
          </p15:clr>
        </p15:guide>
        <p15:guide id="5" pos="6611" userDrawn="1">
          <p15:clr>
            <a:srgbClr val="A4A3A4"/>
          </p15:clr>
        </p15:guide>
        <p15:guide id="6" pos="1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548235"/>
    <a:srgbClr val="2F5597"/>
    <a:srgbClr val="FDA301"/>
    <a:srgbClr val="FFFF99"/>
    <a:srgbClr val="436A8F"/>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65" autoAdjust="0"/>
    <p:restoredTop sz="94660"/>
  </p:normalViewPr>
  <p:slideViewPr>
    <p:cSldViewPr snapToGrid="0" showGuides="1">
      <p:cViewPr varScale="1">
        <p:scale>
          <a:sx n="69" d="100"/>
          <a:sy n="69" d="100"/>
        </p:scale>
        <p:origin x="984" y="72"/>
      </p:cViewPr>
      <p:guideLst>
        <p:guide orient="horz" pos="2381"/>
        <p:guide pos="3390"/>
        <p:guide orient="horz" pos="113"/>
        <p:guide orient="horz" pos="4649"/>
        <p:guide pos="6611"/>
        <p:guide pos="124"/>
      </p:guideLst>
    </p:cSldViewPr>
  </p:slideViewPr>
  <p:notesTextViewPr>
    <p:cViewPr>
      <p:scale>
        <a:sx n="1" d="1"/>
        <a:sy n="1" d="1"/>
      </p:scale>
      <p:origin x="0" y="0"/>
    </p:cViewPr>
  </p:notesTextViewPr>
  <p:notesViewPr>
    <p:cSldViewPr snapToGrid="0" showGuides="1">
      <p:cViewPr varScale="1">
        <p:scale>
          <a:sx n="58" d="100"/>
          <a:sy n="58" d="100"/>
        </p:scale>
        <p:origin x="25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A6DB8ABC-73DF-4075-B5D8-15DAAEF23839}" type="datetimeFigureOut">
              <a:rPr kumimoji="1" lang="ja-JP" altLang="en-US" smtClean="0"/>
              <a:t>2021/3/26</a:t>
            </a:fld>
            <a:endParaRPr kumimoji="1" lang="ja-JP" altLang="en-US"/>
          </a:p>
        </p:txBody>
      </p:sp>
      <p:sp>
        <p:nvSpPr>
          <p:cNvPr id="4" name="フッター プレースホルダー 3"/>
          <p:cNvSpPr>
            <a:spLocks noGrp="1"/>
          </p:cNvSpPr>
          <p:nvPr>
            <p:ph type="ftr" sz="quarter" idx="2"/>
          </p:nvPr>
        </p:nvSpPr>
        <p:spPr>
          <a:xfrm>
            <a:off x="0" y="9431601"/>
            <a:ext cx="2946347" cy="498214"/>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1342" y="9431601"/>
            <a:ext cx="2946347" cy="498214"/>
          </a:xfrm>
          <a:prstGeom prst="rect">
            <a:avLst/>
          </a:prstGeom>
        </p:spPr>
        <p:txBody>
          <a:bodyPr vert="horz" lIns="91440" tIns="45720" rIns="91440" bIns="45720" rtlCol="0" anchor="b"/>
          <a:lstStyle>
            <a:lvl1pPr algn="r">
              <a:defRPr sz="1200"/>
            </a:lvl1pPr>
          </a:lstStyle>
          <a:p>
            <a:fld id="{18CF99F2-80DB-4CAD-A854-5351814263A4}" type="slidenum">
              <a:rPr kumimoji="1" lang="ja-JP" altLang="en-US" smtClean="0"/>
              <a:t>‹#›</a:t>
            </a:fld>
            <a:endParaRPr kumimoji="1" lang="ja-JP" altLang="en-US"/>
          </a:p>
        </p:txBody>
      </p:sp>
    </p:spTree>
    <p:extLst>
      <p:ext uri="{BB962C8B-B14F-4D97-AF65-F5344CB8AC3E}">
        <p14:creationId xmlns:p14="http://schemas.microsoft.com/office/powerpoint/2010/main" val="1626259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DA4E89B4-33BF-4B17-92DD-3DF134FCD7F9}" type="datetimeFigureOut">
              <a:rPr kumimoji="1" lang="ja-JP" altLang="en-US" smtClean="0"/>
              <a:t>2021/3/26</a:t>
            </a:fld>
            <a:endParaRPr kumimoji="1" lang="ja-JP" altLang="en-US"/>
          </a:p>
        </p:txBody>
      </p:sp>
      <p:sp>
        <p:nvSpPr>
          <p:cNvPr id="4" name="スライド イメージ プレースホルダー 3"/>
          <p:cNvSpPr>
            <a:spLocks noGrp="1" noRot="1" noChangeAspect="1"/>
          </p:cNvSpPr>
          <p:nvPr>
            <p:ph type="sldImg" idx="2"/>
          </p:nvPr>
        </p:nvSpPr>
        <p:spPr>
          <a:xfrm>
            <a:off x="1030288" y="1241425"/>
            <a:ext cx="4738687" cy="33512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31601"/>
            <a:ext cx="2946347" cy="49821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1342" y="9431601"/>
            <a:ext cx="2946347" cy="498214"/>
          </a:xfrm>
          <a:prstGeom prst="rect">
            <a:avLst/>
          </a:prstGeom>
        </p:spPr>
        <p:txBody>
          <a:bodyPr vert="horz" lIns="91440" tIns="45720" rIns="91440" bIns="45720" rtlCol="0" anchor="b"/>
          <a:lstStyle>
            <a:lvl1pPr algn="r">
              <a:defRPr sz="1200"/>
            </a:lvl1pPr>
          </a:lstStyle>
          <a:p>
            <a:fld id="{7A7B7497-4F25-42C1-B837-785B15496EBF}" type="slidenum">
              <a:rPr kumimoji="1" lang="ja-JP" altLang="en-US" smtClean="0"/>
              <a:t>‹#›</a:t>
            </a:fld>
            <a:endParaRPr kumimoji="1" lang="ja-JP" altLang="en-US"/>
          </a:p>
        </p:txBody>
      </p:sp>
    </p:spTree>
    <p:extLst>
      <p:ext uri="{BB962C8B-B14F-4D97-AF65-F5344CB8AC3E}">
        <p14:creationId xmlns:p14="http://schemas.microsoft.com/office/powerpoint/2010/main" val="5669084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AAA3CB6-11CC-4A0D-9DA8-FEE0E0DB4394}" type="datetimeFigureOut">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FF79F6-4CF9-4C36-A31E-79A75D6C721B}" type="slidenum">
              <a:rPr kumimoji="1" lang="ja-JP" altLang="en-US" smtClean="0"/>
              <a:t>‹#›</a:t>
            </a:fld>
            <a:endParaRPr kumimoji="1" lang="ja-JP" altLang="en-US"/>
          </a:p>
        </p:txBody>
      </p:sp>
    </p:spTree>
    <p:extLst>
      <p:ext uri="{BB962C8B-B14F-4D97-AF65-F5344CB8AC3E}">
        <p14:creationId xmlns:p14="http://schemas.microsoft.com/office/powerpoint/2010/main" val="2921720207"/>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AAA3CB6-11CC-4A0D-9DA8-FEE0E0DB4394}" type="datetimeFigureOut">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FF79F6-4CF9-4C36-A31E-79A75D6C721B}" type="slidenum">
              <a:rPr kumimoji="1" lang="ja-JP" altLang="en-US" smtClean="0"/>
              <a:t>‹#›</a:t>
            </a:fld>
            <a:endParaRPr kumimoji="1" lang="ja-JP" altLang="en-US"/>
          </a:p>
        </p:txBody>
      </p:sp>
    </p:spTree>
    <p:extLst>
      <p:ext uri="{BB962C8B-B14F-4D97-AF65-F5344CB8AC3E}">
        <p14:creationId xmlns:p14="http://schemas.microsoft.com/office/powerpoint/2010/main" val="1099397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AAA3CB6-11CC-4A0D-9DA8-FEE0E0DB4394}" type="datetimeFigureOut">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FF79F6-4CF9-4C36-A31E-79A75D6C721B}" type="slidenum">
              <a:rPr kumimoji="1" lang="ja-JP" altLang="en-US" smtClean="0"/>
              <a:t>‹#›</a:t>
            </a:fld>
            <a:endParaRPr kumimoji="1" lang="ja-JP" altLang="en-US"/>
          </a:p>
        </p:txBody>
      </p:sp>
    </p:spTree>
    <p:extLst>
      <p:ext uri="{BB962C8B-B14F-4D97-AF65-F5344CB8AC3E}">
        <p14:creationId xmlns:p14="http://schemas.microsoft.com/office/powerpoint/2010/main" val="1089833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AAA3CB6-11CC-4A0D-9DA8-FEE0E0DB4394}" type="datetimeFigureOut">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FF79F6-4CF9-4C36-A31E-79A75D6C721B}" type="slidenum">
              <a:rPr kumimoji="1" lang="ja-JP" altLang="en-US" smtClean="0"/>
              <a:t>‹#›</a:t>
            </a:fld>
            <a:endParaRPr kumimoji="1" lang="ja-JP" altLang="en-US"/>
          </a:p>
        </p:txBody>
      </p:sp>
    </p:spTree>
    <p:extLst>
      <p:ext uri="{BB962C8B-B14F-4D97-AF65-F5344CB8AC3E}">
        <p14:creationId xmlns:p14="http://schemas.microsoft.com/office/powerpoint/2010/main" val="18755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AAA3CB6-11CC-4A0D-9DA8-FEE0E0DB4394}" type="datetimeFigureOut">
              <a:rPr kumimoji="1" lang="ja-JP" altLang="en-US" smtClean="0"/>
              <a:t>2021/3/26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FF79F6-4CF9-4C36-A31E-79A75D6C721B}" type="slidenum">
              <a:rPr kumimoji="1" lang="ja-JP" altLang="en-US" smtClean="0"/>
              <a:t>‹#›</a:t>
            </a:fld>
            <a:endParaRPr kumimoji="1" lang="ja-JP" altLang="en-US"/>
          </a:p>
        </p:txBody>
      </p:sp>
    </p:spTree>
    <p:extLst>
      <p:ext uri="{BB962C8B-B14F-4D97-AF65-F5344CB8AC3E}">
        <p14:creationId xmlns:p14="http://schemas.microsoft.com/office/powerpoint/2010/main" val="4027175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AAA3CB6-11CC-4A0D-9DA8-FEE0E0DB4394}" type="datetimeFigureOut">
              <a:rPr kumimoji="1" lang="ja-JP" altLang="en-US" smtClean="0"/>
              <a:t>2021/3/26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FF79F6-4CF9-4C36-A31E-79A75D6C721B}" type="slidenum">
              <a:rPr kumimoji="1" lang="ja-JP" altLang="en-US" smtClean="0"/>
              <a:t>‹#›</a:t>
            </a:fld>
            <a:endParaRPr kumimoji="1" lang="ja-JP" altLang="en-US"/>
          </a:p>
        </p:txBody>
      </p:sp>
    </p:spTree>
    <p:extLst>
      <p:ext uri="{BB962C8B-B14F-4D97-AF65-F5344CB8AC3E}">
        <p14:creationId xmlns:p14="http://schemas.microsoft.com/office/powerpoint/2010/main" val="2275462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smtClean="0"/>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smtClean="0"/>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AAA3CB6-11CC-4A0D-9DA8-FEE0E0DB4394}" type="datetimeFigureOut">
              <a:rPr kumimoji="1" lang="ja-JP" altLang="en-US" smtClean="0"/>
              <a:t>2021/3/26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5FF79F6-4CF9-4C36-A31E-79A75D6C721B}" type="slidenum">
              <a:rPr kumimoji="1" lang="ja-JP" altLang="en-US" smtClean="0"/>
              <a:t>‹#›</a:t>
            </a:fld>
            <a:endParaRPr kumimoji="1" lang="ja-JP" altLang="en-US"/>
          </a:p>
        </p:txBody>
      </p:sp>
    </p:spTree>
    <p:extLst>
      <p:ext uri="{BB962C8B-B14F-4D97-AF65-F5344CB8AC3E}">
        <p14:creationId xmlns:p14="http://schemas.microsoft.com/office/powerpoint/2010/main" val="3660998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AAA3CB6-11CC-4A0D-9DA8-FEE0E0DB4394}" type="datetimeFigureOut">
              <a:rPr kumimoji="1" lang="ja-JP" altLang="en-US" smtClean="0"/>
              <a:t>2021/3/26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5FF79F6-4CF9-4C36-A31E-79A75D6C721B}" type="slidenum">
              <a:rPr kumimoji="1" lang="ja-JP" altLang="en-US" smtClean="0"/>
              <a:t>‹#›</a:t>
            </a:fld>
            <a:endParaRPr kumimoji="1" lang="ja-JP" altLang="en-US"/>
          </a:p>
        </p:txBody>
      </p:sp>
    </p:spTree>
    <p:extLst>
      <p:ext uri="{BB962C8B-B14F-4D97-AF65-F5344CB8AC3E}">
        <p14:creationId xmlns:p14="http://schemas.microsoft.com/office/powerpoint/2010/main" val="3111158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A3CB6-11CC-4A0D-9DA8-FEE0E0DB4394}" type="datetimeFigureOut">
              <a:rPr kumimoji="1" lang="ja-JP" altLang="en-US" smtClean="0"/>
              <a:t>2021/3/26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5FF79F6-4CF9-4C36-A31E-79A75D6C721B}" type="slidenum">
              <a:rPr kumimoji="1" lang="ja-JP" altLang="en-US" smtClean="0"/>
              <a:t>‹#›</a:t>
            </a:fld>
            <a:endParaRPr kumimoji="1" lang="ja-JP" altLang="en-US"/>
          </a:p>
        </p:txBody>
      </p:sp>
    </p:spTree>
    <p:extLst>
      <p:ext uri="{BB962C8B-B14F-4D97-AF65-F5344CB8AC3E}">
        <p14:creationId xmlns:p14="http://schemas.microsoft.com/office/powerpoint/2010/main" val="395581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AAA3CB6-11CC-4A0D-9DA8-FEE0E0DB4394}" type="datetimeFigureOut">
              <a:rPr kumimoji="1" lang="ja-JP" altLang="en-US" smtClean="0"/>
              <a:t>2021/3/26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FF79F6-4CF9-4C36-A31E-79A75D6C721B}" type="slidenum">
              <a:rPr kumimoji="1" lang="ja-JP" altLang="en-US" smtClean="0"/>
              <a:t>‹#›</a:t>
            </a:fld>
            <a:endParaRPr kumimoji="1" lang="ja-JP" altLang="en-US"/>
          </a:p>
        </p:txBody>
      </p:sp>
    </p:spTree>
    <p:extLst>
      <p:ext uri="{BB962C8B-B14F-4D97-AF65-F5344CB8AC3E}">
        <p14:creationId xmlns:p14="http://schemas.microsoft.com/office/powerpoint/2010/main" val="4205267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smtClean="0"/>
              <a:t>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AAA3CB6-11CC-4A0D-9DA8-FEE0E0DB4394}" type="datetimeFigureOut">
              <a:rPr kumimoji="1" lang="ja-JP" altLang="en-US" smtClean="0"/>
              <a:t>2021/3/26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FF79F6-4CF9-4C36-A31E-79A75D6C721B}" type="slidenum">
              <a:rPr kumimoji="1" lang="ja-JP" altLang="en-US" smtClean="0"/>
              <a:t>‹#›</a:t>
            </a:fld>
            <a:endParaRPr kumimoji="1" lang="ja-JP" altLang="en-US"/>
          </a:p>
        </p:txBody>
      </p:sp>
    </p:spTree>
    <p:extLst>
      <p:ext uri="{BB962C8B-B14F-4D97-AF65-F5344CB8AC3E}">
        <p14:creationId xmlns:p14="http://schemas.microsoft.com/office/powerpoint/2010/main" val="218398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2AAA3CB6-11CC-4A0D-9DA8-FEE0E0DB4394}" type="datetimeFigureOut">
              <a:rPr kumimoji="1" lang="ja-JP" altLang="en-US" smtClean="0"/>
              <a:t>2021/3/26</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05FF79F6-4CF9-4C36-A31E-79A75D6C721B}" type="slidenum">
              <a:rPr kumimoji="1" lang="ja-JP" altLang="en-US" smtClean="0"/>
              <a:t>‹#›</a:t>
            </a:fld>
            <a:endParaRPr kumimoji="1" lang="ja-JP" altLang="en-US"/>
          </a:p>
        </p:txBody>
      </p:sp>
    </p:spTree>
    <p:extLst>
      <p:ext uri="{BB962C8B-B14F-4D97-AF65-F5344CB8AC3E}">
        <p14:creationId xmlns:p14="http://schemas.microsoft.com/office/powerpoint/2010/main" val="100863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3"/>
          <p:cNvSpPr>
            <a:spLocks noChangeArrowheads="1"/>
          </p:cNvSpPr>
          <p:nvPr/>
        </p:nvSpPr>
        <p:spPr bwMode="auto">
          <a:xfrm flipV="1">
            <a:off x="0" y="2227788"/>
            <a:ext cx="10691813" cy="2304000"/>
          </a:xfrm>
          <a:prstGeom prst="roundRect">
            <a:avLst>
              <a:gd name="adj" fmla="val 0"/>
            </a:avLst>
          </a:prstGeom>
          <a:solidFill>
            <a:srgbClr val="92D050"/>
          </a:solidFill>
          <a:ln w="9525">
            <a:noFill/>
            <a:round/>
            <a:headEnd/>
            <a:tailEnd/>
          </a:ln>
          <a:effectLst/>
        </p:spPr>
        <p:txBody>
          <a:bodyPr rot="10800000" wrap="none" anchor="ctr"/>
          <a:lstStyle/>
          <a:p>
            <a:pPr algn="ctr">
              <a:lnSpc>
                <a:spcPct val="100000"/>
              </a:lnSpc>
              <a:defRPr/>
            </a:pPr>
            <a:endParaRPr lang="ja-JP" altLang="ja-JP" sz="675">
              <a:latin typeface="Arial" charset="0"/>
              <a:ea typeface="MS UI Gothic" pitchFamily="50" charset="-128"/>
              <a:cs typeface="+mn-cs"/>
            </a:endParaRPr>
          </a:p>
        </p:txBody>
      </p:sp>
      <p:sp>
        <p:nvSpPr>
          <p:cNvPr id="8" name="AutoShape 45"/>
          <p:cNvSpPr>
            <a:spLocks noChangeArrowheads="1"/>
          </p:cNvSpPr>
          <p:nvPr/>
        </p:nvSpPr>
        <p:spPr bwMode="auto">
          <a:xfrm rot="10800000" flipV="1">
            <a:off x="10042923" y="2227788"/>
            <a:ext cx="648890" cy="2304000"/>
          </a:xfrm>
          <a:prstGeom prst="roundRect">
            <a:avLst>
              <a:gd name="adj" fmla="val 0"/>
            </a:avLst>
          </a:prstGeom>
          <a:gradFill rotWithShape="1">
            <a:gsLst>
              <a:gs pos="0">
                <a:srgbClr val="000080">
                  <a:gamma/>
                  <a:tint val="0"/>
                  <a:invGamma/>
                </a:srgbClr>
              </a:gs>
              <a:gs pos="100000">
                <a:srgbClr val="92D050"/>
              </a:gs>
            </a:gsLst>
            <a:lin ang="0" scaled="1"/>
          </a:gradFill>
          <a:ln w="9525">
            <a:noFill/>
            <a:round/>
            <a:headEnd/>
            <a:tailEnd/>
          </a:ln>
          <a:effectLst/>
        </p:spPr>
        <p:txBody>
          <a:bodyPr wrap="none" anchor="ctr"/>
          <a:lstStyle/>
          <a:p>
            <a:pPr algn="ctr">
              <a:lnSpc>
                <a:spcPct val="100000"/>
              </a:lnSpc>
              <a:defRPr/>
            </a:pPr>
            <a:endParaRPr lang="ja-JP" altLang="ja-JP" sz="675">
              <a:latin typeface="Arial" charset="0"/>
              <a:ea typeface="MS UI Gothic" pitchFamily="50" charset="-128"/>
              <a:cs typeface="+mn-cs"/>
            </a:endParaRPr>
          </a:p>
        </p:txBody>
      </p:sp>
      <p:sp>
        <p:nvSpPr>
          <p:cNvPr id="9" name="Rectangle 47"/>
          <p:cNvSpPr>
            <a:spLocks noChangeArrowheads="1"/>
          </p:cNvSpPr>
          <p:nvPr/>
        </p:nvSpPr>
        <p:spPr bwMode="auto">
          <a:xfrm>
            <a:off x="520849" y="4174177"/>
            <a:ext cx="7920000" cy="72000"/>
          </a:xfrm>
          <a:prstGeom prst="rect">
            <a:avLst/>
          </a:prstGeom>
          <a:gradFill rotWithShape="1">
            <a:gsLst>
              <a:gs pos="0">
                <a:srgbClr val="FFFFFF"/>
              </a:gs>
              <a:gs pos="100000">
                <a:srgbClr val="92D050"/>
              </a:gs>
            </a:gsLst>
            <a:path path="shape">
              <a:fillToRect l="50000" t="50000" r="50000" b="50000"/>
            </a:path>
          </a:gradFill>
          <a:ln w="9525" algn="ctr">
            <a:noFill/>
            <a:miter lim="800000"/>
            <a:headEnd/>
            <a:tailEnd/>
          </a:ln>
          <a:effectLst/>
        </p:spPr>
        <p:txBody>
          <a:bodyPr wrap="none" lIns="67500" tIns="35100" rIns="67500" bIns="35100" anchor="ctr"/>
          <a:lstStyle/>
          <a:p>
            <a:pPr algn="ctr">
              <a:lnSpc>
                <a:spcPct val="100000"/>
              </a:lnSpc>
              <a:defRPr/>
            </a:pPr>
            <a:endParaRPr lang="ja-JP" altLang="en-US" sz="900">
              <a:latin typeface="Arial" charset="0"/>
              <a:ea typeface="MS UI Gothic" pitchFamily="50" charset="-128"/>
              <a:cs typeface="+mn-cs"/>
            </a:endParaRPr>
          </a:p>
        </p:txBody>
      </p:sp>
      <p:sp>
        <p:nvSpPr>
          <p:cNvPr id="73" name="Rectangle 20"/>
          <p:cNvSpPr txBox="1">
            <a:spLocks noChangeArrowheads="1"/>
          </p:cNvSpPr>
          <p:nvPr/>
        </p:nvSpPr>
        <p:spPr>
          <a:xfrm>
            <a:off x="520849" y="2566106"/>
            <a:ext cx="9522074" cy="1569660"/>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a:spAutoFit/>
          </a:bodyPr>
          <a:lstStyle>
            <a:lvl1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2pPr>
            <a:lvl3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3pPr>
            <a:lvl4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4pPr>
            <a:lvl5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5pPr>
            <a:lvl6pPr marL="3429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6pPr>
            <a:lvl7pPr marL="6858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7pPr>
            <a:lvl8pPr marL="10287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8pPr>
            <a:lvl9pPr marL="13716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9pPr>
          </a:lstStyle>
          <a:p>
            <a:pPr>
              <a:lnSpc>
                <a:spcPct val="100000"/>
              </a:lnSpc>
            </a:pPr>
            <a:r>
              <a:rPr lang="ja-JP" altLang="en-US" sz="1600" b="1" kern="0" dirty="0" smtClean="0">
                <a:latin typeface="Meiryo UI" panose="020B0604030504040204" pitchFamily="50" charset="-128"/>
                <a:ea typeface="Meiryo UI" panose="020B0604030504040204" pitchFamily="50" charset="-128"/>
              </a:rPr>
              <a:t>立山</a:t>
            </a:r>
            <a:r>
              <a:rPr lang="ja-JP" altLang="en-US" sz="1600" b="1" kern="0" dirty="0">
                <a:latin typeface="Meiryo UI" panose="020B0604030504040204" pitchFamily="50" charset="-128"/>
                <a:ea typeface="Meiryo UI" panose="020B0604030504040204" pitchFamily="50" charset="-128"/>
              </a:rPr>
              <a:t>地域令和２年度訪日外国人旅行者受入環境整備緊急対策事業（実証事業）</a:t>
            </a:r>
          </a:p>
          <a:p>
            <a:pPr>
              <a:lnSpc>
                <a:spcPct val="100000"/>
              </a:lnSpc>
            </a:pPr>
            <a:r>
              <a:rPr lang="ja-JP" altLang="en-US" sz="1600" b="1" kern="0" dirty="0">
                <a:latin typeface="Meiryo UI" panose="020B0604030504040204" pitchFamily="50" charset="-128"/>
                <a:ea typeface="Meiryo UI" panose="020B0604030504040204" pitchFamily="50" charset="-128"/>
              </a:rPr>
              <a:t>「地方鉄道とサイクリング連携による中山間地観光二次交通形成事業</a:t>
            </a:r>
            <a:r>
              <a:rPr lang="ja-JP" altLang="en-US" sz="1600" b="1" kern="0" dirty="0" smtClean="0">
                <a:latin typeface="Meiryo UI" panose="020B0604030504040204" pitchFamily="50" charset="-128"/>
                <a:ea typeface="Meiryo UI" panose="020B0604030504040204" pitchFamily="50" charset="-128"/>
              </a:rPr>
              <a:t>」</a:t>
            </a:r>
            <a:endParaRPr lang="en-US" altLang="ja-JP" sz="1600" b="1" kern="0" dirty="0" smtClean="0">
              <a:latin typeface="Meiryo UI" panose="020B0604030504040204" pitchFamily="50" charset="-128"/>
              <a:ea typeface="Meiryo UI" panose="020B0604030504040204" pitchFamily="50" charset="-128"/>
            </a:endParaRPr>
          </a:p>
          <a:p>
            <a:pPr>
              <a:lnSpc>
                <a:spcPct val="100000"/>
              </a:lnSpc>
            </a:pPr>
            <a:endParaRPr lang="ja-JP" altLang="en-US" sz="1600" b="1" kern="0" dirty="0">
              <a:latin typeface="Meiryo UI" panose="020B0604030504040204" pitchFamily="50" charset="-128"/>
              <a:ea typeface="Meiryo UI" panose="020B0604030504040204" pitchFamily="50" charset="-128"/>
            </a:endParaRPr>
          </a:p>
          <a:p>
            <a:pPr>
              <a:lnSpc>
                <a:spcPct val="100000"/>
              </a:lnSpc>
            </a:pPr>
            <a:r>
              <a:rPr lang="zh-TW" altLang="en-US" sz="4800" b="1" kern="0" dirty="0">
                <a:latin typeface="Meiryo UI" panose="020B0604030504040204" pitchFamily="50" charset="-128"/>
                <a:ea typeface="Meiryo UI" panose="020B0604030504040204" pitchFamily="50" charset="-128"/>
              </a:rPr>
              <a:t>事業実施報告書</a:t>
            </a:r>
            <a:r>
              <a:rPr lang="zh-TW" altLang="en-US" sz="4800" b="1" kern="0" dirty="0" smtClean="0">
                <a:latin typeface="Meiryo UI" panose="020B0604030504040204" pitchFamily="50" charset="-128"/>
                <a:ea typeface="Meiryo UI" panose="020B0604030504040204" pitchFamily="50" charset="-128"/>
              </a:rPr>
              <a:t>概要版</a:t>
            </a:r>
            <a:endParaRPr lang="en-US" altLang="ja-JP" sz="1600" b="1" kern="0" dirty="0" smtClean="0">
              <a:latin typeface="Meiryo UI" panose="020B0604030504040204" pitchFamily="50" charset="-128"/>
              <a:ea typeface="Meiryo UI" panose="020B0604030504040204" pitchFamily="50" charset="-128"/>
            </a:endParaRPr>
          </a:p>
        </p:txBody>
      </p:sp>
      <p:sp>
        <p:nvSpPr>
          <p:cNvPr id="75" name="Rectangle 20"/>
          <p:cNvSpPr txBox="1">
            <a:spLocks noChangeArrowheads="1"/>
          </p:cNvSpPr>
          <p:nvPr/>
        </p:nvSpPr>
        <p:spPr>
          <a:xfrm>
            <a:off x="4303113" y="6410014"/>
            <a:ext cx="2085585" cy="369332"/>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lvl1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2pPr>
            <a:lvl3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3pPr>
            <a:lvl4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4pPr>
            <a:lvl5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5pPr>
            <a:lvl6pPr marL="3429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6pPr>
            <a:lvl7pPr marL="6858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7pPr>
            <a:lvl8pPr marL="10287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8pPr>
            <a:lvl9pPr marL="13716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9pPr>
          </a:lstStyle>
          <a:p>
            <a:pPr algn="ctr">
              <a:lnSpc>
                <a:spcPct val="100000"/>
              </a:lnSpc>
            </a:pPr>
            <a:r>
              <a:rPr lang="ja-JP" altLang="en-US" kern="0" dirty="0" smtClean="0">
                <a:solidFill>
                  <a:schemeClr val="tx1"/>
                </a:solidFill>
                <a:effectLst/>
                <a:latin typeface="Meiryo UI" panose="020B0604030504040204" pitchFamily="50" charset="-128"/>
                <a:ea typeface="Meiryo UI" panose="020B0604030504040204" pitchFamily="50" charset="-128"/>
              </a:rPr>
              <a:t>令和３年３月</a:t>
            </a:r>
            <a:endParaRPr lang="ja-JP" altLang="en-US" kern="0" dirty="0">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42423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25927" y="529357"/>
            <a:ext cx="10369036" cy="369332"/>
          </a:xfrm>
          <a:prstGeom prst="rect">
            <a:avLst/>
          </a:prstGeom>
        </p:spPr>
        <p:txBody>
          <a:bodyPr wrap="square">
            <a:spAutoFit/>
          </a:bodyPr>
          <a:lstStyle/>
          <a:p>
            <a:pPr fontAlgn="ctr"/>
            <a:r>
              <a:rPr lang="ja-JP" altLang="en-US" dirty="0" smtClean="0">
                <a:latin typeface="Meiryo UI" panose="020B0604030504040204" pitchFamily="50" charset="-128"/>
                <a:ea typeface="Meiryo UI" panose="020B0604030504040204" pitchFamily="50" charset="-128"/>
              </a:rPr>
              <a:t>（１）サイクルツーリズム事業①（自家用車</a:t>
            </a:r>
            <a:r>
              <a:rPr lang="ja-JP" altLang="en-US" dirty="0">
                <a:latin typeface="Meiryo UI" panose="020B0604030504040204" pitchFamily="50" charset="-128"/>
                <a:ea typeface="Meiryo UI" panose="020B0604030504040204" pitchFamily="50" charset="-128"/>
              </a:rPr>
              <a:t>⇒自転車の</a:t>
            </a:r>
            <a:r>
              <a:rPr lang="ja-JP" altLang="en-US" dirty="0" smtClean="0">
                <a:latin typeface="Meiryo UI" panose="020B0604030504040204" pitchFamily="50" charset="-128"/>
                <a:ea typeface="Meiryo UI" panose="020B0604030504040204" pitchFamily="50" charset="-128"/>
              </a:rPr>
              <a:t>ゲートウェイづくり）</a:t>
            </a:r>
            <a:endParaRPr lang="ja-JP" altLang="en-US" dirty="0">
              <a:latin typeface="Meiryo UI" panose="020B0604030504040204" pitchFamily="50" charset="-128"/>
              <a:ea typeface="Meiryo UI" panose="020B0604030504040204" pitchFamily="50" charset="-128"/>
            </a:endParaRPr>
          </a:p>
        </p:txBody>
      </p:sp>
      <p:sp>
        <p:nvSpPr>
          <p:cNvPr id="7" name="AutoShape 23"/>
          <p:cNvSpPr>
            <a:spLocks noChangeArrowheads="1"/>
          </p:cNvSpPr>
          <p:nvPr/>
        </p:nvSpPr>
        <p:spPr bwMode="auto">
          <a:xfrm flipV="1">
            <a:off x="0" y="5220"/>
            <a:ext cx="10691813" cy="432000"/>
          </a:xfrm>
          <a:prstGeom prst="roundRect">
            <a:avLst>
              <a:gd name="adj" fmla="val 0"/>
            </a:avLst>
          </a:prstGeom>
          <a:solidFill>
            <a:srgbClr val="92D050"/>
          </a:solidFill>
          <a:ln w="9525">
            <a:noFill/>
            <a:round/>
            <a:headEnd/>
            <a:tailEnd/>
          </a:ln>
          <a:effectLst/>
        </p:spPr>
        <p:txBody>
          <a:bodyPr rot="10800000" wrap="none" anchor="ctr"/>
          <a:lstStyle/>
          <a:p>
            <a:pPr algn="ctr">
              <a:lnSpc>
                <a:spcPct val="100000"/>
              </a:lnSpc>
              <a:defRPr/>
            </a:pPr>
            <a:endParaRPr lang="ja-JP" altLang="ja-JP" sz="675">
              <a:latin typeface="Arial" charset="0"/>
              <a:ea typeface="MS UI Gothic" pitchFamily="50" charset="-128"/>
              <a:cs typeface="+mn-cs"/>
            </a:endParaRPr>
          </a:p>
        </p:txBody>
      </p:sp>
      <p:sp>
        <p:nvSpPr>
          <p:cNvPr id="8" name="AutoShape 45"/>
          <p:cNvSpPr>
            <a:spLocks noChangeArrowheads="1"/>
          </p:cNvSpPr>
          <p:nvPr/>
        </p:nvSpPr>
        <p:spPr bwMode="auto">
          <a:xfrm rot="10800000" flipV="1">
            <a:off x="10042923" y="5220"/>
            <a:ext cx="648890" cy="432000"/>
          </a:xfrm>
          <a:prstGeom prst="roundRect">
            <a:avLst>
              <a:gd name="adj" fmla="val 0"/>
            </a:avLst>
          </a:prstGeom>
          <a:gradFill rotWithShape="1">
            <a:gsLst>
              <a:gs pos="0">
                <a:srgbClr val="000080">
                  <a:gamma/>
                  <a:tint val="0"/>
                  <a:invGamma/>
                </a:srgbClr>
              </a:gs>
              <a:gs pos="100000">
                <a:srgbClr val="92D050"/>
              </a:gs>
            </a:gsLst>
            <a:lin ang="0" scaled="1"/>
          </a:gradFill>
          <a:ln w="9525">
            <a:noFill/>
            <a:round/>
            <a:headEnd/>
            <a:tailEnd/>
          </a:ln>
          <a:effectLst/>
        </p:spPr>
        <p:txBody>
          <a:bodyPr wrap="none" anchor="ctr"/>
          <a:lstStyle/>
          <a:p>
            <a:pPr algn="ctr">
              <a:lnSpc>
                <a:spcPct val="100000"/>
              </a:lnSpc>
              <a:defRPr/>
            </a:pPr>
            <a:endParaRPr lang="ja-JP" altLang="ja-JP" sz="675">
              <a:latin typeface="Arial" charset="0"/>
              <a:ea typeface="MS UI Gothic" pitchFamily="50" charset="-128"/>
              <a:cs typeface="+mn-cs"/>
            </a:endParaRPr>
          </a:p>
        </p:txBody>
      </p:sp>
      <p:sp>
        <p:nvSpPr>
          <p:cNvPr id="9" name="Rectangle 47"/>
          <p:cNvSpPr>
            <a:spLocks noChangeArrowheads="1"/>
          </p:cNvSpPr>
          <p:nvPr/>
        </p:nvSpPr>
        <p:spPr bwMode="auto">
          <a:xfrm>
            <a:off x="0" y="333596"/>
            <a:ext cx="7200000" cy="54000"/>
          </a:xfrm>
          <a:prstGeom prst="rect">
            <a:avLst/>
          </a:prstGeom>
          <a:gradFill rotWithShape="1">
            <a:gsLst>
              <a:gs pos="0">
                <a:srgbClr val="FFFFFF"/>
              </a:gs>
              <a:gs pos="100000">
                <a:srgbClr val="92D050"/>
              </a:gs>
            </a:gsLst>
            <a:path path="shape">
              <a:fillToRect l="50000" t="50000" r="50000" b="50000"/>
            </a:path>
          </a:gradFill>
          <a:ln w="9525" algn="ctr">
            <a:noFill/>
            <a:miter lim="800000"/>
            <a:headEnd/>
            <a:tailEnd/>
          </a:ln>
          <a:effectLst/>
        </p:spPr>
        <p:txBody>
          <a:bodyPr wrap="none" lIns="67500" tIns="35100" rIns="67500" bIns="35100" anchor="ctr"/>
          <a:lstStyle/>
          <a:p>
            <a:pPr algn="ctr">
              <a:lnSpc>
                <a:spcPct val="100000"/>
              </a:lnSpc>
              <a:defRPr/>
            </a:pPr>
            <a:endParaRPr lang="ja-JP" altLang="en-US" sz="900">
              <a:latin typeface="Arial" charset="0"/>
              <a:ea typeface="MS UI Gothic" pitchFamily="50" charset="-128"/>
              <a:cs typeface="+mn-cs"/>
            </a:endParaRPr>
          </a:p>
        </p:txBody>
      </p:sp>
      <p:sp>
        <p:nvSpPr>
          <p:cNvPr id="10" name="Rectangle 20"/>
          <p:cNvSpPr txBox="1">
            <a:spLocks noChangeArrowheads="1"/>
          </p:cNvSpPr>
          <p:nvPr/>
        </p:nvSpPr>
        <p:spPr>
          <a:xfrm>
            <a:off x="196849" y="7169"/>
            <a:ext cx="9974114" cy="375127"/>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lvl1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2pPr>
            <a:lvl3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3pPr>
            <a:lvl4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4pPr>
            <a:lvl5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5pPr>
            <a:lvl6pPr marL="3429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6pPr>
            <a:lvl7pPr marL="6858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7pPr>
            <a:lvl8pPr marL="10287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8pPr>
            <a:lvl9pPr marL="13716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9pPr>
          </a:lstStyle>
          <a:p>
            <a:pPr>
              <a:lnSpc>
                <a:spcPct val="100000"/>
              </a:lnSpc>
            </a:pPr>
            <a:r>
              <a:rPr lang="ja-JP" altLang="en-US" sz="2000" b="1" kern="0" dirty="0">
                <a:latin typeface="Meiryo UI" panose="020B0604030504040204" pitchFamily="50" charset="-128"/>
                <a:ea typeface="Meiryo UI" panose="020B0604030504040204" pitchFamily="50" charset="-128"/>
              </a:rPr>
              <a:t>３</a:t>
            </a:r>
            <a:r>
              <a:rPr lang="ja-JP" altLang="en-US" sz="2000" b="1" kern="0" dirty="0" smtClean="0">
                <a:latin typeface="Meiryo UI" panose="020B0604030504040204" pitchFamily="50" charset="-128"/>
                <a:ea typeface="Meiryo UI" panose="020B0604030504040204" pitchFamily="50" charset="-128"/>
              </a:rPr>
              <a:t>．事業の概要</a:t>
            </a:r>
            <a:endParaRPr lang="ja-JP" altLang="en-US" sz="2000" b="1" kern="0" dirty="0">
              <a:latin typeface="Meiryo UI" panose="020B0604030504040204" pitchFamily="50" charset="-128"/>
              <a:ea typeface="Meiryo UI" panose="020B0604030504040204" pitchFamily="50" charset="-128"/>
            </a:endParaRPr>
          </a:p>
        </p:txBody>
      </p:sp>
      <p:sp>
        <p:nvSpPr>
          <p:cNvPr id="65" name="正方形/長方形 64"/>
          <p:cNvSpPr/>
          <p:nvPr/>
        </p:nvSpPr>
        <p:spPr>
          <a:xfrm>
            <a:off x="196849" y="921551"/>
            <a:ext cx="10298113" cy="2308324"/>
          </a:xfrm>
          <a:prstGeom prst="rect">
            <a:avLst/>
          </a:prstGeom>
          <a:noFill/>
        </p:spPr>
        <p:txBody>
          <a:bodyPr wrap="square">
            <a:spAutoFit/>
          </a:bodyPr>
          <a:lstStyle/>
          <a:p>
            <a:pPr fontAlgn="ctr"/>
            <a:r>
              <a:rPr lang="ja-JP" altLang="en-US" sz="1600" dirty="0" smtClean="0">
                <a:latin typeface="Meiryo UI" panose="020B0604030504040204" pitchFamily="50" charset="-128"/>
                <a:ea typeface="Meiryo UI" panose="020B0604030504040204" pitchFamily="50" charset="-128"/>
              </a:rPr>
              <a:t>　①目的</a:t>
            </a:r>
            <a:endParaRPr lang="en-US" altLang="ja-JP" sz="1600" dirty="0" smtClean="0">
              <a:latin typeface="Meiryo UI" panose="020B0604030504040204" pitchFamily="50" charset="-128"/>
              <a:ea typeface="Meiryo UI" panose="020B0604030504040204" pitchFamily="50" charset="-128"/>
            </a:endParaRPr>
          </a:p>
          <a:p>
            <a:pPr lvl="1" fontAlgn="ct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自家用車から自転車に乗り換えて称名滝や立山信仰等を楽しめるように</a:t>
            </a:r>
            <a:r>
              <a:rPr lang="ja-JP" altLang="en-US" sz="1600" dirty="0" smtClean="0">
                <a:latin typeface="Meiryo UI" panose="020B0604030504040204" pitchFamily="50" charset="-128"/>
                <a:ea typeface="Meiryo UI" panose="020B0604030504040204" pitchFamily="50" charset="-128"/>
              </a:rPr>
              <a:t>すること。</a:t>
            </a:r>
            <a:endParaRPr lang="ja-JP" altLang="en-US" sz="1600" dirty="0">
              <a:latin typeface="Meiryo UI" panose="020B0604030504040204" pitchFamily="50" charset="-128"/>
              <a:ea typeface="Meiryo UI" panose="020B0604030504040204" pitchFamily="50" charset="-128"/>
            </a:endParaRPr>
          </a:p>
          <a:p>
            <a:pPr fontAlgn="ctr"/>
            <a:endParaRPr lang="en-US" altLang="ja-JP" sz="1600" dirty="0" smtClean="0">
              <a:latin typeface="Meiryo UI" panose="020B0604030504040204" pitchFamily="50" charset="-128"/>
              <a:ea typeface="Meiryo UI" panose="020B0604030504040204" pitchFamily="50" charset="-128"/>
            </a:endParaRPr>
          </a:p>
          <a:p>
            <a:pPr fontAlgn="ctr"/>
            <a:r>
              <a:rPr lang="ja-JP" altLang="en-US" sz="1600" dirty="0" smtClean="0">
                <a:latin typeface="Meiryo UI" panose="020B0604030504040204" pitchFamily="50" charset="-128"/>
                <a:ea typeface="Meiryo UI" panose="020B0604030504040204" pitchFamily="50" charset="-128"/>
              </a:rPr>
              <a:t>　②主な実施内容</a:t>
            </a:r>
            <a:endParaRPr lang="en-US" altLang="ja-JP" sz="1600" dirty="0" smtClean="0">
              <a:latin typeface="Meiryo UI" panose="020B0604030504040204" pitchFamily="50" charset="-128"/>
              <a:ea typeface="Meiryo UI" panose="020B0604030504040204" pitchFamily="50" charset="-128"/>
            </a:endParaRPr>
          </a:p>
          <a:p>
            <a:pPr lvl="1" fontAlgn="ctr"/>
            <a:r>
              <a:rPr lang="ja-JP" altLang="en-US" sz="1600" dirty="0">
                <a:latin typeface="Meiryo UI" panose="020B0604030504040204" pitchFamily="50" charset="-128"/>
                <a:ea typeface="Meiryo UI" panose="020B0604030504040204" pitchFamily="50" charset="-128"/>
              </a:rPr>
              <a:t>・</a:t>
            </a:r>
            <a:r>
              <a:rPr lang="ja-JP" altLang="en-US" sz="1600" b="1" u="sng" dirty="0" smtClean="0">
                <a:solidFill>
                  <a:srgbClr val="FF0000"/>
                </a:solidFill>
                <a:latin typeface="Meiryo UI" panose="020B0604030504040204" pitchFamily="50" charset="-128"/>
                <a:ea typeface="Meiryo UI" panose="020B0604030504040204" pitchFamily="50" charset="-128"/>
              </a:rPr>
              <a:t>立山町</a:t>
            </a:r>
            <a:r>
              <a:rPr lang="ja-JP" altLang="en-US" sz="1600" b="1" u="sng" dirty="0">
                <a:solidFill>
                  <a:srgbClr val="FF0000"/>
                </a:solidFill>
                <a:latin typeface="Meiryo UI" panose="020B0604030504040204" pitchFamily="50" charset="-128"/>
                <a:ea typeface="Meiryo UI" panose="020B0604030504040204" pitchFamily="50" charset="-128"/>
              </a:rPr>
              <a:t>観光</a:t>
            </a:r>
            <a:r>
              <a:rPr lang="ja-JP" altLang="en-US" sz="1600" b="1" u="sng" dirty="0" smtClean="0">
                <a:solidFill>
                  <a:srgbClr val="FF0000"/>
                </a:solidFill>
                <a:latin typeface="Meiryo UI" panose="020B0604030504040204" pitchFamily="50" charset="-128"/>
                <a:ea typeface="Meiryo UI" panose="020B0604030504040204" pitchFamily="50" charset="-128"/>
              </a:rPr>
              <a:t>協会</a:t>
            </a:r>
            <a:r>
              <a:rPr lang="ja-JP" altLang="en-US" sz="1600" dirty="0" smtClean="0">
                <a:latin typeface="Meiryo UI" panose="020B0604030504040204" pitchFamily="50" charset="-128"/>
                <a:ea typeface="Meiryo UI" panose="020B0604030504040204" pitchFamily="50" charset="-128"/>
              </a:rPr>
              <a:t>が事業主体</a:t>
            </a:r>
            <a:r>
              <a:rPr lang="ja-JP" altLang="en-US" sz="1600" dirty="0">
                <a:latin typeface="Meiryo UI" panose="020B0604030504040204" pitchFamily="50" charset="-128"/>
                <a:ea typeface="Meiryo UI" panose="020B0604030504040204" pitchFamily="50" charset="-128"/>
              </a:rPr>
              <a:t>と</a:t>
            </a:r>
            <a:r>
              <a:rPr lang="ja-JP" altLang="en-US" sz="1600" dirty="0" smtClean="0">
                <a:latin typeface="Meiryo UI" panose="020B0604030504040204" pitchFamily="50" charset="-128"/>
                <a:ea typeface="Meiryo UI" panose="020B0604030504040204" pitchFamily="50" charset="-128"/>
              </a:rPr>
              <a:t>なり、</a:t>
            </a:r>
            <a:r>
              <a:rPr lang="ja-JP" altLang="en-US" sz="1600" dirty="0">
                <a:latin typeface="Meiryo UI" panose="020B0604030504040204" pitchFamily="50" charset="-128"/>
                <a:ea typeface="Meiryo UI" panose="020B0604030504040204" pitchFamily="50" charset="-128"/>
              </a:rPr>
              <a:t>グリーンパーク吉峰を拠点</a:t>
            </a:r>
            <a:r>
              <a:rPr lang="ja-JP" altLang="en-US" sz="1600" dirty="0" smtClean="0">
                <a:latin typeface="Meiryo UI" panose="020B0604030504040204" pitchFamily="50" charset="-128"/>
                <a:ea typeface="Meiryo UI" panose="020B0604030504040204" pitchFamily="50" charset="-128"/>
              </a:rPr>
              <a:t>とする、自転車貸出の取組全体の設計・管理を行う。</a:t>
            </a:r>
            <a:endParaRPr lang="en-US" altLang="ja-JP" sz="1600" dirty="0" smtClean="0">
              <a:latin typeface="Meiryo UI" panose="020B0604030504040204" pitchFamily="50" charset="-128"/>
              <a:ea typeface="Meiryo UI" panose="020B0604030504040204" pitchFamily="50" charset="-128"/>
            </a:endParaRPr>
          </a:p>
          <a:p>
            <a:pPr lvl="1" fontAlgn="ctr"/>
            <a:r>
              <a:rPr lang="ja-JP" altLang="en-US" sz="1600" dirty="0" smtClean="0">
                <a:latin typeface="Meiryo UI" panose="020B0604030504040204" pitchFamily="50" charset="-128"/>
                <a:ea typeface="Meiryo UI" panose="020B0604030504040204" pitchFamily="50" charset="-128"/>
              </a:rPr>
              <a:t>・</a:t>
            </a:r>
            <a:r>
              <a:rPr lang="ja-JP" altLang="en-US" sz="1600" b="1" u="sng" dirty="0" smtClean="0">
                <a:solidFill>
                  <a:srgbClr val="FF0000"/>
                </a:solidFill>
                <a:latin typeface="Meiryo UI" panose="020B0604030504040204" pitchFamily="50" charset="-128"/>
                <a:ea typeface="Meiryo UI" panose="020B0604030504040204" pitchFamily="50" charset="-128"/>
              </a:rPr>
              <a:t>グリーンパーク吉峰</a:t>
            </a:r>
            <a:r>
              <a:rPr lang="ja-JP" altLang="en-US" sz="1600" dirty="0" smtClean="0">
                <a:latin typeface="Meiryo UI" panose="020B0604030504040204" pitchFamily="50" charset="-128"/>
                <a:ea typeface="Meiryo UI" panose="020B0604030504040204" pitchFamily="50" charset="-128"/>
              </a:rPr>
              <a:t>が窓口の運営、拠点の運営を行う。</a:t>
            </a:r>
            <a:endParaRPr lang="en-US" altLang="ja-JP" sz="1600" dirty="0" smtClean="0">
              <a:latin typeface="Meiryo UI" panose="020B0604030504040204" pitchFamily="50" charset="-128"/>
              <a:ea typeface="Meiryo UI" panose="020B0604030504040204" pitchFamily="50" charset="-128"/>
            </a:endParaRPr>
          </a:p>
          <a:p>
            <a:pPr lvl="1" fontAlgn="ctr"/>
            <a:r>
              <a:rPr lang="ja-JP" altLang="en-US" sz="1600" dirty="0" smtClean="0">
                <a:latin typeface="Meiryo UI" panose="020B0604030504040204" pitchFamily="50" charset="-128"/>
                <a:ea typeface="Meiryo UI" panose="020B0604030504040204" pitchFamily="50" charset="-128"/>
              </a:rPr>
              <a:t>・自転車のメンテナンスは、</a:t>
            </a:r>
            <a:r>
              <a:rPr lang="ja-JP" altLang="en-US" sz="1600" b="1" u="sng" dirty="0">
                <a:solidFill>
                  <a:srgbClr val="FF0000"/>
                </a:solidFill>
                <a:latin typeface="Meiryo UI" panose="020B0604030504040204" pitchFamily="50" charset="-128"/>
                <a:ea typeface="Meiryo UI" panose="020B0604030504040204" pitchFamily="50" charset="-128"/>
              </a:rPr>
              <a:t>グリーンパーク吉峰</a:t>
            </a:r>
            <a:r>
              <a:rPr lang="ja-JP" altLang="en-US" sz="1600" dirty="0">
                <a:latin typeface="Meiryo UI" panose="020B0604030504040204" pitchFamily="50" charset="-128"/>
                <a:ea typeface="Meiryo UI" panose="020B0604030504040204" pitchFamily="50" charset="-128"/>
              </a:rPr>
              <a:t>が日常的な</a:t>
            </a:r>
            <a:r>
              <a:rPr lang="ja-JP" altLang="en-US" sz="1600" dirty="0" smtClean="0">
                <a:latin typeface="Meiryo UI" panose="020B0604030504040204" pitchFamily="50" charset="-128"/>
                <a:ea typeface="Meiryo UI" panose="020B0604030504040204" pitchFamily="50" charset="-128"/>
              </a:rPr>
              <a:t>メンテナンスを実施</a:t>
            </a:r>
            <a:r>
              <a:rPr lang="ja-JP" altLang="en-US" sz="1600" dirty="0">
                <a:latin typeface="Meiryo UI" panose="020B0604030504040204" pitchFamily="50" charset="-128"/>
                <a:ea typeface="Meiryo UI" panose="020B0604030504040204" pitchFamily="50" charset="-128"/>
              </a:rPr>
              <a:t>し、</a:t>
            </a:r>
            <a:r>
              <a:rPr lang="ja-JP" altLang="en-US" sz="1600" b="1" u="sng" dirty="0">
                <a:solidFill>
                  <a:srgbClr val="FF0000"/>
                </a:solidFill>
                <a:latin typeface="Meiryo UI" panose="020B0604030504040204" pitchFamily="50" charset="-128"/>
                <a:ea typeface="Meiryo UI" panose="020B0604030504040204" pitchFamily="50" charset="-128"/>
              </a:rPr>
              <a:t>モンベル</a:t>
            </a:r>
            <a:r>
              <a:rPr lang="ja-JP" altLang="en-US" sz="1600" dirty="0">
                <a:latin typeface="Meiryo UI" panose="020B0604030504040204" pitchFamily="50" charset="-128"/>
                <a:ea typeface="Meiryo UI" panose="020B0604030504040204" pitchFamily="50" charset="-128"/>
              </a:rPr>
              <a:t>が定期</a:t>
            </a:r>
            <a:r>
              <a:rPr lang="ja-JP" altLang="en-US" sz="1600" dirty="0" smtClean="0">
                <a:latin typeface="Meiryo UI" panose="020B0604030504040204" pitchFamily="50" charset="-128"/>
                <a:ea typeface="Meiryo UI" panose="020B0604030504040204" pitchFamily="50" charset="-128"/>
              </a:rPr>
              <a:t>点検を実施する。</a:t>
            </a:r>
            <a:endParaRPr lang="en-US" altLang="ja-JP" sz="1600" dirty="0" smtClean="0">
              <a:latin typeface="Meiryo UI" panose="020B0604030504040204" pitchFamily="50" charset="-128"/>
              <a:ea typeface="Meiryo UI" panose="020B0604030504040204" pitchFamily="50" charset="-128"/>
            </a:endParaRPr>
          </a:p>
          <a:p>
            <a:pPr marL="0" lvl="1" fontAlgn="ctr"/>
            <a:endParaRPr lang="en-US" altLang="ja-JP" sz="1600" dirty="0" smtClean="0">
              <a:latin typeface="Meiryo UI" panose="020B0604030504040204" pitchFamily="50" charset="-128"/>
              <a:ea typeface="Meiryo UI" panose="020B0604030504040204" pitchFamily="50" charset="-128"/>
            </a:endParaRPr>
          </a:p>
          <a:p>
            <a:pPr marL="0" lvl="1" fontAlgn="ctr"/>
            <a:r>
              <a:rPr lang="ja-JP" altLang="en-US" sz="1600" dirty="0" smtClean="0">
                <a:latin typeface="Meiryo UI" panose="020B0604030504040204" pitchFamily="50" charset="-128"/>
                <a:ea typeface="Meiryo UI" panose="020B0604030504040204" pitchFamily="50" charset="-128"/>
              </a:rPr>
              <a:t>　③</a:t>
            </a:r>
            <a:r>
              <a:rPr lang="ja-JP" altLang="en-US" sz="1600" dirty="0">
                <a:latin typeface="Meiryo UI" panose="020B0604030504040204" pitchFamily="50" charset="-128"/>
                <a:ea typeface="Meiryo UI" panose="020B0604030504040204" pitchFamily="50" charset="-128"/>
              </a:rPr>
              <a:t>関係者の役割</a:t>
            </a:r>
            <a:endParaRPr lang="en-US" altLang="ja-JP" sz="1600" dirty="0">
              <a:latin typeface="Meiryo UI" panose="020B0604030504040204" pitchFamily="50" charset="-128"/>
              <a:ea typeface="Meiryo UI" panose="020B0604030504040204" pitchFamily="50" charset="-128"/>
            </a:endParaRPr>
          </a:p>
        </p:txBody>
      </p:sp>
      <p:graphicFrame>
        <p:nvGraphicFramePr>
          <p:cNvPr id="75" name="表 74"/>
          <p:cNvGraphicFramePr>
            <a:graphicFrameLocks noGrp="1"/>
          </p:cNvGraphicFramePr>
          <p:nvPr>
            <p:extLst>
              <p:ext uri="{D42A27DB-BD31-4B8C-83A1-F6EECF244321}">
                <p14:modId xmlns:p14="http://schemas.microsoft.com/office/powerpoint/2010/main" val="2003820235"/>
              </p:ext>
            </p:extLst>
          </p:nvPr>
        </p:nvGraphicFramePr>
        <p:xfrm>
          <a:off x="196851" y="3252737"/>
          <a:ext cx="10296000" cy="2457781"/>
        </p:xfrm>
        <a:graphic>
          <a:graphicData uri="http://schemas.openxmlformats.org/drawingml/2006/table">
            <a:tbl>
              <a:tblPr>
                <a:tableStyleId>{5C22544A-7EE6-4342-B048-85BDC9FD1C3A}</a:tableStyleId>
              </a:tblPr>
              <a:tblGrid>
                <a:gridCol w="1368000"/>
                <a:gridCol w="2232000"/>
                <a:gridCol w="2232000"/>
                <a:gridCol w="2232000"/>
                <a:gridCol w="2232000"/>
              </a:tblGrid>
              <a:tr h="238398">
                <a:tc rowSpan="2">
                  <a:txBody>
                    <a:bodyPr/>
                    <a:lstStyle/>
                    <a:p>
                      <a:pPr algn="ct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fontAlgn="ctr"/>
                      <a:r>
                        <a:rPr lang="ja-JP" altLang="en-US" sz="1200" dirty="0" smtClean="0">
                          <a:latin typeface="Meiryo UI" panose="020B0604030504040204" pitchFamily="50" charset="-128"/>
                          <a:ea typeface="Meiryo UI" panose="020B0604030504040204" pitchFamily="50" charset="-128"/>
                        </a:rPr>
                        <a:t>サイクルツーリズム事業①（自家用車⇒自転車のゲートウェイづくり）</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r>
              <a:tr h="263127">
                <a:tc vMerge="1">
                  <a:txBody>
                    <a:bodyPr/>
                    <a:lstStyle/>
                    <a:p>
                      <a:pPr algn="l" fontAlgn="ctr"/>
                      <a:endParaRPr lang="ja-JP" altLang="en-US" sz="1100" b="1"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窓口の運営</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拠点の運営</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200" dirty="0" smtClean="0">
                          <a:latin typeface="Meiryo UI" panose="020B0604030504040204" pitchFamily="50" charset="-128"/>
                          <a:ea typeface="Meiryo UI" panose="020B0604030504040204" pitchFamily="50" charset="-128"/>
                        </a:rPr>
                        <a:t>メンテナンス</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プロモーション</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r>
              <a:tr h="598922">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kumimoji="1" lang="ja-JP" altLang="en-US" sz="1000" b="1" u="none" strike="noStrike" kern="1200" dirty="0" smtClean="0">
                          <a:solidFill>
                            <a:srgbClr val="FF0000"/>
                          </a:solidFill>
                          <a:effectLst/>
                          <a:latin typeface="Meiryo UI" panose="020B0604030504040204" pitchFamily="50" charset="-128"/>
                          <a:ea typeface="Meiryo UI" panose="020B0604030504040204" pitchFamily="50" charset="-128"/>
                          <a:cs typeface="+mn-cs"/>
                        </a:rPr>
                        <a:t>事業主体</a:t>
                      </a:r>
                    </a:p>
                    <a:p>
                      <a:pPr algn="l" fontAlgn="ctr"/>
                      <a:r>
                        <a:rPr lang="ja-JP" altLang="en-US" sz="1200" b="1" u="none" strike="noStrike" dirty="0" smtClean="0">
                          <a:solidFill>
                            <a:schemeClr val="tx1"/>
                          </a:solidFill>
                          <a:effectLst/>
                          <a:latin typeface="Meiryo UI" panose="020B0604030504040204" pitchFamily="50" charset="-128"/>
                          <a:ea typeface="Meiryo UI" panose="020B0604030504040204" pitchFamily="50" charset="-128"/>
                        </a:rPr>
                        <a:t>立山町観光協会</a:t>
                      </a:r>
                      <a:endParaRPr lang="en-US" altLang="ja-JP" sz="1200" b="1"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200" b="1" u="none" strike="noStrike" dirty="0" smtClean="0">
                          <a:solidFill>
                            <a:schemeClr val="tx1"/>
                          </a:solidFill>
                          <a:effectLst/>
                          <a:latin typeface="Meiryo UI" panose="020B0604030504040204" pitchFamily="50" charset="-128"/>
                          <a:ea typeface="Meiryo UI" panose="020B0604030504040204" pitchFamily="50" charset="-128"/>
                        </a:rPr>
                        <a:t>（立山町）</a:t>
                      </a:r>
                      <a:endParaRPr lang="en-US" altLang="ja-JP" sz="1200" b="1"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・業務の設計・管理</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（サービス内容、料金、窓口対応マニュアル 等）</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・拠点整備の計画・実施</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・業務の設計・管理</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・業務の設計・管理</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HP</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・チラシ等の作成</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SNS</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・地元メディア等での情報発信</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698494">
                <a:tc>
                  <a:txBody>
                    <a:bodyPr/>
                    <a:lstStyle/>
                    <a:p>
                      <a:pPr algn="l" fontAlgn="ctr"/>
                      <a:r>
                        <a:rPr lang="ja-JP" altLang="en-US" sz="1200" b="1" u="none" strike="noStrike" dirty="0" smtClean="0">
                          <a:solidFill>
                            <a:schemeClr val="tx1"/>
                          </a:solidFill>
                          <a:effectLst/>
                          <a:latin typeface="Meiryo UI" panose="020B0604030504040204" pitchFamily="50" charset="-128"/>
                          <a:ea typeface="Meiryo UI" panose="020B0604030504040204" pitchFamily="50" charset="-128"/>
                        </a:rPr>
                        <a:t>グリーンパーク吉峰</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・窓口業務の実施</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・拠点設備の維持・管理</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業務仕様に組み込む</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・日常的なメンテナンス実施</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・日常的なメンテナンス実施</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HP</a:t>
                      </a:r>
                      <a:r>
                        <a:rPr lang="ja-JP" altLang="en-US" sz="1200" b="0" i="0" u="none" strike="noStrike" dirty="0" err="1" smtClean="0">
                          <a:solidFill>
                            <a:schemeClr val="tx1"/>
                          </a:solidFill>
                          <a:effectLst/>
                          <a:latin typeface="Meiryo UI" panose="020B0604030504040204" pitchFamily="50" charset="-128"/>
                          <a:ea typeface="Meiryo UI" panose="020B0604030504040204" pitchFamily="50" charset="-128"/>
                        </a:rPr>
                        <a:t>への</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リンク等による協力</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74056">
                <a:tc>
                  <a:txBody>
                    <a:bodyPr/>
                    <a:lstStyle/>
                    <a:p>
                      <a:pPr algn="l" fontAlgn="ctr"/>
                      <a:r>
                        <a:rPr lang="ja-JP" altLang="en-US" sz="1200" b="1" u="none" strike="noStrike" dirty="0" smtClean="0">
                          <a:solidFill>
                            <a:schemeClr val="tx1"/>
                          </a:solidFill>
                          <a:effectLst/>
                          <a:latin typeface="Meiryo UI" panose="020B0604030504040204" pitchFamily="50" charset="-128"/>
                          <a:ea typeface="Meiryo UI" panose="020B0604030504040204" pitchFamily="50" charset="-128"/>
                        </a:rPr>
                        <a:t>モンベル</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・定期点検の実施</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・故障時の対応</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・定期点検の実施</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・故障時の対応</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280499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25927" y="529357"/>
            <a:ext cx="10115958" cy="369332"/>
          </a:xfrm>
          <a:prstGeom prst="rect">
            <a:avLst/>
          </a:prstGeom>
        </p:spPr>
        <p:txBody>
          <a:bodyPr wrap="square">
            <a:spAutoFit/>
          </a:bodyPr>
          <a:lstStyle/>
          <a:p>
            <a:pPr fontAlgn="ctr"/>
            <a:r>
              <a:rPr lang="ja-JP" altLang="en-US" dirty="0" smtClean="0">
                <a:latin typeface="Meiryo UI" panose="020B0604030504040204" pitchFamily="50" charset="-128"/>
                <a:ea typeface="Meiryo UI" panose="020B0604030504040204" pitchFamily="50" charset="-128"/>
              </a:rPr>
              <a:t>（２）</a:t>
            </a:r>
            <a:r>
              <a:rPr lang="ja-JP" altLang="en-US" dirty="0">
                <a:latin typeface="Meiryo UI" panose="020B0604030504040204" pitchFamily="50" charset="-128"/>
                <a:ea typeface="Meiryo UI" panose="020B0604030504040204" pitchFamily="50" charset="-128"/>
              </a:rPr>
              <a:t>サイクルツーリズム</a:t>
            </a:r>
            <a:r>
              <a:rPr lang="ja-JP" altLang="en-US" dirty="0" smtClean="0">
                <a:latin typeface="Meiryo UI" panose="020B0604030504040204" pitchFamily="50" charset="-128"/>
                <a:ea typeface="Meiryo UI" panose="020B0604030504040204" pitchFamily="50" charset="-128"/>
              </a:rPr>
              <a:t>事業</a:t>
            </a:r>
            <a:r>
              <a:rPr lang="ja-JP" altLang="en-US" dirty="0">
                <a:latin typeface="Meiryo UI" panose="020B0604030504040204" pitchFamily="50" charset="-128"/>
                <a:ea typeface="Meiryo UI" panose="020B0604030504040204" pitchFamily="50" charset="-128"/>
              </a:rPr>
              <a:t>②（アルペンルート＆鉄道⇒自転車のゲートウェイづくり）</a:t>
            </a:r>
          </a:p>
        </p:txBody>
      </p:sp>
      <p:sp>
        <p:nvSpPr>
          <p:cNvPr id="7" name="AutoShape 23"/>
          <p:cNvSpPr>
            <a:spLocks noChangeArrowheads="1"/>
          </p:cNvSpPr>
          <p:nvPr/>
        </p:nvSpPr>
        <p:spPr bwMode="auto">
          <a:xfrm flipV="1">
            <a:off x="0" y="5220"/>
            <a:ext cx="10691813" cy="432000"/>
          </a:xfrm>
          <a:prstGeom prst="roundRect">
            <a:avLst>
              <a:gd name="adj" fmla="val 0"/>
            </a:avLst>
          </a:prstGeom>
          <a:solidFill>
            <a:srgbClr val="92D050"/>
          </a:solidFill>
          <a:ln w="9525">
            <a:noFill/>
            <a:round/>
            <a:headEnd/>
            <a:tailEnd/>
          </a:ln>
          <a:effectLst/>
        </p:spPr>
        <p:txBody>
          <a:bodyPr rot="10800000" wrap="none" anchor="ctr"/>
          <a:lstStyle/>
          <a:p>
            <a:pPr algn="ctr">
              <a:lnSpc>
                <a:spcPct val="100000"/>
              </a:lnSpc>
              <a:defRPr/>
            </a:pPr>
            <a:endParaRPr lang="ja-JP" altLang="ja-JP" sz="675">
              <a:latin typeface="Arial" charset="0"/>
              <a:ea typeface="MS UI Gothic" pitchFamily="50" charset="-128"/>
              <a:cs typeface="+mn-cs"/>
            </a:endParaRPr>
          </a:p>
        </p:txBody>
      </p:sp>
      <p:sp>
        <p:nvSpPr>
          <p:cNvPr id="8" name="AutoShape 45"/>
          <p:cNvSpPr>
            <a:spLocks noChangeArrowheads="1"/>
          </p:cNvSpPr>
          <p:nvPr/>
        </p:nvSpPr>
        <p:spPr bwMode="auto">
          <a:xfrm rot="10800000" flipV="1">
            <a:off x="10042923" y="5220"/>
            <a:ext cx="648890" cy="432000"/>
          </a:xfrm>
          <a:prstGeom prst="roundRect">
            <a:avLst>
              <a:gd name="adj" fmla="val 0"/>
            </a:avLst>
          </a:prstGeom>
          <a:gradFill rotWithShape="1">
            <a:gsLst>
              <a:gs pos="0">
                <a:srgbClr val="000080">
                  <a:gamma/>
                  <a:tint val="0"/>
                  <a:invGamma/>
                </a:srgbClr>
              </a:gs>
              <a:gs pos="100000">
                <a:srgbClr val="92D050"/>
              </a:gs>
            </a:gsLst>
            <a:lin ang="0" scaled="1"/>
          </a:gradFill>
          <a:ln w="9525">
            <a:noFill/>
            <a:round/>
            <a:headEnd/>
            <a:tailEnd/>
          </a:ln>
          <a:effectLst/>
        </p:spPr>
        <p:txBody>
          <a:bodyPr wrap="none" anchor="ctr"/>
          <a:lstStyle/>
          <a:p>
            <a:pPr algn="ctr">
              <a:lnSpc>
                <a:spcPct val="100000"/>
              </a:lnSpc>
              <a:defRPr/>
            </a:pPr>
            <a:endParaRPr lang="ja-JP" altLang="ja-JP" sz="675">
              <a:latin typeface="Arial" charset="0"/>
              <a:ea typeface="MS UI Gothic" pitchFamily="50" charset="-128"/>
              <a:cs typeface="+mn-cs"/>
            </a:endParaRPr>
          </a:p>
        </p:txBody>
      </p:sp>
      <p:sp>
        <p:nvSpPr>
          <p:cNvPr id="9" name="Rectangle 47"/>
          <p:cNvSpPr>
            <a:spLocks noChangeArrowheads="1"/>
          </p:cNvSpPr>
          <p:nvPr/>
        </p:nvSpPr>
        <p:spPr bwMode="auto">
          <a:xfrm>
            <a:off x="0" y="333596"/>
            <a:ext cx="7200000" cy="54000"/>
          </a:xfrm>
          <a:prstGeom prst="rect">
            <a:avLst/>
          </a:prstGeom>
          <a:gradFill rotWithShape="1">
            <a:gsLst>
              <a:gs pos="0">
                <a:srgbClr val="FFFFFF"/>
              </a:gs>
              <a:gs pos="100000">
                <a:srgbClr val="92D050"/>
              </a:gs>
            </a:gsLst>
            <a:path path="shape">
              <a:fillToRect l="50000" t="50000" r="50000" b="50000"/>
            </a:path>
          </a:gradFill>
          <a:ln w="9525" algn="ctr">
            <a:noFill/>
            <a:miter lim="800000"/>
            <a:headEnd/>
            <a:tailEnd/>
          </a:ln>
          <a:effectLst/>
        </p:spPr>
        <p:txBody>
          <a:bodyPr wrap="none" lIns="67500" tIns="35100" rIns="67500" bIns="35100" anchor="ctr"/>
          <a:lstStyle/>
          <a:p>
            <a:pPr algn="ctr">
              <a:lnSpc>
                <a:spcPct val="100000"/>
              </a:lnSpc>
              <a:defRPr/>
            </a:pPr>
            <a:endParaRPr lang="ja-JP" altLang="en-US" sz="900">
              <a:latin typeface="Arial" charset="0"/>
              <a:ea typeface="MS UI Gothic" pitchFamily="50" charset="-128"/>
              <a:cs typeface="+mn-cs"/>
            </a:endParaRPr>
          </a:p>
        </p:txBody>
      </p:sp>
      <p:sp>
        <p:nvSpPr>
          <p:cNvPr id="65" name="正方形/長方形 64"/>
          <p:cNvSpPr/>
          <p:nvPr/>
        </p:nvSpPr>
        <p:spPr>
          <a:xfrm>
            <a:off x="196849" y="921551"/>
            <a:ext cx="10298113" cy="2800767"/>
          </a:xfrm>
          <a:prstGeom prst="rect">
            <a:avLst/>
          </a:prstGeom>
          <a:noFill/>
        </p:spPr>
        <p:txBody>
          <a:bodyPr wrap="square">
            <a:spAutoFit/>
          </a:bodyPr>
          <a:lstStyle/>
          <a:p>
            <a:pPr fontAlgn="ctr"/>
            <a:r>
              <a:rPr lang="ja-JP" altLang="en-US" sz="1600" dirty="0" smtClean="0">
                <a:latin typeface="Meiryo UI" panose="020B0604030504040204" pitchFamily="50" charset="-128"/>
                <a:ea typeface="Meiryo UI" panose="020B0604030504040204" pitchFamily="50" charset="-128"/>
              </a:rPr>
              <a:t>　①目的</a:t>
            </a:r>
            <a:endParaRPr lang="en-US" altLang="ja-JP" sz="1600" dirty="0" smtClean="0">
              <a:latin typeface="Meiryo UI" panose="020B0604030504040204" pitchFamily="50" charset="-128"/>
              <a:ea typeface="Meiryo UI" panose="020B0604030504040204" pitchFamily="50" charset="-128"/>
            </a:endParaRPr>
          </a:p>
          <a:p>
            <a:pPr lvl="1" fontAlgn="ctr"/>
            <a:r>
              <a:rPr lang="ja-JP" altLang="en-US" sz="1600" dirty="0">
                <a:latin typeface="Meiryo UI" panose="020B0604030504040204" pitchFamily="50" charset="-128"/>
                <a:ea typeface="Meiryo UI" panose="020B0604030504040204" pitchFamily="50" charset="-128"/>
              </a:rPr>
              <a:t>・アルペンルートの一部</a:t>
            </a:r>
            <a:r>
              <a:rPr lang="ja-JP" altLang="en-US" sz="1600" dirty="0" smtClean="0">
                <a:latin typeface="Meiryo UI" panose="020B0604030504040204" pitchFamily="50" charset="-128"/>
                <a:ea typeface="Meiryo UI" panose="020B0604030504040204" pitchFamily="50" charset="-128"/>
              </a:rPr>
              <a:t>を自転車</a:t>
            </a:r>
            <a:r>
              <a:rPr lang="ja-JP" altLang="en-US" sz="1600" dirty="0">
                <a:latin typeface="Meiryo UI" panose="020B0604030504040204" pitchFamily="50" charset="-128"/>
                <a:ea typeface="Meiryo UI" panose="020B0604030504040204" pitchFamily="50" charset="-128"/>
              </a:rPr>
              <a:t>で移動できるように</a:t>
            </a:r>
            <a:r>
              <a:rPr lang="ja-JP" altLang="en-US" sz="1600" dirty="0" smtClean="0">
                <a:latin typeface="Meiryo UI" panose="020B0604030504040204" pitchFamily="50" charset="-128"/>
                <a:ea typeface="Meiryo UI" panose="020B0604030504040204" pitchFamily="50" charset="-128"/>
              </a:rPr>
              <a:t>すること。</a:t>
            </a:r>
            <a:endParaRPr lang="ja-JP" altLang="en-US" sz="1600" dirty="0">
              <a:latin typeface="Meiryo UI" panose="020B0604030504040204" pitchFamily="50" charset="-128"/>
              <a:ea typeface="Meiryo UI" panose="020B0604030504040204" pitchFamily="50" charset="-128"/>
            </a:endParaRPr>
          </a:p>
          <a:p>
            <a:pPr fontAlgn="ctr"/>
            <a:endParaRPr lang="en-US" altLang="ja-JP" sz="1600" dirty="0" smtClean="0">
              <a:latin typeface="Meiryo UI" panose="020B0604030504040204" pitchFamily="50" charset="-128"/>
              <a:ea typeface="Meiryo UI" panose="020B0604030504040204" pitchFamily="50" charset="-128"/>
            </a:endParaRPr>
          </a:p>
          <a:p>
            <a:pPr fontAlgn="ctr"/>
            <a:r>
              <a:rPr lang="ja-JP" altLang="en-US" sz="1600" dirty="0" smtClean="0">
                <a:latin typeface="Meiryo UI" panose="020B0604030504040204" pitchFamily="50" charset="-128"/>
                <a:ea typeface="Meiryo UI" panose="020B0604030504040204" pitchFamily="50" charset="-128"/>
              </a:rPr>
              <a:t>　②主な実施内容</a:t>
            </a:r>
            <a:endParaRPr lang="en-US" altLang="ja-JP" sz="1600" dirty="0" smtClean="0">
              <a:latin typeface="Meiryo UI" panose="020B0604030504040204" pitchFamily="50" charset="-128"/>
              <a:ea typeface="Meiryo UI" panose="020B0604030504040204" pitchFamily="50" charset="-128"/>
            </a:endParaRPr>
          </a:p>
          <a:p>
            <a:pPr lvl="1" fontAlgn="ctr"/>
            <a:r>
              <a:rPr lang="ja-JP" altLang="en-US" sz="1600" dirty="0" smtClean="0">
                <a:latin typeface="Meiryo UI" panose="020B0604030504040204" pitchFamily="50" charset="-128"/>
                <a:ea typeface="Meiryo UI" panose="020B0604030504040204" pitchFamily="50" charset="-128"/>
              </a:rPr>
              <a:t>・</a:t>
            </a:r>
            <a:r>
              <a:rPr lang="ja-JP" altLang="en-US" sz="1600" b="1" u="sng" dirty="0" smtClean="0">
                <a:solidFill>
                  <a:srgbClr val="FF0000"/>
                </a:solidFill>
                <a:latin typeface="Meiryo UI" panose="020B0604030504040204" pitchFamily="50" charset="-128"/>
                <a:ea typeface="Meiryo UI" panose="020B0604030504040204" pitchFamily="50" charset="-128"/>
              </a:rPr>
              <a:t>立山町観光協会</a:t>
            </a:r>
            <a:r>
              <a:rPr lang="ja-JP" altLang="en-US" sz="1600" dirty="0" smtClean="0">
                <a:latin typeface="Meiryo UI" panose="020B0604030504040204" pitchFamily="50" charset="-128"/>
                <a:ea typeface="Meiryo UI" panose="020B0604030504040204" pitchFamily="50" charset="-128"/>
              </a:rPr>
              <a:t>が事業主体と</a:t>
            </a:r>
            <a:r>
              <a:rPr lang="ja-JP" altLang="en-US" sz="1600" dirty="0">
                <a:latin typeface="Meiryo UI" panose="020B0604030504040204" pitchFamily="50" charset="-128"/>
                <a:ea typeface="Meiryo UI" panose="020B0604030504040204" pitchFamily="50" charset="-128"/>
              </a:rPr>
              <a:t>なり</a:t>
            </a:r>
            <a:r>
              <a:rPr lang="ja-JP" altLang="en-US" sz="1600" dirty="0" smtClean="0">
                <a:latin typeface="Meiryo UI" panose="020B0604030504040204" pitchFamily="50" charset="-128"/>
                <a:ea typeface="Meiryo UI" panose="020B0604030504040204" pitchFamily="50" charset="-128"/>
              </a:rPr>
              <a:t>、自転車</a:t>
            </a:r>
            <a:r>
              <a:rPr lang="ja-JP" altLang="en-US" sz="1600" dirty="0">
                <a:latin typeface="Meiryo UI" panose="020B0604030504040204" pitchFamily="50" charset="-128"/>
                <a:ea typeface="Meiryo UI" panose="020B0604030504040204" pitchFamily="50" charset="-128"/>
              </a:rPr>
              <a:t>貸出の取組全体の設計</a:t>
            </a:r>
            <a:r>
              <a:rPr lang="ja-JP" altLang="en-US" sz="1600" dirty="0" smtClean="0">
                <a:latin typeface="Meiryo UI" panose="020B0604030504040204" pitchFamily="50" charset="-128"/>
                <a:ea typeface="Meiryo UI" panose="020B0604030504040204" pitchFamily="50" charset="-128"/>
              </a:rPr>
              <a:t>・運営を</a:t>
            </a:r>
            <a:r>
              <a:rPr lang="ja-JP" altLang="en-US" sz="1600" dirty="0">
                <a:latin typeface="Meiryo UI" panose="020B0604030504040204" pitchFamily="50" charset="-128"/>
                <a:ea typeface="Meiryo UI" panose="020B0604030504040204" pitchFamily="50" charset="-128"/>
              </a:rPr>
              <a:t>行う。</a:t>
            </a:r>
            <a:endParaRPr lang="en-US" altLang="ja-JP" sz="1600" dirty="0">
              <a:latin typeface="Meiryo UI" panose="020B0604030504040204" pitchFamily="50" charset="-128"/>
              <a:ea typeface="Meiryo UI" panose="020B0604030504040204" pitchFamily="50" charset="-128"/>
            </a:endParaRPr>
          </a:p>
          <a:p>
            <a:pPr lvl="1" fontAlgn="ctr"/>
            <a:r>
              <a:rPr lang="ja-JP" altLang="en-US" sz="1600" dirty="0" smtClean="0">
                <a:latin typeface="Meiryo UI" panose="020B0604030504040204" pitchFamily="50" charset="-128"/>
                <a:ea typeface="Meiryo UI" panose="020B0604030504040204" pitchFamily="50" charset="-128"/>
              </a:rPr>
              <a:t>・自転車貸出は、立山駅近くに令和４年に整備予定の</a:t>
            </a:r>
            <a:r>
              <a:rPr lang="ja-JP" altLang="en-US" sz="1600" b="1" u="sng" dirty="0" smtClean="0">
                <a:solidFill>
                  <a:srgbClr val="FF0000"/>
                </a:solidFill>
                <a:latin typeface="Meiryo UI" panose="020B0604030504040204" pitchFamily="50" charset="-128"/>
                <a:ea typeface="Meiryo UI" panose="020B0604030504040204" pitchFamily="50" charset="-128"/>
              </a:rPr>
              <a:t>立山町観光協会</a:t>
            </a:r>
            <a:r>
              <a:rPr lang="ja-JP" altLang="en-US" sz="1600" dirty="0" smtClean="0">
                <a:latin typeface="Meiryo UI" panose="020B0604030504040204" pitchFamily="50" charset="-128"/>
                <a:ea typeface="Meiryo UI" panose="020B0604030504040204" pitchFamily="50" charset="-128"/>
              </a:rPr>
              <a:t>の観光案</a:t>
            </a:r>
            <a:r>
              <a:rPr lang="ja-JP" altLang="en-US" sz="1600" dirty="0">
                <a:latin typeface="Meiryo UI" panose="020B0604030504040204" pitchFamily="50" charset="-128"/>
                <a:ea typeface="Meiryo UI" panose="020B0604030504040204" pitchFamily="50" charset="-128"/>
              </a:rPr>
              <a:t>内所</a:t>
            </a:r>
            <a:r>
              <a:rPr lang="ja-JP" altLang="en-US" sz="1600" dirty="0" smtClean="0">
                <a:latin typeface="Meiryo UI" panose="020B0604030504040204" pitchFamily="50" charset="-128"/>
                <a:ea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rPr>
              <a:t>拠点と</a:t>
            </a:r>
            <a:r>
              <a:rPr lang="ja-JP" altLang="en-US" sz="1600" dirty="0" smtClean="0">
                <a:latin typeface="Meiryo UI" panose="020B0604030504040204" pitchFamily="50" charset="-128"/>
                <a:ea typeface="Meiryo UI" panose="020B0604030504040204" pitchFamily="50" charset="-128"/>
              </a:rPr>
              <a:t>してスタートし、将来的に利用者が増えた場合は、</a:t>
            </a:r>
            <a:r>
              <a:rPr lang="ja-JP" altLang="en-US" sz="1600" b="1" u="sng" dirty="0">
                <a:solidFill>
                  <a:srgbClr val="FF0000"/>
                </a:solidFill>
                <a:latin typeface="Meiryo UI" panose="020B0604030504040204" pitchFamily="50" charset="-128"/>
                <a:ea typeface="Meiryo UI" panose="020B0604030504040204" pitchFamily="50" charset="-128"/>
              </a:rPr>
              <a:t>富山地方鉄道</a:t>
            </a:r>
            <a:r>
              <a:rPr lang="ja-JP" altLang="en-US" sz="1600" dirty="0" smtClean="0">
                <a:latin typeface="Meiryo UI" panose="020B0604030504040204" pitchFamily="50" charset="-128"/>
                <a:ea typeface="Meiryo UI" panose="020B0604030504040204" pitchFamily="50" charset="-128"/>
              </a:rPr>
              <a:t>の立山駅との連携を検討する。</a:t>
            </a:r>
            <a:endParaRPr lang="en-US" altLang="ja-JP" sz="1600" dirty="0" smtClean="0">
              <a:latin typeface="Meiryo UI" panose="020B0604030504040204" pitchFamily="50" charset="-128"/>
              <a:ea typeface="Meiryo UI" panose="020B0604030504040204" pitchFamily="50" charset="-128"/>
            </a:endParaRPr>
          </a:p>
          <a:p>
            <a:pPr lvl="1" fontAlgn="ctr"/>
            <a:r>
              <a:rPr lang="ja-JP" altLang="en-US" sz="1600" dirty="0" smtClean="0">
                <a:latin typeface="Meiryo UI" panose="020B0604030504040204" pitchFamily="50" charset="-128"/>
                <a:ea typeface="Meiryo UI" panose="020B0604030504040204" pitchFamily="50" charset="-128"/>
              </a:rPr>
              <a:t>・自転車の回収は、立山町内の</a:t>
            </a:r>
            <a:r>
              <a:rPr lang="ja-JP" altLang="en-US" sz="1600" b="1" u="sng" dirty="0">
                <a:solidFill>
                  <a:srgbClr val="FF0000"/>
                </a:solidFill>
                <a:latin typeface="Meiryo UI" panose="020B0604030504040204" pitchFamily="50" charset="-128"/>
                <a:ea typeface="Meiryo UI" panose="020B0604030504040204" pitchFamily="50" charset="-128"/>
              </a:rPr>
              <a:t>富山地方鉄道</a:t>
            </a:r>
            <a:r>
              <a:rPr lang="ja-JP" altLang="en-US" sz="1600" dirty="0" smtClean="0">
                <a:latin typeface="Meiryo UI" panose="020B0604030504040204" pitchFamily="50" charset="-128"/>
                <a:ea typeface="Meiryo UI" panose="020B0604030504040204" pitchFamily="50" charset="-128"/>
              </a:rPr>
              <a:t>の主要駅で行い、鉄道で立山駅まで配送し、観光案内所まで戻す。</a:t>
            </a:r>
            <a:endParaRPr lang="en-US" altLang="ja-JP" sz="1600" dirty="0">
              <a:latin typeface="Meiryo UI" panose="020B0604030504040204" pitchFamily="50" charset="-128"/>
              <a:ea typeface="Meiryo UI" panose="020B0604030504040204" pitchFamily="50" charset="-128"/>
            </a:endParaRPr>
          </a:p>
          <a:p>
            <a:pPr lvl="1" fontAlgn="ctr"/>
            <a:r>
              <a:rPr lang="ja-JP" altLang="en-US" sz="1600" dirty="0" smtClean="0">
                <a:latin typeface="Meiryo UI" panose="020B0604030504040204" pitchFamily="50" charset="-128"/>
                <a:ea typeface="Meiryo UI" panose="020B0604030504040204" pitchFamily="50" charset="-128"/>
              </a:rPr>
              <a:t>・手荷物の配送は</a:t>
            </a:r>
            <a:r>
              <a:rPr lang="ja-JP" altLang="en-US" sz="1600" dirty="0">
                <a:latin typeface="Meiryo UI" panose="020B0604030504040204" pitchFamily="50" charset="-128"/>
                <a:ea typeface="Meiryo UI" panose="020B0604030504040204" pitchFamily="50" charset="-128"/>
              </a:rPr>
              <a:t>、</a:t>
            </a:r>
            <a:r>
              <a:rPr lang="ja-JP" altLang="en-US" sz="1600" b="1" u="sng" dirty="0">
                <a:solidFill>
                  <a:srgbClr val="FF0000"/>
                </a:solidFill>
                <a:latin typeface="Meiryo UI" panose="020B0604030504040204" pitchFamily="50" charset="-128"/>
                <a:ea typeface="Meiryo UI" panose="020B0604030504040204" pitchFamily="50" charset="-128"/>
              </a:rPr>
              <a:t>立山黒部貫光</a:t>
            </a:r>
            <a:r>
              <a:rPr lang="ja-JP" altLang="en-US" sz="1600" dirty="0" smtClean="0">
                <a:latin typeface="Meiryo UI" panose="020B0604030504040204" pitchFamily="50" charset="-128"/>
                <a:ea typeface="Meiryo UI" panose="020B0604030504040204" pitchFamily="50" charset="-128"/>
              </a:rPr>
              <a:t>の既存サービスと事業連携する。</a:t>
            </a:r>
            <a:endParaRPr lang="ja-JP" altLang="en-US" sz="1600" dirty="0">
              <a:latin typeface="Meiryo UI" panose="020B0604030504040204" pitchFamily="50" charset="-128"/>
              <a:ea typeface="Meiryo UI" panose="020B0604030504040204" pitchFamily="50" charset="-128"/>
            </a:endParaRPr>
          </a:p>
          <a:p>
            <a:pPr marL="0" lvl="1" fontAlgn="ctr"/>
            <a:endParaRPr lang="en-US" altLang="ja-JP" sz="1600" dirty="0" smtClean="0">
              <a:latin typeface="Meiryo UI" panose="020B0604030504040204" pitchFamily="50" charset="-128"/>
              <a:ea typeface="Meiryo UI" panose="020B0604030504040204" pitchFamily="50" charset="-128"/>
            </a:endParaRPr>
          </a:p>
          <a:p>
            <a:pPr marL="0" lvl="1" fontAlgn="ctr"/>
            <a:r>
              <a:rPr lang="ja-JP" altLang="en-US" sz="1600" dirty="0" smtClean="0">
                <a:latin typeface="Meiryo UI" panose="020B0604030504040204" pitchFamily="50" charset="-128"/>
                <a:ea typeface="Meiryo UI" panose="020B0604030504040204" pitchFamily="50" charset="-128"/>
              </a:rPr>
              <a:t>　③関係者の役割</a:t>
            </a:r>
            <a:endParaRPr lang="en-US" altLang="ja-JP" sz="1600" dirty="0">
              <a:latin typeface="Meiryo UI" panose="020B0604030504040204" pitchFamily="50" charset="-128"/>
              <a:ea typeface="Meiryo UI" panose="020B0604030504040204" pitchFamily="50" charset="-128"/>
            </a:endParaRPr>
          </a:p>
        </p:txBody>
      </p:sp>
      <p:graphicFrame>
        <p:nvGraphicFramePr>
          <p:cNvPr id="75" name="表 74"/>
          <p:cNvGraphicFramePr>
            <a:graphicFrameLocks noGrp="1"/>
          </p:cNvGraphicFramePr>
          <p:nvPr>
            <p:extLst>
              <p:ext uri="{D42A27DB-BD31-4B8C-83A1-F6EECF244321}">
                <p14:modId xmlns:p14="http://schemas.microsoft.com/office/powerpoint/2010/main" val="3487600499"/>
              </p:ext>
            </p:extLst>
          </p:nvPr>
        </p:nvGraphicFramePr>
        <p:xfrm>
          <a:off x="196851" y="3745180"/>
          <a:ext cx="10296000" cy="2457781"/>
        </p:xfrm>
        <a:graphic>
          <a:graphicData uri="http://schemas.openxmlformats.org/drawingml/2006/table">
            <a:tbl>
              <a:tblPr>
                <a:tableStyleId>{5C22544A-7EE6-4342-B048-85BDC9FD1C3A}</a:tableStyleId>
              </a:tblPr>
              <a:tblGrid>
                <a:gridCol w="1476000"/>
                <a:gridCol w="1764000"/>
                <a:gridCol w="1584000"/>
                <a:gridCol w="1584000"/>
                <a:gridCol w="1584000"/>
                <a:gridCol w="2304000"/>
              </a:tblGrid>
              <a:tr h="238398">
                <a:tc rowSpan="2">
                  <a:txBody>
                    <a:bodyPr/>
                    <a:lstStyle/>
                    <a:p>
                      <a:pPr algn="ct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gridSpan="5">
                  <a:txBody>
                    <a:bodyPr/>
                    <a:lstStyle/>
                    <a:p>
                      <a:pPr algn="ctr" fontAlgn="ctr"/>
                      <a:r>
                        <a:rPr lang="ja-JP" altLang="en-US" sz="1200" dirty="0" smtClean="0">
                          <a:latin typeface="Meiryo UI" panose="020B0604030504040204" pitchFamily="50" charset="-128"/>
                          <a:ea typeface="Meiryo UI" panose="020B0604030504040204" pitchFamily="50" charset="-128"/>
                        </a:rPr>
                        <a:t>サイクルツーリズム事業②（アルペンルート＆鉄道⇒自転車のゲートウェイづくり）</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r>
              <a:tr h="263127">
                <a:tc vMerge="1">
                  <a:txBody>
                    <a:bodyPr/>
                    <a:lstStyle/>
                    <a:p>
                      <a:pPr algn="l" fontAlgn="ctr"/>
                      <a:endParaRPr lang="ja-JP" altLang="en-US" sz="1100" b="1"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自転車貸出</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自転車配送</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手荷物配送</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200" dirty="0" smtClean="0">
                          <a:latin typeface="Meiryo UI" panose="020B0604030504040204" pitchFamily="50" charset="-128"/>
                          <a:ea typeface="Meiryo UI" panose="020B0604030504040204" pitchFamily="50" charset="-128"/>
                        </a:rPr>
                        <a:t>メンテナンス</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プロモーション</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r>
              <a:tr h="598922">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kumimoji="1" lang="ja-JP" altLang="en-US" sz="1000" b="1" u="none" strike="noStrike" kern="1200" dirty="0" smtClean="0">
                          <a:solidFill>
                            <a:srgbClr val="FF0000"/>
                          </a:solidFill>
                          <a:effectLst/>
                          <a:latin typeface="Meiryo UI" panose="020B0604030504040204" pitchFamily="50" charset="-128"/>
                          <a:ea typeface="Meiryo UI" panose="020B0604030504040204" pitchFamily="50" charset="-128"/>
                          <a:cs typeface="+mn-cs"/>
                        </a:rPr>
                        <a:t>事業主体</a:t>
                      </a:r>
                    </a:p>
                    <a:p>
                      <a:pPr algn="l" fontAlgn="ctr"/>
                      <a:r>
                        <a:rPr lang="ja-JP" altLang="en-US" sz="1200" b="1" u="none" strike="noStrike" dirty="0" smtClean="0">
                          <a:solidFill>
                            <a:schemeClr val="tx1"/>
                          </a:solidFill>
                          <a:effectLst/>
                          <a:latin typeface="Meiryo UI" panose="020B0604030504040204" pitchFamily="50" charset="-128"/>
                          <a:ea typeface="Meiryo UI" panose="020B0604030504040204" pitchFamily="50" charset="-128"/>
                        </a:rPr>
                        <a:t>立山町観光協会</a:t>
                      </a:r>
                      <a:endParaRPr lang="en-US" altLang="ja-JP" sz="1200" b="1"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200" b="1" u="none" strike="noStrike" dirty="0" smtClean="0">
                          <a:solidFill>
                            <a:schemeClr val="tx1"/>
                          </a:solidFill>
                          <a:effectLst/>
                          <a:latin typeface="Meiryo UI" panose="020B0604030504040204" pitchFamily="50" charset="-128"/>
                          <a:ea typeface="Meiryo UI" panose="020B0604030504040204" pitchFamily="50" charset="-128"/>
                        </a:rPr>
                        <a:t>（立山町）</a:t>
                      </a:r>
                      <a:endParaRPr lang="en-US" altLang="ja-JP" sz="1200" b="1"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・業務の設計・実施</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（サービス内容、料金、窓口対応マニュアル 等）</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・拠点整備・運営</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・仕組みの設計</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（サービス内容、料金　等）</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・事業連携の調整</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・業務の設計・実施</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HP</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・チラシ等の作成</a:t>
                      </a:r>
                    </a:p>
                    <a:p>
                      <a:pPr algn="l"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SNS</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・地元メディア等での情報発信</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698494">
                <a:tc>
                  <a:txBody>
                    <a:bodyPr/>
                    <a:lstStyle/>
                    <a:p>
                      <a:pPr algn="l" fontAlgn="ctr"/>
                      <a:r>
                        <a:rPr lang="ja-JP" altLang="en-US" sz="1200" b="1" u="none" strike="noStrike" dirty="0" smtClean="0">
                          <a:solidFill>
                            <a:schemeClr val="tx1"/>
                          </a:solidFill>
                          <a:effectLst/>
                          <a:latin typeface="Meiryo UI" panose="020B0604030504040204" pitchFamily="50" charset="-128"/>
                          <a:ea typeface="Meiryo UI" panose="020B0604030504040204" pitchFamily="50" charset="-128"/>
                        </a:rPr>
                        <a:t>富山地方鉄道</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・将来的に、利用者が増えた場合に、窓口業務を実施</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・仕組みの設計・実施</a:t>
                      </a:r>
                    </a:p>
                    <a:p>
                      <a:pPr algn="l" fontAlgn="ct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HP</a:t>
                      </a:r>
                      <a:r>
                        <a:rPr lang="ja-JP" altLang="en-US" sz="1200" b="0" i="0" u="none" strike="noStrike" dirty="0" err="1" smtClean="0">
                          <a:solidFill>
                            <a:schemeClr val="tx1"/>
                          </a:solidFill>
                          <a:effectLst/>
                          <a:latin typeface="Meiryo UI" panose="020B0604030504040204" pitchFamily="50" charset="-128"/>
                          <a:ea typeface="Meiryo UI" panose="020B0604030504040204" pitchFamily="50" charset="-128"/>
                        </a:rPr>
                        <a:t>への</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リンク、その他情報発信チャネルの提供等による協力</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274056">
                <a:tc>
                  <a:txBody>
                    <a:bodyPr/>
                    <a:lstStyle/>
                    <a:p>
                      <a:pPr algn="l" fontAlgn="ctr"/>
                      <a:r>
                        <a:rPr lang="ja-JP" altLang="en-US" sz="1200" b="1" u="none" strike="noStrike" dirty="0" smtClean="0">
                          <a:solidFill>
                            <a:schemeClr val="tx1"/>
                          </a:solidFill>
                          <a:effectLst/>
                          <a:latin typeface="Meiryo UI" panose="020B0604030504040204" pitchFamily="50" charset="-128"/>
                          <a:ea typeface="Meiryo UI" panose="020B0604030504040204" pitchFamily="50" charset="-128"/>
                        </a:rPr>
                        <a:t>立山黒部貫光</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・事業連携の調整・実施（既存サービスで対応）</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HP</a:t>
                      </a:r>
                      <a:r>
                        <a:rPr lang="ja-JP" altLang="en-US" sz="1200" b="0" i="0" u="none" strike="noStrike" dirty="0" err="1" smtClean="0">
                          <a:solidFill>
                            <a:schemeClr val="tx1"/>
                          </a:solidFill>
                          <a:effectLst/>
                          <a:latin typeface="Meiryo UI" panose="020B0604030504040204" pitchFamily="50" charset="-128"/>
                          <a:ea typeface="Meiryo UI" panose="020B0604030504040204" pitchFamily="50" charset="-128"/>
                        </a:rPr>
                        <a:t>への</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リンク、その他情報発信チャネルの提供等による協力</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55946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25927" y="529357"/>
            <a:ext cx="10115958" cy="369332"/>
          </a:xfrm>
          <a:prstGeom prst="rect">
            <a:avLst/>
          </a:prstGeom>
        </p:spPr>
        <p:txBody>
          <a:bodyPr wrap="square">
            <a:spAutoFit/>
          </a:bodyPr>
          <a:lstStyle/>
          <a:p>
            <a:pPr fontAlgn="ctr"/>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３</a:t>
            </a:r>
            <a:r>
              <a:rPr lang="ja-JP" altLang="en-US" dirty="0" smtClean="0">
                <a:latin typeface="Meiryo UI" panose="020B0604030504040204" pitchFamily="50" charset="-128"/>
                <a:ea typeface="Meiryo UI" panose="020B0604030504040204" pitchFamily="50" charset="-128"/>
              </a:rPr>
              <a:t>）利用促進・環境</a:t>
            </a:r>
            <a:r>
              <a:rPr lang="ja-JP" altLang="en-US" dirty="0">
                <a:latin typeface="Meiryo UI" panose="020B0604030504040204" pitchFamily="50" charset="-128"/>
                <a:ea typeface="Meiryo UI" panose="020B0604030504040204" pitchFamily="50" charset="-128"/>
              </a:rPr>
              <a:t>整備</a:t>
            </a:r>
            <a:r>
              <a:rPr lang="ja-JP" altLang="en-US" dirty="0" smtClean="0">
                <a:latin typeface="Meiryo UI" panose="020B0604030504040204" pitchFamily="50" charset="-128"/>
                <a:ea typeface="Meiryo UI" panose="020B0604030504040204" pitchFamily="50" charset="-128"/>
              </a:rPr>
              <a:t>事業（サイクリスト</a:t>
            </a:r>
            <a:r>
              <a:rPr lang="ja-JP" altLang="en-US" dirty="0">
                <a:latin typeface="Meiryo UI" panose="020B0604030504040204" pitchFamily="50" charset="-128"/>
                <a:ea typeface="Meiryo UI" panose="020B0604030504040204" pitchFamily="50" charset="-128"/>
              </a:rPr>
              <a:t>を積極的に受け入れるための情報発信や環境づくりの</a:t>
            </a:r>
            <a:r>
              <a:rPr lang="ja-JP" altLang="en-US" dirty="0" smtClean="0">
                <a:latin typeface="Meiryo UI" panose="020B0604030504040204" pitchFamily="50" charset="-128"/>
                <a:ea typeface="Meiryo UI" panose="020B0604030504040204" pitchFamily="50" charset="-128"/>
              </a:rPr>
              <a:t>推進）</a:t>
            </a:r>
            <a:endParaRPr lang="ja-JP" altLang="en-US" dirty="0">
              <a:latin typeface="Meiryo UI" panose="020B0604030504040204" pitchFamily="50" charset="-128"/>
              <a:ea typeface="Meiryo UI" panose="020B0604030504040204" pitchFamily="50" charset="-128"/>
            </a:endParaRPr>
          </a:p>
        </p:txBody>
      </p:sp>
      <p:sp>
        <p:nvSpPr>
          <p:cNvPr id="7" name="AutoShape 23"/>
          <p:cNvSpPr>
            <a:spLocks noChangeArrowheads="1"/>
          </p:cNvSpPr>
          <p:nvPr/>
        </p:nvSpPr>
        <p:spPr bwMode="auto">
          <a:xfrm flipV="1">
            <a:off x="0" y="5220"/>
            <a:ext cx="10691813" cy="432000"/>
          </a:xfrm>
          <a:prstGeom prst="roundRect">
            <a:avLst>
              <a:gd name="adj" fmla="val 0"/>
            </a:avLst>
          </a:prstGeom>
          <a:solidFill>
            <a:srgbClr val="92D050"/>
          </a:solidFill>
          <a:ln w="9525">
            <a:noFill/>
            <a:round/>
            <a:headEnd/>
            <a:tailEnd/>
          </a:ln>
          <a:effectLst/>
        </p:spPr>
        <p:txBody>
          <a:bodyPr rot="10800000" wrap="none" anchor="ctr"/>
          <a:lstStyle/>
          <a:p>
            <a:pPr algn="ctr">
              <a:lnSpc>
                <a:spcPct val="100000"/>
              </a:lnSpc>
              <a:defRPr/>
            </a:pPr>
            <a:endParaRPr lang="ja-JP" altLang="ja-JP" sz="675">
              <a:latin typeface="Arial" charset="0"/>
              <a:ea typeface="MS UI Gothic" pitchFamily="50" charset="-128"/>
              <a:cs typeface="+mn-cs"/>
            </a:endParaRPr>
          </a:p>
        </p:txBody>
      </p:sp>
      <p:sp>
        <p:nvSpPr>
          <p:cNvPr id="8" name="AutoShape 45"/>
          <p:cNvSpPr>
            <a:spLocks noChangeArrowheads="1"/>
          </p:cNvSpPr>
          <p:nvPr/>
        </p:nvSpPr>
        <p:spPr bwMode="auto">
          <a:xfrm rot="10800000" flipV="1">
            <a:off x="10042923" y="5220"/>
            <a:ext cx="648890" cy="432000"/>
          </a:xfrm>
          <a:prstGeom prst="roundRect">
            <a:avLst>
              <a:gd name="adj" fmla="val 0"/>
            </a:avLst>
          </a:prstGeom>
          <a:gradFill rotWithShape="1">
            <a:gsLst>
              <a:gs pos="0">
                <a:srgbClr val="000080">
                  <a:gamma/>
                  <a:tint val="0"/>
                  <a:invGamma/>
                </a:srgbClr>
              </a:gs>
              <a:gs pos="100000">
                <a:srgbClr val="92D050"/>
              </a:gs>
            </a:gsLst>
            <a:lin ang="0" scaled="1"/>
          </a:gradFill>
          <a:ln w="9525">
            <a:noFill/>
            <a:round/>
            <a:headEnd/>
            <a:tailEnd/>
          </a:ln>
          <a:effectLst/>
        </p:spPr>
        <p:txBody>
          <a:bodyPr wrap="none" anchor="ctr"/>
          <a:lstStyle/>
          <a:p>
            <a:pPr algn="ctr">
              <a:lnSpc>
                <a:spcPct val="100000"/>
              </a:lnSpc>
              <a:defRPr/>
            </a:pPr>
            <a:endParaRPr lang="ja-JP" altLang="ja-JP" sz="675">
              <a:latin typeface="Arial" charset="0"/>
              <a:ea typeface="MS UI Gothic" pitchFamily="50" charset="-128"/>
              <a:cs typeface="+mn-cs"/>
            </a:endParaRPr>
          </a:p>
        </p:txBody>
      </p:sp>
      <p:sp>
        <p:nvSpPr>
          <p:cNvPr id="9" name="Rectangle 47"/>
          <p:cNvSpPr>
            <a:spLocks noChangeArrowheads="1"/>
          </p:cNvSpPr>
          <p:nvPr/>
        </p:nvSpPr>
        <p:spPr bwMode="auto">
          <a:xfrm>
            <a:off x="0" y="333596"/>
            <a:ext cx="7200000" cy="54000"/>
          </a:xfrm>
          <a:prstGeom prst="rect">
            <a:avLst/>
          </a:prstGeom>
          <a:gradFill rotWithShape="1">
            <a:gsLst>
              <a:gs pos="0">
                <a:srgbClr val="FFFFFF"/>
              </a:gs>
              <a:gs pos="100000">
                <a:srgbClr val="92D050"/>
              </a:gs>
            </a:gsLst>
            <a:path path="shape">
              <a:fillToRect l="50000" t="50000" r="50000" b="50000"/>
            </a:path>
          </a:gradFill>
          <a:ln w="9525" algn="ctr">
            <a:noFill/>
            <a:miter lim="800000"/>
            <a:headEnd/>
            <a:tailEnd/>
          </a:ln>
          <a:effectLst/>
        </p:spPr>
        <p:txBody>
          <a:bodyPr wrap="none" lIns="67500" tIns="35100" rIns="67500" bIns="35100" anchor="ctr"/>
          <a:lstStyle/>
          <a:p>
            <a:pPr algn="ctr">
              <a:lnSpc>
                <a:spcPct val="100000"/>
              </a:lnSpc>
              <a:defRPr/>
            </a:pPr>
            <a:endParaRPr lang="ja-JP" altLang="en-US" sz="900">
              <a:latin typeface="Arial" charset="0"/>
              <a:ea typeface="MS UI Gothic" pitchFamily="50" charset="-128"/>
              <a:cs typeface="+mn-cs"/>
            </a:endParaRPr>
          </a:p>
        </p:txBody>
      </p:sp>
      <p:sp>
        <p:nvSpPr>
          <p:cNvPr id="65" name="正方形/長方形 64"/>
          <p:cNvSpPr/>
          <p:nvPr/>
        </p:nvSpPr>
        <p:spPr>
          <a:xfrm>
            <a:off x="196849" y="921551"/>
            <a:ext cx="10298113" cy="3046988"/>
          </a:xfrm>
          <a:prstGeom prst="rect">
            <a:avLst/>
          </a:prstGeom>
          <a:noFill/>
        </p:spPr>
        <p:txBody>
          <a:bodyPr wrap="square">
            <a:spAutoFit/>
          </a:bodyPr>
          <a:lstStyle/>
          <a:p>
            <a:pPr fontAlgn="ctr"/>
            <a:r>
              <a:rPr lang="ja-JP" altLang="en-US" sz="1600" dirty="0" smtClean="0">
                <a:latin typeface="Meiryo UI" panose="020B0604030504040204" pitchFamily="50" charset="-128"/>
                <a:ea typeface="Meiryo UI" panose="020B0604030504040204" pitchFamily="50" charset="-128"/>
              </a:rPr>
              <a:t>　①目的</a:t>
            </a:r>
            <a:endParaRPr lang="en-US" altLang="ja-JP" sz="1600" dirty="0" smtClean="0">
              <a:latin typeface="Meiryo UI" panose="020B0604030504040204" pitchFamily="50" charset="-128"/>
              <a:ea typeface="Meiryo UI" panose="020B0604030504040204" pitchFamily="50" charset="-128"/>
            </a:endParaRPr>
          </a:p>
          <a:p>
            <a:pPr lvl="1" fontAlgn="ct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立山町への誘客に向けた自転車コンテンツやサービスを</a:t>
            </a:r>
            <a:r>
              <a:rPr lang="ja-JP" altLang="en-US" sz="1600" dirty="0" smtClean="0">
                <a:latin typeface="Meiryo UI" panose="020B0604030504040204" pitchFamily="50" charset="-128"/>
                <a:ea typeface="Meiryo UI" panose="020B0604030504040204" pitchFamily="50" charset="-128"/>
              </a:rPr>
              <a:t>つくり、自転車貸出の利用を増やすこと。</a:t>
            </a:r>
            <a:endParaRPr lang="en-US" altLang="ja-JP" sz="1600" dirty="0" smtClean="0">
              <a:latin typeface="Meiryo UI" panose="020B0604030504040204" pitchFamily="50" charset="-128"/>
              <a:ea typeface="Meiryo UI" panose="020B0604030504040204" pitchFamily="50" charset="-128"/>
            </a:endParaRPr>
          </a:p>
          <a:p>
            <a:pPr lvl="1" fontAlgn="ctr"/>
            <a:r>
              <a:rPr lang="ja-JP" altLang="en-US" sz="1600" dirty="0">
                <a:latin typeface="Meiryo UI" panose="020B0604030504040204" pitchFamily="50" charset="-128"/>
                <a:ea typeface="Meiryo UI" panose="020B0604030504040204" pitchFamily="50" charset="-128"/>
              </a:rPr>
              <a:t>・サイクリストを受け入れる町内事業者のサービスを充実させること。</a:t>
            </a:r>
            <a:endParaRPr lang="en-US" altLang="ja-JP" sz="1600" dirty="0">
              <a:latin typeface="Meiryo UI" panose="020B0604030504040204" pitchFamily="50" charset="-128"/>
              <a:ea typeface="Meiryo UI" panose="020B0604030504040204" pitchFamily="50" charset="-128"/>
            </a:endParaRPr>
          </a:p>
          <a:p>
            <a:pPr lvl="1" fontAlgn="ct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安全で快適な自転車通行空間を確保すること。</a:t>
            </a:r>
            <a:endParaRPr lang="en-US" altLang="ja-JP" sz="1600" dirty="0">
              <a:latin typeface="Meiryo UI" panose="020B0604030504040204" pitchFamily="50" charset="-128"/>
              <a:ea typeface="Meiryo UI" panose="020B0604030504040204" pitchFamily="50" charset="-128"/>
            </a:endParaRPr>
          </a:p>
          <a:p>
            <a:pPr lvl="1" fontAlgn="ctr"/>
            <a:endParaRPr lang="en-US" altLang="ja-JP" sz="1600" dirty="0" smtClean="0">
              <a:latin typeface="Meiryo UI" panose="020B0604030504040204" pitchFamily="50" charset="-128"/>
              <a:ea typeface="Meiryo UI" panose="020B0604030504040204" pitchFamily="50" charset="-128"/>
            </a:endParaRPr>
          </a:p>
          <a:p>
            <a:pPr fontAlgn="ctr"/>
            <a:r>
              <a:rPr lang="ja-JP" altLang="en-US" sz="1600" dirty="0" smtClean="0">
                <a:latin typeface="Meiryo UI" panose="020B0604030504040204" pitchFamily="50" charset="-128"/>
                <a:ea typeface="Meiryo UI" panose="020B0604030504040204" pitchFamily="50" charset="-128"/>
              </a:rPr>
              <a:t>　②主な実施内容</a:t>
            </a:r>
            <a:endParaRPr lang="en-US" altLang="ja-JP" sz="1600" dirty="0" smtClean="0">
              <a:latin typeface="Meiryo UI" panose="020B0604030504040204" pitchFamily="50" charset="-128"/>
              <a:ea typeface="Meiryo UI" panose="020B0604030504040204" pitchFamily="50" charset="-128"/>
            </a:endParaRPr>
          </a:p>
          <a:p>
            <a:pPr lvl="1" fontAlgn="ctr"/>
            <a:r>
              <a:rPr lang="ja-JP" altLang="en-US" sz="1600" dirty="0">
                <a:latin typeface="Meiryo UI" panose="020B0604030504040204" pitchFamily="50" charset="-128"/>
                <a:ea typeface="Meiryo UI" panose="020B0604030504040204" pitchFamily="50" charset="-128"/>
              </a:rPr>
              <a:t>・</a:t>
            </a:r>
            <a:r>
              <a:rPr lang="ja-JP" altLang="en-US" sz="1600" b="1" u="sng" dirty="0">
                <a:solidFill>
                  <a:srgbClr val="FF0000"/>
                </a:solidFill>
                <a:latin typeface="Meiryo UI" panose="020B0604030504040204" pitchFamily="50" charset="-128"/>
                <a:ea typeface="Meiryo UI" panose="020B0604030504040204" pitchFamily="50" charset="-128"/>
              </a:rPr>
              <a:t>立山町観光</a:t>
            </a:r>
            <a:r>
              <a:rPr lang="ja-JP" altLang="en-US" sz="1600" b="1" u="sng" dirty="0" smtClean="0">
                <a:solidFill>
                  <a:srgbClr val="FF0000"/>
                </a:solidFill>
                <a:latin typeface="Meiryo UI" panose="020B0604030504040204" pitchFamily="50" charset="-128"/>
                <a:ea typeface="Meiryo UI" panose="020B0604030504040204" pitchFamily="50" charset="-128"/>
              </a:rPr>
              <a:t>協会</a:t>
            </a:r>
            <a:r>
              <a:rPr lang="ja-JP" altLang="en-US" sz="1600" dirty="0" smtClean="0">
                <a:latin typeface="Meiryo UI" panose="020B0604030504040204" pitchFamily="50" charset="-128"/>
                <a:ea typeface="Meiryo UI" panose="020B0604030504040204" pitchFamily="50" charset="-128"/>
              </a:rPr>
              <a:t>が、ガイドツアーを活用しながら、自転車コンテンツの開発・発信を行う。</a:t>
            </a:r>
            <a:endParaRPr lang="en-US" altLang="ja-JP" sz="1600" dirty="0" smtClean="0">
              <a:latin typeface="Meiryo UI" panose="020B0604030504040204" pitchFamily="50" charset="-128"/>
              <a:ea typeface="Meiryo UI" panose="020B0604030504040204" pitchFamily="50" charset="-128"/>
            </a:endParaRPr>
          </a:p>
          <a:p>
            <a:pPr lvl="1" fontAlgn="ctr"/>
            <a:r>
              <a:rPr lang="ja-JP" altLang="en-US" sz="1600" dirty="0">
                <a:latin typeface="Meiryo UI" panose="020B0604030504040204" pitchFamily="50" charset="-128"/>
                <a:ea typeface="Meiryo UI" panose="020B0604030504040204" pitchFamily="50" charset="-128"/>
              </a:rPr>
              <a:t>・ガイドツアーは、</a:t>
            </a:r>
            <a:r>
              <a:rPr lang="ja-JP" altLang="en-US" sz="1600" b="1" u="sng" dirty="0" smtClean="0">
                <a:solidFill>
                  <a:srgbClr val="FF0000"/>
                </a:solidFill>
                <a:latin typeface="Meiryo UI" panose="020B0604030504040204" pitchFamily="50" charset="-128"/>
                <a:ea typeface="Meiryo UI" panose="020B0604030504040204" pitchFamily="50" charset="-128"/>
              </a:rPr>
              <a:t>モンベル</a:t>
            </a:r>
            <a:r>
              <a:rPr lang="ja-JP" altLang="en-US" sz="1600" dirty="0" smtClean="0">
                <a:latin typeface="Meiryo UI" panose="020B0604030504040204" pitchFamily="50" charset="-128"/>
                <a:ea typeface="Meiryo UI" panose="020B0604030504040204" pitchFamily="50" charset="-128"/>
              </a:rPr>
              <a:t>や</a:t>
            </a:r>
            <a:r>
              <a:rPr lang="ja-JP" altLang="en-US" sz="1600" b="1" u="sng" dirty="0">
                <a:solidFill>
                  <a:srgbClr val="FF0000"/>
                </a:solidFill>
                <a:latin typeface="Meiryo UI" panose="020B0604030504040204" pitchFamily="50" charset="-128"/>
                <a:ea typeface="Meiryo UI" panose="020B0604030504040204" pitchFamily="50" charset="-128"/>
              </a:rPr>
              <a:t>サイクリングガイド</a:t>
            </a:r>
            <a:r>
              <a:rPr lang="ja-JP" altLang="en-US" sz="1600" dirty="0" smtClean="0">
                <a:latin typeface="Meiryo UI" panose="020B0604030504040204" pitchFamily="50" charset="-128"/>
                <a:ea typeface="Meiryo UI" panose="020B0604030504040204" pitchFamily="50" charset="-128"/>
              </a:rPr>
              <a:t>等の事業者や人材と積極的</a:t>
            </a:r>
            <a:r>
              <a:rPr lang="ja-JP" altLang="en-US" sz="1600" dirty="0">
                <a:latin typeface="Meiryo UI" panose="020B0604030504040204" pitchFamily="50" charset="-128"/>
                <a:ea typeface="Meiryo UI" panose="020B0604030504040204" pitchFamily="50" charset="-128"/>
              </a:rPr>
              <a:t>に連携</a:t>
            </a:r>
            <a:r>
              <a:rPr lang="ja-JP" altLang="en-US" sz="1600" dirty="0" smtClean="0">
                <a:latin typeface="Meiryo UI" panose="020B0604030504040204" pitchFamily="50" charset="-128"/>
                <a:ea typeface="Meiryo UI" panose="020B0604030504040204" pitchFamily="50" charset="-128"/>
              </a:rPr>
              <a:t>しながら、自転車コンテンツを増やす。</a:t>
            </a:r>
            <a:endParaRPr lang="en-US" altLang="ja-JP" sz="1600" dirty="0" smtClean="0">
              <a:latin typeface="Meiryo UI" panose="020B0604030504040204" pitchFamily="50" charset="-128"/>
              <a:ea typeface="Meiryo UI" panose="020B0604030504040204" pitchFamily="50" charset="-128"/>
            </a:endParaRPr>
          </a:p>
          <a:p>
            <a:pPr lvl="1" fontAlgn="ctr"/>
            <a:r>
              <a:rPr lang="ja-JP" altLang="en-US" sz="1600" dirty="0" smtClean="0">
                <a:latin typeface="Meiryo UI" panose="020B0604030504040204" pitchFamily="50" charset="-128"/>
                <a:ea typeface="Meiryo UI" panose="020B0604030504040204" pitchFamily="50" charset="-128"/>
              </a:rPr>
              <a:t>・</a:t>
            </a:r>
            <a:r>
              <a:rPr lang="ja-JP" altLang="en-US" sz="1600" b="1" u="sng" dirty="0">
                <a:solidFill>
                  <a:srgbClr val="FF0000"/>
                </a:solidFill>
                <a:latin typeface="Meiryo UI" panose="020B0604030504040204" pitchFamily="50" charset="-128"/>
                <a:ea typeface="Meiryo UI" panose="020B0604030504040204" pitchFamily="50" charset="-128"/>
              </a:rPr>
              <a:t>立山町観光協会</a:t>
            </a:r>
            <a:r>
              <a:rPr lang="ja-JP" altLang="en-US" sz="1600" dirty="0">
                <a:latin typeface="Meiryo UI" panose="020B0604030504040204" pitchFamily="50" charset="-128"/>
                <a:ea typeface="Meiryo UI" panose="020B0604030504040204" pitchFamily="50" charset="-128"/>
              </a:rPr>
              <a:t>が、</a:t>
            </a:r>
            <a:r>
              <a:rPr lang="ja-JP" altLang="en-US" sz="1600" b="1" u="sng" dirty="0">
                <a:solidFill>
                  <a:srgbClr val="FF0000"/>
                </a:solidFill>
                <a:latin typeface="Meiryo UI" panose="020B0604030504040204" pitchFamily="50" charset="-128"/>
                <a:ea typeface="Meiryo UI" panose="020B0604030504040204" pitchFamily="50" charset="-128"/>
              </a:rPr>
              <a:t>町内事業者</a:t>
            </a:r>
            <a:r>
              <a:rPr lang="ja-JP" altLang="en-US" sz="1600" dirty="0">
                <a:latin typeface="Meiryo UI" panose="020B0604030504040204" pitchFamily="50" charset="-128"/>
                <a:ea typeface="Meiryo UI" panose="020B0604030504040204" pitchFamily="50" charset="-128"/>
              </a:rPr>
              <a:t>とともにサイクリスト向けのサービス開発を推進する。</a:t>
            </a:r>
            <a:endParaRPr lang="en-US" altLang="ja-JP" sz="1600" dirty="0">
              <a:latin typeface="Meiryo UI" panose="020B0604030504040204" pitchFamily="50" charset="-128"/>
              <a:ea typeface="Meiryo UI" panose="020B0604030504040204" pitchFamily="50" charset="-128"/>
            </a:endParaRPr>
          </a:p>
          <a:p>
            <a:pPr lvl="1" fontAlgn="ctr"/>
            <a:r>
              <a:rPr lang="ja-JP" altLang="en-US" sz="1600" dirty="0" smtClean="0">
                <a:latin typeface="Meiryo UI" panose="020B0604030504040204" pitchFamily="50" charset="-128"/>
                <a:ea typeface="Meiryo UI" panose="020B0604030504040204" pitchFamily="50" charset="-128"/>
              </a:rPr>
              <a:t>・</a:t>
            </a:r>
            <a:r>
              <a:rPr lang="ja-JP" altLang="en-US" sz="1600" b="1" u="sng" dirty="0">
                <a:solidFill>
                  <a:srgbClr val="FF0000"/>
                </a:solidFill>
                <a:latin typeface="Meiryo UI" panose="020B0604030504040204" pitchFamily="50" charset="-128"/>
                <a:ea typeface="Meiryo UI" panose="020B0604030504040204" pitchFamily="50" charset="-128"/>
              </a:rPr>
              <a:t>立山町</a:t>
            </a:r>
            <a:r>
              <a:rPr lang="ja-JP" altLang="en-US" sz="1600" dirty="0" smtClean="0">
                <a:latin typeface="Meiryo UI" panose="020B0604030504040204" pitchFamily="50" charset="-128"/>
                <a:ea typeface="Meiryo UI" panose="020B0604030504040204" pitchFamily="50" charset="-128"/>
              </a:rPr>
              <a:t>が、サイクリスト向け看板の設置や、広域のサイクリングコース延伸等による、自転車通行空間の整備を推進する。</a:t>
            </a:r>
            <a:endParaRPr lang="en-US" altLang="ja-JP" sz="1600" dirty="0">
              <a:latin typeface="Meiryo UI" panose="020B0604030504040204" pitchFamily="50" charset="-128"/>
              <a:ea typeface="Meiryo UI" panose="020B0604030504040204" pitchFamily="50" charset="-128"/>
            </a:endParaRPr>
          </a:p>
          <a:p>
            <a:pPr lvl="1" fontAlgn="ctr"/>
            <a:endParaRPr lang="en-US" altLang="ja-JP" sz="1600" dirty="0" smtClean="0">
              <a:latin typeface="Meiryo UI" panose="020B0604030504040204" pitchFamily="50" charset="-128"/>
              <a:ea typeface="Meiryo UI" panose="020B0604030504040204" pitchFamily="50" charset="-128"/>
            </a:endParaRPr>
          </a:p>
          <a:p>
            <a:pPr marL="0" lvl="1" fontAlgn="ctr"/>
            <a:r>
              <a:rPr lang="ja-JP" altLang="en-US" sz="1600" dirty="0" smtClean="0">
                <a:latin typeface="Meiryo UI" panose="020B0604030504040204" pitchFamily="50" charset="-128"/>
                <a:ea typeface="Meiryo UI" panose="020B0604030504040204" pitchFamily="50" charset="-128"/>
              </a:rPr>
              <a:t>　③関係者の役割</a:t>
            </a:r>
            <a:endParaRPr lang="en-US" altLang="ja-JP" sz="1600" dirty="0">
              <a:latin typeface="Meiryo UI" panose="020B0604030504040204" pitchFamily="50" charset="-128"/>
              <a:ea typeface="Meiryo UI" panose="020B0604030504040204" pitchFamily="50" charset="-128"/>
            </a:endParaRPr>
          </a:p>
        </p:txBody>
      </p:sp>
      <p:graphicFrame>
        <p:nvGraphicFramePr>
          <p:cNvPr id="75" name="表 74"/>
          <p:cNvGraphicFramePr>
            <a:graphicFrameLocks noGrp="1"/>
          </p:cNvGraphicFramePr>
          <p:nvPr>
            <p:extLst>
              <p:ext uri="{D42A27DB-BD31-4B8C-83A1-F6EECF244321}">
                <p14:modId xmlns:p14="http://schemas.microsoft.com/office/powerpoint/2010/main" val="2982504989"/>
              </p:ext>
            </p:extLst>
          </p:nvPr>
        </p:nvGraphicFramePr>
        <p:xfrm>
          <a:off x="196851" y="3991401"/>
          <a:ext cx="10296000" cy="3254140"/>
        </p:xfrm>
        <a:graphic>
          <a:graphicData uri="http://schemas.openxmlformats.org/drawingml/2006/table">
            <a:tbl>
              <a:tblPr>
                <a:tableStyleId>{5C22544A-7EE6-4342-B048-85BDC9FD1C3A}</a:tableStyleId>
              </a:tblPr>
              <a:tblGrid>
                <a:gridCol w="1476000"/>
                <a:gridCol w="2124000"/>
                <a:gridCol w="2268000"/>
                <a:gridCol w="2304000"/>
                <a:gridCol w="2124000"/>
              </a:tblGrid>
              <a:tr h="0">
                <a:tc rowSpan="2">
                  <a:txBody>
                    <a:bodyPr/>
                    <a:lstStyle/>
                    <a:p>
                      <a:pPr algn="ct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fontAlgn="ctr"/>
                      <a:r>
                        <a:rPr lang="ja-JP" altLang="en-US" sz="1200" dirty="0" smtClean="0">
                          <a:latin typeface="Meiryo UI" panose="020B0604030504040204" pitchFamily="50" charset="-128"/>
                          <a:ea typeface="Meiryo UI" panose="020B0604030504040204" pitchFamily="50" charset="-128"/>
                        </a:rPr>
                        <a:t>利用促進・環境整備事業（サイクリストを積極的に受け入れるための情報発信や環境づくりの推進）</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r>
              <a:tr h="219061">
                <a:tc vMerge="1">
                  <a:txBody>
                    <a:bodyPr/>
                    <a:lstStyle/>
                    <a:p>
                      <a:pPr algn="l" fontAlgn="ctr"/>
                      <a:endParaRPr lang="ja-JP" altLang="en-US" sz="1100" b="1"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200" b="0" i="0" u="none" strike="noStrike" dirty="0" smtClean="0">
                          <a:solidFill>
                            <a:schemeClr val="dk1"/>
                          </a:solidFill>
                          <a:effectLst/>
                          <a:latin typeface="Meiryo UI" panose="020B0604030504040204" pitchFamily="50" charset="-128"/>
                          <a:ea typeface="Meiryo UI" panose="020B0604030504040204" pitchFamily="50" charset="-128"/>
                        </a:rPr>
                        <a:t>ガイドツアー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サイクリスト向けのサービス開発</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プロモーション</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自転車通行空間の整備</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r>
              <a:tr h="753900">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kumimoji="1" lang="ja-JP" altLang="en-US" sz="1000" b="1" u="none" strike="noStrike" kern="1200" dirty="0" smtClean="0">
                          <a:solidFill>
                            <a:srgbClr val="FF0000"/>
                          </a:solidFill>
                          <a:effectLst/>
                          <a:latin typeface="Meiryo UI" panose="020B0604030504040204" pitchFamily="50" charset="-128"/>
                          <a:ea typeface="Meiryo UI" panose="020B0604030504040204" pitchFamily="50" charset="-128"/>
                          <a:cs typeface="+mn-cs"/>
                        </a:rPr>
                        <a:t>事業主体</a:t>
                      </a:r>
                    </a:p>
                    <a:p>
                      <a:pPr algn="l" fontAlgn="ctr"/>
                      <a:r>
                        <a:rPr lang="ja-JP" altLang="en-US" sz="1200" b="1" u="none" strike="noStrike" dirty="0" smtClean="0">
                          <a:solidFill>
                            <a:schemeClr val="tx1"/>
                          </a:solidFill>
                          <a:effectLst/>
                          <a:latin typeface="Meiryo UI" panose="020B0604030504040204" pitchFamily="50" charset="-128"/>
                          <a:ea typeface="Meiryo UI" panose="020B0604030504040204" pitchFamily="50" charset="-128"/>
                        </a:rPr>
                        <a:t>立山町観光協会</a:t>
                      </a:r>
                      <a:endParaRPr lang="en-US" altLang="ja-JP" sz="1200" b="1"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200" b="1" u="none" strike="noStrike" dirty="0" smtClean="0">
                          <a:solidFill>
                            <a:schemeClr val="tx1"/>
                          </a:solidFill>
                          <a:effectLst/>
                          <a:latin typeface="Meiryo UI" panose="020B0604030504040204" pitchFamily="50" charset="-128"/>
                          <a:ea typeface="Meiryo UI" panose="020B0604030504040204" pitchFamily="50" charset="-128"/>
                        </a:rPr>
                        <a:t>（立山町）</a:t>
                      </a:r>
                      <a:endParaRPr lang="en-US" altLang="ja-JP" sz="1200" b="1"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・企画（グリーンシーズン、月１回以上）</a:t>
                      </a:r>
                    </a:p>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・運営（参加者の募集・受付・ガイドの実施</a:t>
                      </a:r>
                      <a:r>
                        <a:rPr lang="ja-JP" altLang="en-US" sz="1200" b="0" i="0" u="none" strike="noStrike" baseline="0" dirty="0" smtClean="0">
                          <a:solidFill>
                            <a:schemeClr val="tx1"/>
                          </a:solidFill>
                          <a:effectLst/>
                          <a:latin typeface="Meiryo UI" panose="020B0604030504040204" pitchFamily="50" charset="-128"/>
                          <a:ea typeface="Meiryo UI" panose="020B0604030504040204" pitchFamily="50" charset="-128"/>
                        </a:rPr>
                        <a:t> </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等）</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・町内の宿泊・飲食・小売事業者等と連携したサイクリスト受け入れサービスの企画</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・町内事業者との協議</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・共同プロモーションの企画・実施</a:t>
                      </a:r>
                    </a:p>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HP</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・チラシ等の作成</a:t>
                      </a:r>
                    </a:p>
                    <a:p>
                      <a:pPr algn="l"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SNS</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・地元メディア等での情報発信</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広域の</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サイクリングコース延伸を関係者と検討</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・看板の設置</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668953">
                <a:tc>
                  <a:txBody>
                    <a:bodyPr/>
                    <a:lstStyle/>
                    <a:p>
                      <a:pPr algn="l" fontAlgn="ctr"/>
                      <a:r>
                        <a:rPr lang="ja-JP" altLang="en-US" sz="1200" b="1" u="none" strike="noStrike" dirty="0" smtClean="0">
                          <a:solidFill>
                            <a:schemeClr val="tx1"/>
                          </a:solidFill>
                          <a:effectLst/>
                          <a:latin typeface="Meiryo UI" panose="020B0604030504040204" pitchFamily="50" charset="-128"/>
                          <a:ea typeface="Meiryo UI" panose="020B0604030504040204" pitchFamily="50" charset="-128"/>
                        </a:rPr>
                        <a:t>モンベル</a:t>
                      </a:r>
                      <a:endParaRPr lang="en-US" altLang="ja-JP" sz="1200" b="1"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lang="ja-JP" altLang="en-US" sz="1200" b="1" u="none" strike="noStrike" dirty="0" smtClean="0">
                          <a:solidFill>
                            <a:schemeClr val="tx1"/>
                          </a:solidFill>
                          <a:effectLst/>
                          <a:latin typeface="Meiryo UI" panose="020B0604030504040204" pitchFamily="50" charset="-128"/>
                          <a:ea typeface="Meiryo UI" panose="020B0604030504040204" pitchFamily="50" charset="-128"/>
                        </a:rPr>
                        <a:t>サイクリングガイド</a:t>
                      </a:r>
                      <a:endParaRPr lang="en-US" altLang="ja-JP" sz="1200" b="1"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fontAlgn="ct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一部ツアーを共催する</a:t>
                      </a:r>
                      <a:endParaRPr lang="en-US" altLang="ja-JP" sz="1200" dirty="0" smtClean="0">
                        <a:latin typeface="Meiryo UI" panose="020B0604030504040204" pitchFamily="50" charset="-128"/>
                        <a:ea typeface="Meiryo UI" panose="020B0604030504040204" pitchFamily="50" charset="-128"/>
                      </a:endParaRPr>
                    </a:p>
                    <a:p>
                      <a:pPr fontAlgn="ctr"/>
                      <a:r>
                        <a:rPr lang="ja-JP" altLang="en-US" sz="1200" dirty="0" smtClean="0">
                          <a:latin typeface="Meiryo UI" panose="020B0604030504040204" pitchFamily="50" charset="-128"/>
                          <a:ea typeface="Meiryo UI" panose="020B0604030504040204" pitchFamily="50" charset="-128"/>
                        </a:rPr>
                        <a:t>・企画</a:t>
                      </a:r>
                      <a:endParaRPr lang="en-US" altLang="ja-JP" sz="1200" dirty="0" smtClean="0">
                        <a:latin typeface="Meiryo UI" panose="020B0604030504040204" pitchFamily="50" charset="-128"/>
                        <a:ea typeface="Meiryo UI" panose="020B0604030504040204" pitchFamily="50" charset="-128"/>
                      </a:endParaRPr>
                    </a:p>
                    <a:p>
                      <a:pPr fontAlgn="ctr"/>
                      <a:r>
                        <a:rPr lang="ja-JP" altLang="en-US" sz="1200" dirty="0" smtClean="0">
                          <a:latin typeface="Meiryo UI" panose="020B0604030504040204" pitchFamily="50" charset="-128"/>
                          <a:ea typeface="Meiryo UI" panose="020B0604030504040204" pitchFamily="50" charset="-128"/>
                        </a:rPr>
                        <a:t>・運営（ガイドの派遣・自転車の提供・</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ツアーの記録</a:t>
                      </a:r>
                      <a:r>
                        <a:rPr lang="ja-JP" altLang="en-US" sz="1200" dirty="0" smtClean="0">
                          <a:latin typeface="Meiryo UI" panose="020B0604030504040204" pitchFamily="50" charset="-128"/>
                          <a:ea typeface="Meiryo UI" panose="020B0604030504040204" pitchFamily="50" charset="-128"/>
                        </a:rPr>
                        <a:t>等）</a:t>
                      </a:r>
                      <a:endParaRPr lang="en-US" altLang="ja-JP" sz="1200" dirty="0">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HP</a:t>
                      </a:r>
                      <a:r>
                        <a:rPr lang="ja-JP" altLang="en-US" sz="1200" b="0" i="0" u="none" strike="noStrike" dirty="0" err="1" smtClean="0">
                          <a:solidFill>
                            <a:schemeClr val="tx1"/>
                          </a:solidFill>
                          <a:effectLst/>
                          <a:latin typeface="Meiryo UI" panose="020B0604030504040204" pitchFamily="50" charset="-128"/>
                          <a:ea typeface="Meiryo UI" panose="020B0604030504040204" pitchFamily="50" charset="-128"/>
                        </a:rPr>
                        <a:t>への</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リンク、その他情報発信チャネルの提供等による協力</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1200" b="0" i="0" u="none" strike="noStrike" smtClean="0">
                          <a:solidFill>
                            <a:schemeClr val="tx1"/>
                          </a:solidFill>
                          <a:effectLst/>
                          <a:latin typeface="Meiryo UI" panose="020B0604030504040204" pitchFamily="50" charset="-128"/>
                          <a:ea typeface="Meiryo UI" panose="020B0604030504040204" pitchFamily="50" charset="-128"/>
                        </a:rPr>
                        <a:t>－</a:t>
                      </a:r>
                      <a:endPar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516700">
                <a:tc>
                  <a:txBody>
                    <a:bodyPr/>
                    <a:lstStyle/>
                    <a:p>
                      <a:pPr algn="l" fontAlgn="ctr"/>
                      <a:r>
                        <a:rPr lang="ja-JP" altLang="en-US" sz="1200" b="1" u="none" strike="noStrike" dirty="0" smtClean="0">
                          <a:solidFill>
                            <a:schemeClr val="tx1"/>
                          </a:solidFill>
                          <a:effectLst/>
                          <a:latin typeface="Meiryo UI" panose="020B0604030504040204" pitchFamily="50" charset="-128"/>
                          <a:ea typeface="Meiryo UI" panose="020B0604030504040204" pitchFamily="50" charset="-128"/>
                        </a:rPr>
                        <a:t>町内事業者</a:t>
                      </a:r>
                      <a:endParaRPr lang="en-US" altLang="ja-JP" sz="1200" b="1" u="none" strike="noStrike" dirty="0" smtClean="0">
                        <a:solidFill>
                          <a:schemeClr val="tx1"/>
                        </a:solidFill>
                        <a:effectLst/>
                        <a:latin typeface="Meiryo UI" panose="020B0604030504040204" pitchFamily="50" charset="-128"/>
                        <a:ea typeface="Meiryo UI" panose="020B0604030504040204" pitchFamily="50" charset="-128"/>
                      </a:endParaRPr>
                    </a:p>
                    <a:p>
                      <a:pPr algn="l" fontAlgn="ctr"/>
                      <a:r>
                        <a:rPr kumimoji="1" lang="ja-JP" altLang="en-US" sz="1200" b="1" u="none" strike="noStrike" kern="1200" dirty="0" smtClean="0">
                          <a:solidFill>
                            <a:schemeClr val="tx1"/>
                          </a:solidFill>
                          <a:effectLst/>
                          <a:latin typeface="Meiryo UI" panose="020B0604030504040204" pitchFamily="50" charset="-128"/>
                          <a:ea typeface="Meiryo UI" panose="020B0604030504040204" pitchFamily="50" charset="-128"/>
                          <a:cs typeface="+mn-cs"/>
                        </a:rPr>
                        <a:t>（宿泊・飲食・小売）</a:t>
                      </a:r>
                      <a:endParaRPr kumimoji="1" lang="en-US" altLang="ja-JP" sz="1200" b="1" u="none" strike="noStrike" kern="1200" dirty="0" smtClean="0">
                        <a:solidFill>
                          <a:schemeClr val="tx1"/>
                        </a:solidFill>
                        <a:effectLst/>
                        <a:latin typeface="Meiryo UI" panose="020B0604030504040204" pitchFamily="50" charset="-128"/>
                        <a:ea typeface="Meiryo UI" panose="020B0604030504040204" pitchFamily="50" charset="-128"/>
                        <a:cs typeface="+mn-cs"/>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・立山町観光協会との協議</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endParaRPr>
                    </a:p>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・サイクリスト受け入れサービスの開発</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HP</a:t>
                      </a:r>
                      <a:r>
                        <a:rPr lang="ja-JP" altLang="en-US" sz="1200" b="0" i="0" u="none" strike="noStrike" dirty="0" err="1" smtClean="0">
                          <a:solidFill>
                            <a:schemeClr val="tx1"/>
                          </a:solidFill>
                          <a:effectLst/>
                          <a:latin typeface="Meiryo UI" panose="020B0604030504040204" pitchFamily="50" charset="-128"/>
                          <a:ea typeface="Meiryo UI" panose="020B0604030504040204" pitchFamily="50" charset="-128"/>
                        </a:rPr>
                        <a:t>への</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リンク、その他情報発信チャネルの提供等による協力</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r h="581516">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1" u="none" strike="noStrike" dirty="0" smtClean="0">
                          <a:solidFill>
                            <a:schemeClr val="tx1"/>
                          </a:solidFill>
                          <a:effectLst/>
                          <a:latin typeface="Meiryo UI" panose="020B0604030504040204" pitchFamily="50" charset="-128"/>
                          <a:ea typeface="Meiryo UI" panose="020B0604030504040204" pitchFamily="50" charset="-128"/>
                        </a:rPr>
                        <a:t>富山地方鉄道</a:t>
                      </a:r>
                    </a:p>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1" u="none" strike="noStrike" dirty="0" smtClean="0">
                          <a:solidFill>
                            <a:schemeClr val="tx1"/>
                          </a:solidFill>
                          <a:effectLst/>
                          <a:latin typeface="Meiryo UI" panose="020B0604030504040204" pitchFamily="50" charset="-128"/>
                          <a:ea typeface="Meiryo UI" panose="020B0604030504040204" pitchFamily="50" charset="-128"/>
                        </a:rPr>
                        <a:t>立山黒部貫光</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・共同プロモーションの企画・実施</a:t>
                      </a:r>
                    </a:p>
                    <a:p>
                      <a:pPr marL="0" marR="0" lvl="0" indent="0" algn="l"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rPr>
                        <a:t>HP</a:t>
                      </a:r>
                      <a:r>
                        <a:rPr lang="ja-JP" altLang="en-US" sz="1200" b="0" i="0" u="none" strike="noStrike" dirty="0" err="1" smtClean="0">
                          <a:solidFill>
                            <a:schemeClr val="tx1"/>
                          </a:solidFill>
                          <a:effectLst/>
                          <a:latin typeface="Meiryo UI" panose="020B0604030504040204" pitchFamily="50" charset="-128"/>
                          <a:ea typeface="Meiryo UI" panose="020B0604030504040204" pitchFamily="50" charset="-128"/>
                        </a:rPr>
                        <a:t>への</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リンク、その他情報発信チャネルの提供等による協力</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1007943"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rPr>
                        <a:t>－</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72291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3"/>
          <p:cNvSpPr>
            <a:spLocks noChangeArrowheads="1"/>
          </p:cNvSpPr>
          <p:nvPr/>
        </p:nvSpPr>
        <p:spPr bwMode="auto">
          <a:xfrm flipV="1">
            <a:off x="0" y="0"/>
            <a:ext cx="10691813" cy="432000"/>
          </a:xfrm>
          <a:prstGeom prst="roundRect">
            <a:avLst>
              <a:gd name="adj" fmla="val 0"/>
            </a:avLst>
          </a:prstGeom>
          <a:solidFill>
            <a:srgbClr val="92D050"/>
          </a:solidFill>
          <a:ln w="9525">
            <a:noFill/>
            <a:round/>
            <a:headEnd/>
            <a:tailEnd/>
          </a:ln>
          <a:effectLst/>
        </p:spPr>
        <p:txBody>
          <a:bodyPr rot="10800000" wrap="none" anchor="ctr"/>
          <a:lstStyle/>
          <a:p>
            <a:pPr algn="ctr">
              <a:lnSpc>
                <a:spcPct val="100000"/>
              </a:lnSpc>
              <a:defRPr/>
            </a:pPr>
            <a:endParaRPr lang="ja-JP" altLang="ja-JP" sz="675">
              <a:latin typeface="Arial" charset="0"/>
              <a:ea typeface="MS UI Gothic" pitchFamily="50" charset="-128"/>
              <a:cs typeface="+mn-cs"/>
            </a:endParaRPr>
          </a:p>
        </p:txBody>
      </p:sp>
      <p:sp>
        <p:nvSpPr>
          <p:cNvPr id="6" name="AutoShape 45"/>
          <p:cNvSpPr>
            <a:spLocks noChangeArrowheads="1"/>
          </p:cNvSpPr>
          <p:nvPr/>
        </p:nvSpPr>
        <p:spPr bwMode="auto">
          <a:xfrm rot="10800000" flipV="1">
            <a:off x="10042923" y="0"/>
            <a:ext cx="648890" cy="432000"/>
          </a:xfrm>
          <a:prstGeom prst="roundRect">
            <a:avLst>
              <a:gd name="adj" fmla="val 0"/>
            </a:avLst>
          </a:prstGeom>
          <a:gradFill rotWithShape="1">
            <a:gsLst>
              <a:gs pos="0">
                <a:srgbClr val="000080">
                  <a:gamma/>
                  <a:tint val="0"/>
                  <a:invGamma/>
                </a:srgbClr>
              </a:gs>
              <a:gs pos="100000">
                <a:srgbClr val="92D050"/>
              </a:gs>
            </a:gsLst>
            <a:lin ang="0" scaled="1"/>
          </a:gradFill>
          <a:ln w="9525">
            <a:noFill/>
            <a:round/>
            <a:headEnd/>
            <a:tailEnd/>
          </a:ln>
          <a:effectLst/>
        </p:spPr>
        <p:txBody>
          <a:bodyPr wrap="none" anchor="ctr"/>
          <a:lstStyle/>
          <a:p>
            <a:pPr algn="ctr">
              <a:lnSpc>
                <a:spcPct val="100000"/>
              </a:lnSpc>
              <a:defRPr/>
            </a:pPr>
            <a:endParaRPr lang="ja-JP" altLang="ja-JP" sz="675">
              <a:latin typeface="Arial" charset="0"/>
              <a:ea typeface="MS UI Gothic" pitchFamily="50" charset="-128"/>
              <a:cs typeface="+mn-cs"/>
            </a:endParaRPr>
          </a:p>
        </p:txBody>
      </p:sp>
      <p:sp>
        <p:nvSpPr>
          <p:cNvPr id="7" name="Rectangle 47"/>
          <p:cNvSpPr>
            <a:spLocks noChangeArrowheads="1"/>
          </p:cNvSpPr>
          <p:nvPr/>
        </p:nvSpPr>
        <p:spPr bwMode="auto">
          <a:xfrm>
            <a:off x="0" y="341076"/>
            <a:ext cx="7200000" cy="54000"/>
          </a:xfrm>
          <a:prstGeom prst="rect">
            <a:avLst/>
          </a:prstGeom>
          <a:gradFill rotWithShape="1">
            <a:gsLst>
              <a:gs pos="0">
                <a:srgbClr val="FFFFFF"/>
              </a:gs>
              <a:gs pos="100000">
                <a:srgbClr val="92D050"/>
              </a:gs>
            </a:gsLst>
            <a:path path="shape">
              <a:fillToRect l="50000" t="50000" r="50000" b="50000"/>
            </a:path>
          </a:gradFill>
          <a:ln w="9525" algn="ctr">
            <a:noFill/>
            <a:miter lim="800000"/>
            <a:headEnd/>
            <a:tailEnd/>
          </a:ln>
          <a:effectLst/>
        </p:spPr>
        <p:txBody>
          <a:bodyPr wrap="none" lIns="67500" tIns="35100" rIns="67500" bIns="35100" anchor="ctr"/>
          <a:lstStyle/>
          <a:p>
            <a:pPr algn="ctr">
              <a:lnSpc>
                <a:spcPct val="100000"/>
              </a:lnSpc>
              <a:defRPr/>
            </a:pPr>
            <a:endParaRPr lang="ja-JP" altLang="en-US" sz="900">
              <a:latin typeface="Arial" charset="0"/>
              <a:ea typeface="MS UI Gothic" pitchFamily="50" charset="-128"/>
              <a:cs typeface="+mn-cs"/>
            </a:endParaRPr>
          </a:p>
        </p:txBody>
      </p:sp>
      <p:sp>
        <p:nvSpPr>
          <p:cNvPr id="8" name="Rectangle 20"/>
          <p:cNvSpPr txBox="1">
            <a:spLocks noChangeArrowheads="1"/>
          </p:cNvSpPr>
          <p:nvPr/>
        </p:nvSpPr>
        <p:spPr>
          <a:xfrm>
            <a:off x="196849" y="7169"/>
            <a:ext cx="9974114" cy="375127"/>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lvl1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2pPr>
            <a:lvl3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3pPr>
            <a:lvl4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4pPr>
            <a:lvl5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5pPr>
            <a:lvl6pPr marL="3429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6pPr>
            <a:lvl7pPr marL="6858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7pPr>
            <a:lvl8pPr marL="10287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8pPr>
            <a:lvl9pPr marL="13716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9pPr>
          </a:lstStyle>
          <a:p>
            <a:pPr>
              <a:lnSpc>
                <a:spcPct val="100000"/>
              </a:lnSpc>
            </a:pPr>
            <a:r>
              <a:rPr lang="ja-JP" altLang="en-US" sz="2000" b="1" kern="0" dirty="0" smtClean="0">
                <a:latin typeface="Meiryo UI" panose="020B0604030504040204" pitchFamily="50" charset="-128"/>
                <a:ea typeface="Meiryo UI" panose="020B0604030504040204" pitchFamily="50" charset="-128"/>
              </a:rPr>
              <a:t>４．ロードマップと目標</a:t>
            </a:r>
            <a:endParaRPr lang="ja-JP" altLang="en-US" sz="2000" b="1" kern="0" dirty="0">
              <a:latin typeface="Meiryo UI" panose="020B0604030504040204" pitchFamily="50" charset="-128"/>
              <a:ea typeface="Meiryo UI" panose="020B0604030504040204" pitchFamily="50" charset="-128"/>
            </a:endParaRPr>
          </a:p>
        </p:txBody>
      </p:sp>
      <p:sp>
        <p:nvSpPr>
          <p:cNvPr id="51" name="ホームベース 50"/>
          <p:cNvSpPr/>
          <p:nvPr/>
        </p:nvSpPr>
        <p:spPr>
          <a:xfrm>
            <a:off x="1383587" y="7125749"/>
            <a:ext cx="7723674" cy="254539"/>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90" dirty="0" smtClean="0">
                <a:solidFill>
                  <a:schemeClr val="accent5">
                    <a:lumMod val="75000"/>
                  </a:schemeClr>
                </a:solidFill>
                <a:latin typeface="Meiryo UI" panose="020B0604030504040204" pitchFamily="50" charset="-128"/>
                <a:ea typeface="Meiryo UI" panose="020B0604030504040204" pitchFamily="50" charset="-128"/>
              </a:rPr>
              <a:t>自転車レンタル</a:t>
            </a:r>
            <a:endParaRPr lang="en-US" altLang="ja-JP" sz="990" dirty="0" smtClean="0">
              <a:solidFill>
                <a:schemeClr val="accent5">
                  <a:lumMod val="75000"/>
                </a:schemeClr>
              </a:solidFill>
              <a:latin typeface="Meiryo UI" panose="020B0604030504040204" pitchFamily="50" charset="-128"/>
              <a:ea typeface="Meiryo UI" panose="020B0604030504040204" pitchFamily="50" charset="-128"/>
            </a:endParaRPr>
          </a:p>
          <a:p>
            <a:pPr algn="r"/>
            <a:r>
              <a:rPr lang="en-US" altLang="ja-JP" sz="800" dirty="0" smtClean="0">
                <a:solidFill>
                  <a:schemeClr val="accent5">
                    <a:lumMod val="75000"/>
                  </a:schemeClr>
                </a:solidFill>
                <a:latin typeface="Meiryo UI" panose="020B0604030504040204" pitchFamily="50" charset="-128"/>
                <a:ea typeface="Meiryo UI" panose="020B0604030504040204" pitchFamily="50" charset="-128"/>
              </a:rPr>
              <a:t>+</a:t>
            </a:r>
            <a:r>
              <a:rPr lang="ja-JP" altLang="en-US" sz="800" dirty="0" smtClean="0">
                <a:solidFill>
                  <a:schemeClr val="accent5">
                    <a:lumMod val="75000"/>
                  </a:schemeClr>
                </a:solidFill>
                <a:latin typeface="Meiryo UI" panose="020B0604030504040204" pitchFamily="50" charset="-128"/>
                <a:ea typeface="Meiryo UI" panose="020B0604030504040204" pitchFamily="50" charset="-128"/>
              </a:rPr>
              <a:t>宿泊</a:t>
            </a:r>
            <a:r>
              <a:rPr lang="ja-JP" altLang="en-US" sz="800" dirty="0">
                <a:solidFill>
                  <a:schemeClr val="accent5">
                    <a:lumMod val="75000"/>
                  </a:schemeClr>
                </a:solidFill>
                <a:latin typeface="Meiryo UI" panose="020B0604030504040204" pitchFamily="50" charset="-128"/>
                <a:ea typeface="Meiryo UI" panose="020B0604030504040204" pitchFamily="50" charset="-128"/>
              </a:rPr>
              <a:t>・飲食・</a:t>
            </a:r>
            <a:r>
              <a:rPr lang="ja-JP" altLang="en-US" sz="800" dirty="0" smtClean="0">
                <a:solidFill>
                  <a:schemeClr val="accent5">
                    <a:lumMod val="75000"/>
                  </a:schemeClr>
                </a:solidFill>
                <a:latin typeface="Meiryo UI" panose="020B0604030504040204" pitchFamily="50" charset="-128"/>
                <a:ea typeface="Meiryo UI" panose="020B0604030504040204" pitchFamily="50" charset="-128"/>
              </a:rPr>
              <a:t>小売</a:t>
            </a:r>
            <a:endParaRPr lang="ja-JP" altLang="en-US" sz="800" dirty="0">
              <a:solidFill>
                <a:schemeClr val="accent5">
                  <a:lumMod val="75000"/>
                </a:schemeClr>
              </a:solidFill>
              <a:latin typeface="Meiryo UI" panose="020B0604030504040204" pitchFamily="50" charset="-128"/>
              <a:ea typeface="Meiryo UI" panose="020B0604030504040204" pitchFamily="50" charset="-128"/>
            </a:endParaRPr>
          </a:p>
        </p:txBody>
      </p:sp>
      <p:sp>
        <p:nvSpPr>
          <p:cNvPr id="52" name="ホームベース 51"/>
          <p:cNvSpPr/>
          <p:nvPr/>
        </p:nvSpPr>
        <p:spPr>
          <a:xfrm>
            <a:off x="1383587" y="6487858"/>
            <a:ext cx="4245281" cy="254539"/>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90" dirty="0">
                <a:solidFill>
                  <a:schemeClr val="accent5">
                    <a:lumMod val="75000"/>
                  </a:schemeClr>
                </a:solidFill>
                <a:latin typeface="Meiryo UI" panose="020B0604030504040204" pitchFamily="50" charset="-128"/>
                <a:ea typeface="Meiryo UI" panose="020B0604030504040204" pitchFamily="50" charset="-128"/>
              </a:rPr>
              <a:t>アルペンルート来訪者のうち、</a:t>
            </a:r>
            <a:r>
              <a:rPr lang="en-US" altLang="ja-JP" sz="990" dirty="0" smtClean="0">
                <a:solidFill>
                  <a:schemeClr val="accent5">
                    <a:lumMod val="75000"/>
                  </a:schemeClr>
                </a:solidFill>
                <a:latin typeface="Meiryo UI" panose="020B0604030504040204" pitchFamily="50" charset="-128"/>
                <a:ea typeface="Meiryo UI" panose="020B0604030504040204" pitchFamily="50" charset="-128"/>
              </a:rPr>
              <a:t>1/1,000</a:t>
            </a:r>
            <a:r>
              <a:rPr lang="ja-JP" altLang="en-US" sz="990" dirty="0">
                <a:solidFill>
                  <a:schemeClr val="accent5">
                    <a:lumMod val="75000"/>
                  </a:schemeClr>
                </a:solidFill>
                <a:latin typeface="Meiryo UI" panose="020B0604030504040204" pitchFamily="50" charset="-128"/>
                <a:ea typeface="Meiryo UI" panose="020B0604030504040204" pitchFamily="50" charset="-128"/>
              </a:rPr>
              <a:t>人が自転車に乗換</a:t>
            </a:r>
          </a:p>
        </p:txBody>
      </p:sp>
      <p:sp>
        <p:nvSpPr>
          <p:cNvPr id="53" name="ホームベース 52"/>
          <p:cNvSpPr/>
          <p:nvPr/>
        </p:nvSpPr>
        <p:spPr>
          <a:xfrm>
            <a:off x="1383587" y="6168913"/>
            <a:ext cx="1262269" cy="254539"/>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90" dirty="0">
                <a:solidFill>
                  <a:schemeClr val="accent6">
                    <a:lumMod val="75000"/>
                  </a:schemeClr>
                </a:solidFill>
                <a:latin typeface="Meiryo UI" panose="020B0604030504040204" pitchFamily="50" charset="-128"/>
                <a:ea typeface="Meiryo UI" panose="020B0604030504040204" pitchFamily="50" charset="-128"/>
              </a:rPr>
              <a:t>総合</a:t>
            </a:r>
            <a:r>
              <a:rPr lang="ja-JP" altLang="en-US" sz="990" dirty="0" smtClean="0">
                <a:solidFill>
                  <a:schemeClr val="accent6">
                    <a:lumMod val="75000"/>
                  </a:schemeClr>
                </a:solidFill>
                <a:latin typeface="Meiryo UI" panose="020B0604030504040204" pitchFamily="50" charset="-128"/>
                <a:ea typeface="Meiryo UI" panose="020B0604030504040204" pitchFamily="50" charset="-128"/>
              </a:rPr>
              <a:t>拠点を整備</a:t>
            </a:r>
            <a:endParaRPr lang="ja-JP" altLang="en-US" sz="990" dirty="0">
              <a:solidFill>
                <a:schemeClr val="accent6">
                  <a:lumMod val="75000"/>
                </a:schemeClr>
              </a:solidFill>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155152" y="829814"/>
            <a:ext cx="918841" cy="276999"/>
          </a:xfrm>
          <a:prstGeom prst="rect">
            <a:avLst/>
          </a:prstGeom>
          <a:noFill/>
        </p:spPr>
        <p:txBody>
          <a:bodyPr wrap="none" rtlCol="0">
            <a:spAutoFit/>
          </a:bodyPr>
          <a:lstStyle/>
          <a:p>
            <a:r>
              <a:rPr lang="ja-JP" altLang="en-US" sz="1200" b="1" dirty="0" smtClean="0">
                <a:latin typeface="Meiryo UI" panose="020B0604030504040204" pitchFamily="50" charset="-128"/>
                <a:ea typeface="Meiryo UI" panose="020B0604030504040204" pitchFamily="50" charset="-128"/>
              </a:rPr>
              <a:t>ロードマップ</a:t>
            </a:r>
            <a:endParaRPr lang="ja-JP" altLang="en-US" sz="1200" b="1"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770160" y="532825"/>
            <a:ext cx="2916000" cy="288220"/>
          </a:xfrm>
          <a:prstGeom prst="rect">
            <a:avLst/>
          </a:prstGeom>
          <a:solidFill>
            <a:schemeClr val="bg1">
              <a:lumMod val="75000"/>
            </a:schemeClr>
          </a:solidFill>
        </p:spPr>
        <p:txBody>
          <a:bodyPr wrap="none" rtlCol="0">
            <a:normAutofit/>
          </a:bodyPr>
          <a:lstStyle/>
          <a:p>
            <a:pPr algn="ctr"/>
            <a:r>
              <a:rPr lang="en-US" altLang="ja-JP" sz="1273" b="1" dirty="0" smtClean="0">
                <a:latin typeface="Meiryo UI" panose="020B0604030504040204" pitchFamily="50" charset="-128"/>
                <a:ea typeface="Meiryo UI" panose="020B0604030504040204" pitchFamily="50" charset="-128"/>
              </a:rPr>
              <a:t>2021</a:t>
            </a:r>
            <a:r>
              <a:rPr lang="ja-JP" altLang="en-US" sz="1273" b="1" dirty="0" smtClean="0">
                <a:latin typeface="Meiryo UI" panose="020B0604030504040204" pitchFamily="50" charset="-128"/>
                <a:ea typeface="Meiryo UI" panose="020B0604030504040204" pitchFamily="50" charset="-128"/>
              </a:rPr>
              <a:t>年度</a:t>
            </a:r>
            <a:endParaRPr lang="ja-JP" altLang="en-US" sz="1273" b="1" dirty="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155152" y="6107960"/>
            <a:ext cx="1175322" cy="1251112"/>
          </a:xfrm>
          <a:prstGeom prst="rect">
            <a:avLst/>
          </a:prstGeom>
          <a:noFill/>
        </p:spPr>
        <p:txBody>
          <a:bodyPr wrap="none" rtlCol="0">
            <a:spAutoFit/>
          </a:bodyPr>
          <a:lstStyle/>
          <a:p>
            <a:r>
              <a:rPr lang="ja-JP" altLang="en-US" sz="990" dirty="0" smtClean="0">
                <a:latin typeface="Meiryo UI" panose="020B0604030504040204" pitchFamily="50" charset="-128"/>
                <a:ea typeface="Meiryo UI" panose="020B0604030504040204" pitchFamily="50" charset="-128"/>
              </a:rPr>
              <a:t>サイクルツーリズム</a:t>
            </a:r>
            <a:endParaRPr lang="en-US" altLang="ja-JP" sz="990" dirty="0" smtClean="0">
              <a:latin typeface="Meiryo UI" panose="020B0604030504040204" pitchFamily="50" charset="-128"/>
              <a:ea typeface="Meiryo UI" panose="020B0604030504040204" pitchFamily="50" charset="-128"/>
            </a:endParaRPr>
          </a:p>
          <a:p>
            <a:r>
              <a:rPr lang="ja-JP" altLang="en-US" sz="990" dirty="0" smtClean="0">
                <a:latin typeface="Meiryo UI" panose="020B0604030504040204" pitchFamily="50" charset="-128"/>
                <a:ea typeface="Meiryo UI" panose="020B0604030504040204" pitchFamily="50" charset="-128"/>
              </a:rPr>
              <a:t>拠点数</a:t>
            </a:r>
            <a:endParaRPr lang="en-US" altLang="ja-JP" sz="990" dirty="0" smtClean="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990" dirty="0">
                <a:latin typeface="Meiryo UI" panose="020B0604030504040204" pitchFamily="50" charset="-128"/>
                <a:ea typeface="Meiryo UI" panose="020B0604030504040204" pitchFamily="50" charset="-128"/>
              </a:rPr>
              <a:t>拠点の利用者数</a:t>
            </a:r>
            <a:endParaRPr lang="en-US" altLang="ja-JP" sz="990" dirty="0">
              <a:latin typeface="Meiryo UI" panose="020B0604030504040204" pitchFamily="50" charset="-128"/>
              <a:ea typeface="Meiryo UI" panose="020B0604030504040204" pitchFamily="50" charset="-128"/>
            </a:endParaRPr>
          </a:p>
          <a:p>
            <a:endParaRPr lang="en-US" altLang="ja-JP" sz="990" dirty="0">
              <a:latin typeface="Meiryo UI" panose="020B0604030504040204" pitchFamily="50" charset="-128"/>
              <a:ea typeface="Meiryo UI" panose="020B0604030504040204" pitchFamily="50" charset="-128"/>
            </a:endParaRPr>
          </a:p>
          <a:p>
            <a:r>
              <a:rPr lang="ja-JP" altLang="en-US" sz="990" dirty="0">
                <a:latin typeface="Meiryo UI" panose="020B0604030504040204" pitchFamily="50" charset="-128"/>
                <a:ea typeface="Meiryo UI" panose="020B0604030504040204" pitchFamily="50" charset="-128"/>
              </a:rPr>
              <a:t>自転車台数</a:t>
            </a:r>
            <a:endParaRPr lang="en-US" altLang="ja-JP" sz="990" dirty="0">
              <a:latin typeface="Meiryo UI" panose="020B0604030504040204" pitchFamily="50" charset="-128"/>
              <a:ea typeface="Meiryo UI" panose="020B0604030504040204" pitchFamily="50" charset="-128"/>
            </a:endParaRPr>
          </a:p>
          <a:p>
            <a:endParaRPr lang="en-US" altLang="ja-JP" sz="990" dirty="0" smtClean="0">
              <a:latin typeface="Meiryo UI" panose="020B0604030504040204" pitchFamily="50" charset="-128"/>
              <a:ea typeface="Meiryo UI" panose="020B0604030504040204" pitchFamily="50" charset="-128"/>
            </a:endParaRPr>
          </a:p>
          <a:p>
            <a:r>
              <a:rPr lang="ja-JP" altLang="en-US" sz="990" dirty="0" smtClean="0">
                <a:latin typeface="Meiryo UI" panose="020B0604030504040204" pitchFamily="50" charset="-128"/>
                <a:ea typeface="Meiryo UI" panose="020B0604030504040204" pitchFamily="50" charset="-128"/>
              </a:rPr>
              <a:t>連携事業者の売上</a:t>
            </a:r>
            <a:endParaRPr lang="en-US" altLang="ja-JP" sz="990" dirty="0" smtClean="0">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2617678" y="6175402"/>
            <a:ext cx="1107996" cy="244682"/>
          </a:xfrm>
          <a:prstGeom prst="rect">
            <a:avLst/>
          </a:prstGeom>
          <a:noFill/>
        </p:spPr>
        <p:txBody>
          <a:bodyPr wrap="none" rtlCol="0">
            <a:spAutoFit/>
          </a:bodyPr>
          <a:lstStyle/>
          <a:p>
            <a:r>
              <a:rPr lang="ja-JP" altLang="en-US" sz="990" dirty="0" smtClean="0">
                <a:latin typeface="Meiryo UI" panose="020B0604030504040204" pitchFamily="50" charset="-128"/>
                <a:ea typeface="Meiryo UI" panose="020B0604030504040204" pitchFamily="50" charset="-128"/>
              </a:rPr>
              <a:t>グリーンパーク吉峰</a:t>
            </a:r>
            <a:endParaRPr lang="ja-JP" altLang="en-US" sz="990" dirty="0">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3783086" y="532825"/>
            <a:ext cx="2916000" cy="288220"/>
          </a:xfrm>
          <a:prstGeom prst="rect">
            <a:avLst/>
          </a:prstGeom>
          <a:solidFill>
            <a:schemeClr val="bg1">
              <a:lumMod val="75000"/>
            </a:schemeClr>
          </a:solidFill>
        </p:spPr>
        <p:txBody>
          <a:bodyPr wrap="none" rtlCol="0">
            <a:normAutofit/>
          </a:bodyPr>
          <a:lstStyle>
            <a:defPPr>
              <a:defRPr lang="ja-JP"/>
            </a:defPPr>
            <a:lvl1pPr algn="ctr">
              <a:defRPr sz="1273" b="1">
                <a:latin typeface="Meiryo UI" panose="020B0604030504040204" pitchFamily="50" charset="-128"/>
                <a:ea typeface="Meiryo UI" panose="020B0604030504040204" pitchFamily="50" charset="-128"/>
              </a:defRPr>
            </a:lvl1pPr>
          </a:lstStyle>
          <a:p>
            <a:r>
              <a:rPr lang="en-US" altLang="ja-JP" dirty="0"/>
              <a:t>2022</a:t>
            </a:r>
            <a:r>
              <a:rPr lang="ja-JP" altLang="en-US" dirty="0"/>
              <a:t>年度</a:t>
            </a:r>
          </a:p>
        </p:txBody>
      </p:sp>
      <p:sp>
        <p:nvSpPr>
          <p:cNvPr id="60" name="テキスト ボックス 59"/>
          <p:cNvSpPr txBox="1"/>
          <p:nvPr/>
        </p:nvSpPr>
        <p:spPr>
          <a:xfrm>
            <a:off x="5630607" y="6175402"/>
            <a:ext cx="2514148" cy="244682"/>
          </a:xfrm>
          <a:prstGeom prst="rect">
            <a:avLst/>
          </a:prstGeom>
          <a:noFill/>
        </p:spPr>
        <p:txBody>
          <a:bodyPr wrap="square" rtlCol="0">
            <a:spAutoFit/>
          </a:bodyPr>
          <a:lstStyle/>
          <a:p>
            <a:r>
              <a:rPr lang="ja-JP" altLang="en-US" sz="990" dirty="0" smtClean="0">
                <a:latin typeface="Meiryo UI" panose="020B0604030504040204" pitchFamily="50" charset="-128"/>
                <a:ea typeface="Meiryo UI" panose="020B0604030504040204" pitchFamily="50" charset="-128"/>
              </a:rPr>
              <a:t>立山駅</a:t>
            </a:r>
            <a:r>
              <a:rPr lang="ja-JP" altLang="en-US" sz="990" dirty="0">
                <a:latin typeface="Meiryo UI" panose="020B0604030504040204" pitchFamily="50" charset="-128"/>
                <a:ea typeface="Meiryo UI" panose="020B0604030504040204" pitchFamily="50" charset="-128"/>
              </a:rPr>
              <a:t>・</a:t>
            </a:r>
            <a:r>
              <a:rPr lang="ja-JP" altLang="en-US" sz="990" dirty="0" smtClean="0">
                <a:latin typeface="Meiryo UI" panose="020B0604030504040204" pitchFamily="50" charset="-128"/>
                <a:ea typeface="Meiryo UI" panose="020B0604030504040204" pitchFamily="50" charset="-128"/>
              </a:rPr>
              <a:t>五百石駅・岩峅寺駅</a:t>
            </a:r>
            <a:endParaRPr lang="ja-JP" altLang="en-US" sz="990" dirty="0">
              <a:latin typeface="Meiryo UI" panose="020B0604030504040204" pitchFamily="50" charset="-128"/>
              <a:ea typeface="Meiryo UI" panose="020B0604030504040204" pitchFamily="50" charset="-128"/>
            </a:endParaRPr>
          </a:p>
        </p:txBody>
      </p:sp>
      <p:sp>
        <p:nvSpPr>
          <p:cNvPr id="61" name="ホームベース 60"/>
          <p:cNvSpPr/>
          <p:nvPr/>
        </p:nvSpPr>
        <p:spPr>
          <a:xfrm>
            <a:off x="3860328" y="6168913"/>
            <a:ext cx="1770278" cy="254539"/>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90" dirty="0" smtClean="0">
                <a:solidFill>
                  <a:schemeClr val="accent5">
                    <a:lumMod val="75000"/>
                  </a:schemeClr>
                </a:solidFill>
                <a:latin typeface="Meiryo UI" panose="020B0604030504040204" pitchFamily="50" charset="-128"/>
                <a:ea typeface="Meiryo UI" panose="020B0604030504040204" pitchFamily="50" charset="-128"/>
              </a:rPr>
              <a:t>レンタル拠点・回収拠点整備</a:t>
            </a:r>
            <a:endParaRPr lang="ja-JP" altLang="en-US" sz="990" dirty="0">
              <a:solidFill>
                <a:schemeClr val="accent5">
                  <a:lumMod val="75000"/>
                </a:schemeClr>
              </a:solidFill>
              <a:latin typeface="Meiryo UI" panose="020B0604030504040204" pitchFamily="50" charset="-128"/>
              <a:ea typeface="Meiryo UI" panose="020B0604030504040204" pitchFamily="50" charset="-128"/>
            </a:endParaRPr>
          </a:p>
        </p:txBody>
      </p:sp>
      <p:sp>
        <p:nvSpPr>
          <p:cNvPr id="62" name="ホームベース 61"/>
          <p:cNvSpPr/>
          <p:nvPr/>
        </p:nvSpPr>
        <p:spPr>
          <a:xfrm>
            <a:off x="6873253" y="6481769"/>
            <a:ext cx="2234009" cy="254539"/>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990" dirty="0">
                <a:solidFill>
                  <a:schemeClr val="accent5">
                    <a:lumMod val="75000"/>
                  </a:schemeClr>
                </a:solidFill>
                <a:latin typeface="Meiryo UI" panose="020B0604030504040204" pitchFamily="50" charset="-128"/>
                <a:ea typeface="Meiryo UI" panose="020B0604030504040204" pitchFamily="50" charset="-128"/>
              </a:rPr>
              <a:t>1/100</a:t>
            </a:r>
            <a:r>
              <a:rPr lang="ja-JP" altLang="en-US" sz="990" dirty="0">
                <a:solidFill>
                  <a:schemeClr val="accent5">
                    <a:lumMod val="75000"/>
                  </a:schemeClr>
                </a:solidFill>
                <a:latin typeface="Meiryo UI" panose="020B0604030504040204" pitchFamily="50" charset="-128"/>
                <a:ea typeface="Meiryo UI" panose="020B0604030504040204" pitchFamily="50" charset="-128"/>
              </a:rPr>
              <a:t>人が自転車に乗換</a:t>
            </a:r>
          </a:p>
        </p:txBody>
      </p:sp>
      <p:sp>
        <p:nvSpPr>
          <p:cNvPr id="63" name="テキスト ボックス 62"/>
          <p:cNvSpPr txBox="1"/>
          <p:nvPr/>
        </p:nvSpPr>
        <p:spPr>
          <a:xfrm>
            <a:off x="9108999" y="6427704"/>
            <a:ext cx="1335622" cy="367793"/>
          </a:xfrm>
          <a:prstGeom prst="rect">
            <a:avLst/>
          </a:prstGeom>
          <a:noFill/>
        </p:spPr>
        <p:txBody>
          <a:bodyPr wrap="none" rtlCol="0">
            <a:spAutoFit/>
          </a:bodyPr>
          <a:lstStyle/>
          <a:p>
            <a:r>
              <a:rPr lang="ja-JP" altLang="en-US" sz="990" dirty="0" smtClean="0">
                <a:latin typeface="Meiryo UI" panose="020B0604030504040204" pitchFamily="50" charset="-128"/>
                <a:ea typeface="Meiryo UI" panose="020B0604030504040204" pitchFamily="50" charset="-128"/>
              </a:rPr>
              <a:t>約</a:t>
            </a:r>
            <a:r>
              <a:rPr lang="en-US" altLang="ja-JP" sz="990" dirty="0" smtClean="0">
                <a:latin typeface="Meiryo UI" panose="020B0604030504040204" pitchFamily="50" charset="-128"/>
                <a:ea typeface="Meiryo UI" panose="020B0604030504040204" pitchFamily="50" charset="-128"/>
              </a:rPr>
              <a:t>1</a:t>
            </a:r>
            <a:r>
              <a:rPr lang="ja-JP" altLang="en-US" sz="990" dirty="0" smtClean="0">
                <a:latin typeface="Meiryo UI" panose="020B0604030504040204" pitchFamily="50" charset="-128"/>
                <a:ea typeface="Meiryo UI" panose="020B0604030504040204" pitchFamily="50" charset="-128"/>
              </a:rPr>
              <a:t>万人</a:t>
            </a:r>
            <a:endParaRPr lang="en-US" altLang="ja-JP" sz="990" dirty="0" smtClean="0">
              <a:latin typeface="Meiryo UI" panose="020B0604030504040204" pitchFamily="50" charset="-128"/>
              <a:ea typeface="Meiryo UI" panose="020B0604030504040204" pitchFamily="50" charset="-128"/>
            </a:endParaRPr>
          </a:p>
          <a:p>
            <a:r>
              <a:rPr lang="en-US" altLang="ja-JP" sz="800" dirty="0" smtClean="0">
                <a:latin typeface="Meiryo UI" panose="020B0604030504040204" pitchFamily="50" charset="-128"/>
                <a:ea typeface="Meiryo UI" panose="020B0604030504040204" pitchFamily="50" charset="-128"/>
              </a:rPr>
              <a:t>100</a:t>
            </a:r>
            <a:r>
              <a:rPr lang="ja-JP" altLang="en-US" sz="800" dirty="0" smtClean="0">
                <a:latin typeface="Meiryo UI" panose="020B0604030504040204" pitchFamily="50" charset="-128"/>
                <a:ea typeface="Meiryo UI" panose="020B0604030504040204" pitchFamily="50" charset="-128"/>
              </a:rPr>
              <a:t>台</a:t>
            </a:r>
            <a:r>
              <a:rPr lang="ja-JP" altLang="en-US" sz="800" dirty="0">
                <a:latin typeface="Meiryo UI" panose="020B0604030504040204" pitchFamily="50" charset="-128"/>
                <a:ea typeface="Meiryo UI" panose="020B0604030504040204" pitchFamily="50" charset="-128"/>
              </a:rPr>
              <a:t>ずつ</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日貸す</a:t>
            </a:r>
            <a:r>
              <a:rPr lang="ja-JP" altLang="en-US" sz="800" dirty="0" smtClean="0">
                <a:latin typeface="Meiryo UI" panose="020B0604030504040204" pitchFamily="50" charset="-128"/>
                <a:ea typeface="Meiryo UI" panose="020B0604030504040204" pitchFamily="50" charset="-128"/>
              </a:rPr>
              <a:t>水準</a:t>
            </a:r>
            <a:endParaRPr lang="en-US" altLang="ja-JP" sz="800" dirty="0">
              <a:latin typeface="Meiryo UI" panose="020B0604030504040204" pitchFamily="50" charset="-128"/>
              <a:ea typeface="Meiryo UI" panose="020B0604030504040204" pitchFamily="50" charset="-128"/>
            </a:endParaRPr>
          </a:p>
        </p:txBody>
      </p:sp>
      <p:sp>
        <p:nvSpPr>
          <p:cNvPr id="64" name="テキスト ボックス 63"/>
          <p:cNvSpPr txBox="1"/>
          <p:nvPr/>
        </p:nvSpPr>
        <p:spPr>
          <a:xfrm>
            <a:off x="9146271" y="7145538"/>
            <a:ext cx="697627" cy="246221"/>
          </a:xfrm>
          <a:prstGeom prst="rect">
            <a:avLst/>
          </a:prstGeom>
          <a:noFill/>
        </p:spPr>
        <p:txBody>
          <a:bodyPr wrap="none" rtlCol="0">
            <a:spAutoFit/>
          </a:bodyPr>
          <a:lstStyle/>
          <a:p>
            <a:r>
              <a:rPr lang="ja-JP" altLang="en-US" sz="990" dirty="0" smtClean="0">
                <a:latin typeface="Meiryo UI" panose="020B0604030504040204" pitchFamily="50" charset="-128"/>
                <a:ea typeface="Meiryo UI" panose="020B0604030504040204" pitchFamily="50" charset="-128"/>
              </a:rPr>
              <a:t>約１億円</a:t>
            </a:r>
            <a:endParaRPr lang="en-US" altLang="ja-JP" sz="990" dirty="0">
              <a:latin typeface="Meiryo UI" panose="020B0604030504040204" pitchFamily="50" charset="-128"/>
              <a:ea typeface="Meiryo UI" panose="020B0604030504040204" pitchFamily="50" charset="-128"/>
            </a:endParaRPr>
          </a:p>
        </p:txBody>
      </p:sp>
      <p:sp>
        <p:nvSpPr>
          <p:cNvPr id="65" name="角丸四角形 64"/>
          <p:cNvSpPr/>
          <p:nvPr/>
        </p:nvSpPr>
        <p:spPr>
          <a:xfrm>
            <a:off x="9808937" y="1120667"/>
            <a:ext cx="509078" cy="4745630"/>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ja-JP" sz="1273" b="1" dirty="0">
                <a:solidFill>
                  <a:schemeClr val="tx1"/>
                </a:solidFill>
                <a:latin typeface="Meiryo UI" panose="020B0604030504040204" pitchFamily="50" charset="-128"/>
                <a:ea typeface="Meiryo UI" panose="020B0604030504040204" pitchFamily="50" charset="-128"/>
              </a:rPr>
              <a:t>【</a:t>
            </a:r>
            <a:r>
              <a:rPr lang="ja-JP" altLang="en-US" sz="1273" b="1" dirty="0">
                <a:solidFill>
                  <a:schemeClr val="tx1"/>
                </a:solidFill>
                <a:latin typeface="Meiryo UI" panose="020B0604030504040204" pitchFamily="50" charset="-128"/>
                <a:ea typeface="Meiryo UI" panose="020B0604030504040204" pitchFamily="50" charset="-128"/>
              </a:rPr>
              <a:t>目指す姿</a:t>
            </a:r>
            <a:r>
              <a:rPr lang="en-US" altLang="ja-JP" sz="1273" b="1" dirty="0" smtClean="0">
                <a:solidFill>
                  <a:schemeClr val="tx1"/>
                </a:solidFill>
                <a:latin typeface="Meiryo UI" panose="020B0604030504040204" pitchFamily="50" charset="-128"/>
                <a:ea typeface="Meiryo UI" panose="020B0604030504040204" pitchFamily="50" charset="-128"/>
              </a:rPr>
              <a:t>】</a:t>
            </a:r>
            <a:r>
              <a:rPr lang="ja-JP" altLang="en-US" sz="1273" b="1" dirty="0" smtClean="0">
                <a:solidFill>
                  <a:schemeClr val="tx1"/>
                </a:solidFill>
                <a:latin typeface="Meiryo UI" panose="020B0604030504040204" pitchFamily="50" charset="-128"/>
                <a:ea typeface="Meiryo UI" panose="020B0604030504040204" pitchFamily="50" charset="-128"/>
              </a:rPr>
              <a:t>北陸</a:t>
            </a:r>
            <a:r>
              <a:rPr lang="ja-JP" altLang="en-US" sz="1273" b="1" dirty="0">
                <a:solidFill>
                  <a:schemeClr val="tx1"/>
                </a:solidFill>
                <a:latin typeface="Meiryo UI" panose="020B0604030504040204" pitchFamily="50" charset="-128"/>
                <a:ea typeface="Meiryo UI" panose="020B0604030504040204" pitchFamily="50" charset="-128"/>
              </a:rPr>
              <a:t>で１番のサイクルツーリズムの聖地に</a:t>
            </a:r>
            <a:r>
              <a:rPr lang="ja-JP" altLang="en-US" sz="1273" b="1" dirty="0" smtClean="0">
                <a:solidFill>
                  <a:schemeClr val="tx1"/>
                </a:solidFill>
                <a:latin typeface="Meiryo UI" panose="020B0604030504040204" pitchFamily="50" charset="-128"/>
                <a:ea typeface="Meiryo UI" panose="020B0604030504040204" pitchFamily="50" charset="-128"/>
              </a:rPr>
              <a:t>なる</a:t>
            </a:r>
            <a:endParaRPr lang="ja-JP" altLang="en-US" sz="1273" b="1" dirty="0">
              <a:solidFill>
                <a:schemeClr val="tx1"/>
              </a:solidFill>
              <a:latin typeface="Meiryo UI" panose="020B0604030504040204" pitchFamily="50" charset="-128"/>
              <a:ea typeface="Meiryo UI" panose="020B0604030504040204" pitchFamily="50" charset="-128"/>
            </a:endParaRPr>
          </a:p>
        </p:txBody>
      </p:sp>
      <p:sp>
        <p:nvSpPr>
          <p:cNvPr id="66" name="角丸四角形 65"/>
          <p:cNvSpPr/>
          <p:nvPr/>
        </p:nvSpPr>
        <p:spPr>
          <a:xfrm>
            <a:off x="770159" y="4101391"/>
            <a:ext cx="2916000" cy="1728000"/>
          </a:xfrm>
          <a:prstGeom prst="roundRect">
            <a:avLst>
              <a:gd name="adj" fmla="val 14633"/>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73" dirty="0">
                <a:solidFill>
                  <a:schemeClr val="accent1">
                    <a:lumMod val="50000"/>
                  </a:schemeClr>
                </a:solidFill>
                <a:latin typeface="Meiryo UI" panose="020B0604030504040204" pitchFamily="50" charset="-128"/>
                <a:ea typeface="Meiryo UI" panose="020B0604030504040204" pitchFamily="50" charset="-128"/>
              </a:rPr>
              <a:t>●ガイドツアーを軸としたプロモーション</a:t>
            </a:r>
            <a:endParaRPr lang="en-US" altLang="ja-JP" sz="1273" dirty="0">
              <a:solidFill>
                <a:schemeClr val="accent1">
                  <a:lumMod val="50000"/>
                </a:schemeClr>
              </a:solidFill>
              <a:latin typeface="Meiryo UI" panose="020B0604030504040204" pitchFamily="50" charset="-128"/>
              <a:ea typeface="Meiryo UI" panose="020B0604030504040204" pitchFamily="50" charset="-128"/>
            </a:endParaRPr>
          </a:p>
          <a:p>
            <a:r>
              <a:rPr lang="ja-JP" altLang="en-US" sz="990" dirty="0">
                <a:solidFill>
                  <a:schemeClr val="accent1">
                    <a:lumMod val="50000"/>
                  </a:schemeClr>
                </a:solidFill>
                <a:latin typeface="Meiryo UI" panose="020B0604030504040204" pitchFamily="50" charset="-128"/>
                <a:ea typeface="Meiryo UI" panose="020B0604030504040204" pitchFamily="50" charset="-128"/>
              </a:rPr>
              <a:t>　・モンベルとの連携を</a:t>
            </a:r>
            <a:r>
              <a:rPr lang="ja-JP" altLang="en-US" sz="990" dirty="0" smtClean="0">
                <a:solidFill>
                  <a:schemeClr val="accent1">
                    <a:lumMod val="50000"/>
                  </a:schemeClr>
                </a:solidFill>
                <a:latin typeface="Meiryo UI" panose="020B0604030504040204" pitchFamily="50" charset="-128"/>
                <a:ea typeface="Meiryo UI" panose="020B0604030504040204" pitchFamily="50" charset="-128"/>
              </a:rPr>
              <a:t>検討</a:t>
            </a:r>
            <a:endParaRPr lang="en-US" altLang="ja-JP" sz="990" dirty="0" smtClean="0">
              <a:solidFill>
                <a:schemeClr val="accent1">
                  <a:lumMod val="50000"/>
                </a:schemeClr>
              </a:solidFill>
              <a:latin typeface="Meiryo UI" panose="020B0604030504040204" pitchFamily="50" charset="-128"/>
              <a:ea typeface="Meiryo UI" panose="020B0604030504040204" pitchFamily="50" charset="-128"/>
            </a:endParaRPr>
          </a:p>
          <a:p>
            <a:endParaRPr lang="en-US" altLang="ja-JP" sz="600" dirty="0">
              <a:solidFill>
                <a:schemeClr val="accent1">
                  <a:lumMod val="50000"/>
                </a:schemeClr>
              </a:solidFill>
              <a:latin typeface="Meiryo UI" panose="020B0604030504040204" pitchFamily="50" charset="-128"/>
              <a:ea typeface="Meiryo UI" panose="020B0604030504040204" pitchFamily="50" charset="-128"/>
            </a:endParaRPr>
          </a:p>
          <a:p>
            <a:r>
              <a:rPr lang="ja-JP" altLang="en-US" sz="1273" dirty="0" smtClean="0">
                <a:solidFill>
                  <a:schemeClr val="accent1">
                    <a:lumMod val="50000"/>
                  </a:schemeClr>
                </a:solidFill>
                <a:latin typeface="Meiryo UI" panose="020B0604030504040204" pitchFamily="50" charset="-128"/>
                <a:ea typeface="Meiryo UI" panose="020B0604030504040204" pitchFamily="50" charset="-128"/>
              </a:rPr>
              <a:t>●サイクリスト向けのサービス開発</a:t>
            </a:r>
            <a:endParaRPr lang="en-US" altLang="ja-JP" sz="1273" dirty="0" smtClean="0">
              <a:solidFill>
                <a:schemeClr val="accent1">
                  <a:lumMod val="50000"/>
                </a:schemeClr>
              </a:solidFill>
              <a:latin typeface="Meiryo UI" panose="020B0604030504040204" pitchFamily="50" charset="-128"/>
              <a:ea typeface="Meiryo UI" panose="020B0604030504040204" pitchFamily="50" charset="-128"/>
            </a:endParaRPr>
          </a:p>
          <a:p>
            <a:r>
              <a:rPr lang="ja-JP" altLang="en-US" sz="990" dirty="0">
                <a:solidFill>
                  <a:schemeClr val="accent1">
                    <a:lumMod val="50000"/>
                  </a:schemeClr>
                </a:solidFill>
                <a:latin typeface="Meiryo UI" panose="020B0604030504040204" pitchFamily="50" charset="-128"/>
                <a:ea typeface="Meiryo UI" panose="020B0604030504040204" pitchFamily="50" charset="-128"/>
              </a:rPr>
              <a:t>　</a:t>
            </a:r>
            <a:r>
              <a:rPr lang="ja-JP" altLang="en-US" sz="990" dirty="0" smtClean="0">
                <a:solidFill>
                  <a:schemeClr val="accent1">
                    <a:lumMod val="50000"/>
                  </a:schemeClr>
                </a:solidFill>
                <a:latin typeface="Meiryo UI" panose="020B0604030504040204" pitchFamily="50" charset="-128"/>
                <a:ea typeface="Meiryo UI" panose="020B0604030504040204" pitchFamily="50" charset="-128"/>
              </a:rPr>
              <a:t>・町内</a:t>
            </a:r>
            <a:r>
              <a:rPr lang="ja-JP" altLang="en-US" sz="990" dirty="0">
                <a:solidFill>
                  <a:schemeClr val="accent1">
                    <a:lumMod val="50000"/>
                  </a:schemeClr>
                </a:solidFill>
                <a:latin typeface="Meiryo UI" panose="020B0604030504040204" pitchFamily="50" charset="-128"/>
                <a:ea typeface="Meiryo UI" panose="020B0604030504040204" pitchFamily="50" charset="-128"/>
              </a:rPr>
              <a:t>の宿泊・飲食・小売事業者等と連携した</a:t>
            </a:r>
          </a:p>
          <a:p>
            <a:r>
              <a:rPr lang="ja-JP" altLang="en-US" sz="990" dirty="0">
                <a:solidFill>
                  <a:schemeClr val="accent1">
                    <a:lumMod val="50000"/>
                  </a:schemeClr>
                </a:solidFill>
                <a:latin typeface="Meiryo UI" panose="020B0604030504040204" pitchFamily="50" charset="-128"/>
                <a:ea typeface="Meiryo UI" panose="020B0604030504040204" pitchFamily="50" charset="-128"/>
              </a:rPr>
              <a:t>　　サイクリスト受け入れサービスの</a:t>
            </a:r>
            <a:r>
              <a:rPr lang="ja-JP" altLang="en-US" sz="990" dirty="0" smtClean="0">
                <a:solidFill>
                  <a:schemeClr val="accent1">
                    <a:lumMod val="50000"/>
                  </a:schemeClr>
                </a:solidFill>
                <a:latin typeface="Meiryo UI" panose="020B0604030504040204" pitchFamily="50" charset="-128"/>
                <a:ea typeface="Meiryo UI" panose="020B0604030504040204" pitchFamily="50" charset="-128"/>
              </a:rPr>
              <a:t>企画</a:t>
            </a:r>
            <a:endParaRPr lang="en-US" altLang="ja-JP" sz="990" dirty="0" smtClean="0">
              <a:solidFill>
                <a:schemeClr val="accent1">
                  <a:lumMod val="50000"/>
                </a:schemeClr>
              </a:solidFill>
              <a:latin typeface="Meiryo UI" panose="020B0604030504040204" pitchFamily="50" charset="-128"/>
              <a:ea typeface="Meiryo UI" panose="020B0604030504040204" pitchFamily="50" charset="-128"/>
            </a:endParaRPr>
          </a:p>
          <a:p>
            <a:endParaRPr lang="en-US" altLang="ja-JP" sz="600" dirty="0">
              <a:solidFill>
                <a:schemeClr val="accent1">
                  <a:lumMod val="50000"/>
                </a:schemeClr>
              </a:solidFill>
              <a:latin typeface="Meiryo UI" panose="020B0604030504040204" pitchFamily="50" charset="-128"/>
              <a:ea typeface="Meiryo UI" panose="020B0604030504040204" pitchFamily="50" charset="-128"/>
            </a:endParaRPr>
          </a:p>
          <a:p>
            <a:r>
              <a:rPr lang="ja-JP" altLang="en-US" sz="1273" dirty="0" smtClean="0">
                <a:solidFill>
                  <a:schemeClr val="accent1">
                    <a:lumMod val="50000"/>
                  </a:schemeClr>
                </a:solidFill>
                <a:latin typeface="Meiryo UI" panose="020B0604030504040204" pitchFamily="50" charset="-128"/>
                <a:ea typeface="Meiryo UI" panose="020B0604030504040204" pitchFamily="50" charset="-128"/>
              </a:rPr>
              <a:t>●看板設置</a:t>
            </a:r>
            <a:endParaRPr lang="en-US" altLang="ja-JP" sz="1273" dirty="0">
              <a:solidFill>
                <a:schemeClr val="accent1">
                  <a:lumMod val="50000"/>
                </a:schemeClr>
              </a:solidFill>
              <a:latin typeface="Meiryo UI" panose="020B0604030504040204" pitchFamily="50" charset="-128"/>
              <a:ea typeface="Meiryo UI" panose="020B0604030504040204" pitchFamily="50" charset="-128"/>
            </a:endParaRPr>
          </a:p>
        </p:txBody>
      </p:sp>
      <p:sp>
        <p:nvSpPr>
          <p:cNvPr id="67" name="角丸四角形 66"/>
          <p:cNvSpPr/>
          <p:nvPr/>
        </p:nvSpPr>
        <p:spPr>
          <a:xfrm>
            <a:off x="770159" y="1120668"/>
            <a:ext cx="2916000" cy="1332000"/>
          </a:xfrm>
          <a:prstGeom prst="roundRect">
            <a:avLst>
              <a:gd name="adj" fmla="val 13748"/>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73" dirty="0">
                <a:solidFill>
                  <a:schemeClr val="accent1">
                    <a:lumMod val="50000"/>
                  </a:schemeClr>
                </a:solidFill>
                <a:latin typeface="Meiryo UI" panose="020B0604030504040204" pitchFamily="50" charset="-128"/>
                <a:ea typeface="Meiryo UI" panose="020B0604030504040204" pitchFamily="50" charset="-128"/>
              </a:rPr>
              <a:t>●自転車</a:t>
            </a:r>
            <a:r>
              <a:rPr lang="ja-JP" altLang="en-US" sz="1273" dirty="0" smtClean="0">
                <a:solidFill>
                  <a:schemeClr val="accent1">
                    <a:lumMod val="50000"/>
                  </a:schemeClr>
                </a:solidFill>
                <a:latin typeface="Meiryo UI" panose="020B0604030504040204" pitchFamily="50" charset="-128"/>
                <a:ea typeface="Meiryo UI" panose="020B0604030504040204" pitchFamily="50" charset="-128"/>
              </a:rPr>
              <a:t>貸出の開始</a:t>
            </a:r>
            <a:endParaRPr lang="en-US" altLang="ja-JP" sz="1273" dirty="0">
              <a:solidFill>
                <a:schemeClr val="accent1">
                  <a:lumMod val="50000"/>
                </a:schemeClr>
              </a:solidFill>
              <a:latin typeface="Meiryo UI" panose="020B0604030504040204" pitchFamily="50" charset="-128"/>
              <a:ea typeface="Meiryo UI" panose="020B0604030504040204" pitchFamily="50" charset="-128"/>
            </a:endParaRPr>
          </a:p>
          <a:p>
            <a:r>
              <a:rPr lang="ja-JP" altLang="en-US" sz="990" dirty="0">
                <a:solidFill>
                  <a:schemeClr val="accent1">
                    <a:lumMod val="50000"/>
                  </a:schemeClr>
                </a:solidFill>
                <a:latin typeface="Meiryo UI" panose="020B0604030504040204" pitchFamily="50" charset="-128"/>
                <a:ea typeface="Meiryo UI" panose="020B0604030504040204" pitchFamily="50" charset="-128"/>
              </a:rPr>
              <a:t>　</a:t>
            </a:r>
            <a:r>
              <a:rPr lang="ja-JP" altLang="en-US" sz="990" dirty="0" smtClean="0">
                <a:solidFill>
                  <a:schemeClr val="accent1">
                    <a:lumMod val="50000"/>
                  </a:schemeClr>
                </a:solidFill>
                <a:latin typeface="Meiryo UI" panose="020B0604030504040204" pitchFamily="50" charset="-128"/>
                <a:ea typeface="Meiryo UI" panose="020B0604030504040204" pitchFamily="50" charset="-128"/>
              </a:rPr>
              <a:t>・</a:t>
            </a:r>
            <a:r>
              <a:rPr lang="ja-JP" altLang="en-US" sz="990" dirty="0">
                <a:solidFill>
                  <a:schemeClr val="accent1">
                    <a:lumMod val="50000"/>
                  </a:schemeClr>
                </a:solidFill>
                <a:latin typeface="Meiryo UI" panose="020B0604030504040204" pitchFamily="50" charset="-128"/>
                <a:ea typeface="Meiryo UI" panose="020B0604030504040204" pitchFamily="50" charset="-128"/>
              </a:rPr>
              <a:t>窓口・拠点の運営</a:t>
            </a:r>
            <a:endParaRPr lang="en-US" altLang="ja-JP" sz="990" dirty="0">
              <a:solidFill>
                <a:schemeClr val="accent1">
                  <a:lumMod val="50000"/>
                </a:schemeClr>
              </a:solidFill>
              <a:latin typeface="Meiryo UI" panose="020B0604030504040204" pitchFamily="50" charset="-128"/>
              <a:ea typeface="Meiryo UI" panose="020B0604030504040204" pitchFamily="50" charset="-128"/>
            </a:endParaRPr>
          </a:p>
          <a:p>
            <a:r>
              <a:rPr lang="ja-JP" altLang="en-US" sz="990" dirty="0">
                <a:solidFill>
                  <a:schemeClr val="accent1">
                    <a:lumMod val="50000"/>
                  </a:schemeClr>
                </a:solidFill>
                <a:latin typeface="Meiryo UI" panose="020B0604030504040204" pitchFamily="50" charset="-128"/>
                <a:ea typeface="Meiryo UI" panose="020B0604030504040204" pitchFamily="50" charset="-128"/>
              </a:rPr>
              <a:t>　・自転車の</a:t>
            </a:r>
            <a:r>
              <a:rPr lang="ja-JP" altLang="en-US" sz="990" dirty="0" smtClean="0">
                <a:solidFill>
                  <a:schemeClr val="accent1">
                    <a:lumMod val="50000"/>
                  </a:schemeClr>
                </a:solidFill>
                <a:latin typeface="Meiryo UI" panose="020B0604030504040204" pitchFamily="50" charset="-128"/>
                <a:ea typeface="Meiryo UI" panose="020B0604030504040204" pitchFamily="50" charset="-128"/>
              </a:rPr>
              <a:t>メンテナンス</a:t>
            </a:r>
            <a:endParaRPr lang="en-US" altLang="ja-JP" sz="990" dirty="0" smtClean="0">
              <a:solidFill>
                <a:schemeClr val="accent1">
                  <a:lumMod val="50000"/>
                </a:schemeClr>
              </a:solidFill>
              <a:latin typeface="Meiryo UI" panose="020B0604030504040204" pitchFamily="50" charset="-128"/>
              <a:ea typeface="Meiryo UI" panose="020B0604030504040204" pitchFamily="50" charset="-128"/>
            </a:endParaRPr>
          </a:p>
          <a:p>
            <a:r>
              <a:rPr lang="ja-JP" altLang="en-US" sz="990" dirty="0" smtClean="0">
                <a:solidFill>
                  <a:schemeClr val="accent1">
                    <a:lumMod val="50000"/>
                  </a:schemeClr>
                </a:solidFill>
                <a:latin typeface="Meiryo UI" panose="020B0604030504040204" pitchFamily="50" charset="-128"/>
                <a:ea typeface="Meiryo UI" panose="020B0604030504040204" pitchFamily="50" charset="-128"/>
              </a:rPr>
              <a:t>　・プロモーション</a:t>
            </a:r>
            <a:endParaRPr lang="en-US" altLang="ja-JP" sz="990" dirty="0">
              <a:solidFill>
                <a:schemeClr val="accent1">
                  <a:lumMod val="50000"/>
                </a:schemeClr>
              </a:solidFill>
              <a:latin typeface="Meiryo UI" panose="020B0604030504040204" pitchFamily="50" charset="-128"/>
              <a:ea typeface="Meiryo UI" panose="020B0604030504040204" pitchFamily="50" charset="-128"/>
            </a:endParaRPr>
          </a:p>
        </p:txBody>
      </p:sp>
      <p:sp>
        <p:nvSpPr>
          <p:cNvPr id="68" name="角丸四角形 67"/>
          <p:cNvSpPr/>
          <p:nvPr/>
        </p:nvSpPr>
        <p:spPr>
          <a:xfrm>
            <a:off x="3783085" y="2591102"/>
            <a:ext cx="2916000" cy="1368000"/>
          </a:xfrm>
          <a:prstGeom prst="roundRect">
            <a:avLst>
              <a:gd name="adj" fmla="val 6667"/>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73" dirty="0">
                <a:solidFill>
                  <a:schemeClr val="accent1">
                    <a:lumMod val="50000"/>
                  </a:schemeClr>
                </a:solidFill>
                <a:latin typeface="Meiryo UI" panose="020B0604030504040204" pitchFamily="50" charset="-128"/>
                <a:ea typeface="Meiryo UI" panose="020B0604030504040204" pitchFamily="50" charset="-128"/>
              </a:rPr>
              <a:t>●自転車貸出の開始</a:t>
            </a:r>
            <a:endParaRPr lang="en-US" altLang="ja-JP" sz="1273" dirty="0">
              <a:solidFill>
                <a:schemeClr val="accent1">
                  <a:lumMod val="50000"/>
                </a:schemeClr>
              </a:solidFill>
              <a:latin typeface="Meiryo UI" panose="020B0604030504040204" pitchFamily="50" charset="-128"/>
              <a:ea typeface="Meiryo UI" panose="020B0604030504040204" pitchFamily="50" charset="-128"/>
            </a:endParaRPr>
          </a:p>
          <a:p>
            <a:r>
              <a:rPr lang="ja-JP" altLang="en-US" sz="990" dirty="0">
                <a:solidFill>
                  <a:schemeClr val="accent1">
                    <a:lumMod val="50000"/>
                  </a:schemeClr>
                </a:solidFill>
                <a:latin typeface="Meiryo UI" panose="020B0604030504040204" pitchFamily="50" charset="-128"/>
                <a:ea typeface="Meiryo UI" panose="020B0604030504040204" pitchFamily="50" charset="-128"/>
              </a:rPr>
              <a:t>　　・窓口・拠点の運営</a:t>
            </a:r>
            <a:endParaRPr lang="en-US" altLang="ja-JP" sz="990" dirty="0">
              <a:solidFill>
                <a:schemeClr val="accent1">
                  <a:lumMod val="50000"/>
                </a:schemeClr>
              </a:solidFill>
              <a:latin typeface="Meiryo UI" panose="020B0604030504040204" pitchFamily="50" charset="-128"/>
              <a:ea typeface="Meiryo UI" panose="020B0604030504040204" pitchFamily="50" charset="-128"/>
            </a:endParaRPr>
          </a:p>
          <a:p>
            <a:r>
              <a:rPr lang="ja-JP" altLang="en-US" sz="990" dirty="0">
                <a:solidFill>
                  <a:schemeClr val="accent1">
                    <a:lumMod val="50000"/>
                  </a:schemeClr>
                </a:solidFill>
                <a:latin typeface="Meiryo UI" panose="020B0604030504040204" pitchFamily="50" charset="-128"/>
                <a:ea typeface="Meiryo UI" panose="020B0604030504040204" pitchFamily="50" charset="-128"/>
              </a:rPr>
              <a:t>　　・自転車のメンテナンス</a:t>
            </a:r>
            <a:endParaRPr lang="en-US" altLang="ja-JP" sz="990" dirty="0">
              <a:solidFill>
                <a:schemeClr val="accent1">
                  <a:lumMod val="50000"/>
                </a:schemeClr>
              </a:solidFill>
              <a:latin typeface="Meiryo UI" panose="020B0604030504040204" pitchFamily="50" charset="-128"/>
              <a:ea typeface="Meiryo UI" panose="020B0604030504040204" pitchFamily="50" charset="-128"/>
            </a:endParaRPr>
          </a:p>
          <a:p>
            <a:r>
              <a:rPr lang="ja-JP" altLang="en-US" sz="990" dirty="0">
                <a:solidFill>
                  <a:schemeClr val="accent1">
                    <a:lumMod val="50000"/>
                  </a:schemeClr>
                </a:solidFill>
                <a:latin typeface="Meiryo UI" panose="020B0604030504040204" pitchFamily="50" charset="-128"/>
                <a:ea typeface="Meiryo UI" panose="020B0604030504040204" pitchFamily="50" charset="-128"/>
              </a:rPr>
              <a:t>　　・プロモーション</a:t>
            </a:r>
            <a:endParaRPr lang="en-US" altLang="ja-JP" sz="990" dirty="0">
              <a:solidFill>
                <a:schemeClr val="accent1">
                  <a:lumMod val="50000"/>
                </a:schemeClr>
              </a:solidFill>
              <a:latin typeface="Meiryo UI" panose="020B0604030504040204" pitchFamily="50" charset="-128"/>
              <a:ea typeface="Meiryo UI" panose="020B0604030504040204" pitchFamily="50" charset="-128"/>
            </a:endParaRPr>
          </a:p>
          <a:p>
            <a:r>
              <a:rPr lang="ja-JP" altLang="en-US" sz="990" dirty="0" smtClean="0">
                <a:solidFill>
                  <a:schemeClr val="accent1">
                    <a:lumMod val="50000"/>
                  </a:schemeClr>
                </a:solidFill>
                <a:latin typeface="Meiryo UI" panose="020B0604030504040204" pitchFamily="50" charset="-128"/>
                <a:ea typeface="Meiryo UI" panose="020B0604030504040204" pitchFamily="50" charset="-128"/>
              </a:rPr>
              <a:t>　　・自転車の追加購入</a:t>
            </a:r>
            <a:endParaRPr lang="en-US" altLang="ja-JP" sz="990" dirty="0" smtClean="0">
              <a:solidFill>
                <a:schemeClr val="accent1">
                  <a:lumMod val="50000"/>
                </a:schemeClr>
              </a:solidFill>
              <a:latin typeface="Meiryo UI" panose="020B0604030504040204" pitchFamily="50" charset="-128"/>
              <a:ea typeface="Meiryo UI" panose="020B0604030504040204" pitchFamily="50" charset="-128"/>
            </a:endParaRPr>
          </a:p>
          <a:p>
            <a:endParaRPr lang="en-US" altLang="ja-JP" sz="990" dirty="0" smtClean="0">
              <a:solidFill>
                <a:schemeClr val="accent1">
                  <a:lumMod val="50000"/>
                </a:schemeClr>
              </a:solidFill>
              <a:latin typeface="Meiryo UI" panose="020B0604030504040204" pitchFamily="50" charset="-128"/>
              <a:ea typeface="Meiryo UI" panose="020B0604030504040204" pitchFamily="50" charset="-128"/>
            </a:endParaRPr>
          </a:p>
          <a:p>
            <a:r>
              <a:rPr lang="ja-JP" altLang="en-US" sz="1273" dirty="0" smtClean="0">
                <a:solidFill>
                  <a:schemeClr val="accent1">
                    <a:lumMod val="50000"/>
                  </a:schemeClr>
                </a:solidFill>
                <a:latin typeface="Meiryo UI" panose="020B0604030504040204" pitchFamily="50" charset="-128"/>
                <a:ea typeface="Meiryo UI" panose="020B0604030504040204" pitchFamily="50" charset="-128"/>
              </a:rPr>
              <a:t>●連携事業の運営</a:t>
            </a:r>
            <a:endParaRPr lang="en-US" altLang="ja-JP" sz="1273" dirty="0">
              <a:solidFill>
                <a:schemeClr val="accent1">
                  <a:lumMod val="50000"/>
                </a:schemeClr>
              </a:solidFill>
              <a:latin typeface="Meiryo UI" panose="020B0604030504040204" pitchFamily="50" charset="-128"/>
              <a:ea typeface="Meiryo UI" panose="020B0604030504040204" pitchFamily="50" charset="-128"/>
            </a:endParaRPr>
          </a:p>
          <a:p>
            <a:endParaRPr lang="en-US" altLang="ja-JP" sz="990" dirty="0">
              <a:solidFill>
                <a:schemeClr val="accent1">
                  <a:lumMod val="50000"/>
                </a:schemeClr>
              </a:solidFill>
              <a:latin typeface="Meiryo UI" panose="020B0604030504040204" pitchFamily="50" charset="-128"/>
              <a:ea typeface="Meiryo UI" panose="020B0604030504040204" pitchFamily="50" charset="-128"/>
            </a:endParaRPr>
          </a:p>
        </p:txBody>
      </p:sp>
      <p:sp>
        <p:nvSpPr>
          <p:cNvPr id="69" name="角丸四角形 68"/>
          <p:cNvSpPr/>
          <p:nvPr/>
        </p:nvSpPr>
        <p:spPr>
          <a:xfrm>
            <a:off x="3783085" y="4101391"/>
            <a:ext cx="2916000" cy="1728000"/>
          </a:xfrm>
          <a:prstGeom prst="roundRect">
            <a:avLst>
              <a:gd name="adj" fmla="val 6667"/>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73" dirty="0">
                <a:solidFill>
                  <a:schemeClr val="accent1">
                    <a:lumMod val="50000"/>
                  </a:schemeClr>
                </a:solidFill>
                <a:latin typeface="Meiryo UI" panose="020B0604030504040204" pitchFamily="50" charset="-128"/>
                <a:ea typeface="Meiryo UI" panose="020B0604030504040204" pitchFamily="50" charset="-128"/>
              </a:rPr>
              <a:t>●ガイドツアーを軸と</a:t>
            </a:r>
            <a:r>
              <a:rPr lang="ja-JP" altLang="en-US" sz="1273" dirty="0" smtClean="0">
                <a:solidFill>
                  <a:schemeClr val="accent1">
                    <a:lumMod val="50000"/>
                  </a:schemeClr>
                </a:solidFill>
                <a:latin typeface="Meiryo UI" panose="020B0604030504040204" pitchFamily="50" charset="-128"/>
                <a:ea typeface="Meiryo UI" panose="020B0604030504040204" pitchFamily="50" charset="-128"/>
              </a:rPr>
              <a:t>した</a:t>
            </a:r>
            <a:endParaRPr lang="en-US" altLang="ja-JP" sz="1273" dirty="0" smtClean="0">
              <a:solidFill>
                <a:schemeClr val="accent1">
                  <a:lumMod val="50000"/>
                </a:schemeClr>
              </a:solidFill>
              <a:latin typeface="Meiryo UI" panose="020B0604030504040204" pitchFamily="50" charset="-128"/>
              <a:ea typeface="Meiryo UI" panose="020B0604030504040204" pitchFamily="50" charset="-128"/>
            </a:endParaRPr>
          </a:p>
          <a:p>
            <a:r>
              <a:rPr lang="ja-JP" altLang="en-US" sz="1273" dirty="0">
                <a:solidFill>
                  <a:schemeClr val="accent1">
                    <a:lumMod val="50000"/>
                  </a:schemeClr>
                </a:solidFill>
                <a:latin typeface="Meiryo UI" panose="020B0604030504040204" pitchFamily="50" charset="-128"/>
                <a:ea typeface="Meiryo UI" panose="020B0604030504040204" pitchFamily="50" charset="-128"/>
              </a:rPr>
              <a:t>　</a:t>
            </a:r>
            <a:r>
              <a:rPr lang="ja-JP" altLang="en-US" sz="1273" dirty="0" smtClean="0">
                <a:solidFill>
                  <a:schemeClr val="accent1">
                    <a:lumMod val="50000"/>
                  </a:schemeClr>
                </a:solidFill>
                <a:latin typeface="Meiryo UI" panose="020B0604030504040204" pitchFamily="50" charset="-128"/>
                <a:ea typeface="Meiryo UI" panose="020B0604030504040204" pitchFamily="50" charset="-128"/>
              </a:rPr>
              <a:t>プロモーション</a:t>
            </a:r>
            <a:r>
              <a:rPr lang="ja-JP" altLang="en-US" sz="1273" dirty="0">
                <a:solidFill>
                  <a:schemeClr val="accent1">
                    <a:lumMod val="50000"/>
                  </a:schemeClr>
                </a:solidFill>
                <a:latin typeface="Meiryo UI" panose="020B0604030504040204" pitchFamily="50" charset="-128"/>
                <a:ea typeface="Meiryo UI" panose="020B0604030504040204" pitchFamily="50" charset="-128"/>
              </a:rPr>
              <a:t>の継続</a:t>
            </a:r>
            <a:r>
              <a:rPr lang="ja-JP" altLang="en-US" sz="1273" dirty="0" smtClean="0">
                <a:solidFill>
                  <a:schemeClr val="accent1">
                    <a:lumMod val="50000"/>
                  </a:schemeClr>
                </a:solidFill>
                <a:latin typeface="Meiryo UI" panose="020B0604030504040204" pitchFamily="50" charset="-128"/>
                <a:ea typeface="Meiryo UI" panose="020B0604030504040204" pitchFamily="50" charset="-128"/>
              </a:rPr>
              <a:t>実施</a:t>
            </a:r>
            <a:endParaRPr lang="en-US" altLang="ja-JP" sz="1273" dirty="0" smtClean="0">
              <a:solidFill>
                <a:schemeClr val="accent1">
                  <a:lumMod val="50000"/>
                </a:schemeClr>
              </a:solidFill>
              <a:latin typeface="Meiryo UI" panose="020B0604030504040204" pitchFamily="50" charset="-128"/>
              <a:ea typeface="Meiryo UI" panose="020B0604030504040204" pitchFamily="50" charset="-128"/>
            </a:endParaRPr>
          </a:p>
          <a:p>
            <a:endParaRPr lang="en-US" altLang="ja-JP" sz="600" dirty="0">
              <a:solidFill>
                <a:schemeClr val="accent1">
                  <a:lumMod val="50000"/>
                </a:schemeClr>
              </a:solidFill>
              <a:latin typeface="Meiryo UI" panose="020B0604030504040204" pitchFamily="50" charset="-128"/>
              <a:ea typeface="Meiryo UI" panose="020B0604030504040204" pitchFamily="50" charset="-128"/>
            </a:endParaRPr>
          </a:p>
          <a:p>
            <a:r>
              <a:rPr lang="ja-JP" altLang="en-US" sz="1273" dirty="0" smtClean="0">
                <a:solidFill>
                  <a:schemeClr val="accent1">
                    <a:lumMod val="50000"/>
                  </a:schemeClr>
                </a:solidFill>
                <a:latin typeface="Meiryo UI" panose="020B0604030504040204" pitchFamily="50" charset="-128"/>
                <a:ea typeface="Meiryo UI" panose="020B0604030504040204" pitchFamily="50" charset="-128"/>
              </a:rPr>
              <a:t>●サイクリスト向けサービスの展開</a:t>
            </a:r>
            <a:endParaRPr lang="en-US" altLang="ja-JP" sz="1273" dirty="0">
              <a:solidFill>
                <a:schemeClr val="accent1">
                  <a:lumMod val="50000"/>
                </a:schemeClr>
              </a:solidFill>
              <a:latin typeface="Meiryo UI" panose="020B0604030504040204" pitchFamily="50" charset="-128"/>
              <a:ea typeface="Meiryo UI" panose="020B0604030504040204" pitchFamily="50" charset="-128"/>
            </a:endParaRPr>
          </a:p>
          <a:p>
            <a:r>
              <a:rPr lang="ja-JP" altLang="en-US" sz="990" dirty="0">
                <a:solidFill>
                  <a:schemeClr val="accent1">
                    <a:lumMod val="50000"/>
                  </a:schemeClr>
                </a:solidFill>
                <a:latin typeface="Meiryo UI" panose="020B0604030504040204" pitchFamily="50" charset="-128"/>
                <a:ea typeface="Meiryo UI" panose="020B0604030504040204" pitchFamily="50" charset="-128"/>
              </a:rPr>
              <a:t>　・町内の宿泊・飲食・小売事業者等と連携した</a:t>
            </a:r>
          </a:p>
          <a:p>
            <a:r>
              <a:rPr lang="ja-JP" altLang="en-US" sz="990" dirty="0">
                <a:solidFill>
                  <a:schemeClr val="accent1">
                    <a:lumMod val="50000"/>
                  </a:schemeClr>
                </a:solidFill>
                <a:latin typeface="Meiryo UI" panose="020B0604030504040204" pitchFamily="50" charset="-128"/>
                <a:ea typeface="Meiryo UI" panose="020B0604030504040204" pitchFamily="50" charset="-128"/>
              </a:rPr>
              <a:t>　　サイクリスト受け入れサービス</a:t>
            </a:r>
            <a:r>
              <a:rPr lang="ja-JP" altLang="en-US" sz="990" dirty="0" smtClean="0">
                <a:solidFill>
                  <a:schemeClr val="accent1">
                    <a:lumMod val="50000"/>
                  </a:schemeClr>
                </a:solidFill>
                <a:latin typeface="Meiryo UI" panose="020B0604030504040204" pitchFamily="50" charset="-128"/>
                <a:ea typeface="Meiryo UI" panose="020B0604030504040204" pitchFamily="50" charset="-128"/>
              </a:rPr>
              <a:t>の実施・情報発信</a:t>
            </a:r>
            <a:endParaRPr lang="en-US" altLang="ja-JP" sz="990" dirty="0" smtClean="0">
              <a:solidFill>
                <a:schemeClr val="accent1">
                  <a:lumMod val="50000"/>
                </a:schemeClr>
              </a:solidFill>
              <a:latin typeface="Meiryo UI" panose="020B0604030504040204" pitchFamily="50" charset="-128"/>
              <a:ea typeface="Meiryo UI" panose="020B0604030504040204" pitchFamily="50" charset="-128"/>
            </a:endParaRPr>
          </a:p>
          <a:p>
            <a:endParaRPr lang="en-US" altLang="ja-JP" sz="990" dirty="0">
              <a:solidFill>
                <a:srgbClr val="FF0000"/>
              </a:solidFill>
              <a:latin typeface="Meiryo UI" panose="020B0604030504040204" pitchFamily="50" charset="-128"/>
              <a:ea typeface="Meiryo UI" panose="020B0604030504040204" pitchFamily="50" charset="-128"/>
            </a:endParaRPr>
          </a:p>
        </p:txBody>
      </p:sp>
      <p:sp>
        <p:nvSpPr>
          <p:cNvPr id="70" name="角丸四角形 69"/>
          <p:cNvSpPr/>
          <p:nvPr/>
        </p:nvSpPr>
        <p:spPr>
          <a:xfrm>
            <a:off x="3783085" y="1120668"/>
            <a:ext cx="5928926" cy="1332000"/>
          </a:xfrm>
          <a:prstGeom prst="roundRect">
            <a:avLst>
              <a:gd name="adj" fmla="val 11057"/>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73" dirty="0" smtClean="0">
                <a:solidFill>
                  <a:schemeClr val="accent1">
                    <a:lumMod val="50000"/>
                  </a:schemeClr>
                </a:solidFill>
                <a:latin typeface="Meiryo UI" panose="020B0604030504040204" pitchFamily="50" charset="-128"/>
                <a:ea typeface="Meiryo UI" panose="020B0604030504040204" pitchFamily="50" charset="-128"/>
              </a:rPr>
              <a:t>●自転車貸出の継続</a:t>
            </a:r>
            <a:endParaRPr lang="en-US" altLang="ja-JP" sz="1273" dirty="0">
              <a:solidFill>
                <a:schemeClr val="accent1">
                  <a:lumMod val="50000"/>
                </a:schemeClr>
              </a:solidFill>
              <a:latin typeface="Meiryo UI" panose="020B0604030504040204" pitchFamily="50" charset="-128"/>
              <a:ea typeface="Meiryo UI" panose="020B0604030504040204" pitchFamily="50" charset="-128"/>
            </a:endParaRPr>
          </a:p>
          <a:p>
            <a:r>
              <a:rPr lang="ja-JP" altLang="en-US" sz="990" dirty="0">
                <a:solidFill>
                  <a:schemeClr val="accent1">
                    <a:lumMod val="50000"/>
                  </a:schemeClr>
                </a:solidFill>
                <a:latin typeface="Meiryo UI" panose="020B0604030504040204" pitchFamily="50" charset="-128"/>
                <a:ea typeface="Meiryo UI" panose="020B0604030504040204" pitchFamily="50" charset="-128"/>
              </a:rPr>
              <a:t>　</a:t>
            </a:r>
            <a:r>
              <a:rPr lang="ja-JP" altLang="en-US" sz="990" dirty="0" smtClean="0">
                <a:solidFill>
                  <a:schemeClr val="accent1">
                    <a:lumMod val="50000"/>
                  </a:schemeClr>
                </a:solidFill>
                <a:latin typeface="Meiryo UI" panose="020B0604030504040204" pitchFamily="50" charset="-128"/>
                <a:ea typeface="Meiryo UI" panose="020B0604030504040204" pitchFamily="50" charset="-128"/>
              </a:rPr>
              <a:t>　・</a:t>
            </a:r>
            <a:r>
              <a:rPr lang="ja-JP" altLang="en-US" sz="990" dirty="0">
                <a:solidFill>
                  <a:schemeClr val="accent1">
                    <a:lumMod val="50000"/>
                  </a:schemeClr>
                </a:solidFill>
                <a:latin typeface="Meiryo UI" panose="020B0604030504040204" pitchFamily="50" charset="-128"/>
                <a:ea typeface="Meiryo UI" panose="020B0604030504040204" pitchFamily="50" charset="-128"/>
              </a:rPr>
              <a:t>窓口・拠点の運営</a:t>
            </a:r>
            <a:endParaRPr lang="en-US" altLang="ja-JP" sz="990" dirty="0">
              <a:solidFill>
                <a:schemeClr val="accent1">
                  <a:lumMod val="50000"/>
                </a:schemeClr>
              </a:solidFill>
              <a:latin typeface="Meiryo UI" panose="020B0604030504040204" pitchFamily="50" charset="-128"/>
              <a:ea typeface="Meiryo UI" panose="020B0604030504040204" pitchFamily="50" charset="-128"/>
            </a:endParaRPr>
          </a:p>
          <a:p>
            <a:r>
              <a:rPr lang="ja-JP" altLang="en-US" sz="990" dirty="0">
                <a:solidFill>
                  <a:schemeClr val="accent1">
                    <a:lumMod val="50000"/>
                  </a:schemeClr>
                </a:solidFill>
                <a:latin typeface="Meiryo UI" panose="020B0604030504040204" pitchFamily="50" charset="-128"/>
                <a:ea typeface="Meiryo UI" panose="020B0604030504040204" pitchFamily="50" charset="-128"/>
              </a:rPr>
              <a:t>　</a:t>
            </a:r>
            <a:r>
              <a:rPr lang="ja-JP" altLang="en-US" sz="990" dirty="0" smtClean="0">
                <a:solidFill>
                  <a:schemeClr val="accent1">
                    <a:lumMod val="50000"/>
                  </a:schemeClr>
                </a:solidFill>
                <a:latin typeface="Meiryo UI" panose="020B0604030504040204" pitchFamily="50" charset="-128"/>
                <a:ea typeface="Meiryo UI" panose="020B0604030504040204" pitchFamily="50" charset="-128"/>
              </a:rPr>
              <a:t>　・</a:t>
            </a:r>
            <a:r>
              <a:rPr lang="ja-JP" altLang="en-US" sz="990" dirty="0">
                <a:solidFill>
                  <a:schemeClr val="accent1">
                    <a:lumMod val="50000"/>
                  </a:schemeClr>
                </a:solidFill>
                <a:latin typeface="Meiryo UI" panose="020B0604030504040204" pitchFamily="50" charset="-128"/>
                <a:ea typeface="Meiryo UI" panose="020B0604030504040204" pitchFamily="50" charset="-128"/>
              </a:rPr>
              <a:t>自転車のメンテナンス</a:t>
            </a:r>
            <a:endParaRPr lang="en-US" altLang="ja-JP" sz="990" dirty="0">
              <a:solidFill>
                <a:schemeClr val="accent1">
                  <a:lumMod val="50000"/>
                </a:schemeClr>
              </a:solidFill>
              <a:latin typeface="Meiryo UI" panose="020B0604030504040204" pitchFamily="50" charset="-128"/>
              <a:ea typeface="Meiryo UI" panose="020B0604030504040204" pitchFamily="50" charset="-128"/>
            </a:endParaRPr>
          </a:p>
          <a:p>
            <a:r>
              <a:rPr lang="ja-JP" altLang="en-US" sz="990" dirty="0">
                <a:solidFill>
                  <a:schemeClr val="accent1">
                    <a:lumMod val="50000"/>
                  </a:schemeClr>
                </a:solidFill>
                <a:latin typeface="Meiryo UI" panose="020B0604030504040204" pitchFamily="50" charset="-128"/>
                <a:ea typeface="Meiryo UI" panose="020B0604030504040204" pitchFamily="50" charset="-128"/>
              </a:rPr>
              <a:t>　</a:t>
            </a:r>
            <a:r>
              <a:rPr lang="ja-JP" altLang="en-US" sz="990" dirty="0" smtClean="0">
                <a:solidFill>
                  <a:schemeClr val="accent1">
                    <a:lumMod val="50000"/>
                  </a:schemeClr>
                </a:solidFill>
                <a:latin typeface="Meiryo UI" panose="020B0604030504040204" pitchFamily="50" charset="-128"/>
                <a:ea typeface="Meiryo UI" panose="020B0604030504040204" pitchFamily="50" charset="-128"/>
              </a:rPr>
              <a:t>　・</a:t>
            </a:r>
            <a:r>
              <a:rPr lang="ja-JP" altLang="en-US" sz="990" dirty="0">
                <a:solidFill>
                  <a:schemeClr val="accent1">
                    <a:lumMod val="50000"/>
                  </a:schemeClr>
                </a:solidFill>
                <a:latin typeface="Meiryo UI" panose="020B0604030504040204" pitchFamily="50" charset="-128"/>
                <a:ea typeface="Meiryo UI" panose="020B0604030504040204" pitchFamily="50" charset="-128"/>
              </a:rPr>
              <a:t>プロモーション</a:t>
            </a:r>
            <a:endParaRPr lang="en-US" altLang="ja-JP" sz="990" dirty="0">
              <a:solidFill>
                <a:schemeClr val="accent1">
                  <a:lumMod val="50000"/>
                </a:schemeClr>
              </a:solidFill>
              <a:latin typeface="Meiryo UI" panose="020B0604030504040204" pitchFamily="50" charset="-128"/>
              <a:ea typeface="Meiryo UI" panose="020B0604030504040204" pitchFamily="50" charset="-128"/>
            </a:endParaRPr>
          </a:p>
        </p:txBody>
      </p:sp>
      <p:sp>
        <p:nvSpPr>
          <p:cNvPr id="71" name="角丸四角形 70"/>
          <p:cNvSpPr/>
          <p:nvPr/>
        </p:nvSpPr>
        <p:spPr>
          <a:xfrm>
            <a:off x="6796011" y="2591102"/>
            <a:ext cx="2916000" cy="1368000"/>
          </a:xfrm>
          <a:prstGeom prst="roundRect">
            <a:avLst>
              <a:gd name="adj" fmla="val 6667"/>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73" dirty="0">
                <a:solidFill>
                  <a:schemeClr val="accent1">
                    <a:lumMod val="50000"/>
                  </a:schemeClr>
                </a:solidFill>
                <a:latin typeface="Meiryo UI" panose="020B0604030504040204" pitchFamily="50" charset="-128"/>
                <a:ea typeface="Meiryo UI" panose="020B0604030504040204" pitchFamily="50" charset="-128"/>
              </a:rPr>
              <a:t>●自転車貸出の</a:t>
            </a:r>
            <a:r>
              <a:rPr lang="ja-JP" altLang="en-US" sz="1273" dirty="0" smtClean="0">
                <a:solidFill>
                  <a:schemeClr val="accent1">
                    <a:lumMod val="50000"/>
                  </a:schemeClr>
                </a:solidFill>
                <a:latin typeface="Meiryo UI" panose="020B0604030504040204" pitchFamily="50" charset="-128"/>
                <a:ea typeface="Meiryo UI" panose="020B0604030504040204" pitchFamily="50" charset="-128"/>
              </a:rPr>
              <a:t>利用拡大</a:t>
            </a:r>
            <a:endParaRPr lang="en-US" altLang="ja-JP" sz="1273" dirty="0" smtClean="0">
              <a:solidFill>
                <a:schemeClr val="accent1">
                  <a:lumMod val="50000"/>
                </a:schemeClr>
              </a:solidFill>
              <a:latin typeface="Meiryo UI" panose="020B0604030504040204" pitchFamily="50" charset="-128"/>
              <a:ea typeface="Meiryo UI" panose="020B0604030504040204" pitchFamily="50" charset="-128"/>
            </a:endParaRPr>
          </a:p>
          <a:p>
            <a:r>
              <a:rPr lang="ja-JP" altLang="en-US" sz="990" dirty="0">
                <a:solidFill>
                  <a:schemeClr val="accent1">
                    <a:lumMod val="50000"/>
                  </a:schemeClr>
                </a:solidFill>
                <a:latin typeface="Meiryo UI" panose="020B0604030504040204" pitchFamily="50" charset="-128"/>
                <a:ea typeface="Meiryo UI" panose="020B0604030504040204" pitchFamily="50" charset="-128"/>
              </a:rPr>
              <a:t>　　・窓口・拠点の運営</a:t>
            </a:r>
            <a:endParaRPr lang="en-US" altLang="ja-JP" sz="990" dirty="0">
              <a:solidFill>
                <a:schemeClr val="accent1">
                  <a:lumMod val="50000"/>
                </a:schemeClr>
              </a:solidFill>
              <a:latin typeface="Meiryo UI" panose="020B0604030504040204" pitchFamily="50" charset="-128"/>
              <a:ea typeface="Meiryo UI" panose="020B0604030504040204" pitchFamily="50" charset="-128"/>
            </a:endParaRPr>
          </a:p>
          <a:p>
            <a:r>
              <a:rPr lang="ja-JP" altLang="en-US" sz="990" dirty="0">
                <a:solidFill>
                  <a:schemeClr val="accent1">
                    <a:lumMod val="50000"/>
                  </a:schemeClr>
                </a:solidFill>
                <a:latin typeface="Meiryo UI" panose="020B0604030504040204" pitchFamily="50" charset="-128"/>
                <a:ea typeface="Meiryo UI" panose="020B0604030504040204" pitchFamily="50" charset="-128"/>
              </a:rPr>
              <a:t>　　・自転車のメンテナンス</a:t>
            </a:r>
            <a:endParaRPr lang="en-US" altLang="ja-JP" sz="990" dirty="0">
              <a:solidFill>
                <a:schemeClr val="accent1">
                  <a:lumMod val="50000"/>
                </a:schemeClr>
              </a:solidFill>
              <a:latin typeface="Meiryo UI" panose="020B0604030504040204" pitchFamily="50" charset="-128"/>
              <a:ea typeface="Meiryo UI" panose="020B0604030504040204" pitchFamily="50" charset="-128"/>
            </a:endParaRPr>
          </a:p>
          <a:p>
            <a:r>
              <a:rPr lang="ja-JP" altLang="en-US" sz="990" dirty="0">
                <a:solidFill>
                  <a:schemeClr val="accent1">
                    <a:lumMod val="50000"/>
                  </a:schemeClr>
                </a:solidFill>
                <a:latin typeface="Meiryo UI" panose="020B0604030504040204" pitchFamily="50" charset="-128"/>
                <a:ea typeface="Meiryo UI" panose="020B0604030504040204" pitchFamily="50" charset="-128"/>
              </a:rPr>
              <a:t>　　・プロモーション</a:t>
            </a:r>
            <a:endParaRPr lang="en-US" altLang="ja-JP" sz="990" dirty="0">
              <a:solidFill>
                <a:schemeClr val="accent1">
                  <a:lumMod val="50000"/>
                </a:schemeClr>
              </a:solidFill>
              <a:latin typeface="Meiryo UI" panose="020B0604030504040204" pitchFamily="50" charset="-128"/>
              <a:ea typeface="Meiryo UI" panose="020B0604030504040204" pitchFamily="50" charset="-128"/>
            </a:endParaRPr>
          </a:p>
          <a:p>
            <a:r>
              <a:rPr lang="ja-JP" altLang="en-US" sz="990" dirty="0">
                <a:solidFill>
                  <a:schemeClr val="accent1">
                    <a:lumMod val="50000"/>
                  </a:schemeClr>
                </a:solidFill>
                <a:latin typeface="Meiryo UI" panose="020B0604030504040204" pitchFamily="50" charset="-128"/>
                <a:ea typeface="Meiryo UI" panose="020B0604030504040204" pitchFamily="50" charset="-128"/>
              </a:rPr>
              <a:t>　　・自転車の追加購入</a:t>
            </a:r>
            <a:endParaRPr lang="en-US" altLang="ja-JP" sz="990" dirty="0">
              <a:solidFill>
                <a:schemeClr val="accent1">
                  <a:lumMod val="50000"/>
                </a:schemeClr>
              </a:solidFill>
              <a:latin typeface="Meiryo UI" panose="020B0604030504040204" pitchFamily="50" charset="-128"/>
              <a:ea typeface="Meiryo UI" panose="020B0604030504040204" pitchFamily="50" charset="-128"/>
            </a:endParaRPr>
          </a:p>
          <a:p>
            <a:endParaRPr lang="en-US" altLang="ja-JP" sz="990" dirty="0">
              <a:solidFill>
                <a:schemeClr val="accent1">
                  <a:lumMod val="50000"/>
                </a:schemeClr>
              </a:solidFill>
              <a:latin typeface="Meiryo UI" panose="020B0604030504040204" pitchFamily="50" charset="-128"/>
              <a:ea typeface="Meiryo UI" panose="020B0604030504040204" pitchFamily="50" charset="-128"/>
            </a:endParaRPr>
          </a:p>
          <a:p>
            <a:r>
              <a:rPr lang="ja-JP" altLang="en-US" sz="1273" dirty="0">
                <a:solidFill>
                  <a:schemeClr val="accent1">
                    <a:lumMod val="50000"/>
                  </a:schemeClr>
                </a:solidFill>
                <a:latin typeface="Meiryo UI" panose="020B0604030504040204" pitchFamily="50" charset="-128"/>
                <a:ea typeface="Meiryo UI" panose="020B0604030504040204" pitchFamily="50" charset="-128"/>
              </a:rPr>
              <a:t>●連携事業の運営</a:t>
            </a:r>
            <a:endParaRPr lang="en-US" altLang="ja-JP" sz="1273" dirty="0">
              <a:solidFill>
                <a:schemeClr val="accent1">
                  <a:lumMod val="50000"/>
                </a:schemeClr>
              </a:solidFill>
              <a:latin typeface="Meiryo UI" panose="020B0604030504040204" pitchFamily="50" charset="-128"/>
              <a:ea typeface="Meiryo UI" panose="020B0604030504040204" pitchFamily="50" charset="-128"/>
            </a:endParaRPr>
          </a:p>
        </p:txBody>
      </p:sp>
      <p:sp>
        <p:nvSpPr>
          <p:cNvPr id="72" name="角丸四角形 71"/>
          <p:cNvSpPr/>
          <p:nvPr/>
        </p:nvSpPr>
        <p:spPr>
          <a:xfrm>
            <a:off x="6796011" y="4101391"/>
            <a:ext cx="2916000" cy="1728000"/>
          </a:xfrm>
          <a:prstGeom prst="roundRect">
            <a:avLst>
              <a:gd name="adj" fmla="val 6667"/>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73" dirty="0">
                <a:solidFill>
                  <a:schemeClr val="accent1">
                    <a:lumMod val="50000"/>
                  </a:schemeClr>
                </a:solidFill>
                <a:latin typeface="Meiryo UI" panose="020B0604030504040204" pitchFamily="50" charset="-128"/>
                <a:ea typeface="Meiryo UI" panose="020B0604030504040204" pitchFamily="50" charset="-128"/>
              </a:rPr>
              <a:t>●ガイドツアーを軸とした</a:t>
            </a:r>
            <a:endParaRPr lang="en-US" altLang="ja-JP" sz="1273" dirty="0">
              <a:solidFill>
                <a:schemeClr val="accent1">
                  <a:lumMod val="50000"/>
                </a:schemeClr>
              </a:solidFill>
              <a:latin typeface="Meiryo UI" panose="020B0604030504040204" pitchFamily="50" charset="-128"/>
              <a:ea typeface="Meiryo UI" panose="020B0604030504040204" pitchFamily="50" charset="-128"/>
            </a:endParaRPr>
          </a:p>
          <a:p>
            <a:r>
              <a:rPr lang="ja-JP" altLang="en-US" sz="1273" dirty="0">
                <a:solidFill>
                  <a:schemeClr val="accent1">
                    <a:lumMod val="50000"/>
                  </a:schemeClr>
                </a:solidFill>
                <a:latin typeface="Meiryo UI" panose="020B0604030504040204" pitchFamily="50" charset="-128"/>
                <a:ea typeface="Meiryo UI" panose="020B0604030504040204" pitchFamily="50" charset="-128"/>
              </a:rPr>
              <a:t>　プロモーションの継続実施</a:t>
            </a:r>
            <a:endParaRPr lang="en-US" altLang="ja-JP" sz="1273" dirty="0">
              <a:solidFill>
                <a:schemeClr val="accent1">
                  <a:lumMod val="50000"/>
                </a:schemeClr>
              </a:solidFill>
              <a:latin typeface="Meiryo UI" panose="020B0604030504040204" pitchFamily="50" charset="-128"/>
              <a:ea typeface="Meiryo UI" panose="020B0604030504040204" pitchFamily="50" charset="-128"/>
            </a:endParaRPr>
          </a:p>
          <a:p>
            <a:endParaRPr lang="en-US" altLang="ja-JP" sz="600" dirty="0">
              <a:solidFill>
                <a:schemeClr val="accent1">
                  <a:lumMod val="50000"/>
                </a:schemeClr>
              </a:solidFill>
              <a:latin typeface="Meiryo UI" panose="020B0604030504040204" pitchFamily="50" charset="-128"/>
              <a:ea typeface="Meiryo UI" panose="020B0604030504040204" pitchFamily="50" charset="-128"/>
            </a:endParaRPr>
          </a:p>
          <a:p>
            <a:r>
              <a:rPr lang="ja-JP" altLang="en-US" sz="1273" dirty="0" smtClean="0">
                <a:solidFill>
                  <a:schemeClr val="accent1">
                    <a:lumMod val="50000"/>
                  </a:schemeClr>
                </a:solidFill>
                <a:latin typeface="Meiryo UI" panose="020B0604030504040204" pitchFamily="50" charset="-128"/>
                <a:ea typeface="Meiryo UI" panose="020B0604030504040204" pitchFamily="50" charset="-128"/>
              </a:rPr>
              <a:t>●サービスの</a:t>
            </a:r>
            <a:r>
              <a:rPr lang="ja-JP" altLang="en-US" sz="1273" dirty="0">
                <a:solidFill>
                  <a:schemeClr val="accent1">
                    <a:lumMod val="50000"/>
                  </a:schemeClr>
                </a:solidFill>
                <a:latin typeface="Meiryo UI" panose="020B0604030504040204" pitchFamily="50" charset="-128"/>
                <a:ea typeface="Meiryo UI" panose="020B0604030504040204" pitchFamily="50" charset="-128"/>
              </a:rPr>
              <a:t>利用</a:t>
            </a:r>
            <a:r>
              <a:rPr lang="ja-JP" altLang="en-US" sz="1273" dirty="0" smtClean="0">
                <a:solidFill>
                  <a:schemeClr val="accent1">
                    <a:lumMod val="50000"/>
                  </a:schemeClr>
                </a:solidFill>
                <a:latin typeface="Meiryo UI" panose="020B0604030504040204" pitchFamily="50" charset="-128"/>
                <a:ea typeface="Meiryo UI" panose="020B0604030504040204" pitchFamily="50" charset="-128"/>
              </a:rPr>
              <a:t>状況の見える化</a:t>
            </a:r>
            <a:endParaRPr lang="en-US" altLang="ja-JP" sz="1273" dirty="0" smtClean="0">
              <a:solidFill>
                <a:schemeClr val="accent1">
                  <a:lumMod val="50000"/>
                </a:schemeClr>
              </a:solidFill>
              <a:latin typeface="Meiryo UI" panose="020B0604030504040204" pitchFamily="50" charset="-128"/>
              <a:ea typeface="Meiryo UI" panose="020B0604030504040204" pitchFamily="50" charset="-128"/>
            </a:endParaRPr>
          </a:p>
          <a:p>
            <a:r>
              <a:rPr lang="ja-JP" altLang="en-US" sz="1400" dirty="0" smtClean="0">
                <a:solidFill>
                  <a:srgbClr val="436A8F"/>
                </a:solidFill>
                <a:latin typeface="Meiryo UI" panose="020B0604030504040204" pitchFamily="50" charset="-128"/>
                <a:ea typeface="Meiryo UI" panose="020B0604030504040204" pitchFamily="50" charset="-128"/>
              </a:rPr>
              <a:t>　</a:t>
            </a:r>
            <a:r>
              <a:rPr lang="en-US" altLang="ja-JP" sz="1400" dirty="0" smtClean="0">
                <a:solidFill>
                  <a:srgbClr val="436A8F"/>
                </a:solidFill>
                <a:latin typeface="Meiryo UI" panose="020B0604030504040204" pitchFamily="50" charset="-128"/>
                <a:ea typeface="Meiryo UI" panose="020B0604030504040204" pitchFamily="50" charset="-128"/>
              </a:rPr>
              <a:t> (</a:t>
            </a:r>
            <a:r>
              <a:rPr lang="en-US" altLang="ja-JP" sz="1400" dirty="0" err="1" smtClean="0">
                <a:solidFill>
                  <a:srgbClr val="436A8F"/>
                </a:solidFill>
                <a:latin typeface="Meiryo UI" panose="020B0604030504040204" pitchFamily="50" charset="-128"/>
                <a:ea typeface="Meiryo UI" panose="020B0604030504040204" pitchFamily="50" charset="-128"/>
              </a:rPr>
              <a:t>MaaS</a:t>
            </a:r>
            <a:r>
              <a:rPr lang="ja-JP" altLang="en-US" sz="1400" dirty="0" smtClean="0">
                <a:solidFill>
                  <a:srgbClr val="436A8F"/>
                </a:solidFill>
                <a:latin typeface="Meiryo UI" panose="020B0604030504040204" pitchFamily="50" charset="-128"/>
                <a:ea typeface="Meiryo UI" panose="020B0604030504040204" pitchFamily="50" charset="-128"/>
              </a:rPr>
              <a:t>等の導入）</a:t>
            </a:r>
            <a:endParaRPr lang="en-US" altLang="ja-JP" sz="1400" dirty="0">
              <a:solidFill>
                <a:srgbClr val="436A8F"/>
              </a:solidFill>
              <a:latin typeface="Meiryo UI" panose="020B0604030504040204" pitchFamily="50" charset="-128"/>
              <a:ea typeface="Meiryo UI" panose="020B0604030504040204" pitchFamily="50" charset="-128"/>
            </a:endParaRPr>
          </a:p>
          <a:p>
            <a:r>
              <a:rPr lang="ja-JP" altLang="en-US" sz="990" dirty="0">
                <a:solidFill>
                  <a:schemeClr val="accent1">
                    <a:lumMod val="50000"/>
                  </a:schemeClr>
                </a:solidFill>
                <a:latin typeface="Meiryo UI" panose="020B0604030504040204" pitchFamily="50" charset="-128"/>
                <a:ea typeface="Meiryo UI" panose="020B0604030504040204" pitchFamily="50" charset="-128"/>
              </a:rPr>
              <a:t>　</a:t>
            </a:r>
            <a:r>
              <a:rPr lang="ja-JP" altLang="en-US" sz="990" dirty="0" smtClean="0">
                <a:solidFill>
                  <a:schemeClr val="accent1">
                    <a:lumMod val="50000"/>
                  </a:schemeClr>
                </a:solidFill>
                <a:latin typeface="Meiryo UI" panose="020B0604030504040204" pitchFamily="50" charset="-128"/>
                <a:ea typeface="Meiryo UI" panose="020B0604030504040204" pitchFamily="50" charset="-128"/>
              </a:rPr>
              <a:t>・経済効果を見える</a:t>
            </a:r>
            <a:r>
              <a:rPr lang="ja-JP" altLang="en-US" sz="990" dirty="0" err="1" smtClean="0">
                <a:solidFill>
                  <a:schemeClr val="accent1">
                    <a:lumMod val="50000"/>
                  </a:schemeClr>
                </a:solidFill>
                <a:latin typeface="Meiryo UI" panose="020B0604030504040204" pitchFamily="50" charset="-128"/>
                <a:ea typeface="Meiryo UI" panose="020B0604030504040204" pitchFamily="50" charset="-128"/>
              </a:rPr>
              <a:t>化する</a:t>
            </a:r>
            <a:r>
              <a:rPr lang="ja-JP" altLang="en-US" sz="990" dirty="0" smtClean="0">
                <a:solidFill>
                  <a:schemeClr val="accent1">
                    <a:lumMod val="50000"/>
                  </a:schemeClr>
                </a:solidFill>
                <a:latin typeface="Meiryo UI" panose="020B0604030504040204" pitchFamily="50" charset="-128"/>
                <a:ea typeface="Meiryo UI" panose="020B0604030504040204" pitchFamily="50" charset="-128"/>
              </a:rPr>
              <a:t>仕組みを研究・導入する</a:t>
            </a:r>
            <a:endParaRPr lang="en-US" altLang="ja-JP" sz="990" dirty="0" smtClean="0">
              <a:solidFill>
                <a:schemeClr val="accent1">
                  <a:lumMod val="50000"/>
                </a:schemeClr>
              </a:solidFill>
              <a:latin typeface="Meiryo UI" panose="020B0604030504040204" pitchFamily="50" charset="-128"/>
              <a:ea typeface="Meiryo UI" panose="020B0604030504040204" pitchFamily="50" charset="-128"/>
            </a:endParaRPr>
          </a:p>
          <a:p>
            <a:r>
              <a:rPr lang="ja-JP" altLang="en-US" sz="990" dirty="0">
                <a:solidFill>
                  <a:schemeClr val="accent1">
                    <a:lumMod val="50000"/>
                  </a:schemeClr>
                </a:solidFill>
                <a:latin typeface="Meiryo UI" panose="020B0604030504040204" pitchFamily="50" charset="-128"/>
                <a:ea typeface="Meiryo UI" panose="020B0604030504040204" pitchFamily="50" charset="-128"/>
              </a:rPr>
              <a:t>　　</a:t>
            </a:r>
            <a:r>
              <a:rPr lang="en-US" altLang="ja-JP" sz="990" dirty="0">
                <a:solidFill>
                  <a:schemeClr val="accent1">
                    <a:lumMod val="50000"/>
                  </a:schemeClr>
                </a:solidFill>
                <a:latin typeface="Meiryo UI" panose="020B0604030504040204" pitchFamily="50" charset="-128"/>
                <a:ea typeface="Meiryo UI" panose="020B0604030504040204" pitchFamily="50" charset="-128"/>
              </a:rPr>
              <a:t>※</a:t>
            </a:r>
            <a:r>
              <a:rPr lang="ja-JP" altLang="en-US" sz="990" dirty="0">
                <a:solidFill>
                  <a:schemeClr val="accent1">
                    <a:lumMod val="50000"/>
                  </a:schemeClr>
                </a:solidFill>
                <a:latin typeface="Meiryo UI" panose="020B0604030504040204" pitchFamily="50" charset="-128"/>
                <a:ea typeface="Meiryo UI" panose="020B0604030504040204" pitchFamily="50" charset="-128"/>
              </a:rPr>
              <a:t>レンタル利用者に対する電子クーポンの発行</a:t>
            </a:r>
            <a:r>
              <a:rPr lang="ja-JP" altLang="en-US" sz="990" dirty="0" smtClean="0">
                <a:solidFill>
                  <a:schemeClr val="accent1">
                    <a:lumMod val="50000"/>
                  </a:schemeClr>
                </a:solidFill>
                <a:latin typeface="Meiryo UI" panose="020B0604030504040204" pitchFamily="50" charset="-128"/>
                <a:ea typeface="Meiryo UI" panose="020B0604030504040204" pitchFamily="50" charset="-128"/>
              </a:rPr>
              <a:t>等</a:t>
            </a:r>
            <a:endParaRPr lang="en-US" altLang="ja-JP" sz="990" dirty="0" smtClean="0">
              <a:solidFill>
                <a:schemeClr val="accent1">
                  <a:lumMod val="50000"/>
                </a:schemeClr>
              </a:solidFill>
              <a:latin typeface="Meiryo UI" panose="020B0604030504040204" pitchFamily="50" charset="-128"/>
              <a:ea typeface="Meiryo UI" panose="020B0604030504040204" pitchFamily="50" charset="-128"/>
            </a:endParaRPr>
          </a:p>
          <a:p>
            <a:endParaRPr lang="en-US" altLang="ja-JP" sz="600" dirty="0">
              <a:solidFill>
                <a:schemeClr val="accent1">
                  <a:lumMod val="50000"/>
                </a:schemeClr>
              </a:solidFill>
              <a:latin typeface="Meiryo UI" panose="020B0604030504040204" pitchFamily="50" charset="-128"/>
              <a:ea typeface="Meiryo UI" panose="020B0604030504040204" pitchFamily="50" charset="-128"/>
            </a:endParaRPr>
          </a:p>
          <a:p>
            <a:r>
              <a:rPr lang="ja-JP" altLang="en-US" sz="1273" dirty="0">
                <a:solidFill>
                  <a:schemeClr val="accent1">
                    <a:lumMod val="50000"/>
                  </a:schemeClr>
                </a:solidFill>
                <a:latin typeface="Meiryo UI" panose="020B0604030504040204" pitchFamily="50" charset="-128"/>
                <a:ea typeface="Meiryo UI" panose="020B0604030504040204" pitchFamily="50" charset="-128"/>
              </a:rPr>
              <a:t>●自転車道の整備</a:t>
            </a:r>
            <a:endParaRPr lang="en-US" altLang="ja-JP" sz="1273" dirty="0">
              <a:solidFill>
                <a:schemeClr val="accent1">
                  <a:lumMod val="50000"/>
                </a:schemeClr>
              </a:solidFill>
              <a:latin typeface="Meiryo UI" panose="020B0604030504040204" pitchFamily="50" charset="-128"/>
              <a:ea typeface="Meiryo UI" panose="020B0604030504040204" pitchFamily="50" charset="-128"/>
            </a:endParaRPr>
          </a:p>
        </p:txBody>
      </p:sp>
      <p:sp>
        <p:nvSpPr>
          <p:cNvPr id="73" name="テキスト ボックス 72"/>
          <p:cNvSpPr txBox="1"/>
          <p:nvPr/>
        </p:nvSpPr>
        <p:spPr>
          <a:xfrm>
            <a:off x="365456" y="1120668"/>
            <a:ext cx="307777" cy="1332000"/>
          </a:xfrm>
          <a:prstGeom prst="rect">
            <a:avLst/>
          </a:prstGeom>
          <a:solidFill>
            <a:schemeClr val="accent6">
              <a:lumMod val="40000"/>
              <a:lumOff val="60000"/>
            </a:schemeClr>
          </a:solidFill>
        </p:spPr>
        <p:txBody>
          <a:bodyPr vert="eaVert" wrap="square" rtlCol="0">
            <a:spAutoFit/>
          </a:bodyPr>
          <a:lstStyle/>
          <a:p>
            <a:pPr fontAlgn="ctr"/>
            <a:r>
              <a:rPr lang="ja-JP" altLang="en-US" sz="800" b="1" dirty="0" smtClean="0">
                <a:latin typeface="Meiryo UI" panose="020B0604030504040204" pitchFamily="50" charset="-128"/>
                <a:ea typeface="Meiryo UI" panose="020B0604030504040204" pitchFamily="50" charset="-128"/>
              </a:rPr>
              <a:t>サイクルツーリズム事業①</a:t>
            </a:r>
            <a:endParaRPr lang="en-US" altLang="ja-JP" sz="800" b="1" dirty="0" smtClean="0">
              <a:latin typeface="Meiryo UI" panose="020B0604030504040204" pitchFamily="50" charset="-128"/>
              <a:ea typeface="Meiryo UI" panose="020B0604030504040204" pitchFamily="50" charset="-128"/>
            </a:endParaRPr>
          </a:p>
        </p:txBody>
      </p:sp>
      <p:sp>
        <p:nvSpPr>
          <p:cNvPr id="74" name="テキスト ボックス 73"/>
          <p:cNvSpPr txBox="1"/>
          <p:nvPr/>
        </p:nvSpPr>
        <p:spPr>
          <a:xfrm>
            <a:off x="365457" y="2591102"/>
            <a:ext cx="307777" cy="1368000"/>
          </a:xfrm>
          <a:prstGeom prst="rect">
            <a:avLst/>
          </a:prstGeom>
          <a:solidFill>
            <a:schemeClr val="accent1">
              <a:lumMod val="40000"/>
              <a:lumOff val="60000"/>
            </a:schemeClr>
          </a:solidFill>
        </p:spPr>
        <p:txBody>
          <a:bodyPr vert="eaVert" wrap="square" rtlCol="0">
            <a:spAutoFit/>
          </a:bodyPr>
          <a:lstStyle/>
          <a:p>
            <a:pPr fontAlgn="ctr"/>
            <a:r>
              <a:rPr lang="ja-JP" altLang="en-US" sz="800" b="1" dirty="0" smtClean="0">
                <a:latin typeface="Meiryo UI" panose="020B0604030504040204" pitchFamily="50" charset="-128"/>
                <a:ea typeface="Meiryo UI" panose="020B0604030504040204" pitchFamily="50" charset="-128"/>
              </a:rPr>
              <a:t>サイクルツーリズム事業②</a:t>
            </a:r>
            <a:endParaRPr lang="en-US" altLang="ja-JP" sz="800" b="1" dirty="0">
              <a:latin typeface="Meiryo UI" panose="020B0604030504040204" pitchFamily="50" charset="-128"/>
              <a:ea typeface="Meiryo UI" panose="020B0604030504040204" pitchFamily="50" charset="-128"/>
            </a:endParaRPr>
          </a:p>
        </p:txBody>
      </p:sp>
      <p:sp>
        <p:nvSpPr>
          <p:cNvPr id="75" name="テキスト ボックス 74"/>
          <p:cNvSpPr txBox="1"/>
          <p:nvPr/>
        </p:nvSpPr>
        <p:spPr>
          <a:xfrm>
            <a:off x="365510" y="4101391"/>
            <a:ext cx="307777" cy="1728000"/>
          </a:xfrm>
          <a:prstGeom prst="rect">
            <a:avLst/>
          </a:prstGeom>
          <a:solidFill>
            <a:schemeClr val="accent2">
              <a:lumMod val="40000"/>
              <a:lumOff val="60000"/>
            </a:schemeClr>
          </a:solidFill>
        </p:spPr>
        <p:txBody>
          <a:bodyPr vert="eaVert" wrap="square" rtlCol="0">
            <a:spAutoFit/>
          </a:bodyPr>
          <a:lstStyle/>
          <a:p>
            <a:pPr fontAlgn="ctr"/>
            <a:r>
              <a:rPr lang="ja-JP" altLang="en-US" sz="800" b="1" dirty="0" smtClean="0">
                <a:latin typeface="Meiryo UI" panose="020B0604030504040204" pitchFamily="50" charset="-128"/>
                <a:ea typeface="Meiryo UI" panose="020B0604030504040204" pitchFamily="50" charset="-128"/>
              </a:rPr>
              <a:t>利用促進・環境整備事業</a:t>
            </a:r>
            <a:endParaRPr lang="ja-JP" altLang="en-US" sz="800" b="1" dirty="0">
              <a:latin typeface="Meiryo UI" panose="020B0604030504040204" pitchFamily="50" charset="-128"/>
              <a:ea typeface="Meiryo UI" panose="020B0604030504040204" pitchFamily="50" charset="-128"/>
            </a:endParaRPr>
          </a:p>
        </p:txBody>
      </p:sp>
      <p:sp>
        <p:nvSpPr>
          <p:cNvPr id="76" name="二等辺三角形 75"/>
          <p:cNvSpPr/>
          <p:nvPr/>
        </p:nvSpPr>
        <p:spPr>
          <a:xfrm rot="5400000">
            <a:off x="3426839" y="1962603"/>
            <a:ext cx="610894" cy="2036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73"/>
          </a:p>
        </p:txBody>
      </p:sp>
      <p:sp>
        <p:nvSpPr>
          <p:cNvPr id="77" name="二等辺三角形 76"/>
          <p:cNvSpPr/>
          <p:nvPr/>
        </p:nvSpPr>
        <p:spPr>
          <a:xfrm rot="5400000">
            <a:off x="3426839" y="4557576"/>
            <a:ext cx="610894" cy="203631"/>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73"/>
          </a:p>
        </p:txBody>
      </p:sp>
      <p:sp>
        <p:nvSpPr>
          <p:cNvPr id="78" name="二等辺三角形 77"/>
          <p:cNvSpPr/>
          <p:nvPr/>
        </p:nvSpPr>
        <p:spPr>
          <a:xfrm rot="5400000">
            <a:off x="6437634" y="3372554"/>
            <a:ext cx="610894" cy="2036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73"/>
          </a:p>
        </p:txBody>
      </p:sp>
      <p:sp>
        <p:nvSpPr>
          <p:cNvPr id="79" name="二等辺三角形 78"/>
          <p:cNvSpPr/>
          <p:nvPr/>
        </p:nvSpPr>
        <p:spPr>
          <a:xfrm rot="5400000">
            <a:off x="6437634" y="4557576"/>
            <a:ext cx="610894" cy="203631"/>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73"/>
          </a:p>
        </p:txBody>
      </p:sp>
      <p:sp>
        <p:nvSpPr>
          <p:cNvPr id="80" name="二等辺三角形 79"/>
          <p:cNvSpPr/>
          <p:nvPr/>
        </p:nvSpPr>
        <p:spPr>
          <a:xfrm rot="5400000">
            <a:off x="9436635" y="3372554"/>
            <a:ext cx="610894" cy="2036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73"/>
          </a:p>
        </p:txBody>
      </p:sp>
      <p:sp>
        <p:nvSpPr>
          <p:cNvPr id="81" name="二等辺三角形 80"/>
          <p:cNvSpPr/>
          <p:nvPr/>
        </p:nvSpPr>
        <p:spPr>
          <a:xfrm rot="5400000">
            <a:off x="9436635" y="4557576"/>
            <a:ext cx="610894" cy="203631"/>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73"/>
          </a:p>
        </p:txBody>
      </p:sp>
      <p:sp>
        <p:nvSpPr>
          <p:cNvPr id="83" name="テキスト ボックス 82"/>
          <p:cNvSpPr txBox="1"/>
          <p:nvPr/>
        </p:nvSpPr>
        <p:spPr>
          <a:xfrm>
            <a:off x="5630605" y="6427704"/>
            <a:ext cx="1271502" cy="367793"/>
          </a:xfrm>
          <a:prstGeom prst="rect">
            <a:avLst/>
          </a:prstGeom>
          <a:noFill/>
        </p:spPr>
        <p:txBody>
          <a:bodyPr wrap="none" rtlCol="0">
            <a:spAutoFit/>
          </a:bodyPr>
          <a:lstStyle/>
          <a:p>
            <a:r>
              <a:rPr lang="ja-JP" altLang="en-US" sz="990" dirty="0" smtClean="0">
                <a:latin typeface="Meiryo UI" panose="020B0604030504040204" pitchFamily="50" charset="-128"/>
                <a:ea typeface="Meiryo UI" panose="020B0604030504040204" pitchFamily="50" charset="-128"/>
              </a:rPr>
              <a:t>約</a:t>
            </a:r>
            <a:r>
              <a:rPr lang="en-US" altLang="ja-JP" sz="990" dirty="0" smtClean="0">
                <a:latin typeface="Meiryo UI" panose="020B0604030504040204" pitchFamily="50" charset="-128"/>
                <a:ea typeface="Meiryo UI" panose="020B0604030504040204" pitchFamily="50" charset="-128"/>
              </a:rPr>
              <a:t>1,000</a:t>
            </a:r>
            <a:r>
              <a:rPr lang="ja-JP" altLang="en-US" sz="990" dirty="0" smtClean="0">
                <a:latin typeface="Meiryo UI" panose="020B0604030504040204" pitchFamily="50" charset="-128"/>
                <a:ea typeface="Meiryo UI" panose="020B0604030504040204" pitchFamily="50" charset="-128"/>
              </a:rPr>
              <a:t>人</a:t>
            </a:r>
            <a:endParaRPr lang="en-US" altLang="ja-JP" sz="990" dirty="0" smtClean="0">
              <a:latin typeface="Meiryo UI" panose="020B0604030504040204" pitchFamily="50" charset="-128"/>
              <a:ea typeface="Meiryo UI" panose="020B0604030504040204" pitchFamily="50" charset="-128"/>
            </a:endParaRPr>
          </a:p>
          <a:p>
            <a:r>
              <a:rPr lang="en-US" altLang="ja-JP" sz="800" dirty="0" smtClean="0">
                <a:latin typeface="Meiryo UI" panose="020B0604030504040204" pitchFamily="50" charset="-128"/>
                <a:ea typeface="Meiryo UI" panose="020B0604030504040204" pitchFamily="50" charset="-128"/>
              </a:rPr>
              <a:t>10</a:t>
            </a:r>
            <a:r>
              <a:rPr lang="ja-JP" altLang="en-US" sz="800" dirty="0" smtClean="0">
                <a:latin typeface="Meiryo UI" panose="020B0604030504040204" pitchFamily="50" charset="-128"/>
                <a:ea typeface="Meiryo UI" panose="020B0604030504040204" pitchFamily="50" charset="-128"/>
              </a:rPr>
              <a:t>台ずつ</a:t>
            </a:r>
            <a:r>
              <a:rPr lang="en-US" altLang="ja-JP" sz="800" dirty="0" smtClean="0">
                <a:latin typeface="Meiryo UI" panose="020B0604030504040204" pitchFamily="50" charset="-128"/>
                <a:ea typeface="Meiryo UI" panose="020B0604030504040204" pitchFamily="50" charset="-128"/>
              </a:rPr>
              <a:t>100</a:t>
            </a:r>
            <a:r>
              <a:rPr lang="ja-JP" altLang="en-US" sz="800" dirty="0" smtClean="0">
                <a:latin typeface="Meiryo UI" panose="020B0604030504040204" pitchFamily="50" charset="-128"/>
                <a:ea typeface="Meiryo UI" panose="020B0604030504040204" pitchFamily="50" charset="-128"/>
              </a:rPr>
              <a:t>日貸す水準</a:t>
            </a:r>
            <a:endParaRPr lang="en-US" altLang="ja-JP" sz="800" dirty="0" smtClean="0">
              <a:latin typeface="Meiryo UI" panose="020B0604030504040204" pitchFamily="50" charset="-128"/>
              <a:ea typeface="Meiryo UI" panose="020B0604030504040204" pitchFamily="50" charset="-128"/>
            </a:endParaRPr>
          </a:p>
        </p:txBody>
      </p:sp>
      <p:sp>
        <p:nvSpPr>
          <p:cNvPr id="84" name="角丸四角形 83"/>
          <p:cNvSpPr/>
          <p:nvPr/>
        </p:nvSpPr>
        <p:spPr>
          <a:xfrm>
            <a:off x="770159" y="2591102"/>
            <a:ext cx="2916000" cy="1368000"/>
          </a:xfrm>
          <a:prstGeom prst="roundRect">
            <a:avLst>
              <a:gd name="adj" fmla="val 13748"/>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73" dirty="0">
                <a:solidFill>
                  <a:schemeClr val="accent1">
                    <a:lumMod val="50000"/>
                  </a:schemeClr>
                </a:solidFill>
                <a:latin typeface="Meiryo UI" panose="020B0604030504040204" pitchFamily="50" charset="-128"/>
                <a:ea typeface="Meiryo UI" panose="020B0604030504040204" pitchFamily="50" charset="-128"/>
              </a:rPr>
              <a:t>●自転車貸出</a:t>
            </a:r>
            <a:r>
              <a:rPr lang="ja-JP" altLang="en-US" sz="1273" dirty="0" smtClean="0">
                <a:solidFill>
                  <a:schemeClr val="accent1">
                    <a:lumMod val="50000"/>
                  </a:schemeClr>
                </a:solidFill>
                <a:latin typeface="Meiryo UI" panose="020B0604030504040204" pitchFamily="50" charset="-128"/>
                <a:ea typeface="Meiryo UI" panose="020B0604030504040204" pitchFamily="50" charset="-128"/>
              </a:rPr>
              <a:t>の準備</a:t>
            </a:r>
            <a:endParaRPr lang="en-US" altLang="ja-JP" sz="1273" dirty="0" smtClean="0">
              <a:solidFill>
                <a:schemeClr val="accent1">
                  <a:lumMod val="50000"/>
                </a:schemeClr>
              </a:solidFill>
              <a:latin typeface="Meiryo UI" panose="020B0604030504040204" pitchFamily="50" charset="-128"/>
              <a:ea typeface="Meiryo UI" panose="020B0604030504040204" pitchFamily="50" charset="-128"/>
            </a:endParaRPr>
          </a:p>
          <a:p>
            <a:r>
              <a:rPr lang="ja-JP" altLang="en-US" sz="990" dirty="0" smtClean="0">
                <a:solidFill>
                  <a:schemeClr val="accent1">
                    <a:lumMod val="50000"/>
                  </a:schemeClr>
                </a:solidFill>
                <a:latin typeface="Meiryo UI" panose="020B0604030504040204" pitchFamily="50" charset="-128"/>
                <a:ea typeface="Meiryo UI" panose="020B0604030504040204" pitchFamily="50" charset="-128"/>
              </a:rPr>
              <a:t>　・サービスの設計</a:t>
            </a:r>
            <a:endParaRPr lang="en-US" altLang="ja-JP" sz="990" dirty="0" smtClean="0">
              <a:solidFill>
                <a:schemeClr val="accent1">
                  <a:lumMod val="50000"/>
                </a:schemeClr>
              </a:solidFill>
              <a:latin typeface="Meiryo UI" panose="020B0604030504040204" pitchFamily="50" charset="-128"/>
              <a:ea typeface="Meiryo UI" panose="020B0604030504040204" pitchFamily="50" charset="-128"/>
            </a:endParaRPr>
          </a:p>
          <a:p>
            <a:r>
              <a:rPr lang="ja-JP" altLang="en-US" sz="990" dirty="0" smtClean="0">
                <a:solidFill>
                  <a:schemeClr val="accent1">
                    <a:lumMod val="50000"/>
                  </a:schemeClr>
                </a:solidFill>
                <a:latin typeface="Meiryo UI" panose="020B0604030504040204" pitchFamily="50" charset="-128"/>
                <a:ea typeface="Meiryo UI" panose="020B0604030504040204" pitchFamily="50" charset="-128"/>
              </a:rPr>
              <a:t>　・拠点整備</a:t>
            </a:r>
            <a:endParaRPr lang="en-US" altLang="ja-JP" sz="990" dirty="0" smtClean="0">
              <a:solidFill>
                <a:schemeClr val="accent1">
                  <a:lumMod val="50000"/>
                </a:schemeClr>
              </a:solidFill>
              <a:latin typeface="Meiryo UI" panose="020B0604030504040204" pitchFamily="50" charset="-128"/>
              <a:ea typeface="Meiryo UI" panose="020B0604030504040204" pitchFamily="50" charset="-128"/>
            </a:endParaRPr>
          </a:p>
          <a:p>
            <a:r>
              <a:rPr lang="ja-JP" altLang="en-US" sz="990" dirty="0" smtClean="0">
                <a:solidFill>
                  <a:schemeClr val="accent1">
                    <a:lumMod val="50000"/>
                  </a:schemeClr>
                </a:solidFill>
                <a:latin typeface="Meiryo UI" panose="020B0604030504040204" pitchFamily="50" charset="-128"/>
                <a:ea typeface="Meiryo UI" panose="020B0604030504040204" pitchFamily="50" charset="-128"/>
              </a:rPr>
              <a:t>　・自転車の購入</a:t>
            </a:r>
            <a:endParaRPr lang="en-US" altLang="ja-JP" sz="990" dirty="0" smtClean="0">
              <a:solidFill>
                <a:schemeClr val="accent1">
                  <a:lumMod val="50000"/>
                </a:schemeClr>
              </a:solidFill>
              <a:latin typeface="Meiryo UI" panose="020B0604030504040204" pitchFamily="50" charset="-128"/>
              <a:ea typeface="Meiryo UI" panose="020B0604030504040204" pitchFamily="50" charset="-128"/>
            </a:endParaRPr>
          </a:p>
          <a:p>
            <a:r>
              <a:rPr lang="ja-JP" altLang="en-US" sz="990" dirty="0">
                <a:solidFill>
                  <a:schemeClr val="accent1">
                    <a:lumMod val="50000"/>
                  </a:schemeClr>
                </a:solidFill>
                <a:latin typeface="Meiryo UI" panose="020B0604030504040204" pitchFamily="50" charset="-128"/>
                <a:ea typeface="Meiryo UI" panose="020B0604030504040204" pitchFamily="50" charset="-128"/>
              </a:rPr>
              <a:t>　・プロモーション</a:t>
            </a:r>
            <a:endParaRPr lang="en-US" altLang="ja-JP" sz="990" dirty="0">
              <a:solidFill>
                <a:schemeClr val="accent1">
                  <a:lumMod val="50000"/>
                </a:schemeClr>
              </a:solidFill>
              <a:latin typeface="Meiryo UI" panose="020B0604030504040204" pitchFamily="50" charset="-128"/>
              <a:ea typeface="Meiryo UI" panose="020B0604030504040204" pitchFamily="50" charset="-128"/>
            </a:endParaRPr>
          </a:p>
          <a:p>
            <a:endParaRPr lang="en-US" altLang="ja-JP" sz="990" dirty="0">
              <a:solidFill>
                <a:schemeClr val="accent1">
                  <a:lumMod val="50000"/>
                </a:schemeClr>
              </a:solidFill>
              <a:latin typeface="Meiryo UI" panose="020B0604030504040204" pitchFamily="50" charset="-128"/>
              <a:ea typeface="Meiryo UI" panose="020B0604030504040204" pitchFamily="50" charset="-128"/>
            </a:endParaRPr>
          </a:p>
          <a:p>
            <a:r>
              <a:rPr lang="ja-JP" altLang="en-US" sz="1273" dirty="0" smtClean="0">
                <a:solidFill>
                  <a:schemeClr val="accent1">
                    <a:lumMod val="50000"/>
                  </a:schemeClr>
                </a:solidFill>
                <a:latin typeface="Meiryo UI" panose="020B0604030504040204" pitchFamily="50" charset="-128"/>
                <a:ea typeface="Meiryo UI" panose="020B0604030504040204" pitchFamily="50" charset="-128"/>
              </a:rPr>
              <a:t>●事業連携の調整</a:t>
            </a:r>
            <a:endParaRPr lang="en-US" altLang="ja-JP" sz="1273" dirty="0">
              <a:solidFill>
                <a:schemeClr val="accent1">
                  <a:lumMod val="50000"/>
                </a:schemeClr>
              </a:solidFill>
              <a:latin typeface="Meiryo UI" panose="020B0604030504040204" pitchFamily="50" charset="-128"/>
              <a:ea typeface="Meiryo UI" panose="020B0604030504040204" pitchFamily="50" charset="-128"/>
            </a:endParaRPr>
          </a:p>
        </p:txBody>
      </p:sp>
      <p:sp>
        <p:nvSpPr>
          <p:cNvPr id="85" name="二等辺三角形 84"/>
          <p:cNvSpPr/>
          <p:nvPr/>
        </p:nvSpPr>
        <p:spPr>
          <a:xfrm rot="5400000">
            <a:off x="3426839" y="3372554"/>
            <a:ext cx="610894" cy="2036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73"/>
          </a:p>
        </p:txBody>
      </p:sp>
      <p:sp>
        <p:nvSpPr>
          <p:cNvPr id="86" name="二等辺三角形 85"/>
          <p:cNvSpPr/>
          <p:nvPr/>
        </p:nvSpPr>
        <p:spPr>
          <a:xfrm rot="5400000">
            <a:off x="9436635" y="1962603"/>
            <a:ext cx="610894" cy="20363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73"/>
          </a:p>
        </p:txBody>
      </p:sp>
      <p:sp>
        <p:nvSpPr>
          <p:cNvPr id="87" name="テキスト ボックス 86"/>
          <p:cNvSpPr txBox="1"/>
          <p:nvPr/>
        </p:nvSpPr>
        <p:spPr>
          <a:xfrm>
            <a:off x="2617678" y="6808010"/>
            <a:ext cx="437940" cy="244682"/>
          </a:xfrm>
          <a:prstGeom prst="rect">
            <a:avLst/>
          </a:prstGeom>
          <a:noFill/>
        </p:spPr>
        <p:txBody>
          <a:bodyPr wrap="none" rtlCol="0">
            <a:spAutoFit/>
          </a:bodyPr>
          <a:lstStyle/>
          <a:p>
            <a:r>
              <a:rPr lang="ja-JP" altLang="en-US" sz="990" dirty="0" smtClean="0">
                <a:latin typeface="Meiryo UI" panose="020B0604030504040204" pitchFamily="50" charset="-128"/>
                <a:ea typeface="Meiryo UI" panose="020B0604030504040204" pitchFamily="50" charset="-128"/>
              </a:rPr>
              <a:t>６台</a:t>
            </a:r>
            <a:endParaRPr lang="ja-JP" altLang="en-US" sz="990" dirty="0">
              <a:latin typeface="Meiryo UI" panose="020B0604030504040204" pitchFamily="50" charset="-128"/>
              <a:ea typeface="Meiryo UI" panose="020B0604030504040204" pitchFamily="50" charset="-128"/>
            </a:endParaRPr>
          </a:p>
        </p:txBody>
      </p:sp>
      <p:sp>
        <p:nvSpPr>
          <p:cNvPr id="88" name="テキスト ボックス 87"/>
          <p:cNvSpPr txBox="1"/>
          <p:nvPr/>
        </p:nvSpPr>
        <p:spPr>
          <a:xfrm>
            <a:off x="5630607" y="6808010"/>
            <a:ext cx="1188146" cy="244682"/>
          </a:xfrm>
          <a:prstGeom prst="rect">
            <a:avLst/>
          </a:prstGeom>
          <a:noFill/>
        </p:spPr>
        <p:txBody>
          <a:bodyPr wrap="none" rtlCol="0">
            <a:spAutoFit/>
          </a:bodyPr>
          <a:lstStyle/>
          <a:p>
            <a:r>
              <a:rPr lang="en-US" altLang="ja-JP" sz="990" dirty="0" smtClean="0">
                <a:latin typeface="Meiryo UI" panose="020B0604030504040204" pitchFamily="50" charset="-128"/>
                <a:ea typeface="Meiryo UI" panose="020B0604030504040204" pitchFamily="50" charset="-128"/>
              </a:rPr>
              <a:t>20</a:t>
            </a:r>
            <a:r>
              <a:rPr lang="ja-JP" altLang="en-US" sz="990" dirty="0" smtClean="0">
                <a:latin typeface="Meiryo UI" panose="020B0604030504040204" pitchFamily="50" charset="-128"/>
                <a:ea typeface="Meiryo UI" panose="020B0604030504040204" pitchFamily="50" charset="-128"/>
              </a:rPr>
              <a:t>台以上は必要か</a:t>
            </a:r>
            <a:endParaRPr lang="ja-JP" altLang="en-US" sz="990" dirty="0">
              <a:latin typeface="Meiryo UI" panose="020B0604030504040204" pitchFamily="50" charset="-128"/>
              <a:ea typeface="Meiryo UI" panose="020B0604030504040204" pitchFamily="50" charset="-128"/>
            </a:endParaRPr>
          </a:p>
        </p:txBody>
      </p:sp>
      <p:sp>
        <p:nvSpPr>
          <p:cNvPr id="89" name="ホームベース 88"/>
          <p:cNvSpPr/>
          <p:nvPr/>
        </p:nvSpPr>
        <p:spPr>
          <a:xfrm>
            <a:off x="3860328" y="6806803"/>
            <a:ext cx="1770278" cy="254539"/>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90" dirty="0">
                <a:solidFill>
                  <a:schemeClr val="accent5">
                    <a:lumMod val="75000"/>
                  </a:schemeClr>
                </a:solidFill>
                <a:latin typeface="Meiryo UI" panose="020B0604030504040204" pitchFamily="50" charset="-128"/>
                <a:ea typeface="Meiryo UI" panose="020B0604030504040204" pitchFamily="50" charset="-128"/>
              </a:rPr>
              <a:t>自転車の追加購入</a:t>
            </a:r>
          </a:p>
        </p:txBody>
      </p:sp>
      <p:sp>
        <p:nvSpPr>
          <p:cNvPr id="90" name="テキスト ボックス 89"/>
          <p:cNvSpPr txBox="1"/>
          <p:nvPr/>
        </p:nvSpPr>
        <p:spPr>
          <a:xfrm>
            <a:off x="9107261" y="6808010"/>
            <a:ext cx="1266693" cy="244682"/>
          </a:xfrm>
          <a:prstGeom prst="rect">
            <a:avLst/>
          </a:prstGeom>
          <a:noFill/>
        </p:spPr>
        <p:txBody>
          <a:bodyPr wrap="none" rtlCol="0">
            <a:spAutoFit/>
          </a:bodyPr>
          <a:lstStyle/>
          <a:p>
            <a:r>
              <a:rPr lang="en-US" altLang="ja-JP" sz="990" dirty="0" smtClean="0">
                <a:latin typeface="Meiryo UI" panose="020B0604030504040204" pitchFamily="50" charset="-128"/>
                <a:ea typeface="Meiryo UI" panose="020B0604030504040204" pitchFamily="50" charset="-128"/>
              </a:rPr>
              <a:t>120</a:t>
            </a:r>
            <a:r>
              <a:rPr lang="ja-JP" altLang="en-US" sz="990" dirty="0">
                <a:latin typeface="Meiryo UI" panose="020B0604030504040204" pitchFamily="50" charset="-128"/>
                <a:ea typeface="Meiryo UI" panose="020B0604030504040204" pitchFamily="50" charset="-128"/>
              </a:rPr>
              <a:t>台以上は必要</a:t>
            </a:r>
            <a:r>
              <a:rPr lang="ja-JP" altLang="en-US" sz="990" dirty="0" smtClean="0">
                <a:latin typeface="Meiryo UI" panose="020B0604030504040204" pitchFamily="50" charset="-128"/>
                <a:ea typeface="Meiryo UI" panose="020B0604030504040204" pitchFamily="50" charset="-128"/>
              </a:rPr>
              <a:t>か</a:t>
            </a:r>
            <a:endParaRPr lang="ja-JP" altLang="en-US" sz="990" dirty="0">
              <a:latin typeface="Meiryo UI" panose="020B0604030504040204" pitchFamily="50" charset="-128"/>
              <a:ea typeface="Meiryo UI" panose="020B0604030504040204" pitchFamily="50" charset="-128"/>
            </a:endParaRPr>
          </a:p>
        </p:txBody>
      </p:sp>
      <p:sp>
        <p:nvSpPr>
          <p:cNvPr id="91" name="ホームベース 90"/>
          <p:cNvSpPr/>
          <p:nvPr/>
        </p:nvSpPr>
        <p:spPr>
          <a:xfrm>
            <a:off x="6873253" y="6816286"/>
            <a:ext cx="2234008" cy="254539"/>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990" dirty="0">
                <a:solidFill>
                  <a:schemeClr val="accent5">
                    <a:lumMod val="75000"/>
                  </a:schemeClr>
                </a:solidFill>
                <a:latin typeface="Meiryo UI" panose="020B0604030504040204" pitchFamily="50" charset="-128"/>
                <a:ea typeface="Meiryo UI" panose="020B0604030504040204" pitchFamily="50" charset="-128"/>
              </a:rPr>
              <a:t>自転車の追加購入</a:t>
            </a:r>
          </a:p>
        </p:txBody>
      </p:sp>
      <p:sp>
        <p:nvSpPr>
          <p:cNvPr id="92" name="ホームベース 91"/>
          <p:cNvSpPr/>
          <p:nvPr/>
        </p:nvSpPr>
        <p:spPr>
          <a:xfrm>
            <a:off x="6873253" y="532825"/>
            <a:ext cx="3444762" cy="288000"/>
          </a:xfrm>
          <a:prstGeom prst="homePlat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ja-JP" altLang="en-US" sz="990" dirty="0">
              <a:solidFill>
                <a:schemeClr val="accent5">
                  <a:lumMod val="75000"/>
                </a:schemeClr>
              </a:solidFill>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9242207" y="532825"/>
            <a:ext cx="954107" cy="288220"/>
          </a:xfrm>
          <a:prstGeom prst="rect">
            <a:avLst/>
          </a:prstGeom>
          <a:noFill/>
        </p:spPr>
        <p:txBody>
          <a:bodyPr wrap="none" rtlCol="0">
            <a:spAutoFit/>
          </a:bodyPr>
          <a:lstStyle/>
          <a:p>
            <a:pPr algn="ctr"/>
            <a:r>
              <a:rPr lang="en-US" altLang="ja-JP" sz="1273" b="1" dirty="0" smtClean="0">
                <a:latin typeface="Meiryo UI" panose="020B0604030504040204" pitchFamily="50" charset="-128"/>
                <a:ea typeface="Meiryo UI" panose="020B0604030504040204" pitchFamily="50" charset="-128"/>
              </a:rPr>
              <a:t>2025</a:t>
            </a:r>
            <a:r>
              <a:rPr lang="ja-JP" altLang="en-US" sz="1273" b="1" dirty="0" smtClean="0">
                <a:latin typeface="Meiryo UI" panose="020B0604030504040204" pitchFamily="50" charset="-128"/>
                <a:ea typeface="Meiryo UI" panose="020B0604030504040204" pitchFamily="50" charset="-128"/>
              </a:rPr>
              <a:t>年度</a:t>
            </a:r>
            <a:endParaRPr lang="en-US" altLang="ja-JP" sz="1273" b="1" dirty="0">
              <a:latin typeface="Meiryo UI" panose="020B0604030504040204" pitchFamily="50" charset="-128"/>
              <a:ea typeface="Meiryo UI" panose="020B0604030504040204" pitchFamily="50" charset="-128"/>
            </a:endParaRPr>
          </a:p>
        </p:txBody>
      </p:sp>
      <p:sp>
        <p:nvSpPr>
          <p:cNvPr id="93" name="テキスト ボックス 92"/>
          <p:cNvSpPr txBox="1"/>
          <p:nvPr/>
        </p:nvSpPr>
        <p:spPr>
          <a:xfrm>
            <a:off x="155152" y="5898403"/>
            <a:ext cx="492443" cy="276999"/>
          </a:xfrm>
          <a:prstGeom prst="rect">
            <a:avLst/>
          </a:prstGeom>
          <a:noFill/>
        </p:spPr>
        <p:txBody>
          <a:bodyPr wrap="none" rtlCol="0">
            <a:spAutoFit/>
          </a:bodyPr>
          <a:lstStyle/>
          <a:p>
            <a:r>
              <a:rPr lang="ja-JP" altLang="en-US" sz="1200" b="1" dirty="0" smtClean="0">
                <a:latin typeface="Meiryo UI" panose="020B0604030504040204" pitchFamily="50" charset="-128"/>
                <a:ea typeface="Meiryo UI" panose="020B0604030504040204" pitchFamily="50" charset="-128"/>
              </a:rPr>
              <a:t>目標</a:t>
            </a:r>
            <a:endParaRPr lang="ja-JP" altLang="en-US"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64266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3"/>
          <p:cNvSpPr>
            <a:spLocks noChangeArrowheads="1"/>
          </p:cNvSpPr>
          <p:nvPr/>
        </p:nvSpPr>
        <p:spPr bwMode="auto">
          <a:xfrm flipV="1">
            <a:off x="0" y="3203838"/>
            <a:ext cx="10691813" cy="1152000"/>
          </a:xfrm>
          <a:prstGeom prst="roundRect">
            <a:avLst>
              <a:gd name="adj" fmla="val 0"/>
            </a:avLst>
          </a:prstGeom>
          <a:solidFill>
            <a:srgbClr val="92D050"/>
          </a:solidFill>
          <a:ln w="9525">
            <a:noFill/>
            <a:round/>
            <a:headEnd/>
            <a:tailEnd/>
          </a:ln>
          <a:effectLst/>
        </p:spPr>
        <p:txBody>
          <a:bodyPr rot="10800000" wrap="none" anchor="ctr"/>
          <a:lstStyle/>
          <a:p>
            <a:pPr algn="ctr">
              <a:lnSpc>
                <a:spcPct val="100000"/>
              </a:lnSpc>
              <a:defRPr/>
            </a:pPr>
            <a:endParaRPr lang="ja-JP" altLang="ja-JP" sz="675">
              <a:latin typeface="Arial" charset="0"/>
              <a:ea typeface="MS UI Gothic" pitchFamily="50" charset="-128"/>
              <a:cs typeface="+mn-cs"/>
            </a:endParaRPr>
          </a:p>
        </p:txBody>
      </p:sp>
      <p:sp>
        <p:nvSpPr>
          <p:cNvPr id="8" name="AutoShape 45"/>
          <p:cNvSpPr>
            <a:spLocks noChangeArrowheads="1"/>
          </p:cNvSpPr>
          <p:nvPr/>
        </p:nvSpPr>
        <p:spPr bwMode="auto">
          <a:xfrm rot="10800000" flipV="1">
            <a:off x="10042923" y="3203838"/>
            <a:ext cx="648890" cy="1152000"/>
          </a:xfrm>
          <a:prstGeom prst="roundRect">
            <a:avLst>
              <a:gd name="adj" fmla="val 0"/>
            </a:avLst>
          </a:prstGeom>
          <a:gradFill rotWithShape="1">
            <a:gsLst>
              <a:gs pos="0">
                <a:srgbClr val="000080">
                  <a:gamma/>
                  <a:tint val="0"/>
                  <a:invGamma/>
                </a:srgbClr>
              </a:gs>
              <a:gs pos="100000">
                <a:srgbClr val="92D050"/>
              </a:gs>
            </a:gsLst>
            <a:lin ang="0" scaled="1"/>
          </a:gradFill>
          <a:ln w="9525">
            <a:noFill/>
            <a:round/>
            <a:headEnd/>
            <a:tailEnd/>
          </a:ln>
          <a:effectLst/>
        </p:spPr>
        <p:txBody>
          <a:bodyPr wrap="none" anchor="ctr"/>
          <a:lstStyle/>
          <a:p>
            <a:pPr algn="ctr">
              <a:lnSpc>
                <a:spcPct val="100000"/>
              </a:lnSpc>
              <a:defRPr/>
            </a:pPr>
            <a:endParaRPr lang="ja-JP" altLang="ja-JP" sz="675">
              <a:latin typeface="Arial" charset="0"/>
              <a:ea typeface="MS UI Gothic" pitchFamily="50" charset="-128"/>
              <a:cs typeface="+mn-cs"/>
            </a:endParaRPr>
          </a:p>
        </p:txBody>
      </p:sp>
      <p:sp>
        <p:nvSpPr>
          <p:cNvPr id="9" name="Rectangle 47"/>
          <p:cNvSpPr>
            <a:spLocks noChangeArrowheads="1"/>
          </p:cNvSpPr>
          <p:nvPr/>
        </p:nvSpPr>
        <p:spPr bwMode="auto">
          <a:xfrm>
            <a:off x="520849" y="4123336"/>
            <a:ext cx="7920000" cy="72000"/>
          </a:xfrm>
          <a:prstGeom prst="rect">
            <a:avLst/>
          </a:prstGeom>
          <a:gradFill rotWithShape="1">
            <a:gsLst>
              <a:gs pos="0">
                <a:srgbClr val="FFFFFF"/>
              </a:gs>
              <a:gs pos="100000">
                <a:srgbClr val="92D050"/>
              </a:gs>
            </a:gsLst>
            <a:path path="shape">
              <a:fillToRect l="50000" t="50000" r="50000" b="50000"/>
            </a:path>
          </a:gradFill>
          <a:ln w="9525" algn="ctr">
            <a:noFill/>
            <a:miter lim="800000"/>
            <a:headEnd/>
            <a:tailEnd/>
          </a:ln>
          <a:effectLst/>
        </p:spPr>
        <p:txBody>
          <a:bodyPr wrap="none" lIns="67500" tIns="35100" rIns="67500" bIns="35100" anchor="ctr"/>
          <a:lstStyle/>
          <a:p>
            <a:pPr algn="ctr">
              <a:lnSpc>
                <a:spcPct val="100000"/>
              </a:lnSpc>
              <a:defRPr/>
            </a:pPr>
            <a:endParaRPr lang="ja-JP" altLang="en-US" sz="900">
              <a:latin typeface="Arial" charset="0"/>
              <a:ea typeface="MS UI Gothic" pitchFamily="50" charset="-128"/>
              <a:cs typeface="+mn-cs"/>
            </a:endParaRPr>
          </a:p>
        </p:txBody>
      </p:sp>
      <p:sp>
        <p:nvSpPr>
          <p:cNvPr id="73" name="Rectangle 20"/>
          <p:cNvSpPr txBox="1">
            <a:spLocks noChangeArrowheads="1"/>
          </p:cNvSpPr>
          <p:nvPr/>
        </p:nvSpPr>
        <p:spPr>
          <a:xfrm>
            <a:off x="520849" y="3364339"/>
            <a:ext cx="7920000" cy="830997"/>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lvl1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2pPr>
            <a:lvl3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3pPr>
            <a:lvl4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4pPr>
            <a:lvl5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5pPr>
            <a:lvl6pPr marL="3429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6pPr>
            <a:lvl7pPr marL="6858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7pPr>
            <a:lvl8pPr marL="10287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8pPr>
            <a:lvl9pPr marL="13716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9pPr>
          </a:lstStyle>
          <a:p>
            <a:pPr>
              <a:lnSpc>
                <a:spcPct val="100000"/>
              </a:lnSpc>
            </a:pPr>
            <a:r>
              <a:rPr lang="en-US" altLang="ja-JP" sz="4800" b="1" kern="0" dirty="0" smtClean="0">
                <a:latin typeface="Meiryo UI" panose="020B0604030504040204" pitchFamily="50" charset="-128"/>
                <a:ea typeface="Meiryo UI" panose="020B0604030504040204" pitchFamily="50" charset="-128"/>
              </a:rPr>
              <a:t>Ⅰ</a:t>
            </a:r>
            <a:r>
              <a:rPr lang="ja-JP" altLang="en-US" sz="4800" b="1" kern="0" dirty="0" smtClean="0">
                <a:latin typeface="Meiryo UI" panose="020B0604030504040204" pitchFamily="50" charset="-128"/>
                <a:ea typeface="Meiryo UI" panose="020B0604030504040204" pitchFamily="50" charset="-128"/>
              </a:rPr>
              <a:t>　</a:t>
            </a:r>
            <a:r>
              <a:rPr lang="ja-JP" altLang="en-US" sz="4800" b="1" kern="0" dirty="0" smtClean="0">
                <a:latin typeface="Meiryo UI" panose="020B0604030504040204" pitchFamily="50" charset="-128"/>
                <a:ea typeface="Meiryo UI" panose="020B0604030504040204" pitchFamily="50" charset="-128"/>
              </a:rPr>
              <a:t>事業の概要</a:t>
            </a:r>
            <a:endParaRPr lang="en-US" altLang="ja-JP" sz="4800" b="1" kern="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28159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3"/>
          <p:cNvSpPr>
            <a:spLocks noChangeArrowheads="1"/>
          </p:cNvSpPr>
          <p:nvPr/>
        </p:nvSpPr>
        <p:spPr bwMode="auto">
          <a:xfrm flipV="1">
            <a:off x="0" y="0"/>
            <a:ext cx="10691813" cy="432000"/>
          </a:xfrm>
          <a:prstGeom prst="roundRect">
            <a:avLst>
              <a:gd name="adj" fmla="val 0"/>
            </a:avLst>
          </a:prstGeom>
          <a:solidFill>
            <a:srgbClr val="92D050"/>
          </a:solidFill>
          <a:ln w="9525">
            <a:noFill/>
            <a:round/>
            <a:headEnd/>
            <a:tailEnd/>
          </a:ln>
          <a:effectLst/>
        </p:spPr>
        <p:txBody>
          <a:bodyPr rot="10800000" wrap="none" anchor="ctr"/>
          <a:lstStyle/>
          <a:p>
            <a:pPr algn="ctr">
              <a:lnSpc>
                <a:spcPct val="100000"/>
              </a:lnSpc>
              <a:defRPr/>
            </a:pPr>
            <a:endParaRPr lang="ja-JP" altLang="ja-JP" sz="675">
              <a:latin typeface="Arial" charset="0"/>
              <a:ea typeface="MS UI Gothic" pitchFamily="50" charset="-128"/>
              <a:cs typeface="+mn-cs"/>
            </a:endParaRPr>
          </a:p>
        </p:txBody>
      </p:sp>
      <p:sp>
        <p:nvSpPr>
          <p:cNvPr id="6" name="AutoShape 45"/>
          <p:cNvSpPr>
            <a:spLocks noChangeArrowheads="1"/>
          </p:cNvSpPr>
          <p:nvPr/>
        </p:nvSpPr>
        <p:spPr bwMode="auto">
          <a:xfrm rot="10800000" flipV="1">
            <a:off x="10042923" y="0"/>
            <a:ext cx="648890" cy="432000"/>
          </a:xfrm>
          <a:prstGeom prst="roundRect">
            <a:avLst>
              <a:gd name="adj" fmla="val 0"/>
            </a:avLst>
          </a:prstGeom>
          <a:gradFill rotWithShape="1">
            <a:gsLst>
              <a:gs pos="0">
                <a:srgbClr val="000080">
                  <a:gamma/>
                  <a:tint val="0"/>
                  <a:invGamma/>
                </a:srgbClr>
              </a:gs>
              <a:gs pos="100000">
                <a:srgbClr val="92D050"/>
              </a:gs>
            </a:gsLst>
            <a:lin ang="0" scaled="1"/>
          </a:gradFill>
          <a:ln w="9525">
            <a:noFill/>
            <a:round/>
            <a:headEnd/>
            <a:tailEnd/>
          </a:ln>
          <a:effectLst/>
        </p:spPr>
        <p:txBody>
          <a:bodyPr wrap="none" anchor="ctr"/>
          <a:lstStyle/>
          <a:p>
            <a:pPr algn="ctr">
              <a:lnSpc>
                <a:spcPct val="100000"/>
              </a:lnSpc>
              <a:defRPr/>
            </a:pPr>
            <a:endParaRPr lang="ja-JP" altLang="ja-JP" sz="675">
              <a:latin typeface="Arial" charset="0"/>
              <a:ea typeface="MS UI Gothic" pitchFamily="50" charset="-128"/>
              <a:cs typeface="+mn-cs"/>
            </a:endParaRPr>
          </a:p>
        </p:txBody>
      </p:sp>
      <p:sp>
        <p:nvSpPr>
          <p:cNvPr id="7" name="Rectangle 47"/>
          <p:cNvSpPr>
            <a:spLocks noChangeArrowheads="1"/>
          </p:cNvSpPr>
          <p:nvPr/>
        </p:nvSpPr>
        <p:spPr bwMode="auto">
          <a:xfrm>
            <a:off x="0" y="341076"/>
            <a:ext cx="7200000" cy="54000"/>
          </a:xfrm>
          <a:prstGeom prst="rect">
            <a:avLst/>
          </a:prstGeom>
          <a:gradFill rotWithShape="1">
            <a:gsLst>
              <a:gs pos="0">
                <a:srgbClr val="FFFFFF"/>
              </a:gs>
              <a:gs pos="100000">
                <a:srgbClr val="92D050"/>
              </a:gs>
            </a:gsLst>
            <a:path path="shape">
              <a:fillToRect l="50000" t="50000" r="50000" b="50000"/>
            </a:path>
          </a:gradFill>
          <a:ln w="9525" algn="ctr">
            <a:noFill/>
            <a:miter lim="800000"/>
            <a:headEnd/>
            <a:tailEnd/>
          </a:ln>
          <a:effectLst/>
        </p:spPr>
        <p:txBody>
          <a:bodyPr wrap="none" lIns="67500" tIns="35100" rIns="67500" bIns="35100" anchor="ctr"/>
          <a:lstStyle/>
          <a:p>
            <a:pPr algn="ctr">
              <a:lnSpc>
                <a:spcPct val="100000"/>
              </a:lnSpc>
              <a:defRPr/>
            </a:pPr>
            <a:endParaRPr lang="ja-JP" altLang="en-US" sz="900">
              <a:latin typeface="Arial" charset="0"/>
              <a:ea typeface="MS UI Gothic" pitchFamily="50" charset="-128"/>
              <a:cs typeface="+mn-cs"/>
            </a:endParaRPr>
          </a:p>
        </p:txBody>
      </p:sp>
      <p:sp>
        <p:nvSpPr>
          <p:cNvPr id="13" name="正方形/長方形 12"/>
          <p:cNvSpPr/>
          <p:nvPr/>
        </p:nvSpPr>
        <p:spPr>
          <a:xfrm>
            <a:off x="457200" y="926028"/>
            <a:ext cx="10037762" cy="1323439"/>
          </a:xfrm>
          <a:prstGeom prst="rect">
            <a:avLst/>
          </a:prstGeom>
          <a:noFill/>
        </p:spPr>
        <p:txBody>
          <a:bodyPr wrap="square">
            <a:spAutoFit/>
          </a:bodyPr>
          <a:lstStyle/>
          <a:p>
            <a:pPr fontAlgn="ct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「立山黒部アルペンルート」は国際的な知名度のある山岳観光地であり、これを擁する立山町には、毎年約</a:t>
            </a:r>
            <a:r>
              <a:rPr lang="en-US" altLang="ja-JP" sz="1600" dirty="0">
                <a:latin typeface="Meiryo UI" panose="020B0604030504040204" pitchFamily="50" charset="-128"/>
                <a:ea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rPr>
              <a:t>万人という数多くの観光客が訪れており、このうち約３割は外国人観光客となっている。</a:t>
            </a:r>
          </a:p>
          <a:p>
            <a:pPr fontAlgn="ctr"/>
            <a:r>
              <a:rPr lang="ja-JP" altLang="en-US" sz="1600" dirty="0">
                <a:latin typeface="Meiryo UI" panose="020B0604030504040204" pitchFamily="50" charset="-128"/>
                <a:ea typeface="Meiryo UI" panose="020B0604030504040204" pitchFamily="50" charset="-128"/>
              </a:rPr>
              <a:t>　しかしながら、「立山黒部アルペンルート」が観光地として注目されている一方で、立山町の他のエリアについては観光地として十分に知られていない。「立山黒部アルペンルート」を訪れる観光客の多くは立山町の平坦地を素通りしているのが実情であり、地域の観光施策においては、平坦地への顧客の誘導と消費の喚起が課題となっている。</a:t>
            </a:r>
          </a:p>
        </p:txBody>
      </p:sp>
      <p:sp>
        <p:nvSpPr>
          <p:cNvPr id="8" name="Rectangle 20"/>
          <p:cNvSpPr txBox="1">
            <a:spLocks noChangeArrowheads="1"/>
          </p:cNvSpPr>
          <p:nvPr/>
        </p:nvSpPr>
        <p:spPr>
          <a:xfrm>
            <a:off x="196849" y="7169"/>
            <a:ext cx="9974114" cy="375127"/>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lvl1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2pPr>
            <a:lvl3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3pPr>
            <a:lvl4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4pPr>
            <a:lvl5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5pPr>
            <a:lvl6pPr marL="3429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6pPr>
            <a:lvl7pPr marL="6858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7pPr>
            <a:lvl8pPr marL="10287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8pPr>
            <a:lvl9pPr marL="13716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9pPr>
          </a:lstStyle>
          <a:p>
            <a:pPr>
              <a:lnSpc>
                <a:spcPct val="100000"/>
              </a:lnSpc>
            </a:pPr>
            <a:r>
              <a:rPr lang="ja-JP" altLang="en-US" sz="2000" b="1" kern="0" dirty="0" smtClean="0">
                <a:latin typeface="Meiryo UI" panose="020B0604030504040204" pitchFamily="50" charset="-128"/>
                <a:ea typeface="Meiryo UI" panose="020B0604030504040204" pitchFamily="50" charset="-128"/>
              </a:rPr>
              <a:t>１</a:t>
            </a:r>
            <a:r>
              <a:rPr lang="ja-JP" altLang="en-US" sz="2000" b="1" kern="0" dirty="0" smtClean="0">
                <a:latin typeface="Meiryo UI" panose="020B0604030504040204" pitchFamily="50" charset="-128"/>
                <a:ea typeface="Meiryo UI" panose="020B0604030504040204" pitchFamily="50" charset="-128"/>
              </a:rPr>
              <a:t>．事業</a:t>
            </a:r>
            <a:r>
              <a:rPr lang="ja-JP" altLang="en-US" sz="2000" b="1" kern="0" dirty="0">
                <a:latin typeface="Meiryo UI" panose="020B0604030504040204" pitchFamily="50" charset="-128"/>
                <a:ea typeface="Meiryo UI" panose="020B0604030504040204" pitchFamily="50" charset="-128"/>
              </a:rPr>
              <a:t>の背景と</a:t>
            </a:r>
            <a:r>
              <a:rPr lang="ja-JP" altLang="en-US" sz="2000" b="1" kern="0" dirty="0" smtClean="0">
                <a:latin typeface="Meiryo UI" panose="020B0604030504040204" pitchFamily="50" charset="-128"/>
                <a:ea typeface="Meiryo UI" panose="020B0604030504040204" pitchFamily="50" charset="-128"/>
              </a:rPr>
              <a:t>目的</a:t>
            </a:r>
            <a:endParaRPr lang="ja-JP" altLang="en-US" sz="2000" b="1" kern="0" dirty="0">
              <a:latin typeface="Meiryo UI" panose="020B0604030504040204" pitchFamily="50" charset="-128"/>
              <a:ea typeface="Meiryo UI" panose="020B0604030504040204" pitchFamily="50" charset="-128"/>
            </a:endParaRPr>
          </a:p>
        </p:txBody>
      </p:sp>
      <p:sp>
        <p:nvSpPr>
          <p:cNvPr id="10" name="正方形/長方形 9"/>
          <p:cNvSpPr/>
          <p:nvPr/>
        </p:nvSpPr>
        <p:spPr>
          <a:xfrm>
            <a:off x="204455" y="587474"/>
            <a:ext cx="5079918" cy="338554"/>
          </a:xfrm>
          <a:prstGeom prst="rect">
            <a:avLst/>
          </a:prstGeom>
        </p:spPr>
        <p:txBody>
          <a:bodyPr wrap="square">
            <a:spAutoFit/>
          </a:bodyPr>
          <a:lstStyle/>
          <a:p>
            <a:pPr>
              <a:lnSpc>
                <a:spcPct val="100000"/>
              </a:lnSpc>
            </a:pPr>
            <a:r>
              <a:rPr lang="ja-JP" altLang="en-US" sz="1600" b="1" dirty="0" smtClean="0">
                <a:latin typeface="Meiryo UI" panose="020B0604030504040204" pitchFamily="50" charset="-128"/>
                <a:ea typeface="Meiryo UI" panose="020B0604030504040204" pitchFamily="50" charset="-128"/>
              </a:rPr>
              <a:t>（１</a:t>
            </a:r>
            <a:r>
              <a:rPr lang="ja-JP" altLang="en-US" sz="1600" b="1"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背景</a:t>
            </a:r>
            <a:endParaRPr lang="ja-JP" altLang="en-US" sz="1600" b="1" dirty="0">
              <a:latin typeface="Meiryo UI" panose="020B0604030504040204" pitchFamily="50" charset="-128"/>
              <a:ea typeface="Meiryo UI" panose="020B0604030504040204" pitchFamily="50" charset="-128"/>
            </a:endParaRPr>
          </a:p>
        </p:txBody>
      </p:sp>
      <p:sp>
        <p:nvSpPr>
          <p:cNvPr id="11" name="正方形/長方形 10"/>
          <p:cNvSpPr/>
          <p:nvPr/>
        </p:nvSpPr>
        <p:spPr>
          <a:xfrm>
            <a:off x="457200" y="2739834"/>
            <a:ext cx="10037762" cy="2800767"/>
          </a:xfrm>
          <a:prstGeom prst="rect">
            <a:avLst/>
          </a:prstGeom>
          <a:noFill/>
        </p:spPr>
        <p:txBody>
          <a:bodyPr wrap="square">
            <a:spAutoFit/>
          </a:bodyPr>
          <a:lstStyle/>
          <a:p>
            <a:pPr fontAlgn="ct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以上に示した課題を解決するためには、立山黒部アルペンルート以外の地域の魅力を磨くとともに、そこで滞在・回遊することができる二次交通の確保が必要である。</a:t>
            </a:r>
          </a:p>
          <a:p>
            <a:pPr fontAlgn="ctr"/>
            <a:r>
              <a:rPr lang="ja-JP" altLang="en-US" sz="1600" dirty="0">
                <a:latin typeface="Meiryo UI" panose="020B0604030504040204" pitchFamily="50" charset="-128"/>
                <a:ea typeface="Meiryo UI" panose="020B0604030504040204" pitchFamily="50" charset="-128"/>
              </a:rPr>
              <a:t>　そこで本事業は、この解決手段として、地域の鉄道と連動し、滞在・回遊につながるサイクリングコンテンツの開発を支援することとし、地域の事業主体が継続的に運営するサイクリング事業の創出を目指して、事業モデルの設計や事業実施体制の構築を図る。この事業を通じて、地域来訪者の地域内での消費を拡大することが狙いである。</a:t>
            </a:r>
          </a:p>
          <a:p>
            <a:pPr fontAlgn="ctr"/>
            <a:endParaRPr lang="ja-JP" altLang="en-US" sz="1600" dirty="0">
              <a:latin typeface="Meiryo UI" panose="020B0604030504040204" pitchFamily="50" charset="-128"/>
              <a:ea typeface="Meiryo UI" panose="020B0604030504040204" pitchFamily="50" charset="-128"/>
            </a:endParaRPr>
          </a:p>
          <a:p>
            <a:pPr fontAlgn="ctr"/>
            <a:r>
              <a:rPr lang="ja-JP" altLang="en-US" sz="1600" dirty="0">
                <a:latin typeface="Meiryo UI" panose="020B0604030504040204" pitchFamily="50" charset="-128"/>
                <a:ea typeface="Meiryo UI" panose="020B0604030504040204" pitchFamily="50" charset="-128"/>
              </a:rPr>
              <a:t>　なお本事業の実施年度では、新型コロナウィルス感染拡大の影響が観光市場に大きな影響を及ぼしており、国内外の顧客に対して実際に開発した商品の販売やプロモーションを実証する取組が困難な状況となっている。</a:t>
            </a:r>
          </a:p>
          <a:p>
            <a:pPr fontAlgn="ctr"/>
            <a:r>
              <a:rPr lang="ja-JP" altLang="en-US" sz="1600" dirty="0">
                <a:latin typeface="Meiryo UI" panose="020B0604030504040204" pitchFamily="50" charset="-128"/>
                <a:ea typeface="Meiryo UI" panose="020B0604030504040204" pitchFamily="50" charset="-128"/>
              </a:rPr>
              <a:t>　そこで本事業では、翌年度には新型コロナウィルスの影響がある程度収束すると想定し、翌年度から地域の事業主体がどのような役割分担やロードマップのもとにサイクリング事業を実践するかという点を「事業計画」として落とし込むことを目指した。このことで、翌年度に地域が商品の販売・プロモーションをすぐに実践できるよう図るものである。</a:t>
            </a:r>
          </a:p>
        </p:txBody>
      </p:sp>
      <p:sp>
        <p:nvSpPr>
          <p:cNvPr id="12" name="正方形/長方形 11"/>
          <p:cNvSpPr/>
          <p:nvPr/>
        </p:nvSpPr>
        <p:spPr>
          <a:xfrm>
            <a:off x="204455" y="2404941"/>
            <a:ext cx="5079918" cy="338554"/>
          </a:xfrm>
          <a:prstGeom prst="rect">
            <a:avLst/>
          </a:prstGeom>
        </p:spPr>
        <p:txBody>
          <a:bodyPr wrap="square">
            <a:spAutoFit/>
          </a:bodyPr>
          <a:lstStyle/>
          <a:p>
            <a:pPr>
              <a:lnSpc>
                <a:spcPct val="100000"/>
              </a:lnSpc>
            </a:pPr>
            <a:r>
              <a:rPr lang="ja-JP" altLang="en-US" sz="1600" b="1" dirty="0" smtClean="0">
                <a:latin typeface="Meiryo UI" panose="020B0604030504040204" pitchFamily="50" charset="-128"/>
                <a:ea typeface="Meiryo UI" panose="020B0604030504040204" pitchFamily="50" charset="-128"/>
              </a:rPr>
              <a:t>（２</a:t>
            </a:r>
            <a:r>
              <a:rPr lang="ja-JP" altLang="en-US" sz="1600" b="1" dirty="0">
                <a:latin typeface="Meiryo UI" panose="020B0604030504040204" pitchFamily="50" charset="-128"/>
                <a:ea typeface="Meiryo UI" panose="020B0604030504040204" pitchFamily="50" charset="-128"/>
              </a:rPr>
              <a:t>）目的</a:t>
            </a:r>
            <a:endParaRPr lang="en-US" altLang="ja-JP"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5223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3"/>
          <p:cNvSpPr>
            <a:spLocks noChangeArrowheads="1"/>
          </p:cNvSpPr>
          <p:nvPr/>
        </p:nvSpPr>
        <p:spPr bwMode="auto">
          <a:xfrm flipV="1">
            <a:off x="0" y="0"/>
            <a:ext cx="10691813" cy="432000"/>
          </a:xfrm>
          <a:prstGeom prst="roundRect">
            <a:avLst>
              <a:gd name="adj" fmla="val 0"/>
            </a:avLst>
          </a:prstGeom>
          <a:solidFill>
            <a:srgbClr val="92D050"/>
          </a:solidFill>
          <a:ln w="9525">
            <a:noFill/>
            <a:round/>
            <a:headEnd/>
            <a:tailEnd/>
          </a:ln>
          <a:effectLst/>
        </p:spPr>
        <p:txBody>
          <a:bodyPr rot="10800000" wrap="none" anchor="ctr"/>
          <a:lstStyle/>
          <a:p>
            <a:pPr algn="ctr">
              <a:lnSpc>
                <a:spcPct val="100000"/>
              </a:lnSpc>
              <a:defRPr/>
            </a:pPr>
            <a:endParaRPr lang="ja-JP" altLang="ja-JP" sz="675">
              <a:latin typeface="Arial" charset="0"/>
              <a:ea typeface="MS UI Gothic" pitchFamily="50" charset="-128"/>
              <a:cs typeface="+mn-cs"/>
            </a:endParaRPr>
          </a:p>
        </p:txBody>
      </p:sp>
      <p:sp>
        <p:nvSpPr>
          <p:cNvPr id="6" name="AutoShape 45"/>
          <p:cNvSpPr>
            <a:spLocks noChangeArrowheads="1"/>
          </p:cNvSpPr>
          <p:nvPr/>
        </p:nvSpPr>
        <p:spPr bwMode="auto">
          <a:xfrm rot="10800000" flipV="1">
            <a:off x="10042923" y="0"/>
            <a:ext cx="648890" cy="432000"/>
          </a:xfrm>
          <a:prstGeom prst="roundRect">
            <a:avLst>
              <a:gd name="adj" fmla="val 0"/>
            </a:avLst>
          </a:prstGeom>
          <a:gradFill rotWithShape="1">
            <a:gsLst>
              <a:gs pos="0">
                <a:srgbClr val="000080">
                  <a:gamma/>
                  <a:tint val="0"/>
                  <a:invGamma/>
                </a:srgbClr>
              </a:gs>
              <a:gs pos="100000">
                <a:srgbClr val="92D050"/>
              </a:gs>
            </a:gsLst>
            <a:lin ang="0" scaled="1"/>
          </a:gradFill>
          <a:ln w="9525">
            <a:noFill/>
            <a:round/>
            <a:headEnd/>
            <a:tailEnd/>
          </a:ln>
          <a:effectLst/>
        </p:spPr>
        <p:txBody>
          <a:bodyPr wrap="none" anchor="ctr"/>
          <a:lstStyle/>
          <a:p>
            <a:pPr algn="ctr">
              <a:lnSpc>
                <a:spcPct val="100000"/>
              </a:lnSpc>
              <a:defRPr/>
            </a:pPr>
            <a:endParaRPr lang="ja-JP" altLang="ja-JP" sz="675">
              <a:latin typeface="Arial" charset="0"/>
              <a:ea typeface="MS UI Gothic" pitchFamily="50" charset="-128"/>
              <a:cs typeface="+mn-cs"/>
            </a:endParaRPr>
          </a:p>
        </p:txBody>
      </p:sp>
      <p:sp>
        <p:nvSpPr>
          <p:cNvPr id="7" name="Rectangle 47"/>
          <p:cNvSpPr>
            <a:spLocks noChangeArrowheads="1"/>
          </p:cNvSpPr>
          <p:nvPr/>
        </p:nvSpPr>
        <p:spPr bwMode="auto">
          <a:xfrm>
            <a:off x="0" y="341076"/>
            <a:ext cx="7200000" cy="54000"/>
          </a:xfrm>
          <a:prstGeom prst="rect">
            <a:avLst/>
          </a:prstGeom>
          <a:gradFill rotWithShape="1">
            <a:gsLst>
              <a:gs pos="0">
                <a:srgbClr val="FFFFFF"/>
              </a:gs>
              <a:gs pos="100000">
                <a:srgbClr val="92D050"/>
              </a:gs>
            </a:gsLst>
            <a:path path="shape">
              <a:fillToRect l="50000" t="50000" r="50000" b="50000"/>
            </a:path>
          </a:gradFill>
          <a:ln w="9525" algn="ctr">
            <a:noFill/>
            <a:miter lim="800000"/>
            <a:headEnd/>
            <a:tailEnd/>
          </a:ln>
          <a:effectLst/>
        </p:spPr>
        <p:txBody>
          <a:bodyPr wrap="none" lIns="67500" tIns="35100" rIns="67500" bIns="35100" anchor="ctr"/>
          <a:lstStyle/>
          <a:p>
            <a:pPr algn="ctr">
              <a:lnSpc>
                <a:spcPct val="100000"/>
              </a:lnSpc>
              <a:defRPr/>
            </a:pPr>
            <a:endParaRPr lang="ja-JP" altLang="en-US" sz="900">
              <a:latin typeface="Arial" charset="0"/>
              <a:ea typeface="MS UI Gothic" pitchFamily="50" charset="-128"/>
              <a:cs typeface="+mn-cs"/>
            </a:endParaRPr>
          </a:p>
        </p:txBody>
      </p:sp>
      <p:sp>
        <p:nvSpPr>
          <p:cNvPr id="8" name="Rectangle 20"/>
          <p:cNvSpPr txBox="1">
            <a:spLocks noChangeArrowheads="1"/>
          </p:cNvSpPr>
          <p:nvPr/>
        </p:nvSpPr>
        <p:spPr>
          <a:xfrm>
            <a:off x="196849" y="7169"/>
            <a:ext cx="9974114" cy="375127"/>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lvl1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2pPr>
            <a:lvl3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3pPr>
            <a:lvl4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4pPr>
            <a:lvl5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5pPr>
            <a:lvl6pPr marL="3429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6pPr>
            <a:lvl7pPr marL="6858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7pPr>
            <a:lvl8pPr marL="10287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8pPr>
            <a:lvl9pPr marL="13716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9pPr>
          </a:lstStyle>
          <a:p>
            <a:pPr>
              <a:lnSpc>
                <a:spcPct val="100000"/>
              </a:lnSpc>
            </a:pPr>
            <a:r>
              <a:rPr lang="ja-JP" altLang="en-US" sz="2000" b="1" kern="0" dirty="0" smtClean="0">
                <a:latin typeface="Meiryo UI" panose="020B0604030504040204" pitchFamily="50" charset="-128"/>
                <a:ea typeface="Meiryo UI" panose="020B0604030504040204" pitchFamily="50" charset="-128"/>
              </a:rPr>
              <a:t>２．本事業</a:t>
            </a:r>
            <a:r>
              <a:rPr lang="ja-JP" altLang="en-US" sz="2000" b="1" kern="0" dirty="0">
                <a:latin typeface="Meiryo UI" panose="020B0604030504040204" pitchFamily="50" charset="-128"/>
                <a:ea typeface="Meiryo UI" panose="020B0604030504040204" pitchFamily="50" charset="-128"/>
              </a:rPr>
              <a:t>での実施</a:t>
            </a:r>
            <a:r>
              <a:rPr lang="ja-JP" altLang="en-US" sz="2000" b="1" kern="0" dirty="0" smtClean="0">
                <a:latin typeface="Meiryo UI" panose="020B0604030504040204" pitchFamily="50" charset="-128"/>
                <a:ea typeface="Meiryo UI" panose="020B0604030504040204" pitchFamily="50" charset="-128"/>
              </a:rPr>
              <a:t>事項</a:t>
            </a:r>
            <a:endParaRPr lang="ja-JP" altLang="en-US" sz="2000" b="1" kern="0" dirty="0">
              <a:latin typeface="Meiryo UI" panose="020B0604030504040204" pitchFamily="50" charset="-128"/>
              <a:ea typeface="Meiryo UI" panose="020B0604030504040204" pitchFamily="50" charset="-128"/>
            </a:endParaRPr>
          </a:p>
        </p:txBody>
      </p:sp>
      <p:sp>
        <p:nvSpPr>
          <p:cNvPr id="20" name="正方形/長方形 19"/>
          <p:cNvSpPr/>
          <p:nvPr/>
        </p:nvSpPr>
        <p:spPr>
          <a:xfrm>
            <a:off x="457200" y="642511"/>
            <a:ext cx="10037762" cy="338554"/>
          </a:xfrm>
          <a:prstGeom prst="rect">
            <a:avLst/>
          </a:prstGeom>
          <a:noFill/>
        </p:spPr>
        <p:txBody>
          <a:bodyPr wrap="square">
            <a:spAutoFit/>
          </a:bodyPr>
          <a:lstStyle/>
          <a:p>
            <a:pPr fontAlgn="ct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本事業での実施事項は以下の通り</a:t>
            </a:r>
            <a:r>
              <a:rPr lang="ja-JP" altLang="en-US" sz="1600" dirty="0" smtClean="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998524890"/>
              </p:ext>
            </p:extLst>
          </p:nvPr>
        </p:nvGraphicFramePr>
        <p:xfrm>
          <a:off x="867569" y="1103793"/>
          <a:ext cx="9190831" cy="4479005"/>
        </p:xfrm>
        <a:graphic>
          <a:graphicData uri="http://schemas.openxmlformats.org/drawingml/2006/table">
            <a:tbl>
              <a:tblPr firstRow="1" bandRow="1">
                <a:tableStyleId>{5C22544A-7EE6-4342-B048-85BDC9FD1C3A}</a:tableStyleId>
              </a:tblPr>
              <a:tblGrid>
                <a:gridCol w="2122374"/>
                <a:gridCol w="4122057"/>
                <a:gridCol w="2946400"/>
              </a:tblGrid>
              <a:tr h="287528">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概要</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業務仕様書との対応</a:t>
                      </a:r>
                      <a:endParaRPr kumimoji="1" lang="ja-JP" altLang="en-US" sz="1100" dirty="0">
                        <a:latin typeface="Meiryo UI" panose="020B0604030504040204" pitchFamily="50" charset="-128"/>
                        <a:ea typeface="Meiryo UI" panose="020B0604030504040204" pitchFamily="50" charset="-128"/>
                      </a:endParaRPr>
                    </a:p>
                  </a:txBody>
                  <a:tcPr anchor="ctr"/>
                </a:tc>
              </a:tr>
              <a:tr h="411560">
                <a:tc>
                  <a:txBody>
                    <a:bodyPr/>
                    <a:lstStyle/>
                    <a:p>
                      <a:pPr algn="l"/>
                      <a:r>
                        <a:rPr kumimoji="1" lang="ja-JP" altLang="en-US" sz="1100" dirty="0" smtClean="0">
                          <a:latin typeface="Meiryo UI" panose="020B0604030504040204" pitchFamily="50" charset="-128"/>
                          <a:ea typeface="Meiryo UI" panose="020B0604030504040204" pitchFamily="50" charset="-128"/>
                        </a:rPr>
                        <a:t>（１）現状把握</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100" dirty="0" smtClean="0">
                          <a:latin typeface="Meiryo UI" panose="020B0604030504040204" pitchFamily="50" charset="-128"/>
                          <a:ea typeface="Meiryo UI" panose="020B0604030504040204" pitchFamily="50" charset="-128"/>
                        </a:rPr>
                        <a:t>立山町のサイクリング事業を設計するにあたっての基礎データとして、以下の現状を把握した。</a:t>
                      </a:r>
                      <a:endParaRPr kumimoji="1" lang="en-US" altLang="ja-JP" sz="1100" dirty="0" smtClean="0">
                        <a:latin typeface="Meiryo UI" panose="020B0604030504040204" pitchFamily="50" charset="-128"/>
                        <a:ea typeface="Meiryo UI" panose="020B0604030504040204" pitchFamily="50" charset="-128"/>
                      </a:endParaRPr>
                    </a:p>
                    <a:p>
                      <a:pPr algn="l"/>
                      <a:r>
                        <a:rPr kumimoji="1" lang="ja-JP" altLang="en-US" sz="1100" dirty="0" smtClean="0">
                          <a:latin typeface="Meiryo UI" panose="020B0604030504040204" pitchFamily="50" charset="-128"/>
                          <a:ea typeface="Meiryo UI" panose="020B0604030504040204" pitchFamily="50" charset="-128"/>
                        </a:rPr>
                        <a:t>　①立山町を取り巻く観光の概況</a:t>
                      </a:r>
                      <a:endParaRPr kumimoji="1" lang="en-US" altLang="ja-JP" sz="1100" dirty="0" smtClean="0">
                        <a:latin typeface="Meiryo UI" panose="020B0604030504040204" pitchFamily="50" charset="-128"/>
                        <a:ea typeface="Meiryo UI" panose="020B0604030504040204" pitchFamily="50" charset="-128"/>
                      </a:endParaRPr>
                    </a:p>
                    <a:p>
                      <a:pPr algn="l"/>
                      <a:r>
                        <a:rPr kumimoji="1" lang="ja-JP" altLang="en-US" sz="1100" dirty="0" smtClean="0">
                          <a:latin typeface="Meiryo UI" panose="020B0604030504040204" pitchFamily="50" charset="-128"/>
                          <a:ea typeface="Meiryo UI" panose="020B0604030504040204" pitchFamily="50" charset="-128"/>
                        </a:rPr>
                        <a:t>　②立山町の各立ち寄り地点における顧客データ</a:t>
                      </a:r>
                      <a:endParaRPr kumimoji="1" lang="en-US" altLang="ja-JP" sz="1100" dirty="0" smtClean="0">
                        <a:latin typeface="Meiryo UI" panose="020B0604030504040204" pitchFamily="50" charset="-128"/>
                        <a:ea typeface="Meiryo UI" panose="020B0604030504040204" pitchFamily="50" charset="-128"/>
                      </a:endParaRPr>
                    </a:p>
                    <a:p>
                      <a:pPr algn="l"/>
                      <a:r>
                        <a:rPr kumimoji="1" lang="ja-JP" altLang="en-US" sz="1100" dirty="0" smtClean="0">
                          <a:latin typeface="Meiryo UI" panose="020B0604030504040204" pitchFamily="50" charset="-128"/>
                          <a:ea typeface="Meiryo UI" panose="020B0604030504040204" pitchFamily="50" charset="-128"/>
                        </a:rPr>
                        <a:t>　③立山町におけるサイクリング事業の現状</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100" dirty="0" smtClean="0">
                          <a:latin typeface="Meiryo UI" panose="020B0604030504040204" pitchFamily="50" charset="-128"/>
                          <a:ea typeface="Meiryo UI" panose="020B0604030504040204" pitchFamily="50" charset="-128"/>
                        </a:rPr>
                        <a:t>（１）立山町のサイクリング観光における</a:t>
                      </a:r>
                      <a:endParaRPr kumimoji="1" lang="en-US" altLang="ja-JP" sz="1100" dirty="0" smtClean="0">
                        <a:latin typeface="Meiryo UI" panose="020B0604030504040204" pitchFamily="50" charset="-128"/>
                        <a:ea typeface="Meiryo UI" panose="020B0604030504040204" pitchFamily="50" charset="-128"/>
                      </a:endParaRPr>
                    </a:p>
                    <a:p>
                      <a:pPr algn="l"/>
                      <a:r>
                        <a:rPr kumimoji="1" lang="ja-JP" altLang="en-US" sz="1100" dirty="0" smtClean="0">
                          <a:latin typeface="Meiryo UI" panose="020B0604030504040204" pitchFamily="50" charset="-128"/>
                          <a:ea typeface="Meiryo UI" panose="020B0604030504040204" pitchFamily="50" charset="-128"/>
                        </a:rPr>
                        <a:t>　　　　　現状把握</a:t>
                      </a:r>
                      <a:endParaRPr kumimoji="1" lang="ja-JP" altLang="en-US" sz="1100" dirty="0">
                        <a:latin typeface="Meiryo UI" panose="020B0604030504040204" pitchFamily="50" charset="-128"/>
                        <a:ea typeface="Meiryo UI" panose="020B0604030504040204" pitchFamily="50" charset="-128"/>
                      </a:endParaRPr>
                    </a:p>
                  </a:txBody>
                  <a:tcPr anchor="ctr"/>
                </a:tc>
              </a:tr>
              <a:tr h="411560">
                <a:tc>
                  <a:txBody>
                    <a:bodyPr/>
                    <a:lstStyle/>
                    <a:p>
                      <a:pPr algn="l"/>
                      <a:r>
                        <a:rPr kumimoji="1" lang="ja-JP" altLang="en-US" sz="1100" dirty="0" smtClean="0">
                          <a:latin typeface="Meiryo UI" panose="020B0604030504040204" pitchFamily="50" charset="-128"/>
                          <a:ea typeface="Meiryo UI" panose="020B0604030504040204" pitchFamily="50" charset="-128"/>
                        </a:rPr>
                        <a:t>（２）海外市場調査</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100" dirty="0" smtClean="0">
                          <a:latin typeface="Meiryo UI" panose="020B0604030504040204" pitchFamily="50" charset="-128"/>
                          <a:ea typeface="Meiryo UI" panose="020B0604030504040204" pitchFamily="50" charset="-128"/>
                        </a:rPr>
                        <a:t>外国人観光客向けのサイクリングコンテンツの検討のために、以下の調査を実施した。</a:t>
                      </a:r>
                      <a:endParaRPr kumimoji="1" lang="en-US" altLang="ja-JP" sz="1100" dirty="0" smtClean="0">
                        <a:latin typeface="Meiryo UI" panose="020B0604030504040204" pitchFamily="50" charset="-128"/>
                        <a:ea typeface="Meiryo UI" panose="020B0604030504040204" pitchFamily="50" charset="-128"/>
                      </a:endParaRPr>
                    </a:p>
                    <a:p>
                      <a:pPr algn="l"/>
                      <a:r>
                        <a:rPr kumimoji="1" lang="ja-JP" altLang="en-US" sz="1100" dirty="0" smtClean="0">
                          <a:latin typeface="Meiryo UI" panose="020B0604030504040204" pitchFamily="50" charset="-128"/>
                          <a:ea typeface="Meiryo UI" panose="020B0604030504040204" pitchFamily="50" charset="-128"/>
                        </a:rPr>
                        <a:t>　①立山黒部アルペンルートの既存顧客調査</a:t>
                      </a:r>
                      <a:endParaRPr kumimoji="1" lang="en-US" altLang="ja-JP" sz="1100" dirty="0" smtClean="0">
                        <a:latin typeface="Meiryo UI" panose="020B0604030504040204" pitchFamily="50" charset="-128"/>
                        <a:ea typeface="Meiryo UI" panose="020B0604030504040204" pitchFamily="50" charset="-128"/>
                      </a:endParaRPr>
                    </a:p>
                    <a:p>
                      <a:pPr algn="l"/>
                      <a:r>
                        <a:rPr kumimoji="1" lang="ja-JP" altLang="en-US" sz="1100" dirty="0" smtClean="0">
                          <a:latin typeface="Meiryo UI" panose="020B0604030504040204" pitchFamily="50" charset="-128"/>
                          <a:ea typeface="Meiryo UI" panose="020B0604030504040204" pitchFamily="50" charset="-128"/>
                        </a:rPr>
                        <a:t>　②国内外のサイクリングコンテンツ事例調査</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100" dirty="0" smtClean="0">
                          <a:latin typeface="Meiryo UI" panose="020B0604030504040204" pitchFamily="50" charset="-128"/>
                          <a:ea typeface="Meiryo UI" panose="020B0604030504040204" pitchFamily="50" charset="-128"/>
                        </a:rPr>
                        <a:t>（６）海外市場におけるニーズ調査</a:t>
                      </a:r>
                      <a:endParaRPr kumimoji="1" lang="ja-JP" altLang="en-US" sz="1100" dirty="0">
                        <a:latin typeface="Meiryo UI" panose="020B0604030504040204" pitchFamily="50" charset="-128"/>
                        <a:ea typeface="Meiryo UI" panose="020B0604030504040204" pitchFamily="50" charset="-128"/>
                      </a:endParaRPr>
                    </a:p>
                  </a:txBody>
                  <a:tcPr anchor="ctr"/>
                </a:tc>
              </a:tr>
              <a:tr h="806870">
                <a:tc>
                  <a:txBody>
                    <a:bodyPr/>
                    <a:lstStyle/>
                    <a:p>
                      <a:pPr algn="l"/>
                      <a:r>
                        <a:rPr kumimoji="1" lang="ja-JP" altLang="en-US" sz="1100" dirty="0" smtClean="0">
                          <a:latin typeface="Meiryo UI" panose="020B0604030504040204" pitchFamily="50" charset="-128"/>
                          <a:ea typeface="Meiryo UI" panose="020B0604030504040204" pitchFamily="50" charset="-128"/>
                        </a:rPr>
                        <a:t>（３）可能性と課題の整理</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100" dirty="0" smtClean="0">
                          <a:latin typeface="Meiryo UI" panose="020B0604030504040204" pitchFamily="50" charset="-128"/>
                          <a:ea typeface="Meiryo UI" panose="020B0604030504040204" pitchFamily="50" charset="-128"/>
                        </a:rPr>
                        <a:t>（１）と（２）を踏まえ、立山地域においてサイクリングコンテンツを開発するにあたっての可能性と課題を整理し、どのようなサイクリング事業を実施すべきかを定めた。</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（２）サイクリングコンテンツ開発の可能性と</a:t>
                      </a:r>
                      <a:endParaRPr kumimoji="1" lang="en-US" altLang="ja-JP" sz="1100" dirty="0" smtClean="0">
                        <a:latin typeface="Meiryo UI" panose="020B0604030504040204" pitchFamily="50" charset="-128"/>
                        <a:ea typeface="Meiryo UI" panose="020B0604030504040204" pitchFamily="50" charset="-128"/>
                      </a:endParaRPr>
                    </a:p>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　　　　　課題の整理</a:t>
                      </a:r>
                    </a:p>
                  </a:txBody>
                  <a:tcPr anchor="ctr"/>
                </a:tc>
              </a:tr>
              <a:tr h="268230">
                <a:tc>
                  <a:txBody>
                    <a:bodyPr/>
                    <a:lstStyle/>
                    <a:p>
                      <a:pPr algn="l"/>
                      <a:r>
                        <a:rPr kumimoji="1" lang="ja-JP" altLang="en-US" sz="1100" dirty="0" smtClean="0">
                          <a:latin typeface="Meiryo UI" panose="020B0604030504040204" pitchFamily="50" charset="-128"/>
                          <a:ea typeface="Meiryo UI" panose="020B0604030504040204" pitchFamily="50" charset="-128"/>
                        </a:rPr>
                        <a:t>（４）必要な取組の導出、</a:t>
                      </a:r>
                      <a:endParaRPr kumimoji="1" lang="en-US" altLang="ja-JP" sz="1100" dirty="0" smtClean="0">
                        <a:latin typeface="Meiryo UI" panose="020B0604030504040204" pitchFamily="50" charset="-128"/>
                        <a:ea typeface="Meiryo UI" panose="020B0604030504040204" pitchFamily="50" charset="-128"/>
                      </a:endParaRPr>
                    </a:p>
                    <a:p>
                      <a:pPr algn="l"/>
                      <a:r>
                        <a:rPr kumimoji="1" lang="ja-JP" altLang="en-US" sz="1100" dirty="0" smtClean="0">
                          <a:latin typeface="Meiryo UI" panose="020B0604030504040204" pitchFamily="50" charset="-128"/>
                          <a:ea typeface="Meiryo UI" panose="020B0604030504040204" pitchFamily="50" charset="-128"/>
                        </a:rPr>
                        <a:t>　　　　</a:t>
                      </a:r>
                      <a:r>
                        <a:rPr kumimoji="1" lang="ja-JP" altLang="en-US" sz="1100" baseline="0" dirty="0" smtClean="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実施体制の構築、</a:t>
                      </a:r>
                      <a:endParaRPr kumimoji="1" lang="en-US" altLang="ja-JP" sz="1100" dirty="0" smtClean="0">
                        <a:latin typeface="Meiryo UI" panose="020B0604030504040204" pitchFamily="50" charset="-128"/>
                        <a:ea typeface="Meiryo UI" panose="020B0604030504040204" pitchFamily="50" charset="-128"/>
                      </a:endParaRPr>
                    </a:p>
                    <a:p>
                      <a:pPr algn="l"/>
                      <a:r>
                        <a:rPr kumimoji="1" lang="ja-JP" altLang="en-US" sz="1100" dirty="0" smtClean="0">
                          <a:latin typeface="Meiryo UI" panose="020B0604030504040204" pitchFamily="50" charset="-128"/>
                          <a:ea typeface="Meiryo UI" panose="020B0604030504040204" pitchFamily="50" charset="-128"/>
                        </a:rPr>
                        <a:t>　　　　 およびロードマップの設計</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100" dirty="0" smtClean="0">
                          <a:latin typeface="Meiryo UI" panose="020B0604030504040204" pitchFamily="50" charset="-128"/>
                          <a:ea typeface="Meiryo UI" panose="020B0604030504040204" pitchFamily="50" charset="-128"/>
                        </a:rPr>
                        <a:t>（３）を踏まえ、各サイクリング事業を進める上で必要な取組を導出するとともに、各事業主体がどのような役割での事業を実施するかという体制構築を支援した。また、翌年度以降のロードマップを設計した。</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（３）サイクリングの提供体制の構築支援</a:t>
                      </a:r>
                    </a:p>
                    <a:p>
                      <a:pPr algn="l"/>
                      <a:r>
                        <a:rPr kumimoji="1" lang="ja-JP" altLang="en-US" sz="1100" dirty="0" smtClean="0">
                          <a:latin typeface="Meiryo UI" panose="020B0604030504040204" pitchFamily="50" charset="-128"/>
                          <a:ea typeface="Meiryo UI" panose="020B0604030504040204" pitchFamily="50" charset="-128"/>
                        </a:rPr>
                        <a:t>（４）コンテンツ提供にあたって必要な取組の</a:t>
                      </a:r>
                      <a:endParaRPr kumimoji="1" lang="en-US" altLang="ja-JP" sz="1100" dirty="0" smtClean="0">
                        <a:latin typeface="Meiryo UI" panose="020B0604030504040204" pitchFamily="50" charset="-128"/>
                        <a:ea typeface="Meiryo UI" panose="020B0604030504040204" pitchFamily="50" charset="-128"/>
                      </a:endParaRPr>
                    </a:p>
                    <a:p>
                      <a:pPr algn="l"/>
                      <a:r>
                        <a:rPr kumimoji="1" lang="ja-JP" altLang="en-US" sz="1100" dirty="0" smtClean="0">
                          <a:latin typeface="Meiryo UI" panose="020B0604030504040204" pitchFamily="50" charset="-128"/>
                          <a:ea typeface="Meiryo UI" panose="020B0604030504040204" pitchFamily="50" charset="-128"/>
                        </a:rPr>
                        <a:t>　　　　　洗い出し</a:t>
                      </a:r>
                      <a:endParaRPr kumimoji="1" lang="en-US" altLang="ja-JP" sz="1100" dirty="0" smtClean="0">
                        <a:latin typeface="Meiryo UI" panose="020B0604030504040204" pitchFamily="50" charset="-128"/>
                        <a:ea typeface="Meiryo UI" panose="020B0604030504040204" pitchFamily="50" charset="-128"/>
                      </a:endParaRPr>
                    </a:p>
                    <a:p>
                      <a:pPr algn="l"/>
                      <a:r>
                        <a:rPr kumimoji="1" lang="ja-JP" altLang="en-US" sz="1100" dirty="0" smtClean="0">
                          <a:latin typeface="Meiryo UI" panose="020B0604030504040204" pitchFamily="50" charset="-128"/>
                          <a:ea typeface="Meiryo UI" panose="020B0604030504040204" pitchFamily="50" charset="-128"/>
                        </a:rPr>
                        <a:t>（７）地域のサイクリングコンテンツを推進する</a:t>
                      </a:r>
                      <a:endParaRPr kumimoji="1" lang="en-US" altLang="ja-JP" sz="1100" dirty="0" smtClean="0">
                        <a:latin typeface="Meiryo UI" panose="020B0604030504040204" pitchFamily="50" charset="-128"/>
                        <a:ea typeface="Meiryo UI" panose="020B0604030504040204" pitchFamily="50" charset="-128"/>
                      </a:endParaRPr>
                    </a:p>
                    <a:p>
                      <a:pPr algn="l"/>
                      <a:r>
                        <a:rPr kumimoji="1" lang="ja-JP" altLang="en-US" sz="1100" dirty="0" smtClean="0">
                          <a:latin typeface="Meiryo UI" panose="020B0604030504040204" pitchFamily="50" charset="-128"/>
                          <a:ea typeface="Meiryo UI" panose="020B0604030504040204" pitchFamily="50" charset="-128"/>
                        </a:rPr>
                        <a:t>　　　　　ロードマップの作成</a:t>
                      </a:r>
                      <a:endParaRPr kumimoji="1" lang="ja-JP" altLang="en-US" sz="1100" dirty="0">
                        <a:latin typeface="Meiryo UI" panose="020B0604030504040204" pitchFamily="50" charset="-128"/>
                        <a:ea typeface="Meiryo UI" panose="020B0604030504040204" pitchFamily="50" charset="-128"/>
                      </a:endParaRPr>
                    </a:p>
                  </a:txBody>
                  <a:tcPr anchor="ctr"/>
                </a:tc>
              </a:tr>
              <a:tr h="763327">
                <a:tc>
                  <a:txBody>
                    <a:bodyPr/>
                    <a:lstStyle/>
                    <a:p>
                      <a:pPr algn="l"/>
                      <a:r>
                        <a:rPr kumimoji="1" lang="ja-JP" altLang="en-US" sz="1100" dirty="0" smtClean="0">
                          <a:latin typeface="Meiryo UI" panose="020B0604030504040204" pitchFamily="50" charset="-128"/>
                          <a:ea typeface="Meiryo UI" panose="020B0604030504040204" pitchFamily="50" charset="-128"/>
                        </a:rPr>
                        <a:t>（５）新型コロナウィルス</a:t>
                      </a:r>
                      <a:endParaRPr kumimoji="1" lang="en-US" altLang="ja-JP" sz="1100" dirty="0" smtClean="0">
                        <a:latin typeface="Meiryo UI" panose="020B0604030504040204" pitchFamily="50" charset="-128"/>
                        <a:ea typeface="Meiryo UI" panose="020B0604030504040204" pitchFamily="50" charset="-128"/>
                      </a:endParaRPr>
                    </a:p>
                    <a:p>
                      <a:pPr algn="l"/>
                      <a:r>
                        <a:rPr kumimoji="1" lang="en-US" altLang="ja-JP" sz="1100" dirty="0" smtClean="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感染防止対策の取りまとめ</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100" dirty="0" smtClean="0">
                          <a:latin typeface="Meiryo UI" panose="020B0604030504040204" pitchFamily="50" charset="-128"/>
                          <a:ea typeface="Meiryo UI" panose="020B0604030504040204" pitchFamily="50" charset="-128"/>
                        </a:rPr>
                        <a:t>　次年度以降にサイクリング事業を実践するにあたり、新型コロナウィルス感染防止対策として想定すべきことを取りまとめた。</a:t>
                      </a: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（５）新型コロナウィルス感染防止対策の検討</a:t>
                      </a:r>
                    </a:p>
                  </a:txBody>
                  <a:tcPr anchor="ctr"/>
                </a:tc>
              </a:tr>
            </a:tbl>
          </a:graphicData>
        </a:graphic>
      </p:graphicFrame>
      <p:sp>
        <p:nvSpPr>
          <p:cNvPr id="11" name="テキスト ボックス 10"/>
          <p:cNvSpPr txBox="1"/>
          <p:nvPr/>
        </p:nvSpPr>
        <p:spPr>
          <a:xfrm>
            <a:off x="691242" y="5875292"/>
            <a:ext cx="5037375" cy="261610"/>
          </a:xfrm>
          <a:prstGeom prst="rect">
            <a:avLst/>
          </a:prstGeom>
          <a:noFill/>
        </p:spPr>
        <p:txBody>
          <a:bodyPr wrap="square" rtlCol="0">
            <a:spAutoFit/>
          </a:bodyPr>
          <a:lstStyle/>
          <a:p>
            <a:pPr defTabSz="956181" eaLnBrk="0" fontAlgn="base" hangingPunct="0">
              <a:spcBef>
                <a:spcPct val="20000"/>
              </a:spcBef>
              <a:spcAft>
                <a:spcPct val="0"/>
              </a:spcAft>
            </a:pPr>
            <a:r>
              <a:rPr lang="ja-JP" altLang="en-US" sz="1100" kern="0" dirty="0" smtClean="0">
                <a:solidFill>
                  <a:schemeClr val="tx1">
                    <a:lumMod val="95000"/>
                    <a:lumOff val="5000"/>
                  </a:schemeClr>
                </a:solidFill>
                <a:latin typeface="Meiryo UI" panose="020B0604030504040204" pitchFamily="50" charset="-128"/>
                <a:ea typeface="Meiryo UI" panose="020B0604030504040204" pitchFamily="50" charset="-128"/>
                <a:cs typeface="メイリオ" panose="020B0604030504040204" pitchFamily="50" charset="-128"/>
              </a:rPr>
              <a:t>　以上の業務を通じて、最終的に以下</a:t>
            </a:r>
            <a:r>
              <a:rPr lang="en-US" altLang="ja-JP" sz="1100" kern="0" dirty="0">
                <a:solidFill>
                  <a:schemeClr val="tx1">
                    <a:lumMod val="95000"/>
                    <a:lumOff val="5000"/>
                  </a:schemeClr>
                </a:solidFill>
                <a:latin typeface="Meiryo UI" panose="020B0604030504040204" pitchFamily="50" charset="-128"/>
                <a:ea typeface="Meiryo UI" panose="020B0604030504040204" pitchFamily="50" charset="-128"/>
                <a:cs typeface="メイリオ" panose="020B0604030504040204" pitchFamily="50" charset="-128"/>
              </a:rPr>
              <a:t>4</a:t>
            </a:r>
            <a:r>
              <a:rPr lang="ja-JP" altLang="en-US" sz="1100" kern="0" dirty="0" smtClean="0">
                <a:solidFill>
                  <a:schemeClr val="tx1">
                    <a:lumMod val="95000"/>
                    <a:lumOff val="5000"/>
                  </a:schemeClr>
                </a:solidFill>
                <a:latin typeface="Meiryo UI" panose="020B0604030504040204" pitchFamily="50" charset="-128"/>
                <a:ea typeface="Meiryo UI" panose="020B0604030504040204" pitchFamily="50" charset="-128"/>
                <a:cs typeface="メイリオ" panose="020B0604030504040204" pitchFamily="50" charset="-128"/>
              </a:rPr>
              <a:t>点をアウトプットした。</a:t>
            </a:r>
          </a:p>
        </p:txBody>
      </p:sp>
      <p:sp>
        <p:nvSpPr>
          <p:cNvPr id="12" name="テキスト ボックス 11"/>
          <p:cNvSpPr txBox="1"/>
          <p:nvPr/>
        </p:nvSpPr>
        <p:spPr>
          <a:xfrm>
            <a:off x="867569" y="6136902"/>
            <a:ext cx="4386602" cy="858984"/>
          </a:xfrm>
          <a:prstGeom prst="rect">
            <a:avLst/>
          </a:prstGeom>
          <a:noFill/>
          <a:ln>
            <a:solidFill>
              <a:schemeClr val="tx1"/>
            </a:solidFill>
          </a:ln>
        </p:spPr>
        <p:txBody>
          <a:bodyPr wrap="square" rtlCol="0" anchor="ctr" anchorCtr="0">
            <a:noAutofit/>
          </a:bodyPr>
          <a:lstStyle/>
          <a:p>
            <a:pPr defTabSz="956181" eaLnBrk="0" fontAlgn="base" hangingPunct="0">
              <a:spcBef>
                <a:spcPct val="20000"/>
              </a:spcBef>
              <a:spcAft>
                <a:spcPct val="0"/>
              </a:spcAft>
            </a:pPr>
            <a:r>
              <a:rPr lang="ja-JP" altLang="en-US" sz="1100" kern="0" dirty="0">
                <a:solidFill>
                  <a:schemeClr val="tx1">
                    <a:lumMod val="95000"/>
                    <a:lumOff val="5000"/>
                  </a:schemeClr>
                </a:solidFill>
                <a:latin typeface="Meiryo UI" panose="020B0604030504040204" pitchFamily="50" charset="-128"/>
                <a:ea typeface="Meiryo UI" panose="020B0604030504040204" pitchFamily="50" charset="-128"/>
                <a:cs typeface="メイリオ" panose="020B0604030504040204" pitchFamily="50" charset="-128"/>
              </a:rPr>
              <a:t>　・立山</a:t>
            </a:r>
            <a:r>
              <a:rPr lang="ja-JP" altLang="en-US" sz="1100" kern="0" dirty="0" smtClean="0">
                <a:solidFill>
                  <a:schemeClr val="tx1">
                    <a:lumMod val="95000"/>
                    <a:lumOff val="5000"/>
                  </a:schemeClr>
                </a:solidFill>
                <a:latin typeface="Meiryo UI" panose="020B0604030504040204" pitchFamily="50" charset="-128"/>
                <a:ea typeface="Meiryo UI" panose="020B0604030504040204" pitchFamily="50" charset="-128"/>
                <a:cs typeface="メイリオ" panose="020B0604030504040204" pitchFamily="50" charset="-128"/>
              </a:rPr>
              <a:t>地域サイクルツーリズム</a:t>
            </a:r>
            <a:r>
              <a:rPr lang="ja-JP" altLang="en-US" sz="1100" kern="0" dirty="0">
                <a:solidFill>
                  <a:schemeClr val="tx1">
                    <a:lumMod val="95000"/>
                    <a:lumOff val="5000"/>
                  </a:schemeClr>
                </a:solidFill>
                <a:latin typeface="Meiryo UI" panose="020B0604030504040204" pitchFamily="50" charset="-128"/>
                <a:ea typeface="Meiryo UI" panose="020B0604030504040204" pitchFamily="50" charset="-128"/>
                <a:cs typeface="メイリオ" panose="020B0604030504040204" pitchFamily="50" charset="-128"/>
              </a:rPr>
              <a:t>振興</a:t>
            </a:r>
            <a:r>
              <a:rPr lang="ja-JP" altLang="en-US" sz="1100" kern="0" dirty="0" smtClean="0">
                <a:solidFill>
                  <a:schemeClr val="tx1">
                    <a:lumMod val="95000"/>
                    <a:lumOff val="5000"/>
                  </a:schemeClr>
                </a:solidFill>
                <a:latin typeface="Meiryo UI" panose="020B0604030504040204" pitchFamily="50" charset="-128"/>
                <a:ea typeface="Meiryo UI" panose="020B0604030504040204" pitchFamily="50" charset="-128"/>
                <a:cs typeface="メイリオ" panose="020B0604030504040204" pitchFamily="50" charset="-128"/>
              </a:rPr>
              <a:t>ビジョン（</a:t>
            </a:r>
            <a:r>
              <a:rPr lang="ja-JP" altLang="en-US" sz="1100" kern="0" dirty="0">
                <a:solidFill>
                  <a:schemeClr val="tx1">
                    <a:lumMod val="95000"/>
                    <a:lumOff val="5000"/>
                  </a:schemeClr>
                </a:solidFill>
                <a:latin typeface="Meiryo UI" panose="020B0604030504040204" pitchFamily="50" charset="-128"/>
                <a:ea typeface="Meiryo UI" panose="020B0604030504040204" pitchFamily="50" charset="-128"/>
                <a:cs typeface="メイリオ" panose="020B0604030504040204" pitchFamily="50" charset="-128"/>
              </a:rPr>
              <a:t>含：令和３年度事業計画）</a:t>
            </a:r>
          </a:p>
          <a:p>
            <a:pPr defTabSz="956181" eaLnBrk="0" fontAlgn="base" hangingPunct="0">
              <a:spcBef>
                <a:spcPct val="20000"/>
              </a:spcBef>
              <a:spcAft>
                <a:spcPct val="0"/>
              </a:spcAft>
            </a:pPr>
            <a:r>
              <a:rPr lang="ja-JP" altLang="en-US" sz="1100" kern="0" dirty="0" smtClean="0">
                <a:solidFill>
                  <a:schemeClr val="tx1">
                    <a:lumMod val="95000"/>
                    <a:lumOff val="5000"/>
                  </a:schemeClr>
                </a:solidFill>
                <a:latin typeface="Meiryo UI" panose="020B0604030504040204" pitchFamily="50" charset="-128"/>
                <a:ea typeface="Meiryo UI" panose="020B0604030504040204" pitchFamily="50" charset="-128"/>
                <a:cs typeface="メイリオ" panose="020B0604030504040204" pitchFamily="50" charset="-128"/>
              </a:rPr>
              <a:t>　・新型コロナウィルス感染防止対策</a:t>
            </a:r>
            <a:endParaRPr lang="en-US" altLang="ja-JP" sz="1100" kern="0" dirty="0" smtClean="0">
              <a:solidFill>
                <a:schemeClr val="tx1">
                  <a:lumMod val="95000"/>
                  <a:lumOff val="5000"/>
                </a:schemeClr>
              </a:solidFill>
              <a:latin typeface="Meiryo UI" panose="020B0604030504040204" pitchFamily="50" charset="-128"/>
              <a:ea typeface="Meiryo UI" panose="020B0604030504040204" pitchFamily="50" charset="-128"/>
              <a:cs typeface="メイリオ" panose="020B0604030504040204" pitchFamily="50" charset="-128"/>
            </a:endParaRPr>
          </a:p>
          <a:p>
            <a:pPr defTabSz="956181" eaLnBrk="0" fontAlgn="base" hangingPunct="0">
              <a:spcBef>
                <a:spcPct val="20000"/>
              </a:spcBef>
              <a:spcAft>
                <a:spcPct val="0"/>
              </a:spcAft>
            </a:pPr>
            <a:r>
              <a:rPr lang="ja-JP" altLang="en-US" sz="1100" kern="0" dirty="0" smtClean="0">
                <a:solidFill>
                  <a:schemeClr val="tx1">
                    <a:lumMod val="95000"/>
                    <a:lumOff val="5000"/>
                  </a:schemeClr>
                </a:solidFill>
                <a:latin typeface="Meiryo UI" panose="020B0604030504040204" pitchFamily="50" charset="-128"/>
                <a:ea typeface="Meiryo UI" panose="020B0604030504040204" pitchFamily="50" charset="-128"/>
                <a:cs typeface="メイリオ" panose="020B0604030504040204" pitchFamily="50" charset="-128"/>
              </a:rPr>
              <a:t>　・報告書（本書）</a:t>
            </a:r>
            <a:endParaRPr lang="en-US" altLang="ja-JP" sz="1100" kern="0" dirty="0" smtClean="0">
              <a:solidFill>
                <a:schemeClr val="tx1">
                  <a:lumMod val="95000"/>
                  <a:lumOff val="5000"/>
                </a:schemeClr>
              </a:solidFill>
              <a:latin typeface="Meiryo UI" panose="020B0604030504040204" pitchFamily="50" charset="-128"/>
              <a:ea typeface="Meiryo UI" panose="020B0604030504040204" pitchFamily="50" charset="-128"/>
              <a:cs typeface="メイリオ" panose="020B0604030504040204" pitchFamily="50" charset="-128"/>
            </a:endParaRPr>
          </a:p>
          <a:p>
            <a:pPr defTabSz="956181" eaLnBrk="0" fontAlgn="base" hangingPunct="0">
              <a:spcBef>
                <a:spcPct val="20000"/>
              </a:spcBef>
              <a:spcAft>
                <a:spcPct val="0"/>
              </a:spcAft>
            </a:pPr>
            <a:r>
              <a:rPr lang="ja-JP" altLang="en-US" sz="1100" kern="0" dirty="0" smtClean="0">
                <a:solidFill>
                  <a:schemeClr val="tx1">
                    <a:lumMod val="95000"/>
                    <a:lumOff val="5000"/>
                  </a:schemeClr>
                </a:solidFill>
                <a:latin typeface="Meiryo UI" panose="020B0604030504040204" pitchFamily="50" charset="-128"/>
                <a:ea typeface="Meiryo UI" panose="020B0604030504040204" pitchFamily="50" charset="-128"/>
                <a:cs typeface="メイリオ" panose="020B0604030504040204" pitchFamily="50" charset="-128"/>
              </a:rPr>
              <a:t>　・報告書概要版</a:t>
            </a:r>
          </a:p>
        </p:txBody>
      </p:sp>
    </p:spTree>
    <p:extLst>
      <p:ext uri="{BB962C8B-B14F-4D97-AF65-F5344CB8AC3E}">
        <p14:creationId xmlns:p14="http://schemas.microsoft.com/office/powerpoint/2010/main" val="2733193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3"/>
          <p:cNvSpPr>
            <a:spLocks noChangeArrowheads="1"/>
          </p:cNvSpPr>
          <p:nvPr/>
        </p:nvSpPr>
        <p:spPr bwMode="auto">
          <a:xfrm flipV="1">
            <a:off x="0" y="2843620"/>
            <a:ext cx="10691813" cy="1152000"/>
          </a:xfrm>
          <a:prstGeom prst="roundRect">
            <a:avLst>
              <a:gd name="adj" fmla="val 0"/>
            </a:avLst>
          </a:prstGeom>
          <a:solidFill>
            <a:srgbClr val="92D050"/>
          </a:solidFill>
          <a:ln w="9525">
            <a:noFill/>
            <a:round/>
            <a:headEnd/>
            <a:tailEnd/>
          </a:ln>
          <a:effectLst/>
        </p:spPr>
        <p:txBody>
          <a:bodyPr rot="10800000" wrap="none" anchor="ctr"/>
          <a:lstStyle/>
          <a:p>
            <a:pPr algn="ctr">
              <a:lnSpc>
                <a:spcPct val="100000"/>
              </a:lnSpc>
              <a:defRPr/>
            </a:pPr>
            <a:endParaRPr lang="ja-JP" altLang="ja-JP" sz="675">
              <a:latin typeface="Arial" charset="0"/>
              <a:ea typeface="MS UI Gothic" pitchFamily="50" charset="-128"/>
              <a:cs typeface="+mn-cs"/>
            </a:endParaRPr>
          </a:p>
        </p:txBody>
      </p:sp>
      <p:sp>
        <p:nvSpPr>
          <p:cNvPr id="8" name="AutoShape 45"/>
          <p:cNvSpPr>
            <a:spLocks noChangeArrowheads="1"/>
          </p:cNvSpPr>
          <p:nvPr/>
        </p:nvSpPr>
        <p:spPr bwMode="auto">
          <a:xfrm rot="10800000" flipV="1">
            <a:off x="10042923" y="2843620"/>
            <a:ext cx="648890" cy="1152000"/>
          </a:xfrm>
          <a:prstGeom prst="roundRect">
            <a:avLst>
              <a:gd name="adj" fmla="val 0"/>
            </a:avLst>
          </a:prstGeom>
          <a:gradFill rotWithShape="1">
            <a:gsLst>
              <a:gs pos="0">
                <a:srgbClr val="000080">
                  <a:gamma/>
                  <a:tint val="0"/>
                  <a:invGamma/>
                </a:srgbClr>
              </a:gs>
              <a:gs pos="100000">
                <a:srgbClr val="92D050"/>
              </a:gs>
            </a:gsLst>
            <a:lin ang="0" scaled="1"/>
          </a:gradFill>
          <a:ln w="9525">
            <a:noFill/>
            <a:round/>
            <a:headEnd/>
            <a:tailEnd/>
          </a:ln>
          <a:effectLst/>
        </p:spPr>
        <p:txBody>
          <a:bodyPr wrap="none" anchor="ctr"/>
          <a:lstStyle/>
          <a:p>
            <a:pPr algn="ctr">
              <a:lnSpc>
                <a:spcPct val="100000"/>
              </a:lnSpc>
              <a:defRPr/>
            </a:pPr>
            <a:endParaRPr lang="ja-JP" altLang="ja-JP" sz="675">
              <a:latin typeface="Arial" charset="0"/>
              <a:ea typeface="MS UI Gothic" pitchFamily="50" charset="-128"/>
              <a:cs typeface="+mn-cs"/>
            </a:endParaRPr>
          </a:p>
        </p:txBody>
      </p:sp>
      <p:sp>
        <p:nvSpPr>
          <p:cNvPr id="9" name="Rectangle 47"/>
          <p:cNvSpPr>
            <a:spLocks noChangeArrowheads="1"/>
          </p:cNvSpPr>
          <p:nvPr/>
        </p:nvSpPr>
        <p:spPr bwMode="auto">
          <a:xfrm>
            <a:off x="520849" y="3763118"/>
            <a:ext cx="7920000" cy="72000"/>
          </a:xfrm>
          <a:prstGeom prst="rect">
            <a:avLst/>
          </a:prstGeom>
          <a:gradFill rotWithShape="1">
            <a:gsLst>
              <a:gs pos="0">
                <a:srgbClr val="FFFFFF"/>
              </a:gs>
              <a:gs pos="100000">
                <a:srgbClr val="92D050"/>
              </a:gs>
            </a:gsLst>
            <a:path path="shape">
              <a:fillToRect l="50000" t="50000" r="50000" b="50000"/>
            </a:path>
          </a:gradFill>
          <a:ln w="9525" algn="ctr">
            <a:noFill/>
            <a:miter lim="800000"/>
            <a:headEnd/>
            <a:tailEnd/>
          </a:ln>
          <a:effectLst/>
        </p:spPr>
        <p:txBody>
          <a:bodyPr wrap="none" lIns="67500" tIns="35100" rIns="67500" bIns="35100" anchor="ctr"/>
          <a:lstStyle/>
          <a:p>
            <a:pPr algn="ctr">
              <a:lnSpc>
                <a:spcPct val="100000"/>
              </a:lnSpc>
              <a:defRPr/>
            </a:pPr>
            <a:endParaRPr lang="ja-JP" altLang="en-US" sz="900">
              <a:latin typeface="Arial" charset="0"/>
              <a:ea typeface="MS UI Gothic" pitchFamily="50" charset="-128"/>
              <a:cs typeface="+mn-cs"/>
            </a:endParaRPr>
          </a:p>
        </p:txBody>
      </p:sp>
      <p:sp>
        <p:nvSpPr>
          <p:cNvPr id="73" name="Rectangle 20"/>
          <p:cNvSpPr txBox="1">
            <a:spLocks noChangeArrowheads="1"/>
          </p:cNvSpPr>
          <p:nvPr/>
        </p:nvSpPr>
        <p:spPr>
          <a:xfrm>
            <a:off x="520848" y="3034899"/>
            <a:ext cx="9766151" cy="707886"/>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wrap="square">
            <a:spAutoFit/>
          </a:bodyPr>
          <a:lstStyle>
            <a:lvl1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2pPr>
            <a:lvl3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3pPr>
            <a:lvl4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4pPr>
            <a:lvl5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5pPr>
            <a:lvl6pPr marL="3429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6pPr>
            <a:lvl7pPr marL="6858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7pPr>
            <a:lvl8pPr marL="10287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8pPr>
            <a:lvl9pPr marL="13716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9pPr>
          </a:lstStyle>
          <a:p>
            <a:pPr>
              <a:lnSpc>
                <a:spcPct val="100000"/>
              </a:lnSpc>
            </a:pPr>
            <a:r>
              <a:rPr lang="en-US" altLang="ja-JP" sz="4000" b="1" kern="0" dirty="0" smtClean="0">
                <a:latin typeface="Meiryo UI" panose="020B0604030504040204" pitchFamily="50" charset="-128"/>
                <a:ea typeface="Meiryo UI" panose="020B0604030504040204" pitchFamily="50" charset="-128"/>
              </a:rPr>
              <a:t>Ⅱ</a:t>
            </a:r>
            <a:r>
              <a:rPr lang="ja-JP" altLang="en-US" sz="4000" b="1" kern="0" dirty="0" smtClean="0">
                <a:latin typeface="Meiryo UI" panose="020B0604030504040204" pitchFamily="50" charset="-128"/>
                <a:ea typeface="Meiryo UI" panose="020B0604030504040204" pitchFamily="50" charset="-128"/>
              </a:rPr>
              <a:t>　</a:t>
            </a:r>
            <a:r>
              <a:rPr lang="ja-JP" altLang="en-US" sz="4000" b="1" kern="0" dirty="0" smtClean="0">
                <a:latin typeface="Meiryo UI" panose="020B0604030504040204" pitchFamily="50" charset="-128"/>
                <a:ea typeface="Meiryo UI" panose="020B0604030504040204" pitchFamily="50" charset="-128"/>
              </a:rPr>
              <a:t>立山地域サイクルツーリズム</a:t>
            </a:r>
            <a:r>
              <a:rPr lang="ja-JP" altLang="en-US" sz="4000" b="1" kern="0" dirty="0" smtClean="0">
                <a:latin typeface="Meiryo UI" panose="020B0604030504040204" pitchFamily="50" charset="-128"/>
                <a:ea typeface="Meiryo UI" panose="020B0604030504040204" pitchFamily="50" charset="-128"/>
              </a:rPr>
              <a:t>振興ビジョン</a:t>
            </a:r>
            <a:endParaRPr lang="en-US" altLang="ja-JP" sz="4000" b="1" kern="0" dirty="0" smtClean="0">
              <a:latin typeface="Meiryo UI" panose="020B0604030504040204" pitchFamily="50" charset="-128"/>
              <a:ea typeface="Meiryo UI" panose="020B0604030504040204" pitchFamily="50" charset="-128"/>
            </a:endParaRPr>
          </a:p>
        </p:txBody>
      </p:sp>
      <p:sp>
        <p:nvSpPr>
          <p:cNvPr id="6" name="正方形/長方形 5"/>
          <p:cNvSpPr/>
          <p:nvPr/>
        </p:nvSpPr>
        <p:spPr>
          <a:xfrm>
            <a:off x="457200" y="4224783"/>
            <a:ext cx="10037762" cy="338554"/>
          </a:xfrm>
          <a:prstGeom prst="rect">
            <a:avLst/>
          </a:prstGeom>
          <a:noFill/>
        </p:spPr>
        <p:txBody>
          <a:bodyPr wrap="square">
            <a:spAutoFit/>
          </a:bodyPr>
          <a:lstStyle/>
          <a:p>
            <a:pPr fontAlgn="ctr"/>
            <a:r>
              <a:rPr lang="ja-JP" altLang="en-US" sz="1600"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次ページからは、本事業の主たる成果物</a:t>
            </a:r>
            <a:r>
              <a:rPr lang="ja-JP" altLang="en-US" sz="1600" dirty="0">
                <a:latin typeface="Meiryo UI" panose="020B0604030504040204" pitchFamily="50" charset="-128"/>
                <a:ea typeface="Meiryo UI" panose="020B0604030504040204" pitchFamily="50" charset="-128"/>
              </a:rPr>
              <a:t>である立山地域サイクルツーリズム振興</a:t>
            </a:r>
            <a:r>
              <a:rPr lang="ja-JP" altLang="en-US" sz="1600" dirty="0" smtClean="0">
                <a:latin typeface="Meiryo UI" panose="020B0604030504040204" pitchFamily="50" charset="-128"/>
                <a:ea typeface="Meiryo UI" panose="020B0604030504040204" pitchFamily="50" charset="-128"/>
              </a:rPr>
              <a:t>ビジョンの内容を示す。</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44949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3"/>
          <p:cNvSpPr>
            <a:spLocks noChangeArrowheads="1"/>
          </p:cNvSpPr>
          <p:nvPr/>
        </p:nvSpPr>
        <p:spPr bwMode="auto">
          <a:xfrm flipV="1">
            <a:off x="0" y="5220"/>
            <a:ext cx="10691813" cy="432000"/>
          </a:xfrm>
          <a:prstGeom prst="roundRect">
            <a:avLst>
              <a:gd name="adj" fmla="val 0"/>
            </a:avLst>
          </a:prstGeom>
          <a:solidFill>
            <a:srgbClr val="92D050"/>
          </a:solidFill>
          <a:ln w="9525">
            <a:noFill/>
            <a:round/>
            <a:headEnd/>
            <a:tailEnd/>
          </a:ln>
          <a:effectLst/>
        </p:spPr>
        <p:txBody>
          <a:bodyPr rot="10800000" wrap="none" anchor="ctr"/>
          <a:lstStyle/>
          <a:p>
            <a:pPr algn="ctr">
              <a:lnSpc>
                <a:spcPct val="100000"/>
              </a:lnSpc>
              <a:defRPr/>
            </a:pPr>
            <a:endParaRPr lang="ja-JP" altLang="ja-JP" sz="675">
              <a:latin typeface="Arial" charset="0"/>
              <a:ea typeface="MS UI Gothic" pitchFamily="50" charset="-128"/>
              <a:cs typeface="+mn-cs"/>
            </a:endParaRPr>
          </a:p>
        </p:txBody>
      </p:sp>
      <p:sp>
        <p:nvSpPr>
          <p:cNvPr id="4" name="AutoShape 45"/>
          <p:cNvSpPr>
            <a:spLocks noChangeArrowheads="1"/>
          </p:cNvSpPr>
          <p:nvPr/>
        </p:nvSpPr>
        <p:spPr bwMode="auto">
          <a:xfrm rot="10800000" flipV="1">
            <a:off x="10042923" y="5220"/>
            <a:ext cx="648890" cy="432000"/>
          </a:xfrm>
          <a:prstGeom prst="roundRect">
            <a:avLst>
              <a:gd name="adj" fmla="val 0"/>
            </a:avLst>
          </a:prstGeom>
          <a:gradFill rotWithShape="1">
            <a:gsLst>
              <a:gs pos="0">
                <a:srgbClr val="000080">
                  <a:gamma/>
                  <a:tint val="0"/>
                  <a:invGamma/>
                </a:srgbClr>
              </a:gs>
              <a:gs pos="100000">
                <a:srgbClr val="92D050"/>
              </a:gs>
            </a:gsLst>
            <a:lin ang="0" scaled="1"/>
          </a:gradFill>
          <a:ln w="9525">
            <a:noFill/>
            <a:round/>
            <a:headEnd/>
            <a:tailEnd/>
          </a:ln>
          <a:effectLst/>
        </p:spPr>
        <p:txBody>
          <a:bodyPr wrap="none" anchor="ctr"/>
          <a:lstStyle/>
          <a:p>
            <a:pPr algn="ctr">
              <a:lnSpc>
                <a:spcPct val="100000"/>
              </a:lnSpc>
              <a:defRPr/>
            </a:pPr>
            <a:endParaRPr lang="ja-JP" altLang="ja-JP" sz="675">
              <a:latin typeface="Arial" charset="0"/>
              <a:ea typeface="MS UI Gothic" pitchFamily="50" charset="-128"/>
              <a:cs typeface="+mn-cs"/>
            </a:endParaRPr>
          </a:p>
        </p:txBody>
      </p:sp>
      <p:sp>
        <p:nvSpPr>
          <p:cNvPr id="5" name="Rectangle 47"/>
          <p:cNvSpPr>
            <a:spLocks noChangeArrowheads="1"/>
          </p:cNvSpPr>
          <p:nvPr/>
        </p:nvSpPr>
        <p:spPr bwMode="auto">
          <a:xfrm>
            <a:off x="0" y="346296"/>
            <a:ext cx="7200000" cy="54000"/>
          </a:xfrm>
          <a:prstGeom prst="rect">
            <a:avLst/>
          </a:prstGeom>
          <a:gradFill rotWithShape="1">
            <a:gsLst>
              <a:gs pos="0">
                <a:srgbClr val="FFFFFF"/>
              </a:gs>
              <a:gs pos="100000">
                <a:srgbClr val="92D050"/>
              </a:gs>
            </a:gsLst>
            <a:path path="shape">
              <a:fillToRect l="50000" t="50000" r="50000" b="50000"/>
            </a:path>
          </a:gradFill>
          <a:ln w="9525" algn="ctr">
            <a:noFill/>
            <a:miter lim="800000"/>
            <a:headEnd/>
            <a:tailEnd/>
          </a:ln>
          <a:effectLst/>
        </p:spPr>
        <p:txBody>
          <a:bodyPr wrap="none" lIns="67500" tIns="35100" rIns="67500" bIns="35100" anchor="ctr"/>
          <a:lstStyle/>
          <a:p>
            <a:pPr algn="ctr">
              <a:lnSpc>
                <a:spcPct val="100000"/>
              </a:lnSpc>
              <a:defRPr/>
            </a:pPr>
            <a:endParaRPr lang="ja-JP" altLang="en-US" sz="900">
              <a:latin typeface="Arial" charset="0"/>
              <a:ea typeface="MS UI Gothic" pitchFamily="50" charset="-128"/>
              <a:cs typeface="+mn-cs"/>
            </a:endParaRPr>
          </a:p>
        </p:txBody>
      </p:sp>
      <p:sp>
        <p:nvSpPr>
          <p:cNvPr id="6" name="Rectangle 20"/>
          <p:cNvSpPr txBox="1">
            <a:spLocks noChangeArrowheads="1"/>
          </p:cNvSpPr>
          <p:nvPr/>
        </p:nvSpPr>
        <p:spPr>
          <a:xfrm>
            <a:off x="196849" y="7169"/>
            <a:ext cx="9974114" cy="375127"/>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lvl1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2pPr>
            <a:lvl3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3pPr>
            <a:lvl4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4pPr>
            <a:lvl5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5pPr>
            <a:lvl6pPr marL="3429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6pPr>
            <a:lvl7pPr marL="6858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7pPr>
            <a:lvl8pPr marL="10287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8pPr>
            <a:lvl9pPr marL="13716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9pPr>
          </a:lstStyle>
          <a:p>
            <a:pPr>
              <a:lnSpc>
                <a:spcPct val="100000"/>
              </a:lnSpc>
            </a:pPr>
            <a:r>
              <a:rPr lang="ja-JP" altLang="en-US" sz="2000" b="1" kern="0" dirty="0" smtClean="0">
                <a:latin typeface="Meiryo UI" panose="020B0604030504040204" pitchFamily="50" charset="-128"/>
                <a:ea typeface="Meiryo UI" panose="020B0604030504040204" pitchFamily="50" charset="-128"/>
              </a:rPr>
              <a:t>１</a:t>
            </a:r>
            <a:r>
              <a:rPr lang="ja-JP" altLang="en-US" sz="2000" b="1" kern="0" dirty="0">
                <a:latin typeface="Meiryo UI" panose="020B0604030504040204" pitchFamily="50" charset="-128"/>
                <a:ea typeface="Meiryo UI" panose="020B0604030504040204" pitchFamily="50" charset="-128"/>
              </a:rPr>
              <a:t>．立山</a:t>
            </a:r>
            <a:r>
              <a:rPr lang="ja-JP" altLang="en-US" sz="2000" b="1" kern="0" dirty="0" smtClean="0">
                <a:latin typeface="Meiryo UI" panose="020B0604030504040204" pitchFamily="50" charset="-128"/>
                <a:ea typeface="Meiryo UI" panose="020B0604030504040204" pitchFamily="50" charset="-128"/>
              </a:rPr>
              <a:t>地域の現状</a:t>
            </a:r>
            <a:endParaRPr lang="ja-JP" altLang="en-US" sz="2000" b="1" kern="0" dirty="0">
              <a:latin typeface="Meiryo UI" panose="020B0604030504040204" pitchFamily="50" charset="-128"/>
              <a:ea typeface="Meiryo UI" panose="020B0604030504040204" pitchFamily="50" charset="-128"/>
            </a:endParaRPr>
          </a:p>
        </p:txBody>
      </p:sp>
      <p:sp>
        <p:nvSpPr>
          <p:cNvPr id="7" name="正方形/長方形 6"/>
          <p:cNvSpPr/>
          <p:nvPr/>
        </p:nvSpPr>
        <p:spPr>
          <a:xfrm>
            <a:off x="204455" y="956806"/>
            <a:ext cx="10290508" cy="95410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立山</a:t>
            </a:r>
            <a:r>
              <a:rPr lang="ja-JP" altLang="en-US" sz="1400" dirty="0">
                <a:latin typeface="Meiryo UI" panose="020B0604030504040204" pitchFamily="50" charset="-128"/>
                <a:ea typeface="Meiryo UI" panose="020B0604030504040204" pitchFamily="50" charset="-128"/>
              </a:rPr>
              <a:t>黒部</a:t>
            </a:r>
            <a:r>
              <a:rPr lang="ja-JP" altLang="en-US" sz="1400" dirty="0" smtClean="0">
                <a:latin typeface="Meiryo UI" panose="020B0604030504040204" pitchFamily="50" charset="-128"/>
                <a:ea typeface="Meiryo UI" panose="020B0604030504040204" pitchFamily="50" charset="-128"/>
              </a:rPr>
              <a:t>アルペンルートには</a:t>
            </a:r>
            <a:r>
              <a:rPr lang="ja-JP" altLang="en-US" sz="1400" dirty="0">
                <a:latin typeface="Meiryo UI" panose="020B0604030504040204" pitchFamily="50" charset="-128"/>
                <a:ea typeface="Meiryo UI" panose="020B0604030504040204" pitchFamily="50" charset="-128"/>
              </a:rPr>
              <a:t>毎年約</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万人の観光客が</a:t>
            </a:r>
            <a:r>
              <a:rPr lang="ja-JP" altLang="en-US" sz="1400" dirty="0" smtClean="0">
                <a:latin typeface="Meiryo UI" panose="020B0604030504040204" pitchFamily="50" charset="-128"/>
                <a:ea typeface="Meiryo UI" panose="020B0604030504040204" pitchFamily="50" charset="-128"/>
              </a:rPr>
              <a:t>訪れている。（富山県側は約</a:t>
            </a:r>
            <a:r>
              <a:rPr lang="en-US" altLang="ja-JP" sz="1400" dirty="0" smtClean="0">
                <a:latin typeface="Meiryo UI" panose="020B0604030504040204" pitchFamily="50" charset="-128"/>
                <a:ea typeface="Meiryo UI" panose="020B0604030504040204" pitchFamily="50" charset="-128"/>
              </a:rPr>
              <a:t>50</a:t>
            </a:r>
            <a:r>
              <a:rPr lang="ja-JP" altLang="en-US" sz="1400" dirty="0" smtClean="0">
                <a:latin typeface="Meiryo UI" panose="020B0604030504040204" pitchFamily="50" charset="-128"/>
                <a:ea typeface="Meiryo UI" panose="020B0604030504040204" pitchFamily="50" charset="-128"/>
              </a:rPr>
              <a:t>万人、うち約</a:t>
            </a:r>
            <a:r>
              <a:rPr lang="en-US" altLang="ja-JP" sz="1400" dirty="0" smtClean="0">
                <a:latin typeface="Meiryo UI" panose="020B0604030504040204" pitchFamily="50" charset="-128"/>
                <a:ea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rPr>
              <a:t>万人が富山⇔長野を通り抜ける動きをしている。）</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一方で、観光客は立山町をほぼ素通りしているため、経済効果が限定的となっている。この</a:t>
            </a:r>
            <a:r>
              <a:rPr lang="ja-JP" altLang="en-US" sz="1400" dirty="0">
                <a:latin typeface="Meiryo UI" panose="020B0604030504040204" pitchFamily="50" charset="-128"/>
                <a:ea typeface="Meiryo UI" panose="020B0604030504040204" pitchFamily="50" charset="-128"/>
              </a:rPr>
              <a:t>課題を解決するためには、山岳地域以外に立ち寄りたくなる魅力を磨くとともに</a:t>
            </a:r>
            <a:r>
              <a:rPr lang="ja-JP" altLang="en-US" sz="1400" dirty="0" smtClean="0">
                <a:latin typeface="Meiryo UI" panose="020B0604030504040204" pitchFamily="50" charset="-128"/>
                <a:ea typeface="Meiryo UI" panose="020B0604030504040204" pitchFamily="50" charset="-128"/>
              </a:rPr>
              <a:t>、滞在</a:t>
            </a:r>
            <a:r>
              <a:rPr lang="ja-JP" altLang="en-US" sz="1400" dirty="0">
                <a:latin typeface="Meiryo UI" panose="020B0604030504040204" pitchFamily="50" charset="-128"/>
                <a:ea typeface="Meiryo UI" panose="020B0604030504040204" pitchFamily="50" charset="-128"/>
              </a:rPr>
              <a:t>・回遊できる公共交通と連携した二次交通の確保が必要である。</a:t>
            </a:r>
            <a:endParaRPr lang="en-US" altLang="ja-JP" sz="1400" dirty="0">
              <a:latin typeface="Meiryo UI" panose="020B0604030504040204" pitchFamily="50" charset="-128"/>
              <a:ea typeface="Meiryo UI" panose="020B0604030504040204" pitchFamily="50" charset="-128"/>
            </a:endParaRPr>
          </a:p>
        </p:txBody>
      </p:sp>
      <p:sp>
        <p:nvSpPr>
          <p:cNvPr id="9" name="正方形/長方形 8"/>
          <p:cNvSpPr/>
          <p:nvPr/>
        </p:nvSpPr>
        <p:spPr>
          <a:xfrm>
            <a:off x="204455" y="587474"/>
            <a:ext cx="5079918" cy="369332"/>
          </a:xfrm>
          <a:prstGeom prst="rect">
            <a:avLst/>
          </a:prstGeom>
        </p:spPr>
        <p:txBody>
          <a:bodyPr wrap="square">
            <a:spAutoFit/>
          </a:bodyPr>
          <a:lstStyle/>
          <a:p>
            <a:pPr>
              <a:lnSpc>
                <a:spcPct val="100000"/>
              </a:lnSpc>
            </a:pPr>
            <a:r>
              <a:rPr lang="ja-JP" altLang="en-US" b="1" dirty="0" smtClean="0">
                <a:latin typeface="Meiryo UI" panose="020B0604030504040204" pitchFamily="50" charset="-128"/>
                <a:ea typeface="Meiryo UI" panose="020B0604030504040204" pitchFamily="50" charset="-128"/>
              </a:rPr>
              <a:t>（１）立山地域の現状と課題</a:t>
            </a:r>
            <a:endParaRPr lang="en-US" altLang="ja-JP" b="1" dirty="0">
              <a:latin typeface="Meiryo UI" panose="020B0604030504040204" pitchFamily="50" charset="-128"/>
              <a:ea typeface="Meiryo UI" panose="020B0604030504040204" pitchFamily="50" charset="-128"/>
            </a:endParaRPr>
          </a:p>
        </p:txBody>
      </p:sp>
      <p:pic>
        <p:nvPicPr>
          <p:cNvPr id="22" name="図 21"/>
          <p:cNvPicPr>
            <a:picLocks noChangeAspect="1"/>
          </p:cNvPicPr>
          <p:nvPr/>
        </p:nvPicPr>
        <p:blipFill>
          <a:blip r:embed="rId2"/>
          <a:stretch>
            <a:fillRect/>
          </a:stretch>
        </p:blipFill>
        <p:spPr>
          <a:xfrm>
            <a:off x="204453" y="3779839"/>
            <a:ext cx="5781416" cy="3582128"/>
          </a:xfrm>
          <a:prstGeom prst="rect">
            <a:avLst/>
          </a:prstGeom>
        </p:spPr>
      </p:pic>
      <p:sp>
        <p:nvSpPr>
          <p:cNvPr id="23" name="正方形/長方形 22"/>
          <p:cNvSpPr/>
          <p:nvPr/>
        </p:nvSpPr>
        <p:spPr>
          <a:xfrm>
            <a:off x="204455" y="2430499"/>
            <a:ext cx="10290508" cy="1169551"/>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立山駅・五百石駅間は約</a:t>
            </a:r>
            <a:r>
              <a:rPr lang="en-US" altLang="ja-JP" sz="1400" dirty="0" smtClean="0">
                <a:latin typeface="Meiryo UI" panose="020B0604030504040204" pitchFamily="50" charset="-128"/>
                <a:ea typeface="Meiryo UI" panose="020B0604030504040204" pitchFamily="50" charset="-128"/>
              </a:rPr>
              <a:t>20km</a:t>
            </a:r>
            <a:r>
              <a:rPr lang="ja-JP" altLang="en-US" sz="1400" dirty="0" err="1"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立山駅・富山駅間は約</a:t>
            </a:r>
            <a:r>
              <a:rPr lang="en-US" altLang="ja-JP" sz="1400" dirty="0" smtClean="0">
                <a:latin typeface="Meiryo UI" panose="020B0604030504040204" pitchFamily="50" charset="-128"/>
                <a:ea typeface="Meiryo UI" panose="020B0604030504040204" pitchFamily="50" charset="-128"/>
              </a:rPr>
              <a:t>30km</a:t>
            </a:r>
            <a:r>
              <a:rPr lang="ja-JP" altLang="en-US" sz="1400" dirty="0" smtClean="0">
                <a:latin typeface="Meiryo UI" panose="020B0604030504040204" pitchFamily="50" charset="-128"/>
                <a:ea typeface="Meiryo UI" panose="020B0604030504040204" pitchFamily="50" charset="-128"/>
              </a:rPr>
              <a:t>であり、自転車で約</a:t>
            </a:r>
            <a:r>
              <a:rPr lang="en-US" altLang="ja-JP" sz="1400" dirty="0" smtClean="0">
                <a:latin typeface="Meiryo UI" panose="020B0604030504040204" pitchFamily="50" charset="-128"/>
                <a:ea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rPr>
              <a:t>時間で移動できる距離となっている（富山地鉄は約</a:t>
            </a:r>
            <a:r>
              <a:rPr lang="en-US" altLang="ja-JP" sz="1400" dirty="0" smtClean="0">
                <a:latin typeface="Meiryo UI" panose="020B0604030504040204" pitchFamily="50" charset="-128"/>
                <a:ea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rPr>
              <a:t>時間）。自転車には、スローでエコな二次交通として、観光客</a:t>
            </a:r>
            <a:r>
              <a:rPr lang="ja-JP" altLang="en-US" sz="1400" dirty="0">
                <a:latin typeface="Meiryo UI" panose="020B0604030504040204" pitchFamily="50" charset="-128"/>
                <a:ea typeface="Meiryo UI" panose="020B0604030504040204" pitchFamily="50" charset="-128"/>
              </a:rPr>
              <a:t>が</a:t>
            </a:r>
            <a:r>
              <a:rPr lang="ja-JP" altLang="en-US" sz="1400" dirty="0" smtClean="0">
                <a:latin typeface="Meiryo UI" panose="020B0604030504040204" pitchFamily="50" charset="-128"/>
                <a:ea typeface="Meiryo UI" panose="020B0604030504040204" pitchFamily="50" charset="-128"/>
              </a:rPr>
              <a:t>移動そのものを楽しむ新たな選択肢となる可能性がある。</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また、周辺には</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称名</a:t>
            </a:r>
            <a:r>
              <a:rPr lang="ja-JP" altLang="en-US" sz="1400" dirty="0">
                <a:latin typeface="Meiryo UI" panose="020B0604030504040204" pitchFamily="50" charset="-128"/>
                <a:ea typeface="Meiryo UI" panose="020B0604030504040204" pitchFamily="50" charset="-128"/>
              </a:rPr>
              <a:t>滝や立山信仰等の自然・文化</a:t>
            </a:r>
            <a:r>
              <a:rPr lang="ja-JP" altLang="en-US" sz="1400" dirty="0" smtClean="0">
                <a:latin typeface="Meiryo UI" panose="020B0604030504040204" pitchFamily="50" charset="-128"/>
                <a:ea typeface="Meiryo UI" panose="020B0604030504040204" pitchFamily="50" charset="-128"/>
              </a:rPr>
              <a:t>資源が点在している。自転車であれば、回遊しながらの移動が可能となる。</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さらに</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2013</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2014</a:t>
            </a:r>
            <a:r>
              <a:rPr lang="ja-JP" altLang="en-US" sz="1400" dirty="0">
                <a:latin typeface="Meiryo UI" panose="020B0604030504040204" pitchFamily="50" charset="-128"/>
                <a:ea typeface="Meiryo UI" panose="020B0604030504040204" pitchFamily="50" charset="-128"/>
              </a:rPr>
              <a:t>年の立山アルペンヒルクライムの開催を機</a:t>
            </a:r>
            <a:r>
              <a:rPr lang="ja-JP" altLang="en-US" sz="1400" dirty="0" smtClean="0">
                <a:latin typeface="Meiryo UI" panose="020B0604030504040204" pitchFamily="50" charset="-128"/>
                <a:ea typeface="Meiryo UI" panose="020B0604030504040204" pitchFamily="50" charset="-128"/>
              </a:rPr>
              <a:t>に、民間事業者と連携したサイクリングツアー</a:t>
            </a:r>
            <a:r>
              <a:rPr lang="ja-JP" altLang="en-US" sz="1400" dirty="0">
                <a:latin typeface="Meiryo UI" panose="020B0604030504040204" pitchFamily="50" charset="-128"/>
                <a:ea typeface="Meiryo UI" panose="020B0604030504040204" pitchFamily="50" charset="-128"/>
              </a:rPr>
              <a:t>の企画、</a:t>
            </a:r>
            <a:r>
              <a:rPr lang="ja-JP" altLang="en-US" sz="1400" dirty="0" smtClean="0">
                <a:latin typeface="Meiryo UI" panose="020B0604030504040204" pitchFamily="50" charset="-128"/>
                <a:ea typeface="Meiryo UI" panose="020B0604030504040204" pitchFamily="50" charset="-128"/>
              </a:rPr>
              <a:t>サイクリングコースの作成、</a:t>
            </a:r>
            <a:r>
              <a:rPr lang="ja-JP" altLang="en-US" sz="1400" dirty="0">
                <a:latin typeface="Meiryo UI" panose="020B0604030504040204" pitchFamily="50" charset="-128"/>
                <a:ea typeface="Meiryo UI" panose="020B0604030504040204" pitchFamily="50" charset="-128"/>
              </a:rPr>
              <a:t>拠点整備</a:t>
            </a:r>
            <a:r>
              <a:rPr lang="ja-JP" altLang="en-US" sz="1400" dirty="0" smtClean="0">
                <a:latin typeface="Meiryo UI" panose="020B0604030504040204" pitchFamily="50" charset="-128"/>
                <a:ea typeface="Meiryo UI" panose="020B0604030504040204" pitchFamily="50" charset="-128"/>
              </a:rPr>
              <a:t>なども進んでいる。</a:t>
            </a:r>
            <a:endParaRPr lang="en-US" altLang="ja-JP" sz="1400" dirty="0">
              <a:latin typeface="Meiryo UI" panose="020B0604030504040204" pitchFamily="50" charset="-128"/>
              <a:ea typeface="Meiryo UI" panose="020B0604030504040204" pitchFamily="50" charset="-128"/>
            </a:endParaRPr>
          </a:p>
        </p:txBody>
      </p:sp>
      <p:sp>
        <p:nvSpPr>
          <p:cNvPr id="24" name="正方形/長方形 23"/>
          <p:cNvSpPr/>
          <p:nvPr/>
        </p:nvSpPr>
        <p:spPr>
          <a:xfrm>
            <a:off x="204455" y="2061167"/>
            <a:ext cx="5731888" cy="369332"/>
          </a:xfrm>
          <a:prstGeom prst="rect">
            <a:avLst/>
          </a:prstGeom>
        </p:spPr>
        <p:txBody>
          <a:bodyPr wrap="square">
            <a:spAutoFit/>
          </a:bodyPr>
          <a:lstStyle/>
          <a:p>
            <a:pPr>
              <a:lnSpc>
                <a:spcPct val="100000"/>
              </a:lnSpc>
            </a:pPr>
            <a:r>
              <a:rPr lang="ja-JP" altLang="en-US" b="1" dirty="0" smtClean="0">
                <a:latin typeface="Meiryo UI" panose="020B0604030504040204" pitchFamily="50" charset="-128"/>
                <a:ea typeface="Meiryo UI" panose="020B0604030504040204" pitchFamily="50" charset="-128"/>
              </a:rPr>
              <a:t>（２）立山地域におけるサイクルツーリズムの可能性</a:t>
            </a:r>
            <a:endParaRPr lang="en-US" altLang="ja-JP" b="1" dirty="0">
              <a:latin typeface="Meiryo UI" panose="020B0604030504040204" pitchFamily="50" charset="-128"/>
              <a:ea typeface="Meiryo UI" panose="020B0604030504040204" pitchFamily="50" charset="-128"/>
            </a:endParaRPr>
          </a:p>
        </p:txBody>
      </p:sp>
      <p:grpSp>
        <p:nvGrpSpPr>
          <p:cNvPr id="8" name="グループ化 7"/>
          <p:cNvGrpSpPr/>
          <p:nvPr/>
        </p:nvGrpSpPr>
        <p:grpSpPr>
          <a:xfrm>
            <a:off x="11384073" y="3471606"/>
            <a:ext cx="2150289" cy="2510427"/>
            <a:chOff x="7439818" y="3236080"/>
            <a:chExt cx="2150289" cy="2510427"/>
          </a:xfrm>
        </p:grpSpPr>
        <p:pic>
          <p:nvPicPr>
            <p:cNvPr id="1026" name="Picture 2" descr="https://www.chitetsu.co.jp/wp-content/themes/custom2/img/train/train_map_03.jpg"/>
            <p:cNvPicPr>
              <a:picLocks noChangeAspect="1" noChangeArrowheads="1"/>
            </p:cNvPicPr>
            <p:nvPr/>
          </p:nvPicPr>
          <p:blipFill rotWithShape="1">
            <a:blip r:embed="rId3">
              <a:extLst>
                <a:ext uri="{28A0092B-C50C-407E-A947-70E740481C1C}">
                  <a14:useLocalDpi xmlns:a14="http://schemas.microsoft.com/office/drawing/2010/main" val="0"/>
                </a:ext>
              </a:extLst>
            </a:blip>
            <a:srcRect t="20185" r="55463"/>
            <a:stretch/>
          </p:blipFill>
          <p:spPr bwMode="auto">
            <a:xfrm>
              <a:off x="7439818" y="3236080"/>
              <a:ext cx="2150289" cy="2510427"/>
            </a:xfrm>
            <a:prstGeom prst="rect">
              <a:avLst/>
            </a:prstGeom>
            <a:noFill/>
            <a:extLst>
              <a:ext uri="{909E8E84-426E-40DD-AFC4-6F175D3DCCD1}">
                <a14:hiddenFill xmlns:a14="http://schemas.microsoft.com/office/drawing/2010/main">
                  <a:solidFill>
                    <a:srgbClr val="FFFFFF"/>
                  </a:solidFill>
                </a14:hiddenFill>
              </a:ext>
            </a:extLst>
          </p:spPr>
        </p:pic>
        <p:sp>
          <p:nvSpPr>
            <p:cNvPr id="2" name="左右矢印 1"/>
            <p:cNvSpPr/>
            <p:nvPr/>
          </p:nvSpPr>
          <p:spPr>
            <a:xfrm>
              <a:off x="8689631" y="5171927"/>
              <a:ext cx="792000" cy="10800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二方向矢印 9"/>
            <p:cNvSpPr/>
            <p:nvPr/>
          </p:nvSpPr>
          <p:spPr>
            <a:xfrm rot="5400000">
              <a:off x="7375629" y="3968963"/>
              <a:ext cx="1404000" cy="1224000"/>
            </a:xfrm>
            <a:prstGeom prst="leftUpArrow">
              <a:avLst>
                <a:gd name="adj1" fmla="val 4636"/>
                <a:gd name="adj2" fmla="val 4509"/>
                <a:gd name="adj3" fmla="val 493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8682099" y="5018038"/>
              <a:ext cx="652519" cy="215444"/>
            </a:xfrm>
            <a:prstGeom prst="rect">
              <a:avLst/>
            </a:prstGeom>
          </p:spPr>
          <p:txBody>
            <a:bodyPr wrap="square">
              <a:spAutoFit/>
            </a:bodyPr>
            <a:lstStyle/>
            <a:p>
              <a:pPr>
                <a:lnSpc>
                  <a:spcPct val="100000"/>
                </a:lnSpc>
              </a:pPr>
              <a:r>
                <a:rPr lang="ja-JP" altLang="en-US" sz="800" dirty="0" smtClean="0">
                  <a:solidFill>
                    <a:srgbClr val="0070C0"/>
                  </a:solidFill>
                  <a:latin typeface="Meiryo UI" panose="020B0604030504040204" pitchFamily="50" charset="-128"/>
                  <a:ea typeface="Meiryo UI" panose="020B0604030504040204" pitchFamily="50" charset="-128"/>
                </a:rPr>
                <a:t>約</a:t>
              </a:r>
              <a:r>
                <a:rPr lang="en-US" altLang="ja-JP" sz="800" dirty="0" smtClean="0">
                  <a:solidFill>
                    <a:srgbClr val="0070C0"/>
                  </a:solidFill>
                  <a:latin typeface="Meiryo UI" panose="020B0604030504040204" pitchFamily="50" charset="-128"/>
                  <a:ea typeface="Meiryo UI" panose="020B0604030504040204" pitchFamily="50" charset="-128"/>
                </a:rPr>
                <a:t>15km</a:t>
              </a:r>
              <a:endParaRPr lang="en-US" altLang="ja-JP" sz="800" dirty="0">
                <a:solidFill>
                  <a:srgbClr val="0070C0"/>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7994250" y="5018038"/>
              <a:ext cx="652519" cy="215444"/>
            </a:xfrm>
            <a:prstGeom prst="rect">
              <a:avLst/>
            </a:prstGeom>
          </p:spPr>
          <p:txBody>
            <a:bodyPr wrap="square">
              <a:spAutoFit/>
            </a:bodyPr>
            <a:lstStyle/>
            <a:p>
              <a:pPr>
                <a:lnSpc>
                  <a:spcPct val="100000"/>
                </a:lnSpc>
              </a:pPr>
              <a:r>
                <a:rPr lang="ja-JP" altLang="en-US" sz="800" dirty="0" smtClean="0">
                  <a:solidFill>
                    <a:srgbClr val="0070C0"/>
                  </a:solidFill>
                  <a:latin typeface="Meiryo UI" panose="020B0604030504040204" pitchFamily="50" charset="-128"/>
                  <a:ea typeface="Meiryo UI" panose="020B0604030504040204" pitchFamily="50" charset="-128"/>
                </a:rPr>
                <a:t>約</a:t>
              </a:r>
              <a:r>
                <a:rPr lang="en-US" altLang="ja-JP" sz="800" dirty="0" smtClean="0">
                  <a:solidFill>
                    <a:srgbClr val="0070C0"/>
                  </a:solidFill>
                  <a:latin typeface="Meiryo UI" panose="020B0604030504040204" pitchFamily="50" charset="-128"/>
                  <a:ea typeface="Meiryo UI" panose="020B0604030504040204" pitchFamily="50" charset="-128"/>
                </a:rPr>
                <a:t>15km</a:t>
              </a:r>
              <a:endParaRPr lang="en-US" altLang="ja-JP" sz="800" dirty="0">
                <a:solidFill>
                  <a:srgbClr val="0070C0"/>
                </a:solidFill>
                <a:latin typeface="Meiryo UI" panose="020B0604030504040204" pitchFamily="50" charset="-128"/>
                <a:ea typeface="Meiryo UI" panose="020B0604030504040204" pitchFamily="50" charset="-128"/>
              </a:endParaRPr>
            </a:p>
          </p:txBody>
        </p:sp>
        <p:sp>
          <p:nvSpPr>
            <p:cNvPr id="21" name="左右矢印 20"/>
            <p:cNvSpPr/>
            <p:nvPr/>
          </p:nvSpPr>
          <p:spPr>
            <a:xfrm rot="5400000">
              <a:off x="8178769" y="4719715"/>
              <a:ext cx="828000" cy="10800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rot="16200000">
              <a:off x="8208031" y="4466820"/>
              <a:ext cx="521189" cy="215444"/>
            </a:xfrm>
            <a:prstGeom prst="rect">
              <a:avLst/>
            </a:prstGeom>
          </p:spPr>
          <p:txBody>
            <a:bodyPr wrap="square">
              <a:spAutoFit/>
            </a:bodyPr>
            <a:lstStyle/>
            <a:p>
              <a:pPr>
                <a:lnSpc>
                  <a:spcPct val="100000"/>
                </a:lnSpc>
              </a:pPr>
              <a:r>
                <a:rPr lang="ja-JP" altLang="en-US" sz="800" dirty="0" smtClean="0">
                  <a:solidFill>
                    <a:srgbClr val="0070C0"/>
                  </a:solidFill>
                  <a:latin typeface="Meiryo UI" panose="020B0604030504040204" pitchFamily="50" charset="-128"/>
                  <a:ea typeface="Meiryo UI" panose="020B0604030504040204" pitchFamily="50" charset="-128"/>
                </a:rPr>
                <a:t>約</a:t>
              </a:r>
              <a:r>
                <a:rPr lang="en-US" altLang="ja-JP" sz="800" dirty="0" smtClean="0">
                  <a:solidFill>
                    <a:srgbClr val="0070C0"/>
                  </a:solidFill>
                  <a:latin typeface="Meiryo UI" panose="020B0604030504040204" pitchFamily="50" charset="-128"/>
                  <a:ea typeface="Meiryo UI" panose="020B0604030504040204" pitchFamily="50" charset="-128"/>
                </a:rPr>
                <a:t>7km</a:t>
              </a:r>
              <a:endParaRPr lang="en-US" altLang="ja-JP" sz="800" dirty="0">
                <a:solidFill>
                  <a:srgbClr val="0070C0"/>
                </a:solidFill>
                <a:latin typeface="Meiryo UI" panose="020B0604030504040204" pitchFamily="50" charset="-128"/>
                <a:ea typeface="Meiryo UI" panose="020B0604030504040204" pitchFamily="50" charset="-128"/>
              </a:endParaRPr>
            </a:p>
          </p:txBody>
        </p:sp>
      </p:grpSp>
      <p:pic>
        <p:nvPicPr>
          <p:cNvPr id="11" name="図 10"/>
          <p:cNvPicPr>
            <a:picLocks noChangeAspect="1"/>
          </p:cNvPicPr>
          <p:nvPr/>
        </p:nvPicPr>
        <p:blipFill>
          <a:blip r:embed="rId4"/>
          <a:stretch>
            <a:fillRect/>
          </a:stretch>
        </p:blipFill>
        <p:spPr>
          <a:xfrm>
            <a:off x="6721405" y="3779839"/>
            <a:ext cx="3104151" cy="3618484"/>
          </a:xfrm>
          <a:prstGeom prst="rect">
            <a:avLst/>
          </a:prstGeom>
        </p:spPr>
      </p:pic>
    </p:spTree>
    <p:extLst>
      <p:ext uri="{BB962C8B-B14F-4D97-AF65-F5344CB8AC3E}">
        <p14:creationId xmlns:p14="http://schemas.microsoft.com/office/powerpoint/2010/main" val="1222752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3"/>
          <p:cNvSpPr>
            <a:spLocks noChangeArrowheads="1"/>
          </p:cNvSpPr>
          <p:nvPr/>
        </p:nvSpPr>
        <p:spPr bwMode="auto">
          <a:xfrm flipV="1">
            <a:off x="0" y="5220"/>
            <a:ext cx="10691813" cy="432000"/>
          </a:xfrm>
          <a:prstGeom prst="roundRect">
            <a:avLst>
              <a:gd name="adj" fmla="val 0"/>
            </a:avLst>
          </a:prstGeom>
          <a:solidFill>
            <a:srgbClr val="92D050"/>
          </a:solidFill>
          <a:ln w="9525">
            <a:noFill/>
            <a:round/>
            <a:headEnd/>
            <a:tailEnd/>
          </a:ln>
          <a:effectLst/>
        </p:spPr>
        <p:txBody>
          <a:bodyPr rot="10800000" wrap="none" anchor="ctr"/>
          <a:lstStyle/>
          <a:p>
            <a:pPr algn="ctr">
              <a:lnSpc>
                <a:spcPct val="100000"/>
              </a:lnSpc>
              <a:defRPr/>
            </a:pPr>
            <a:endParaRPr lang="ja-JP" altLang="ja-JP" sz="675">
              <a:latin typeface="Arial" charset="0"/>
              <a:ea typeface="MS UI Gothic" pitchFamily="50" charset="-128"/>
              <a:cs typeface="+mn-cs"/>
            </a:endParaRPr>
          </a:p>
        </p:txBody>
      </p:sp>
      <p:sp>
        <p:nvSpPr>
          <p:cNvPr id="6" name="AutoShape 45"/>
          <p:cNvSpPr>
            <a:spLocks noChangeArrowheads="1"/>
          </p:cNvSpPr>
          <p:nvPr/>
        </p:nvSpPr>
        <p:spPr bwMode="auto">
          <a:xfrm rot="10800000" flipV="1">
            <a:off x="10042923" y="5220"/>
            <a:ext cx="648890" cy="432000"/>
          </a:xfrm>
          <a:prstGeom prst="roundRect">
            <a:avLst>
              <a:gd name="adj" fmla="val 0"/>
            </a:avLst>
          </a:prstGeom>
          <a:gradFill rotWithShape="1">
            <a:gsLst>
              <a:gs pos="0">
                <a:srgbClr val="000080">
                  <a:gamma/>
                  <a:tint val="0"/>
                  <a:invGamma/>
                </a:srgbClr>
              </a:gs>
              <a:gs pos="100000">
                <a:srgbClr val="92D050"/>
              </a:gs>
            </a:gsLst>
            <a:lin ang="0" scaled="1"/>
          </a:gradFill>
          <a:ln w="9525">
            <a:noFill/>
            <a:round/>
            <a:headEnd/>
            <a:tailEnd/>
          </a:ln>
          <a:effectLst/>
        </p:spPr>
        <p:txBody>
          <a:bodyPr wrap="none" anchor="ctr"/>
          <a:lstStyle/>
          <a:p>
            <a:pPr algn="ctr">
              <a:lnSpc>
                <a:spcPct val="100000"/>
              </a:lnSpc>
              <a:defRPr/>
            </a:pPr>
            <a:endParaRPr lang="ja-JP" altLang="ja-JP" sz="675">
              <a:latin typeface="Arial" charset="0"/>
              <a:ea typeface="MS UI Gothic" pitchFamily="50" charset="-128"/>
              <a:cs typeface="+mn-cs"/>
            </a:endParaRPr>
          </a:p>
        </p:txBody>
      </p:sp>
      <p:sp>
        <p:nvSpPr>
          <p:cNvPr id="7" name="Rectangle 47"/>
          <p:cNvSpPr>
            <a:spLocks noChangeArrowheads="1"/>
          </p:cNvSpPr>
          <p:nvPr/>
        </p:nvSpPr>
        <p:spPr bwMode="auto">
          <a:xfrm>
            <a:off x="0" y="333596"/>
            <a:ext cx="7200000" cy="54000"/>
          </a:xfrm>
          <a:prstGeom prst="rect">
            <a:avLst/>
          </a:prstGeom>
          <a:gradFill rotWithShape="1">
            <a:gsLst>
              <a:gs pos="0">
                <a:srgbClr val="FFFFFF"/>
              </a:gs>
              <a:gs pos="100000">
                <a:srgbClr val="92D050"/>
              </a:gs>
            </a:gsLst>
            <a:path path="shape">
              <a:fillToRect l="50000" t="50000" r="50000" b="50000"/>
            </a:path>
          </a:gradFill>
          <a:ln w="9525" algn="ctr">
            <a:noFill/>
            <a:miter lim="800000"/>
            <a:headEnd/>
            <a:tailEnd/>
          </a:ln>
          <a:effectLst/>
        </p:spPr>
        <p:txBody>
          <a:bodyPr wrap="none" lIns="67500" tIns="35100" rIns="67500" bIns="35100" anchor="ctr"/>
          <a:lstStyle/>
          <a:p>
            <a:pPr algn="ctr">
              <a:lnSpc>
                <a:spcPct val="100000"/>
              </a:lnSpc>
              <a:defRPr/>
            </a:pPr>
            <a:endParaRPr lang="ja-JP" altLang="en-US" sz="900">
              <a:latin typeface="Arial" charset="0"/>
              <a:ea typeface="MS UI Gothic" pitchFamily="50" charset="-128"/>
              <a:cs typeface="+mn-cs"/>
            </a:endParaRPr>
          </a:p>
        </p:txBody>
      </p:sp>
      <p:sp>
        <p:nvSpPr>
          <p:cNvPr id="8" name="Rectangle 20"/>
          <p:cNvSpPr txBox="1">
            <a:spLocks noChangeArrowheads="1"/>
          </p:cNvSpPr>
          <p:nvPr/>
        </p:nvSpPr>
        <p:spPr>
          <a:xfrm>
            <a:off x="196849" y="7169"/>
            <a:ext cx="9974114" cy="375127"/>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lvl1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2pPr>
            <a:lvl3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3pPr>
            <a:lvl4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4pPr>
            <a:lvl5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5pPr>
            <a:lvl6pPr marL="3429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6pPr>
            <a:lvl7pPr marL="6858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7pPr>
            <a:lvl8pPr marL="10287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8pPr>
            <a:lvl9pPr marL="13716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9pPr>
          </a:lstStyle>
          <a:p>
            <a:pPr>
              <a:lnSpc>
                <a:spcPct val="100000"/>
              </a:lnSpc>
            </a:pPr>
            <a:r>
              <a:rPr lang="ja-JP" altLang="en-US" sz="2000" b="1" kern="0" dirty="0">
                <a:latin typeface="Meiryo UI" panose="020B0604030504040204" pitchFamily="50" charset="-128"/>
                <a:ea typeface="Meiryo UI" panose="020B0604030504040204" pitchFamily="50" charset="-128"/>
              </a:rPr>
              <a:t>２</a:t>
            </a:r>
            <a:r>
              <a:rPr lang="ja-JP" altLang="en-US" sz="2000" b="1" kern="0" dirty="0" smtClean="0">
                <a:latin typeface="Meiryo UI" panose="020B0604030504040204" pitchFamily="50" charset="-128"/>
                <a:ea typeface="Meiryo UI" panose="020B0604030504040204" pitchFamily="50" charset="-128"/>
              </a:rPr>
              <a:t>．立山地域のサイクルツーリズムが目指す姿</a:t>
            </a:r>
            <a:endParaRPr lang="ja-JP" altLang="en-US" sz="2000" b="1" kern="0" dirty="0">
              <a:latin typeface="Meiryo UI" panose="020B0604030504040204" pitchFamily="50" charset="-128"/>
              <a:ea typeface="Meiryo UI" panose="020B0604030504040204" pitchFamily="50" charset="-128"/>
            </a:endParaRPr>
          </a:p>
        </p:txBody>
      </p:sp>
      <p:sp>
        <p:nvSpPr>
          <p:cNvPr id="78" name="正方形/長方形 77">
            <a:extLst>
              <a:ext uri="{FF2B5EF4-FFF2-40B4-BE49-F238E27FC236}">
                <a16:creationId xmlns:a16="http://schemas.microsoft.com/office/drawing/2014/main" xmlns="" id="{227E68FE-65DE-4D3D-BA62-6CAC3C0E6355}"/>
              </a:ext>
            </a:extLst>
          </p:cNvPr>
          <p:cNvSpPr/>
          <p:nvPr/>
        </p:nvSpPr>
        <p:spPr>
          <a:xfrm>
            <a:off x="339213" y="2620368"/>
            <a:ext cx="10155750" cy="2097260"/>
          </a:xfrm>
          <a:prstGeom prst="rect">
            <a:avLst/>
          </a:prstGeom>
          <a:solidFill>
            <a:schemeClr val="accent4">
              <a:lumMod val="20000"/>
              <a:lumOff val="80000"/>
            </a:schemeClr>
          </a:solidFill>
          <a:ln w="6350">
            <a:solidFill>
              <a:schemeClr val="tx1"/>
            </a:solidFill>
          </a:ln>
        </p:spPr>
        <p:txBody>
          <a:bodyPr wrap="square" lIns="180000" tIns="72000" rIns="180000" bIns="72000" anchor="ctr" anchorCtr="0">
            <a:noAutofit/>
          </a:bodyPr>
          <a:lstStyle/>
          <a:p>
            <a:pPr marL="266700" indent="-266700"/>
            <a:r>
              <a:rPr lang="ja-JP" altLang="en-US" b="1" dirty="0" smtClean="0">
                <a:latin typeface="Meiryo UI" panose="020B0604030504040204" pitchFamily="50" charset="-128"/>
                <a:ea typeface="Meiryo UI" panose="020B0604030504040204" pitchFamily="50" charset="-128"/>
                <a:sym typeface="Wingdings" panose="05000000000000000000" pitchFamily="2" charset="2"/>
              </a:rPr>
              <a:t>立山地域としてサイクルツーリズムを振興することで、</a:t>
            </a:r>
            <a:endParaRPr lang="en-US" altLang="ja-JP" b="1" dirty="0" smtClean="0">
              <a:latin typeface="Meiryo UI" panose="020B0604030504040204" pitchFamily="50" charset="-128"/>
              <a:ea typeface="Meiryo UI" panose="020B0604030504040204" pitchFamily="50" charset="-128"/>
              <a:sym typeface="Wingdings" panose="05000000000000000000" pitchFamily="2" charset="2"/>
            </a:endParaRPr>
          </a:p>
          <a:p>
            <a:pPr marL="266700" indent="-266700"/>
            <a:r>
              <a:rPr lang="ja-JP" altLang="en-US" b="1" dirty="0" smtClean="0">
                <a:solidFill>
                  <a:srgbClr val="FF0000"/>
                </a:solidFill>
                <a:latin typeface="Meiryo UI" panose="020B0604030504040204" pitchFamily="50" charset="-128"/>
                <a:ea typeface="Meiryo UI" panose="020B0604030504040204" pitchFamily="50" charset="-128"/>
                <a:sym typeface="Wingdings" panose="05000000000000000000" pitchFamily="2" charset="2"/>
              </a:rPr>
              <a:t>　・</a:t>
            </a:r>
            <a:r>
              <a:rPr lang="ja-JP" altLang="en-US" b="1" u="sng" dirty="0" smtClean="0">
                <a:solidFill>
                  <a:srgbClr val="FF0000"/>
                </a:solidFill>
                <a:latin typeface="Meiryo UI" panose="020B0604030504040204" pitchFamily="50" charset="-128"/>
                <a:ea typeface="Meiryo UI" panose="020B0604030504040204" pitchFamily="50" charset="-128"/>
                <a:sym typeface="Wingdings" panose="05000000000000000000" pitchFamily="2" charset="2"/>
              </a:rPr>
              <a:t>観光客に対して新たな価値を提供し、</a:t>
            </a:r>
            <a:endParaRPr lang="en-US" altLang="ja-JP" b="1" u="sng" dirty="0">
              <a:solidFill>
                <a:srgbClr val="FF0000"/>
              </a:solidFill>
              <a:latin typeface="Meiryo UI" panose="020B0604030504040204" pitchFamily="50" charset="-128"/>
              <a:ea typeface="Meiryo UI" panose="020B0604030504040204" pitchFamily="50" charset="-128"/>
              <a:sym typeface="Wingdings" panose="05000000000000000000" pitchFamily="2" charset="2"/>
            </a:endParaRPr>
          </a:p>
          <a:p>
            <a:pPr marL="266700" indent="-266700"/>
            <a:r>
              <a:rPr lang="ja-JP" altLang="en-US" b="1" dirty="0">
                <a:solidFill>
                  <a:srgbClr val="FF0000"/>
                </a:solidFill>
                <a:latin typeface="Meiryo UI" panose="020B0604030504040204" pitchFamily="50" charset="-128"/>
                <a:ea typeface="Meiryo UI" panose="020B0604030504040204" pitchFamily="50" charset="-128"/>
                <a:sym typeface="Wingdings" panose="05000000000000000000" pitchFamily="2" charset="2"/>
              </a:rPr>
              <a:t>　　</a:t>
            </a:r>
            <a:r>
              <a:rPr lang="ja-JP" altLang="en-US" b="1" u="sng" dirty="0" smtClean="0">
                <a:solidFill>
                  <a:srgbClr val="FF0000"/>
                </a:solidFill>
                <a:latin typeface="Meiryo UI" panose="020B0604030504040204" pitchFamily="50" charset="-128"/>
                <a:ea typeface="Meiryo UI" panose="020B0604030504040204" pitchFamily="50" charset="-128"/>
                <a:sym typeface="Wingdings" panose="05000000000000000000" pitchFamily="2" charset="2"/>
              </a:rPr>
              <a:t>地域の事業者（宿泊、飲食、小売等）にお金を落としてもらえる状態をつくる。</a:t>
            </a:r>
            <a:endParaRPr lang="en-US" altLang="ja-JP" b="1" u="sng" dirty="0">
              <a:solidFill>
                <a:srgbClr val="FF0000"/>
              </a:solidFill>
              <a:latin typeface="Meiryo UI" panose="020B0604030504040204" pitchFamily="50" charset="-128"/>
              <a:ea typeface="Meiryo UI" panose="020B0604030504040204" pitchFamily="50" charset="-128"/>
              <a:sym typeface="Wingdings" panose="05000000000000000000" pitchFamily="2" charset="2"/>
            </a:endParaRPr>
          </a:p>
          <a:p>
            <a:pPr marL="266700" indent="-266700"/>
            <a:r>
              <a:rPr lang="ja-JP" altLang="en-US" b="1" dirty="0" smtClean="0">
                <a:latin typeface="Meiryo UI" panose="020B0604030504040204" pitchFamily="50" charset="-128"/>
                <a:ea typeface="Meiryo UI" panose="020B0604030504040204" pitchFamily="50" charset="-128"/>
                <a:sym typeface="Wingdings" panose="05000000000000000000" pitchFamily="2" charset="2"/>
              </a:rPr>
              <a:t>　</a:t>
            </a:r>
            <a:endParaRPr lang="en-US" altLang="ja-JP" b="1" dirty="0" smtClean="0">
              <a:latin typeface="Meiryo UI" panose="020B0604030504040204" pitchFamily="50" charset="-128"/>
              <a:ea typeface="Meiryo UI" panose="020B0604030504040204" pitchFamily="50" charset="-128"/>
              <a:sym typeface="Wingdings" panose="05000000000000000000" pitchFamily="2" charset="2"/>
            </a:endParaRPr>
          </a:p>
          <a:p>
            <a:pPr marL="266700" indent="-266700"/>
            <a:r>
              <a:rPr lang="ja-JP" altLang="en-US" b="1" dirty="0" smtClean="0">
                <a:latin typeface="Meiryo UI" panose="020B0604030504040204" pitchFamily="50" charset="-128"/>
                <a:ea typeface="Meiryo UI" panose="020B0604030504040204" pitchFamily="50" charset="-128"/>
                <a:sym typeface="Wingdings" panose="05000000000000000000" pitchFamily="2" charset="2"/>
              </a:rPr>
              <a:t>さらに、立山地域のサイクルツーリズムのブランドを育てていくことで、</a:t>
            </a:r>
            <a:endParaRPr lang="en-US" altLang="ja-JP" b="1" dirty="0" smtClean="0">
              <a:latin typeface="Meiryo UI" panose="020B0604030504040204" pitchFamily="50" charset="-128"/>
              <a:ea typeface="Meiryo UI" panose="020B0604030504040204" pitchFamily="50" charset="-128"/>
              <a:sym typeface="Wingdings" panose="05000000000000000000" pitchFamily="2" charset="2"/>
            </a:endParaRPr>
          </a:p>
          <a:p>
            <a:pPr marL="266700" indent="-266700"/>
            <a:r>
              <a:rPr lang="ja-JP" altLang="en-US" b="1" dirty="0">
                <a:solidFill>
                  <a:srgbClr val="FF0000"/>
                </a:solidFill>
                <a:latin typeface="Meiryo UI" panose="020B0604030504040204" pitchFamily="50" charset="-128"/>
                <a:ea typeface="Meiryo UI" panose="020B0604030504040204" pitchFamily="50" charset="-128"/>
                <a:sym typeface="Wingdings" panose="05000000000000000000" pitchFamily="2" charset="2"/>
              </a:rPr>
              <a:t>　・</a:t>
            </a:r>
            <a:r>
              <a:rPr lang="en-US" altLang="ja-JP" b="1" u="sng" dirty="0">
                <a:solidFill>
                  <a:srgbClr val="FF0000"/>
                </a:solidFill>
                <a:latin typeface="Meiryo UI" panose="020B0604030504040204" pitchFamily="50" charset="-128"/>
                <a:ea typeface="Meiryo UI" panose="020B0604030504040204" pitchFamily="50" charset="-128"/>
                <a:sym typeface="Wingdings" panose="05000000000000000000" pitchFamily="2" charset="2"/>
              </a:rPr>
              <a:t>『</a:t>
            </a:r>
            <a:r>
              <a:rPr lang="ja-JP" altLang="en-US" b="1" u="sng" dirty="0">
                <a:solidFill>
                  <a:srgbClr val="FF0000"/>
                </a:solidFill>
                <a:latin typeface="Meiryo UI" panose="020B0604030504040204" pitchFamily="50" charset="-128"/>
                <a:ea typeface="Meiryo UI" panose="020B0604030504040204" pitchFamily="50" charset="-128"/>
                <a:sym typeface="Wingdings" panose="05000000000000000000" pitchFamily="2" charset="2"/>
              </a:rPr>
              <a:t>観光客が増える⇔地域経済が潤い、さらにサービスが充実する</a:t>
            </a:r>
            <a:r>
              <a:rPr lang="en-US" altLang="ja-JP" b="1" u="sng" dirty="0" smtClean="0">
                <a:solidFill>
                  <a:srgbClr val="FF0000"/>
                </a:solidFill>
                <a:latin typeface="Meiryo UI" panose="020B0604030504040204" pitchFamily="50" charset="-128"/>
                <a:ea typeface="Meiryo UI" panose="020B0604030504040204" pitchFamily="50" charset="-128"/>
                <a:sym typeface="Wingdings" panose="05000000000000000000" pitchFamily="2" charset="2"/>
              </a:rPr>
              <a:t>』</a:t>
            </a:r>
            <a:r>
              <a:rPr lang="ja-JP" altLang="en-US" b="1" u="sng" dirty="0" smtClean="0">
                <a:solidFill>
                  <a:srgbClr val="FF0000"/>
                </a:solidFill>
                <a:latin typeface="Meiryo UI" panose="020B0604030504040204" pitchFamily="50" charset="-128"/>
                <a:ea typeface="Meiryo UI" panose="020B0604030504040204" pitchFamily="50" charset="-128"/>
                <a:sym typeface="Wingdings" panose="05000000000000000000" pitchFamily="2" charset="2"/>
              </a:rPr>
              <a:t>という正</a:t>
            </a:r>
            <a:r>
              <a:rPr lang="ja-JP" altLang="en-US" b="1" u="sng" dirty="0">
                <a:solidFill>
                  <a:srgbClr val="FF0000"/>
                </a:solidFill>
                <a:latin typeface="Meiryo UI" panose="020B0604030504040204" pitchFamily="50" charset="-128"/>
                <a:ea typeface="Meiryo UI" panose="020B0604030504040204" pitchFamily="50" charset="-128"/>
                <a:sym typeface="Wingdings" panose="05000000000000000000" pitchFamily="2" charset="2"/>
              </a:rPr>
              <a:t>の循環を</a:t>
            </a:r>
            <a:r>
              <a:rPr lang="ja-JP" altLang="en-US" b="1" u="sng" dirty="0" smtClean="0">
                <a:solidFill>
                  <a:srgbClr val="FF0000"/>
                </a:solidFill>
                <a:latin typeface="Meiryo UI" panose="020B0604030504040204" pitchFamily="50" charset="-128"/>
                <a:ea typeface="Meiryo UI" panose="020B0604030504040204" pitchFamily="50" charset="-128"/>
                <a:sym typeface="Wingdings" panose="05000000000000000000" pitchFamily="2" charset="2"/>
              </a:rPr>
              <a:t>つくる</a:t>
            </a:r>
            <a:r>
              <a:rPr lang="ja-JP" altLang="en-US" b="1" dirty="0" smtClean="0">
                <a:solidFill>
                  <a:srgbClr val="FF0000"/>
                </a:solidFill>
                <a:latin typeface="Meiryo UI" panose="020B0604030504040204" pitchFamily="50" charset="-128"/>
                <a:ea typeface="Meiryo UI" panose="020B0604030504040204" pitchFamily="50" charset="-128"/>
                <a:sym typeface="Wingdings" panose="05000000000000000000" pitchFamily="2" charset="2"/>
              </a:rPr>
              <a:t>。</a:t>
            </a:r>
            <a:endParaRPr lang="en-US" altLang="ja-JP" b="1" dirty="0">
              <a:solidFill>
                <a:srgbClr val="FF0000"/>
              </a:solidFill>
              <a:latin typeface="Meiryo UI" panose="020B0604030504040204" pitchFamily="50" charset="-128"/>
              <a:ea typeface="Meiryo UI" panose="020B0604030504040204" pitchFamily="50" charset="-128"/>
              <a:sym typeface="Wingdings" panose="05000000000000000000" pitchFamily="2" charset="2"/>
            </a:endParaRPr>
          </a:p>
          <a:p>
            <a:pPr marL="266700" indent="-266700"/>
            <a:r>
              <a:rPr lang="ja-JP" altLang="en-US" b="1" dirty="0" smtClean="0">
                <a:latin typeface="Meiryo UI" panose="020B0604030504040204" pitchFamily="50" charset="-128"/>
                <a:ea typeface="Meiryo UI" panose="020B0604030504040204" pitchFamily="50" charset="-128"/>
                <a:sym typeface="Wingdings" panose="05000000000000000000" pitchFamily="2" charset="2"/>
              </a:rPr>
              <a:t>　・将来的には、まちのイメージ向上にもつなげる（人口や税収にも良い影響がある状態をつくる）。</a:t>
            </a:r>
            <a:endParaRPr lang="en-US" altLang="ja-JP" b="1" dirty="0" smtClean="0">
              <a:latin typeface="Meiryo UI" panose="020B0604030504040204" pitchFamily="50" charset="-128"/>
              <a:ea typeface="Meiryo UI" panose="020B0604030504040204" pitchFamily="50" charset="-128"/>
              <a:sym typeface="Wingdings" panose="05000000000000000000" pitchFamily="2" charset="2"/>
            </a:endParaRPr>
          </a:p>
        </p:txBody>
      </p:sp>
      <p:sp>
        <p:nvSpPr>
          <p:cNvPr id="81" name="正方形/長方形 80"/>
          <p:cNvSpPr/>
          <p:nvPr/>
        </p:nvSpPr>
        <p:spPr>
          <a:xfrm>
            <a:off x="204455" y="2290169"/>
            <a:ext cx="5079918" cy="369332"/>
          </a:xfrm>
          <a:prstGeom prst="rect">
            <a:avLst/>
          </a:prstGeom>
          <a:solidFill>
            <a:schemeClr val="bg1"/>
          </a:solidFill>
          <a:ln>
            <a:solidFill>
              <a:schemeClr val="tx1"/>
            </a:solidFill>
          </a:ln>
        </p:spPr>
        <p:txBody>
          <a:bodyPr wrap="square">
            <a:spAutoFit/>
          </a:bodyPr>
          <a:lstStyle/>
          <a:p>
            <a:pPr>
              <a:lnSpc>
                <a:spcPct val="100000"/>
              </a:lnSpc>
            </a:pPr>
            <a:r>
              <a:rPr lang="ja-JP" altLang="en-US" b="1" dirty="0" smtClean="0">
                <a:latin typeface="Meiryo UI" panose="020B0604030504040204" pitchFamily="50" charset="-128"/>
                <a:ea typeface="Meiryo UI" panose="020B0604030504040204" pitchFamily="50" charset="-128"/>
              </a:rPr>
              <a:t>■目指す姿を実現することで得たい成果</a:t>
            </a:r>
            <a:endParaRPr lang="en-US" altLang="ja-JP" b="1" dirty="0" smtClean="0">
              <a:latin typeface="Meiryo UI" panose="020B0604030504040204" pitchFamily="50" charset="-128"/>
              <a:ea typeface="Meiryo UI" panose="020B0604030504040204" pitchFamily="50" charset="-128"/>
            </a:endParaRPr>
          </a:p>
        </p:txBody>
      </p:sp>
      <p:sp>
        <p:nvSpPr>
          <p:cNvPr id="90" name="正方形/長方形 89"/>
          <p:cNvSpPr/>
          <p:nvPr/>
        </p:nvSpPr>
        <p:spPr>
          <a:xfrm>
            <a:off x="204455" y="956806"/>
            <a:ext cx="10290508" cy="1200329"/>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rPr>
              <a:t>　立山</a:t>
            </a:r>
            <a:r>
              <a:rPr lang="ja-JP" altLang="en-US" sz="1600" dirty="0">
                <a:latin typeface="Meiryo UI" panose="020B0604030504040204" pitchFamily="50" charset="-128"/>
                <a:ea typeface="Meiryo UI" panose="020B0604030504040204" pitchFamily="50" charset="-128"/>
              </a:rPr>
              <a:t>地域の</a:t>
            </a:r>
            <a:r>
              <a:rPr lang="ja-JP" altLang="en-US" sz="1600" dirty="0" smtClean="0">
                <a:latin typeface="Meiryo UI" panose="020B0604030504040204" pitchFamily="50" charset="-128"/>
                <a:ea typeface="Meiryo UI" panose="020B0604030504040204" pitchFamily="50" charset="-128"/>
              </a:rPr>
              <a:t>現状を踏まえ、立山地域のサイクルツーリズムは、</a:t>
            </a:r>
            <a:endParaRPr lang="en-US" altLang="ja-JP" sz="1600" dirty="0" smtClean="0">
              <a:latin typeface="Meiryo UI" panose="020B0604030504040204" pitchFamily="50" charset="-128"/>
              <a:ea typeface="Meiryo UI" panose="020B0604030504040204" pitchFamily="50" charset="-128"/>
            </a:endParaRPr>
          </a:p>
          <a:p>
            <a:r>
              <a:rPr lang="ja-JP" altLang="en-US" sz="4000" b="1" dirty="0">
                <a:latin typeface="Meiryo UI" panose="020B0604030504040204" pitchFamily="50" charset="-128"/>
                <a:ea typeface="Meiryo UI" panose="020B0604030504040204" pitchFamily="50" charset="-128"/>
              </a:rPr>
              <a:t>「北陸で１番のサイクルツーリズムの聖地に</a:t>
            </a:r>
            <a:r>
              <a:rPr lang="ja-JP" altLang="en-US" sz="4000" b="1" dirty="0" smtClean="0">
                <a:latin typeface="Meiryo UI" panose="020B0604030504040204" pitchFamily="50" charset="-128"/>
                <a:ea typeface="Meiryo UI" panose="020B0604030504040204" pitchFamily="50" charset="-128"/>
              </a:rPr>
              <a:t>なる」</a:t>
            </a:r>
            <a:endParaRPr lang="en-US" altLang="ja-JP" sz="4000" b="1"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ことを目指す姿とし、以下の２つの成果を得ることを目指す。</a:t>
            </a:r>
            <a:endParaRPr lang="ja-JP" altLang="en-US" sz="1600" dirty="0">
              <a:latin typeface="Meiryo UI" panose="020B0604030504040204" pitchFamily="50" charset="-128"/>
              <a:ea typeface="Meiryo UI" panose="020B0604030504040204" pitchFamily="50" charset="-128"/>
            </a:endParaRPr>
          </a:p>
        </p:txBody>
      </p:sp>
      <p:sp>
        <p:nvSpPr>
          <p:cNvPr id="91" name="正方形/長方形 90"/>
          <p:cNvSpPr/>
          <p:nvPr/>
        </p:nvSpPr>
        <p:spPr>
          <a:xfrm>
            <a:off x="204455" y="587474"/>
            <a:ext cx="5079918" cy="369332"/>
          </a:xfrm>
          <a:prstGeom prst="rect">
            <a:avLst/>
          </a:prstGeom>
        </p:spPr>
        <p:txBody>
          <a:bodyPr wrap="square">
            <a:spAutoFit/>
          </a:bodyPr>
          <a:lstStyle/>
          <a:p>
            <a:pPr>
              <a:lnSpc>
                <a:spcPct val="100000"/>
              </a:lnSpc>
            </a:pPr>
            <a:r>
              <a:rPr lang="ja-JP" altLang="en-US" b="1" dirty="0" smtClean="0">
                <a:latin typeface="Meiryo UI" panose="020B0604030504040204" pitchFamily="50" charset="-128"/>
                <a:ea typeface="Meiryo UI" panose="020B0604030504040204" pitchFamily="50" charset="-128"/>
              </a:rPr>
              <a:t>（１）目指す姿</a:t>
            </a:r>
            <a:endParaRPr lang="en-US" altLang="ja-JP" b="1" dirty="0">
              <a:latin typeface="Meiryo UI" panose="020B0604030504040204" pitchFamily="50" charset="-128"/>
              <a:ea typeface="Meiryo UI" panose="020B0604030504040204" pitchFamily="50" charset="-128"/>
            </a:endParaRPr>
          </a:p>
        </p:txBody>
      </p:sp>
      <p:sp>
        <p:nvSpPr>
          <p:cNvPr id="102" name="正方形/長方形 101"/>
          <p:cNvSpPr/>
          <p:nvPr/>
        </p:nvSpPr>
        <p:spPr>
          <a:xfrm>
            <a:off x="204455" y="4922369"/>
            <a:ext cx="5079918" cy="369332"/>
          </a:xfrm>
          <a:prstGeom prst="rect">
            <a:avLst/>
          </a:prstGeom>
        </p:spPr>
        <p:txBody>
          <a:bodyPr wrap="square">
            <a:spAutoFit/>
          </a:bodyPr>
          <a:lstStyle/>
          <a:p>
            <a:pPr>
              <a:lnSpc>
                <a:spcPct val="100000"/>
              </a:lnSpc>
            </a:pPr>
            <a:r>
              <a:rPr lang="ja-JP" altLang="en-US" b="1" dirty="0" smtClean="0">
                <a:latin typeface="Meiryo UI" panose="020B0604030504040204" pitchFamily="50" charset="-128"/>
                <a:ea typeface="Meiryo UI" panose="020B0604030504040204" pitchFamily="50" charset="-128"/>
              </a:rPr>
              <a:t>（２）</a:t>
            </a:r>
            <a:r>
              <a:rPr lang="ja-JP" altLang="en-US" b="1" dirty="0">
                <a:latin typeface="Meiryo UI" panose="020B0604030504040204" pitchFamily="50" charset="-128"/>
                <a:ea typeface="Meiryo UI" panose="020B0604030504040204" pitchFamily="50" charset="-128"/>
              </a:rPr>
              <a:t>目指す</a:t>
            </a:r>
            <a:r>
              <a:rPr lang="ja-JP" altLang="en-US" b="1" dirty="0" smtClean="0">
                <a:latin typeface="Meiryo UI" panose="020B0604030504040204" pitchFamily="50" charset="-128"/>
                <a:ea typeface="Meiryo UI" panose="020B0604030504040204" pitchFamily="50" charset="-128"/>
              </a:rPr>
              <a:t>姿を</a:t>
            </a:r>
            <a:r>
              <a:rPr lang="ja-JP" altLang="en-US" b="1" dirty="0">
                <a:latin typeface="Meiryo UI" panose="020B0604030504040204" pitchFamily="50" charset="-128"/>
                <a:ea typeface="Meiryo UI" panose="020B0604030504040204" pitchFamily="50" charset="-128"/>
              </a:rPr>
              <a:t>実現させるため</a:t>
            </a:r>
            <a:r>
              <a:rPr lang="ja-JP" altLang="en-US" b="1" dirty="0" smtClean="0">
                <a:latin typeface="Meiryo UI" panose="020B0604030504040204" pitchFamily="50" charset="-128"/>
                <a:ea typeface="Meiryo UI" panose="020B0604030504040204" pitchFamily="50" charset="-128"/>
              </a:rPr>
              <a:t>に実施する事業</a:t>
            </a:r>
            <a:endParaRPr lang="en-US" altLang="ja-JP" b="1" dirty="0">
              <a:latin typeface="Meiryo UI" panose="020B0604030504040204" pitchFamily="50" charset="-128"/>
              <a:ea typeface="Meiryo UI" panose="020B0604030504040204" pitchFamily="50" charset="-128"/>
            </a:endParaRPr>
          </a:p>
        </p:txBody>
      </p:sp>
      <p:sp>
        <p:nvSpPr>
          <p:cNvPr id="111" name="正方形/長方形 110">
            <a:extLst>
              <a:ext uri="{FF2B5EF4-FFF2-40B4-BE49-F238E27FC236}">
                <a16:creationId xmlns:a16="http://schemas.microsoft.com/office/drawing/2014/main" xmlns="" id="{227E68FE-65DE-4D3D-BA62-6CAC3C0E6355}"/>
              </a:ext>
            </a:extLst>
          </p:cNvPr>
          <p:cNvSpPr/>
          <p:nvPr/>
        </p:nvSpPr>
        <p:spPr>
          <a:xfrm>
            <a:off x="5578929" y="5919122"/>
            <a:ext cx="4916034" cy="483960"/>
          </a:xfrm>
          <a:prstGeom prst="rect">
            <a:avLst/>
          </a:prstGeom>
          <a:solidFill>
            <a:srgbClr val="FFFFFF">
              <a:alpha val="85098"/>
            </a:srgbClr>
          </a:solidFill>
          <a:ln w="63500">
            <a:solidFill>
              <a:srgbClr val="2F5597">
                <a:alpha val="52157"/>
              </a:srgbClr>
            </a:solidFill>
          </a:ln>
        </p:spPr>
        <p:txBody>
          <a:bodyPr wrap="square" lIns="0" tIns="72000" rIns="0" bIns="72000">
            <a:spAutoFit/>
          </a:bodyPr>
          <a:lstStyle/>
          <a:p>
            <a:pPr marL="266700" indent="-266700"/>
            <a:r>
              <a:rPr lang="ja-JP" altLang="en-US" sz="1100" b="1" dirty="0" smtClean="0">
                <a:solidFill>
                  <a:schemeClr val="accent5">
                    <a:lumMod val="50000"/>
                  </a:schemeClr>
                </a:solidFill>
                <a:latin typeface="Meiryo UI" panose="020B0604030504040204" pitchFamily="50" charset="-128"/>
                <a:ea typeface="Meiryo UI" panose="020B0604030504040204" pitchFamily="50" charset="-128"/>
                <a:sym typeface="Wingdings" panose="05000000000000000000" pitchFamily="2" charset="2"/>
              </a:rPr>
              <a:t>＜サイクルツーリズム事業②＞</a:t>
            </a:r>
            <a:endParaRPr lang="en-US" altLang="ja-JP" sz="1100" b="1" dirty="0" smtClean="0">
              <a:solidFill>
                <a:schemeClr val="accent5">
                  <a:lumMod val="50000"/>
                </a:schemeClr>
              </a:solidFill>
              <a:latin typeface="Meiryo UI" panose="020B0604030504040204" pitchFamily="50" charset="-128"/>
              <a:ea typeface="Meiryo UI" panose="020B0604030504040204" pitchFamily="50" charset="-128"/>
              <a:sym typeface="Wingdings" panose="05000000000000000000" pitchFamily="2" charset="2"/>
            </a:endParaRPr>
          </a:p>
          <a:p>
            <a:pPr marL="266700" indent="-266700"/>
            <a:r>
              <a:rPr lang="ja-JP" altLang="en-US" sz="1100" b="1" dirty="0">
                <a:solidFill>
                  <a:schemeClr val="accent5">
                    <a:lumMod val="50000"/>
                  </a:schemeClr>
                </a:solidFill>
                <a:latin typeface="Meiryo UI" panose="020B0604030504040204" pitchFamily="50" charset="-128"/>
                <a:ea typeface="Meiryo UI" panose="020B0604030504040204" pitchFamily="50" charset="-128"/>
                <a:sym typeface="Wingdings" panose="05000000000000000000" pitchFamily="2" charset="2"/>
              </a:rPr>
              <a:t>　</a:t>
            </a:r>
            <a:r>
              <a:rPr lang="ja-JP" altLang="en-US" sz="1100" b="1" dirty="0" smtClean="0">
                <a:solidFill>
                  <a:schemeClr val="accent5">
                    <a:lumMod val="50000"/>
                  </a:schemeClr>
                </a:solidFill>
                <a:latin typeface="Meiryo UI" panose="020B0604030504040204" pitchFamily="50" charset="-128"/>
                <a:ea typeface="Meiryo UI" panose="020B0604030504040204" pitchFamily="50" charset="-128"/>
                <a:sym typeface="Wingdings" panose="05000000000000000000" pitchFamily="2" charset="2"/>
              </a:rPr>
              <a:t>アルペンルートの一部を自転車で移動できるようにする</a:t>
            </a:r>
            <a:endParaRPr lang="en-US" altLang="ja-JP" sz="1100" b="1" dirty="0" smtClean="0">
              <a:solidFill>
                <a:schemeClr val="accent5">
                  <a:lumMod val="50000"/>
                </a:schemeClr>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112" name="正方形/長方形 111">
            <a:extLst>
              <a:ext uri="{FF2B5EF4-FFF2-40B4-BE49-F238E27FC236}">
                <a16:creationId xmlns:a16="http://schemas.microsoft.com/office/drawing/2014/main" xmlns="" id="{227E68FE-65DE-4D3D-BA62-6CAC3C0E6355}"/>
              </a:ext>
            </a:extLst>
          </p:cNvPr>
          <p:cNvSpPr/>
          <p:nvPr/>
        </p:nvSpPr>
        <p:spPr>
          <a:xfrm>
            <a:off x="5578929" y="5318375"/>
            <a:ext cx="4916034" cy="483960"/>
          </a:xfrm>
          <a:prstGeom prst="rect">
            <a:avLst/>
          </a:prstGeom>
          <a:solidFill>
            <a:srgbClr val="FFFFFF">
              <a:alpha val="85098"/>
            </a:srgbClr>
          </a:solidFill>
          <a:ln w="63500">
            <a:solidFill>
              <a:srgbClr val="548235">
                <a:alpha val="50196"/>
              </a:srgbClr>
            </a:solidFill>
          </a:ln>
        </p:spPr>
        <p:txBody>
          <a:bodyPr wrap="square" lIns="0" tIns="72000" rIns="0" bIns="72000">
            <a:spAutoFit/>
          </a:bodyPr>
          <a:lstStyle/>
          <a:p>
            <a:pPr marL="266700" indent="-266700"/>
            <a:r>
              <a:rPr lang="ja-JP" altLang="en-US" sz="1100" b="1" dirty="0" smtClean="0">
                <a:solidFill>
                  <a:schemeClr val="accent6">
                    <a:lumMod val="50000"/>
                  </a:schemeClr>
                </a:solidFill>
                <a:latin typeface="Meiryo UI" panose="020B0604030504040204" pitchFamily="50" charset="-128"/>
                <a:ea typeface="Meiryo UI" panose="020B0604030504040204" pitchFamily="50" charset="-128"/>
                <a:sym typeface="Wingdings" panose="05000000000000000000" pitchFamily="2" charset="2"/>
              </a:rPr>
              <a:t>＜サイクルツーリズム事業①＞</a:t>
            </a:r>
            <a:endParaRPr lang="en-US" altLang="ja-JP" sz="1100" b="1" dirty="0" smtClean="0">
              <a:solidFill>
                <a:schemeClr val="accent6">
                  <a:lumMod val="50000"/>
                </a:schemeClr>
              </a:solidFill>
              <a:latin typeface="Meiryo UI" panose="020B0604030504040204" pitchFamily="50" charset="-128"/>
              <a:ea typeface="Meiryo UI" panose="020B0604030504040204" pitchFamily="50" charset="-128"/>
              <a:sym typeface="Wingdings" panose="05000000000000000000" pitchFamily="2" charset="2"/>
            </a:endParaRPr>
          </a:p>
          <a:p>
            <a:pPr marL="266700" indent="-266700"/>
            <a:r>
              <a:rPr lang="ja-JP" altLang="en-US" sz="1100" b="1" dirty="0">
                <a:solidFill>
                  <a:schemeClr val="accent6">
                    <a:lumMod val="50000"/>
                  </a:schemeClr>
                </a:solidFill>
                <a:latin typeface="Meiryo UI" panose="020B0604030504040204" pitchFamily="50" charset="-128"/>
                <a:ea typeface="Meiryo UI" panose="020B0604030504040204" pitchFamily="50" charset="-128"/>
                <a:sym typeface="Wingdings" panose="05000000000000000000" pitchFamily="2" charset="2"/>
              </a:rPr>
              <a:t>　</a:t>
            </a:r>
            <a:r>
              <a:rPr lang="ja-JP" altLang="en-US" sz="1100" b="1" dirty="0" smtClean="0">
                <a:solidFill>
                  <a:schemeClr val="accent6">
                    <a:lumMod val="50000"/>
                  </a:schemeClr>
                </a:solidFill>
                <a:latin typeface="Meiryo UI" panose="020B0604030504040204" pitchFamily="50" charset="-128"/>
                <a:ea typeface="Meiryo UI" panose="020B0604030504040204" pitchFamily="50" charset="-128"/>
                <a:sym typeface="Wingdings" panose="05000000000000000000" pitchFamily="2" charset="2"/>
              </a:rPr>
              <a:t>自家用車から自転車に乗り換えて称名</a:t>
            </a:r>
            <a:r>
              <a:rPr lang="ja-JP" altLang="en-US" sz="1100" b="1" dirty="0">
                <a:solidFill>
                  <a:schemeClr val="accent6">
                    <a:lumMod val="50000"/>
                  </a:schemeClr>
                </a:solidFill>
                <a:latin typeface="Meiryo UI" panose="020B0604030504040204" pitchFamily="50" charset="-128"/>
                <a:ea typeface="Meiryo UI" panose="020B0604030504040204" pitchFamily="50" charset="-128"/>
                <a:sym typeface="Wingdings" panose="05000000000000000000" pitchFamily="2" charset="2"/>
              </a:rPr>
              <a:t>滝や立山信仰等</a:t>
            </a:r>
            <a:r>
              <a:rPr lang="ja-JP" altLang="en-US" sz="1100" b="1" dirty="0" smtClean="0">
                <a:solidFill>
                  <a:schemeClr val="accent6">
                    <a:lumMod val="50000"/>
                  </a:schemeClr>
                </a:solidFill>
                <a:latin typeface="Meiryo UI" panose="020B0604030504040204" pitchFamily="50" charset="-128"/>
                <a:ea typeface="Meiryo UI" panose="020B0604030504040204" pitchFamily="50" charset="-128"/>
                <a:sym typeface="Wingdings" panose="05000000000000000000" pitchFamily="2" charset="2"/>
              </a:rPr>
              <a:t>を楽しめる</a:t>
            </a:r>
            <a:r>
              <a:rPr lang="ja-JP" altLang="en-US" sz="1100" b="1" dirty="0">
                <a:solidFill>
                  <a:schemeClr val="accent6">
                    <a:lumMod val="50000"/>
                  </a:schemeClr>
                </a:solidFill>
                <a:latin typeface="Meiryo UI" panose="020B0604030504040204" pitchFamily="50" charset="-128"/>
                <a:ea typeface="Meiryo UI" panose="020B0604030504040204" pitchFamily="50" charset="-128"/>
                <a:sym typeface="Wingdings" panose="05000000000000000000" pitchFamily="2" charset="2"/>
              </a:rPr>
              <a:t>ように</a:t>
            </a:r>
            <a:r>
              <a:rPr lang="ja-JP" altLang="en-US" sz="1100" b="1" dirty="0" smtClean="0">
                <a:solidFill>
                  <a:schemeClr val="accent6">
                    <a:lumMod val="50000"/>
                  </a:schemeClr>
                </a:solidFill>
                <a:latin typeface="Meiryo UI" panose="020B0604030504040204" pitchFamily="50" charset="-128"/>
                <a:ea typeface="Meiryo UI" panose="020B0604030504040204" pitchFamily="50" charset="-128"/>
                <a:sym typeface="Wingdings" panose="05000000000000000000" pitchFamily="2" charset="2"/>
              </a:rPr>
              <a:t>する</a:t>
            </a:r>
            <a:endParaRPr lang="ja-JP" altLang="en-US" sz="1100" b="1" dirty="0">
              <a:solidFill>
                <a:schemeClr val="accent6">
                  <a:lumMod val="50000"/>
                </a:schemeClr>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113" name="正方形/長方形 112">
            <a:extLst>
              <a:ext uri="{FF2B5EF4-FFF2-40B4-BE49-F238E27FC236}">
                <a16:creationId xmlns:a16="http://schemas.microsoft.com/office/drawing/2014/main" xmlns="" id="{227E68FE-65DE-4D3D-BA62-6CAC3C0E6355}"/>
              </a:ext>
            </a:extLst>
          </p:cNvPr>
          <p:cNvSpPr/>
          <p:nvPr/>
        </p:nvSpPr>
        <p:spPr>
          <a:xfrm>
            <a:off x="5578929" y="6519869"/>
            <a:ext cx="4932000" cy="483960"/>
          </a:xfrm>
          <a:prstGeom prst="rect">
            <a:avLst/>
          </a:prstGeom>
          <a:solidFill>
            <a:schemeClr val="bg1">
              <a:alpha val="80000"/>
            </a:schemeClr>
          </a:solidFill>
          <a:ln w="63500">
            <a:solidFill>
              <a:srgbClr val="C00000">
                <a:alpha val="50980"/>
              </a:srgbClr>
            </a:solidFill>
          </a:ln>
        </p:spPr>
        <p:txBody>
          <a:bodyPr wrap="square" lIns="0" tIns="72000" rIns="0" bIns="72000">
            <a:spAutoFit/>
          </a:bodyPr>
          <a:lstStyle/>
          <a:p>
            <a:pPr marL="266700" indent="-266700"/>
            <a:r>
              <a:rPr lang="ja-JP" altLang="en-US" sz="1100" b="1" dirty="0" smtClean="0">
                <a:solidFill>
                  <a:schemeClr val="accent2">
                    <a:lumMod val="50000"/>
                  </a:schemeClr>
                </a:solidFill>
                <a:latin typeface="Meiryo UI" panose="020B0604030504040204" pitchFamily="50" charset="-128"/>
                <a:ea typeface="Meiryo UI" panose="020B0604030504040204" pitchFamily="50" charset="-128"/>
                <a:sym typeface="Wingdings" panose="05000000000000000000" pitchFamily="2" charset="2"/>
              </a:rPr>
              <a:t>＜利用促進・環境整備事業＞</a:t>
            </a:r>
            <a:endParaRPr lang="en-US" altLang="ja-JP" sz="1100" b="1" dirty="0" smtClean="0">
              <a:solidFill>
                <a:schemeClr val="accent2">
                  <a:lumMod val="50000"/>
                </a:schemeClr>
              </a:solidFill>
              <a:latin typeface="Meiryo UI" panose="020B0604030504040204" pitchFamily="50" charset="-128"/>
              <a:ea typeface="Meiryo UI" panose="020B0604030504040204" pitchFamily="50" charset="-128"/>
              <a:sym typeface="Wingdings" panose="05000000000000000000" pitchFamily="2" charset="2"/>
            </a:endParaRPr>
          </a:p>
          <a:p>
            <a:pPr marL="266700" indent="-266700"/>
            <a:r>
              <a:rPr lang="ja-JP" altLang="en-US" sz="1100" b="1" dirty="0">
                <a:solidFill>
                  <a:schemeClr val="accent2">
                    <a:lumMod val="50000"/>
                  </a:schemeClr>
                </a:solidFill>
                <a:latin typeface="Meiryo UI" panose="020B0604030504040204" pitchFamily="50" charset="-128"/>
                <a:ea typeface="Meiryo UI" panose="020B0604030504040204" pitchFamily="50" charset="-128"/>
                <a:sym typeface="Wingdings" panose="05000000000000000000" pitchFamily="2" charset="2"/>
              </a:rPr>
              <a:t>　</a:t>
            </a:r>
            <a:r>
              <a:rPr lang="ja-JP" altLang="en-US" sz="1100" b="1" dirty="0" smtClean="0">
                <a:solidFill>
                  <a:schemeClr val="accent2">
                    <a:lumMod val="50000"/>
                  </a:schemeClr>
                </a:solidFill>
                <a:latin typeface="Meiryo UI" panose="020B0604030504040204" pitchFamily="50" charset="-128"/>
                <a:ea typeface="Meiryo UI" panose="020B0604030504040204" pitchFamily="50" charset="-128"/>
                <a:sym typeface="Wingdings" panose="05000000000000000000" pitchFamily="2" charset="2"/>
              </a:rPr>
              <a:t>サイクリストを積極的に受け入れるための情報発信や環境づくりの推進</a:t>
            </a:r>
            <a:endParaRPr lang="en-US" altLang="ja-JP" sz="1100" b="1" dirty="0" smtClean="0">
              <a:solidFill>
                <a:schemeClr val="accent2">
                  <a:lumMod val="50000"/>
                </a:schemeClr>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114" name="正方形/長方形 113"/>
          <p:cNvSpPr/>
          <p:nvPr/>
        </p:nvSpPr>
        <p:spPr>
          <a:xfrm>
            <a:off x="204455" y="5318375"/>
            <a:ext cx="5142245" cy="2062103"/>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rPr>
              <a:t>　目指す姿を実現するために、「自家用車⇒自転車」のゲートウェイ（</a:t>
            </a:r>
            <a:r>
              <a:rPr lang="ja-JP" altLang="en-US" sz="1600" dirty="0">
                <a:latin typeface="Meiryo UI" panose="020B0604030504040204" pitchFamily="50" charset="-128"/>
                <a:ea typeface="Meiryo UI" panose="020B0604030504040204" pitchFamily="50" charset="-128"/>
              </a:rPr>
              <a:t>サイクルツーリズム事業</a:t>
            </a:r>
            <a:r>
              <a:rPr lang="ja-JP" altLang="en-US" sz="1600" dirty="0" smtClean="0">
                <a:latin typeface="Meiryo UI" panose="020B0604030504040204" pitchFamily="50" charset="-128"/>
                <a:ea typeface="Meiryo UI" panose="020B0604030504040204" pitchFamily="50" charset="-128"/>
              </a:rPr>
              <a:t>①）、「アルペンルート＆自転車⇒自転車」のゲートウェイ</a:t>
            </a:r>
            <a:r>
              <a:rPr lang="ja-JP" altLang="en-US" sz="1600" dirty="0">
                <a:latin typeface="Meiryo UI" panose="020B0604030504040204" pitchFamily="50" charset="-128"/>
                <a:ea typeface="Meiryo UI" panose="020B0604030504040204" pitchFamily="50" charset="-128"/>
              </a:rPr>
              <a:t>（サイクルツーリズム事業②</a:t>
            </a:r>
            <a:r>
              <a:rPr lang="ja-JP" altLang="en-US" sz="1600" dirty="0" smtClean="0">
                <a:latin typeface="Meiryo UI" panose="020B0604030504040204" pitchFamily="50" charset="-128"/>
                <a:ea typeface="Meiryo UI" panose="020B0604030504040204" pitchFamily="50" charset="-128"/>
              </a:rPr>
              <a:t>）を整備します。</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また、並行して観光客に楽しんでもらう自転車コンテンツの開発・プロモーションや、</a:t>
            </a:r>
            <a:r>
              <a:rPr lang="zh-TW" altLang="en-US" sz="1600" dirty="0" smtClean="0">
                <a:latin typeface="Meiryo UI" panose="020B0604030504040204" pitchFamily="50" charset="-128"/>
                <a:ea typeface="Meiryo UI" panose="020B0604030504040204" pitchFamily="50" charset="-128"/>
              </a:rPr>
              <a:t>自転車通行空間</a:t>
            </a:r>
            <a:r>
              <a:rPr lang="ja-JP" altLang="en-US" sz="1600" dirty="0" smtClean="0">
                <a:latin typeface="Meiryo UI" panose="020B0604030504040204" pitchFamily="50" charset="-128"/>
                <a:ea typeface="Meiryo UI" panose="020B0604030504040204" pitchFamily="50" charset="-128"/>
              </a:rPr>
              <a:t>の整備を推進する（利用促進・環境整備事業）。</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実施</a:t>
            </a:r>
            <a:r>
              <a:rPr lang="ja-JP" altLang="en-US" sz="1600" dirty="0">
                <a:latin typeface="Meiryo UI" panose="020B0604030504040204" pitchFamily="50" charset="-128"/>
                <a:ea typeface="Meiryo UI" panose="020B0604030504040204" pitchFamily="50" charset="-128"/>
              </a:rPr>
              <a:t>する</a:t>
            </a:r>
            <a:r>
              <a:rPr lang="ja-JP" altLang="en-US" sz="1600" dirty="0" smtClean="0">
                <a:latin typeface="Meiryo UI" panose="020B0604030504040204" pitchFamily="50" charset="-128"/>
                <a:ea typeface="Meiryo UI" panose="020B0604030504040204" pitchFamily="50" charset="-128"/>
              </a:rPr>
              <a:t>事業のイメージを次ページに示す。</a:t>
            </a:r>
            <a:endParaRPr lang="en-US" altLang="ja-JP" sz="16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62526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b="3148"/>
          <a:stretch/>
        </p:blipFill>
        <p:spPr>
          <a:xfrm>
            <a:off x="156" y="274107"/>
            <a:ext cx="10691500" cy="7320494"/>
          </a:xfrm>
          <a:prstGeom prst="rect">
            <a:avLst/>
          </a:prstGeom>
        </p:spPr>
      </p:pic>
      <p:sp>
        <p:nvSpPr>
          <p:cNvPr id="108" name="正方形/長方形 107">
            <a:extLst>
              <a:ext uri="{FF2B5EF4-FFF2-40B4-BE49-F238E27FC236}">
                <a16:creationId xmlns:a16="http://schemas.microsoft.com/office/drawing/2014/main" xmlns="" id="{227E68FE-65DE-4D3D-BA62-6CAC3C0E6355}"/>
              </a:ext>
            </a:extLst>
          </p:cNvPr>
          <p:cNvSpPr/>
          <p:nvPr/>
        </p:nvSpPr>
        <p:spPr>
          <a:xfrm>
            <a:off x="148391" y="5925970"/>
            <a:ext cx="3816000" cy="1476000"/>
          </a:xfrm>
          <a:prstGeom prst="rect">
            <a:avLst/>
          </a:prstGeom>
          <a:solidFill>
            <a:srgbClr val="FFFFFF">
              <a:alpha val="85098"/>
            </a:srgbClr>
          </a:solidFill>
          <a:ln w="76200">
            <a:solidFill>
              <a:srgbClr val="2F5597">
                <a:alpha val="52157"/>
              </a:srgbClr>
            </a:solidFill>
          </a:ln>
        </p:spPr>
        <p:txBody>
          <a:bodyPr wrap="square" lIns="0" tIns="36000" rIns="0" bIns="0">
            <a:noAutofit/>
          </a:bodyPr>
          <a:lstStyle/>
          <a:p>
            <a:pPr marL="266700" indent="-266700"/>
            <a:r>
              <a:rPr lang="ja-JP" altLang="en-US" sz="1600" b="1" dirty="0" smtClean="0">
                <a:solidFill>
                  <a:schemeClr val="accent5">
                    <a:lumMod val="50000"/>
                  </a:schemeClr>
                </a:solidFill>
                <a:latin typeface="Meiryo UI" panose="020B0604030504040204" pitchFamily="50" charset="-128"/>
                <a:ea typeface="Meiryo UI" panose="020B0604030504040204" pitchFamily="50" charset="-128"/>
                <a:sym typeface="Wingdings" panose="05000000000000000000" pitchFamily="2" charset="2"/>
              </a:rPr>
              <a:t>＜サイクルツーリズム事業②＞</a:t>
            </a:r>
            <a:endParaRPr lang="en-US" altLang="ja-JP" sz="1600" b="1" dirty="0" smtClean="0">
              <a:solidFill>
                <a:schemeClr val="accent5">
                  <a:lumMod val="50000"/>
                </a:schemeClr>
              </a:solidFill>
              <a:latin typeface="Meiryo UI" panose="020B0604030504040204" pitchFamily="50" charset="-128"/>
              <a:ea typeface="Meiryo UI" panose="020B0604030504040204" pitchFamily="50" charset="-128"/>
              <a:sym typeface="Wingdings" panose="05000000000000000000" pitchFamily="2" charset="2"/>
            </a:endParaRPr>
          </a:p>
          <a:p>
            <a:pPr marL="266700" indent="-266700"/>
            <a:r>
              <a:rPr lang="ja-JP" altLang="en-US" sz="1600" b="1" dirty="0">
                <a:solidFill>
                  <a:schemeClr val="accent5">
                    <a:lumMod val="50000"/>
                  </a:schemeClr>
                </a:solidFill>
                <a:latin typeface="Meiryo UI" panose="020B0604030504040204" pitchFamily="50" charset="-128"/>
                <a:ea typeface="Meiryo UI" panose="020B0604030504040204" pitchFamily="50" charset="-128"/>
                <a:sym typeface="Wingdings" panose="05000000000000000000" pitchFamily="2" charset="2"/>
              </a:rPr>
              <a:t>　</a:t>
            </a:r>
            <a:r>
              <a:rPr lang="ja-JP" altLang="en-US" sz="1600" b="1" dirty="0" smtClean="0">
                <a:solidFill>
                  <a:schemeClr val="accent5">
                    <a:lumMod val="50000"/>
                  </a:schemeClr>
                </a:solidFill>
                <a:latin typeface="Meiryo UI" panose="020B0604030504040204" pitchFamily="50" charset="-128"/>
                <a:ea typeface="Meiryo UI" panose="020B0604030504040204" pitchFamily="50" charset="-128"/>
                <a:sym typeface="Wingdings" panose="05000000000000000000" pitchFamily="2" charset="2"/>
              </a:rPr>
              <a:t>アルペンルートの一部を</a:t>
            </a:r>
            <a:endParaRPr lang="en-US" altLang="ja-JP" sz="1600" b="1" dirty="0" smtClean="0">
              <a:solidFill>
                <a:schemeClr val="accent5">
                  <a:lumMod val="50000"/>
                </a:schemeClr>
              </a:solidFill>
              <a:latin typeface="Meiryo UI" panose="020B0604030504040204" pitchFamily="50" charset="-128"/>
              <a:ea typeface="Meiryo UI" panose="020B0604030504040204" pitchFamily="50" charset="-128"/>
              <a:sym typeface="Wingdings" panose="05000000000000000000" pitchFamily="2" charset="2"/>
            </a:endParaRPr>
          </a:p>
          <a:p>
            <a:pPr marL="266700" indent="-266700"/>
            <a:r>
              <a:rPr lang="ja-JP" altLang="en-US" sz="1600" b="1" dirty="0" smtClean="0">
                <a:solidFill>
                  <a:schemeClr val="accent5">
                    <a:lumMod val="50000"/>
                  </a:schemeClr>
                </a:solidFill>
                <a:latin typeface="Meiryo UI" panose="020B0604030504040204" pitchFamily="50" charset="-128"/>
                <a:ea typeface="Meiryo UI" panose="020B0604030504040204" pitchFamily="50" charset="-128"/>
                <a:sym typeface="Wingdings" panose="05000000000000000000" pitchFamily="2" charset="2"/>
              </a:rPr>
              <a:t>　</a:t>
            </a:r>
            <a:r>
              <a:rPr lang="ja-JP" altLang="en-US" sz="1600" b="1" dirty="0">
                <a:solidFill>
                  <a:schemeClr val="accent5">
                    <a:lumMod val="50000"/>
                  </a:schemeClr>
                </a:solidFill>
                <a:latin typeface="Meiryo UI" panose="020B0604030504040204" pitchFamily="50" charset="-128"/>
                <a:ea typeface="Meiryo UI" panose="020B0604030504040204" pitchFamily="50" charset="-128"/>
                <a:sym typeface="Wingdings" panose="05000000000000000000" pitchFamily="2" charset="2"/>
              </a:rPr>
              <a:t>自転車で移動</a:t>
            </a:r>
            <a:r>
              <a:rPr lang="ja-JP" altLang="en-US" sz="1600" b="1" dirty="0" smtClean="0">
                <a:solidFill>
                  <a:schemeClr val="accent5">
                    <a:lumMod val="50000"/>
                  </a:schemeClr>
                </a:solidFill>
                <a:latin typeface="Meiryo UI" panose="020B0604030504040204" pitchFamily="50" charset="-128"/>
                <a:ea typeface="Meiryo UI" panose="020B0604030504040204" pitchFamily="50" charset="-128"/>
                <a:sym typeface="Wingdings" panose="05000000000000000000" pitchFamily="2" charset="2"/>
              </a:rPr>
              <a:t>できるようにする</a:t>
            </a:r>
            <a:endParaRPr lang="en-US" altLang="ja-JP" sz="1600" b="1" dirty="0" smtClean="0">
              <a:solidFill>
                <a:schemeClr val="accent5">
                  <a:lumMod val="50000"/>
                </a:schemeClr>
              </a:solidFill>
              <a:latin typeface="Meiryo UI" panose="020B0604030504040204" pitchFamily="50" charset="-128"/>
              <a:ea typeface="Meiryo UI" panose="020B0604030504040204" pitchFamily="50" charset="-128"/>
              <a:sym typeface="Wingdings" panose="05000000000000000000" pitchFamily="2" charset="2"/>
            </a:endParaRPr>
          </a:p>
          <a:p>
            <a:pPr marL="266700" indent="-266700"/>
            <a:r>
              <a:rPr lang="ja-JP" altLang="en-US" sz="1100" b="1" dirty="0" smtClean="0">
                <a:solidFill>
                  <a:schemeClr val="accent5">
                    <a:lumMod val="50000"/>
                  </a:schemeClr>
                </a:solidFill>
                <a:latin typeface="Meiryo UI" panose="020B0604030504040204" pitchFamily="50" charset="-128"/>
                <a:ea typeface="Meiryo UI" panose="020B0604030504040204" pitchFamily="50" charset="-128"/>
                <a:sym typeface="Wingdings" panose="05000000000000000000" pitchFamily="2" charset="2"/>
              </a:rPr>
              <a:t>　■必要となる主な取組</a:t>
            </a:r>
            <a:endParaRPr lang="en-US" altLang="ja-JP" sz="1100" b="1" dirty="0" smtClean="0">
              <a:solidFill>
                <a:schemeClr val="accent5">
                  <a:lumMod val="50000"/>
                </a:schemeClr>
              </a:solidFill>
              <a:latin typeface="Meiryo UI" panose="020B0604030504040204" pitchFamily="50" charset="-128"/>
              <a:ea typeface="Meiryo UI" panose="020B0604030504040204" pitchFamily="50" charset="-128"/>
              <a:sym typeface="Wingdings" panose="05000000000000000000" pitchFamily="2" charset="2"/>
            </a:endParaRPr>
          </a:p>
          <a:p>
            <a:pPr marL="266700" indent="-266700"/>
            <a:r>
              <a:rPr lang="ja-JP" altLang="en-US" sz="1100" b="1" dirty="0" smtClean="0">
                <a:solidFill>
                  <a:schemeClr val="accent5">
                    <a:lumMod val="50000"/>
                  </a:schemeClr>
                </a:solidFill>
                <a:latin typeface="Meiryo UI" panose="020B0604030504040204" pitchFamily="50" charset="-128"/>
                <a:ea typeface="Meiryo UI" panose="020B0604030504040204" pitchFamily="50" charset="-128"/>
                <a:sym typeface="Wingdings" panose="05000000000000000000" pitchFamily="2" charset="2"/>
              </a:rPr>
              <a:t>　・立山駅⇔立山町内でのワンウェイレンタルの仕組み構築</a:t>
            </a:r>
            <a:endParaRPr lang="en-US" altLang="ja-JP" sz="1100" b="1" dirty="0" smtClean="0">
              <a:solidFill>
                <a:schemeClr val="accent5">
                  <a:lumMod val="50000"/>
                </a:schemeClr>
              </a:solidFill>
              <a:latin typeface="Meiryo UI" panose="020B0604030504040204" pitchFamily="50" charset="-128"/>
              <a:ea typeface="Meiryo UI" panose="020B0604030504040204" pitchFamily="50" charset="-128"/>
              <a:sym typeface="Wingdings" panose="05000000000000000000" pitchFamily="2" charset="2"/>
            </a:endParaRPr>
          </a:p>
          <a:p>
            <a:pPr marL="266700" indent="-266700"/>
            <a:r>
              <a:rPr lang="ja-JP" altLang="en-US" sz="1100" b="1" dirty="0">
                <a:solidFill>
                  <a:schemeClr val="accent5">
                    <a:lumMod val="50000"/>
                  </a:schemeClr>
                </a:solidFill>
                <a:latin typeface="Meiryo UI" panose="020B0604030504040204" pitchFamily="50" charset="-128"/>
                <a:ea typeface="Meiryo UI" panose="020B0604030504040204" pitchFamily="50" charset="-128"/>
                <a:sym typeface="Wingdings" panose="05000000000000000000" pitchFamily="2" charset="2"/>
              </a:rPr>
              <a:t>　・立山駅⇔富山駅間でのサイクルライド</a:t>
            </a:r>
            <a:r>
              <a:rPr lang="ja-JP" altLang="en-US" sz="1100" b="1" dirty="0" smtClean="0">
                <a:solidFill>
                  <a:schemeClr val="accent5">
                    <a:lumMod val="50000"/>
                  </a:schemeClr>
                </a:solidFill>
                <a:latin typeface="Meiryo UI" panose="020B0604030504040204" pitchFamily="50" charset="-128"/>
                <a:ea typeface="Meiryo UI" panose="020B0604030504040204" pitchFamily="50" charset="-128"/>
                <a:sym typeface="Wingdings" panose="05000000000000000000" pitchFamily="2" charset="2"/>
              </a:rPr>
              <a:t>の推進</a:t>
            </a:r>
            <a:endParaRPr lang="en-US" altLang="ja-JP" sz="1100" b="1" dirty="0" smtClean="0">
              <a:solidFill>
                <a:schemeClr val="accent5">
                  <a:lumMod val="50000"/>
                </a:schemeClr>
              </a:solidFill>
              <a:latin typeface="Meiryo UI" panose="020B0604030504040204" pitchFamily="50" charset="-128"/>
              <a:ea typeface="Meiryo UI" panose="020B0604030504040204" pitchFamily="50" charset="-128"/>
              <a:sym typeface="Wingdings" panose="05000000000000000000" pitchFamily="2" charset="2"/>
            </a:endParaRPr>
          </a:p>
          <a:p>
            <a:pPr marL="266700" indent="-266700"/>
            <a:r>
              <a:rPr lang="ja-JP" altLang="en-US" sz="1100" b="1" dirty="0" smtClean="0">
                <a:solidFill>
                  <a:schemeClr val="accent5">
                    <a:lumMod val="50000"/>
                  </a:schemeClr>
                </a:solidFill>
                <a:latin typeface="Meiryo UI" panose="020B0604030504040204" pitchFamily="50" charset="-128"/>
                <a:ea typeface="Meiryo UI" panose="020B0604030504040204" pitchFamily="50" charset="-128"/>
                <a:sym typeface="Wingdings" panose="05000000000000000000" pitchFamily="2" charset="2"/>
              </a:rPr>
              <a:t>　・アルペンルート上の手荷物輸送の推進</a:t>
            </a:r>
            <a:endParaRPr lang="en-US" altLang="ja-JP" sz="1100" b="1" dirty="0">
              <a:solidFill>
                <a:schemeClr val="accent5">
                  <a:lumMod val="50000"/>
                </a:schemeClr>
              </a:solidFill>
              <a:latin typeface="Meiryo UI" panose="020B0604030504040204" pitchFamily="50" charset="-128"/>
              <a:ea typeface="Meiryo UI" panose="020B0604030504040204" pitchFamily="50" charset="-128"/>
              <a:sym typeface="Wingdings" panose="05000000000000000000" pitchFamily="2" charset="2"/>
            </a:endParaRPr>
          </a:p>
        </p:txBody>
      </p:sp>
      <p:cxnSp>
        <p:nvCxnSpPr>
          <p:cNvPr id="110" name="直線コネクタ 109"/>
          <p:cNvCxnSpPr/>
          <p:nvPr/>
        </p:nvCxnSpPr>
        <p:spPr>
          <a:xfrm flipH="1">
            <a:off x="792178" y="5035347"/>
            <a:ext cx="661490" cy="864000"/>
          </a:xfrm>
          <a:prstGeom prst="line">
            <a:avLst/>
          </a:prstGeom>
          <a:ln w="76200">
            <a:solidFill>
              <a:srgbClr val="2F5597">
                <a:alpha val="50980"/>
              </a:srgbClr>
            </a:solidFill>
          </a:ln>
        </p:spPr>
        <p:style>
          <a:lnRef idx="1">
            <a:schemeClr val="accent1"/>
          </a:lnRef>
          <a:fillRef idx="0">
            <a:schemeClr val="accent1"/>
          </a:fillRef>
          <a:effectRef idx="0">
            <a:schemeClr val="accent1"/>
          </a:effectRef>
          <a:fontRef idx="minor">
            <a:schemeClr val="tx1"/>
          </a:fontRef>
        </p:style>
      </p:cxnSp>
      <p:sp>
        <p:nvSpPr>
          <p:cNvPr id="93" name="フリーフォーム 92"/>
          <p:cNvSpPr/>
          <p:nvPr/>
        </p:nvSpPr>
        <p:spPr>
          <a:xfrm rot="11700000">
            <a:off x="1154887" y="2588701"/>
            <a:ext cx="1945569" cy="781158"/>
          </a:xfrm>
          <a:custGeom>
            <a:avLst/>
            <a:gdLst>
              <a:gd name="connsiteX0" fmla="*/ 457524 w 4686624"/>
              <a:gd name="connsiteY0" fmla="*/ 0 h 3235305"/>
              <a:gd name="connsiteX1" fmla="*/ 89224 w 4686624"/>
              <a:gd name="connsiteY1" fmla="*/ 2032000 h 3235305"/>
              <a:gd name="connsiteX2" fmla="*/ 1930724 w 4686624"/>
              <a:gd name="connsiteY2" fmla="*/ 2425700 h 3235305"/>
              <a:gd name="connsiteX3" fmla="*/ 2870524 w 4686624"/>
              <a:gd name="connsiteY3" fmla="*/ 3225800 h 3235305"/>
              <a:gd name="connsiteX4" fmla="*/ 4686624 w 4686624"/>
              <a:gd name="connsiteY4" fmla="*/ 2794000 h 3235305"/>
              <a:gd name="connsiteX0" fmla="*/ 0 w 4597400"/>
              <a:gd name="connsiteY0" fmla="*/ 0 h 1203305"/>
              <a:gd name="connsiteX1" fmla="*/ 1841500 w 4597400"/>
              <a:gd name="connsiteY1" fmla="*/ 393700 h 1203305"/>
              <a:gd name="connsiteX2" fmla="*/ 2781300 w 4597400"/>
              <a:gd name="connsiteY2" fmla="*/ 1193800 h 1203305"/>
              <a:gd name="connsiteX3" fmla="*/ 4597400 w 4597400"/>
              <a:gd name="connsiteY3" fmla="*/ 762000 h 1203305"/>
              <a:gd name="connsiteX0" fmla="*/ 0 w 2755900"/>
              <a:gd name="connsiteY0" fmla="*/ 0 h 809605"/>
              <a:gd name="connsiteX1" fmla="*/ 939800 w 2755900"/>
              <a:gd name="connsiteY1" fmla="*/ 800100 h 809605"/>
              <a:gd name="connsiteX2" fmla="*/ 2755900 w 2755900"/>
              <a:gd name="connsiteY2" fmla="*/ 368300 h 809605"/>
              <a:gd name="connsiteX0" fmla="*/ 0 w 2755900"/>
              <a:gd name="connsiteY0" fmla="*/ 0 h 809605"/>
              <a:gd name="connsiteX1" fmla="*/ 939800 w 2755900"/>
              <a:gd name="connsiteY1" fmla="*/ 800100 h 809605"/>
              <a:gd name="connsiteX2" fmla="*/ 2755900 w 2755900"/>
              <a:gd name="connsiteY2" fmla="*/ 368300 h 809605"/>
              <a:gd name="connsiteX0" fmla="*/ 0 w 2508250"/>
              <a:gd name="connsiteY0" fmla="*/ 0 h 863276"/>
              <a:gd name="connsiteX1" fmla="*/ 692150 w 2508250"/>
              <a:gd name="connsiteY1" fmla="*/ 853771 h 863276"/>
              <a:gd name="connsiteX2" fmla="*/ 2508250 w 2508250"/>
              <a:gd name="connsiteY2" fmla="*/ 421971 h 863276"/>
              <a:gd name="connsiteX0" fmla="*/ 38069 w 2546319"/>
              <a:gd name="connsiteY0" fmla="*/ 0 h 863276"/>
              <a:gd name="connsiteX1" fmla="*/ 730219 w 2546319"/>
              <a:gd name="connsiteY1" fmla="*/ 853771 h 863276"/>
              <a:gd name="connsiteX2" fmla="*/ 2546319 w 2546319"/>
              <a:gd name="connsiteY2" fmla="*/ 421971 h 863276"/>
              <a:gd name="connsiteX0" fmla="*/ 66033 w 2320283"/>
              <a:gd name="connsiteY0" fmla="*/ 0 h 930364"/>
              <a:gd name="connsiteX1" fmla="*/ 504183 w 2320283"/>
              <a:gd name="connsiteY1" fmla="*/ 920859 h 930364"/>
              <a:gd name="connsiteX2" fmla="*/ 2320283 w 2320283"/>
              <a:gd name="connsiteY2" fmla="*/ 489059 h 930364"/>
              <a:gd name="connsiteX0" fmla="*/ 46714 w 2447825"/>
              <a:gd name="connsiteY0" fmla="*/ 0 h 2027850"/>
              <a:gd name="connsiteX1" fmla="*/ 631725 w 2447825"/>
              <a:gd name="connsiteY1" fmla="*/ 2018345 h 2027850"/>
              <a:gd name="connsiteX2" fmla="*/ 2447825 w 2447825"/>
              <a:gd name="connsiteY2" fmla="*/ 1586545 h 2027850"/>
              <a:gd name="connsiteX0" fmla="*/ 35009 w 2436120"/>
              <a:gd name="connsiteY0" fmla="*/ 0 h 2099703"/>
              <a:gd name="connsiteX1" fmla="*/ 776766 w 2436120"/>
              <a:gd name="connsiteY1" fmla="*/ 2092044 h 2099703"/>
              <a:gd name="connsiteX2" fmla="*/ 2436120 w 2436120"/>
              <a:gd name="connsiteY2" fmla="*/ 1586545 h 2099703"/>
              <a:gd name="connsiteX0" fmla="*/ 0 w 2401111"/>
              <a:gd name="connsiteY0" fmla="*/ 0 h 2099703"/>
              <a:gd name="connsiteX1" fmla="*/ 741757 w 2401111"/>
              <a:gd name="connsiteY1" fmla="*/ 2092044 h 2099703"/>
              <a:gd name="connsiteX2" fmla="*/ 2401111 w 2401111"/>
              <a:gd name="connsiteY2" fmla="*/ 1586545 h 2099703"/>
              <a:gd name="connsiteX0" fmla="*/ 0 w 2401111"/>
              <a:gd name="connsiteY0" fmla="*/ 0 h 2161333"/>
              <a:gd name="connsiteX1" fmla="*/ 691925 w 2401111"/>
              <a:gd name="connsiteY1" fmla="*/ 2154769 h 2161333"/>
              <a:gd name="connsiteX2" fmla="*/ 2401111 w 2401111"/>
              <a:gd name="connsiteY2" fmla="*/ 1586545 h 2161333"/>
              <a:gd name="connsiteX0" fmla="*/ 0 w 2401111"/>
              <a:gd name="connsiteY0" fmla="*/ 0 h 2154493"/>
              <a:gd name="connsiteX1" fmla="*/ 716459 w 2401111"/>
              <a:gd name="connsiteY1" fmla="*/ 2147823 h 2154493"/>
              <a:gd name="connsiteX2" fmla="*/ 2401111 w 2401111"/>
              <a:gd name="connsiteY2" fmla="*/ 1586545 h 2154493"/>
              <a:gd name="connsiteX0" fmla="*/ 0 w 2401111"/>
              <a:gd name="connsiteY0" fmla="*/ 0 h 2154493"/>
              <a:gd name="connsiteX1" fmla="*/ 716459 w 2401111"/>
              <a:gd name="connsiteY1" fmla="*/ 2147823 h 2154493"/>
              <a:gd name="connsiteX2" fmla="*/ 2401111 w 2401111"/>
              <a:gd name="connsiteY2" fmla="*/ 1586545 h 2154493"/>
              <a:gd name="connsiteX0" fmla="*/ 0 w 2087388"/>
              <a:gd name="connsiteY0" fmla="*/ 0 h 793085"/>
              <a:gd name="connsiteX1" fmla="*/ 402736 w 2087388"/>
              <a:gd name="connsiteY1" fmla="*/ 786415 h 793085"/>
              <a:gd name="connsiteX2" fmla="*/ 2087388 w 2087388"/>
              <a:gd name="connsiteY2" fmla="*/ 225137 h 793085"/>
              <a:gd name="connsiteX0" fmla="*/ 0 w 2087388"/>
              <a:gd name="connsiteY0" fmla="*/ 0 h 793488"/>
              <a:gd name="connsiteX1" fmla="*/ 489617 w 2087388"/>
              <a:gd name="connsiteY1" fmla="*/ 786824 h 793488"/>
              <a:gd name="connsiteX2" fmla="*/ 2087388 w 2087388"/>
              <a:gd name="connsiteY2" fmla="*/ 225137 h 793488"/>
              <a:gd name="connsiteX0" fmla="*/ 0 w 1945569"/>
              <a:gd name="connsiteY0" fmla="*/ 0 h 825301"/>
              <a:gd name="connsiteX1" fmla="*/ 347798 w 1945569"/>
              <a:gd name="connsiteY1" fmla="*/ 818637 h 825301"/>
              <a:gd name="connsiteX2" fmla="*/ 1945569 w 1945569"/>
              <a:gd name="connsiteY2" fmla="*/ 256950 h 825301"/>
              <a:gd name="connsiteX0" fmla="*/ 0 w 1945569"/>
              <a:gd name="connsiteY0" fmla="*/ 0 h 825301"/>
              <a:gd name="connsiteX1" fmla="*/ 347798 w 1945569"/>
              <a:gd name="connsiteY1" fmla="*/ 818637 h 825301"/>
              <a:gd name="connsiteX2" fmla="*/ 1945569 w 1945569"/>
              <a:gd name="connsiteY2" fmla="*/ 256950 h 825301"/>
            </a:gdLst>
            <a:ahLst/>
            <a:cxnLst>
              <a:cxn ang="0">
                <a:pos x="connsiteX0" y="connsiteY0"/>
              </a:cxn>
              <a:cxn ang="0">
                <a:pos x="connsiteX1" y="connsiteY1"/>
              </a:cxn>
              <a:cxn ang="0">
                <a:pos x="connsiteX2" y="connsiteY2"/>
              </a:cxn>
            </a:cxnLst>
            <a:rect l="l" t="t" r="r" b="b"/>
            <a:pathLst>
              <a:path w="1945569" h="825301">
                <a:moveTo>
                  <a:pt x="0" y="0"/>
                </a:moveTo>
                <a:cubicBezTo>
                  <a:pt x="47592" y="486554"/>
                  <a:pt x="-6806" y="755393"/>
                  <a:pt x="347798" y="818637"/>
                </a:cubicBezTo>
                <a:cubicBezTo>
                  <a:pt x="807115" y="880020"/>
                  <a:pt x="1267177" y="503541"/>
                  <a:pt x="1945569" y="256950"/>
                </a:cubicBezTo>
              </a:path>
            </a:pathLst>
          </a:custGeom>
          <a:noFill/>
          <a:ln w="114300">
            <a:solidFill>
              <a:srgbClr val="FFC000">
                <a:alpha val="50000"/>
              </a:srgbClr>
            </a:solidFill>
            <a:headEnd type="triangle"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2" name="フリーフォーム 61"/>
          <p:cNvSpPr/>
          <p:nvPr/>
        </p:nvSpPr>
        <p:spPr>
          <a:xfrm>
            <a:off x="647358" y="2876549"/>
            <a:ext cx="2387942" cy="2219215"/>
          </a:xfrm>
          <a:custGeom>
            <a:avLst/>
            <a:gdLst>
              <a:gd name="connsiteX0" fmla="*/ 457524 w 4686624"/>
              <a:gd name="connsiteY0" fmla="*/ 0 h 3235305"/>
              <a:gd name="connsiteX1" fmla="*/ 89224 w 4686624"/>
              <a:gd name="connsiteY1" fmla="*/ 2032000 h 3235305"/>
              <a:gd name="connsiteX2" fmla="*/ 1930724 w 4686624"/>
              <a:gd name="connsiteY2" fmla="*/ 2425700 h 3235305"/>
              <a:gd name="connsiteX3" fmla="*/ 2870524 w 4686624"/>
              <a:gd name="connsiteY3" fmla="*/ 3225800 h 3235305"/>
              <a:gd name="connsiteX4" fmla="*/ 4686624 w 4686624"/>
              <a:gd name="connsiteY4" fmla="*/ 2794000 h 3235305"/>
              <a:gd name="connsiteX0" fmla="*/ 457524 w 2870524"/>
              <a:gd name="connsiteY0" fmla="*/ 0 h 3225800"/>
              <a:gd name="connsiteX1" fmla="*/ 89224 w 2870524"/>
              <a:gd name="connsiteY1" fmla="*/ 2032000 h 3225800"/>
              <a:gd name="connsiteX2" fmla="*/ 1930724 w 2870524"/>
              <a:gd name="connsiteY2" fmla="*/ 2425700 h 3225800"/>
              <a:gd name="connsiteX3" fmla="*/ 2870524 w 2870524"/>
              <a:gd name="connsiteY3" fmla="*/ 3225800 h 3225800"/>
              <a:gd name="connsiteX0" fmla="*/ 457524 w 1930724"/>
              <a:gd name="connsiteY0" fmla="*/ 0 h 2425700"/>
              <a:gd name="connsiteX1" fmla="*/ 89224 w 1930724"/>
              <a:gd name="connsiteY1" fmla="*/ 2032000 h 2425700"/>
              <a:gd name="connsiteX2" fmla="*/ 1930724 w 1930724"/>
              <a:gd name="connsiteY2" fmla="*/ 2425700 h 2425700"/>
              <a:gd name="connsiteX0" fmla="*/ 457524 w 1930724"/>
              <a:gd name="connsiteY0" fmla="*/ 0 h 2445186"/>
              <a:gd name="connsiteX1" fmla="*/ 89224 w 1930724"/>
              <a:gd name="connsiteY1" fmla="*/ 2032000 h 2445186"/>
              <a:gd name="connsiteX2" fmla="*/ 1930724 w 1930724"/>
              <a:gd name="connsiteY2" fmla="*/ 2425700 h 2445186"/>
              <a:gd name="connsiteX0" fmla="*/ 470146 w 2121146"/>
              <a:gd name="connsiteY0" fmla="*/ 0 h 2404021"/>
              <a:gd name="connsiteX1" fmla="*/ 101846 w 2121146"/>
              <a:gd name="connsiteY1" fmla="*/ 2032000 h 2404021"/>
              <a:gd name="connsiteX2" fmla="*/ 2121146 w 2121146"/>
              <a:gd name="connsiteY2" fmla="*/ 2378738 h 2404021"/>
              <a:gd name="connsiteX0" fmla="*/ 470146 w 2121146"/>
              <a:gd name="connsiteY0" fmla="*/ 0 h 2444928"/>
              <a:gd name="connsiteX1" fmla="*/ 101846 w 2121146"/>
              <a:gd name="connsiteY1" fmla="*/ 2032000 h 2444928"/>
              <a:gd name="connsiteX2" fmla="*/ 2121146 w 2121146"/>
              <a:gd name="connsiteY2" fmla="*/ 2378738 h 2444928"/>
              <a:gd name="connsiteX0" fmla="*/ 491044 w 2434144"/>
              <a:gd name="connsiteY0" fmla="*/ 0 h 2342232"/>
              <a:gd name="connsiteX1" fmla="*/ 122744 w 2434144"/>
              <a:gd name="connsiteY1" fmla="*/ 2032000 h 2342232"/>
              <a:gd name="connsiteX2" fmla="*/ 2434144 w 2434144"/>
              <a:gd name="connsiteY2" fmla="*/ 2244561 h 2342232"/>
              <a:gd name="connsiteX0" fmla="*/ 491044 w 2434144"/>
              <a:gd name="connsiteY0" fmla="*/ 0 h 2399021"/>
              <a:gd name="connsiteX1" fmla="*/ 122744 w 2434144"/>
              <a:gd name="connsiteY1" fmla="*/ 2159468 h 2399021"/>
              <a:gd name="connsiteX2" fmla="*/ 2434144 w 2434144"/>
              <a:gd name="connsiteY2" fmla="*/ 2244561 h 2399021"/>
              <a:gd name="connsiteX0" fmla="*/ 491044 w 2434144"/>
              <a:gd name="connsiteY0" fmla="*/ 0 h 2399022"/>
              <a:gd name="connsiteX1" fmla="*/ 122744 w 2434144"/>
              <a:gd name="connsiteY1" fmla="*/ 2159468 h 2399022"/>
              <a:gd name="connsiteX2" fmla="*/ 2434144 w 2434144"/>
              <a:gd name="connsiteY2" fmla="*/ 2244561 h 2399022"/>
              <a:gd name="connsiteX0" fmla="*/ 444842 w 2387942"/>
              <a:gd name="connsiteY0" fmla="*/ 0 h 2373744"/>
              <a:gd name="connsiteX1" fmla="*/ 133692 w 2387942"/>
              <a:gd name="connsiteY1" fmla="*/ 2109152 h 2373744"/>
              <a:gd name="connsiteX2" fmla="*/ 2387942 w 2387942"/>
              <a:gd name="connsiteY2" fmla="*/ 2244561 h 2373744"/>
              <a:gd name="connsiteX0" fmla="*/ 444842 w 2387942"/>
              <a:gd name="connsiteY0" fmla="*/ 0 h 2344620"/>
              <a:gd name="connsiteX1" fmla="*/ 133692 w 2387942"/>
              <a:gd name="connsiteY1" fmla="*/ 2038709 h 2344620"/>
              <a:gd name="connsiteX2" fmla="*/ 2387942 w 2387942"/>
              <a:gd name="connsiteY2" fmla="*/ 2244561 h 2344620"/>
            </a:gdLst>
            <a:ahLst/>
            <a:cxnLst>
              <a:cxn ang="0">
                <a:pos x="connsiteX0" y="connsiteY0"/>
              </a:cxn>
              <a:cxn ang="0">
                <a:pos x="connsiteX1" y="connsiteY1"/>
              </a:cxn>
              <a:cxn ang="0">
                <a:pos x="connsiteX2" y="connsiteY2"/>
              </a:cxn>
            </a:cxnLst>
            <a:rect l="l" t="t" r="r" b="b"/>
            <a:pathLst>
              <a:path w="2387942" h="2344620">
                <a:moveTo>
                  <a:pt x="444842" y="0"/>
                </a:moveTo>
                <a:cubicBezTo>
                  <a:pt x="137925" y="813858"/>
                  <a:pt x="-190158" y="1664616"/>
                  <a:pt x="133692" y="2038709"/>
                </a:cubicBezTo>
                <a:cubicBezTo>
                  <a:pt x="457542" y="2412802"/>
                  <a:pt x="1765642" y="2394454"/>
                  <a:pt x="2387942" y="2244561"/>
                </a:cubicBezTo>
              </a:path>
            </a:pathLst>
          </a:custGeom>
          <a:noFill/>
          <a:ln w="114300">
            <a:solidFill>
              <a:schemeClr val="accent1">
                <a:alpha val="50000"/>
              </a:schemeClr>
            </a:solidFill>
            <a:headEnd type="triangle"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6" name="フリーフォーム 75"/>
          <p:cNvSpPr/>
          <p:nvPr/>
        </p:nvSpPr>
        <p:spPr>
          <a:xfrm>
            <a:off x="3322320" y="4994910"/>
            <a:ext cx="3474720" cy="708660"/>
          </a:xfrm>
          <a:custGeom>
            <a:avLst/>
            <a:gdLst>
              <a:gd name="connsiteX0" fmla="*/ 0 w 3474720"/>
              <a:gd name="connsiteY0" fmla="*/ 0 h 708660"/>
              <a:gd name="connsiteX1" fmla="*/ 304800 w 3474720"/>
              <a:gd name="connsiteY1" fmla="*/ 586740 h 708660"/>
              <a:gd name="connsiteX2" fmla="*/ 1104900 w 3474720"/>
              <a:gd name="connsiteY2" fmla="*/ 457200 h 708660"/>
              <a:gd name="connsiteX3" fmla="*/ 2110740 w 3474720"/>
              <a:gd name="connsiteY3" fmla="*/ 289560 h 708660"/>
              <a:gd name="connsiteX4" fmla="*/ 2933700 w 3474720"/>
              <a:gd name="connsiteY4" fmla="*/ 426720 h 708660"/>
              <a:gd name="connsiteX5" fmla="*/ 3474720 w 3474720"/>
              <a:gd name="connsiteY5" fmla="*/ 708660 h 708660"/>
              <a:gd name="connsiteX0" fmla="*/ 0 w 3474720"/>
              <a:gd name="connsiteY0" fmla="*/ 0 h 708660"/>
              <a:gd name="connsiteX1" fmla="*/ 350520 w 3474720"/>
              <a:gd name="connsiteY1" fmla="*/ 518160 h 708660"/>
              <a:gd name="connsiteX2" fmla="*/ 1104900 w 3474720"/>
              <a:gd name="connsiteY2" fmla="*/ 457200 h 708660"/>
              <a:gd name="connsiteX3" fmla="*/ 2110740 w 3474720"/>
              <a:gd name="connsiteY3" fmla="*/ 289560 h 708660"/>
              <a:gd name="connsiteX4" fmla="*/ 2933700 w 3474720"/>
              <a:gd name="connsiteY4" fmla="*/ 426720 h 708660"/>
              <a:gd name="connsiteX5" fmla="*/ 3474720 w 3474720"/>
              <a:gd name="connsiteY5" fmla="*/ 708660 h 708660"/>
              <a:gd name="connsiteX0" fmla="*/ 0 w 3474720"/>
              <a:gd name="connsiteY0" fmla="*/ 0 h 708660"/>
              <a:gd name="connsiteX1" fmla="*/ 358140 w 3474720"/>
              <a:gd name="connsiteY1" fmla="*/ 480060 h 708660"/>
              <a:gd name="connsiteX2" fmla="*/ 1104900 w 3474720"/>
              <a:gd name="connsiteY2" fmla="*/ 457200 h 708660"/>
              <a:gd name="connsiteX3" fmla="*/ 2110740 w 3474720"/>
              <a:gd name="connsiteY3" fmla="*/ 289560 h 708660"/>
              <a:gd name="connsiteX4" fmla="*/ 2933700 w 3474720"/>
              <a:gd name="connsiteY4" fmla="*/ 426720 h 708660"/>
              <a:gd name="connsiteX5" fmla="*/ 3474720 w 3474720"/>
              <a:gd name="connsiteY5" fmla="*/ 708660 h 708660"/>
              <a:gd name="connsiteX0" fmla="*/ 0 w 3474720"/>
              <a:gd name="connsiteY0" fmla="*/ 0 h 708660"/>
              <a:gd name="connsiteX1" fmla="*/ 358140 w 3474720"/>
              <a:gd name="connsiteY1" fmla="*/ 480060 h 708660"/>
              <a:gd name="connsiteX2" fmla="*/ 1104900 w 3474720"/>
              <a:gd name="connsiteY2" fmla="*/ 457200 h 708660"/>
              <a:gd name="connsiteX3" fmla="*/ 2080260 w 3474720"/>
              <a:gd name="connsiteY3" fmla="*/ 236220 h 708660"/>
              <a:gd name="connsiteX4" fmla="*/ 2933700 w 3474720"/>
              <a:gd name="connsiteY4" fmla="*/ 426720 h 708660"/>
              <a:gd name="connsiteX5" fmla="*/ 3474720 w 3474720"/>
              <a:gd name="connsiteY5" fmla="*/ 708660 h 708660"/>
              <a:gd name="connsiteX0" fmla="*/ 0 w 3474720"/>
              <a:gd name="connsiteY0" fmla="*/ 0 h 708660"/>
              <a:gd name="connsiteX1" fmla="*/ 358140 w 3474720"/>
              <a:gd name="connsiteY1" fmla="*/ 480060 h 708660"/>
              <a:gd name="connsiteX2" fmla="*/ 1104900 w 3474720"/>
              <a:gd name="connsiteY2" fmla="*/ 457200 h 708660"/>
              <a:gd name="connsiteX3" fmla="*/ 2080260 w 3474720"/>
              <a:gd name="connsiteY3" fmla="*/ 259080 h 708660"/>
              <a:gd name="connsiteX4" fmla="*/ 2933700 w 3474720"/>
              <a:gd name="connsiteY4" fmla="*/ 426720 h 708660"/>
              <a:gd name="connsiteX5" fmla="*/ 3474720 w 3474720"/>
              <a:gd name="connsiteY5" fmla="*/ 708660 h 708660"/>
              <a:gd name="connsiteX0" fmla="*/ 0 w 3474720"/>
              <a:gd name="connsiteY0" fmla="*/ 0 h 708660"/>
              <a:gd name="connsiteX1" fmla="*/ 365760 w 3474720"/>
              <a:gd name="connsiteY1" fmla="*/ 487680 h 708660"/>
              <a:gd name="connsiteX2" fmla="*/ 1104900 w 3474720"/>
              <a:gd name="connsiteY2" fmla="*/ 457200 h 708660"/>
              <a:gd name="connsiteX3" fmla="*/ 2080260 w 3474720"/>
              <a:gd name="connsiteY3" fmla="*/ 259080 h 708660"/>
              <a:gd name="connsiteX4" fmla="*/ 2933700 w 3474720"/>
              <a:gd name="connsiteY4" fmla="*/ 426720 h 708660"/>
              <a:gd name="connsiteX5" fmla="*/ 3474720 w 3474720"/>
              <a:gd name="connsiteY5" fmla="*/ 708660 h 708660"/>
              <a:gd name="connsiteX0" fmla="*/ 0 w 3474720"/>
              <a:gd name="connsiteY0" fmla="*/ 0 h 708660"/>
              <a:gd name="connsiteX1" fmla="*/ 365760 w 3474720"/>
              <a:gd name="connsiteY1" fmla="*/ 487680 h 708660"/>
              <a:gd name="connsiteX2" fmla="*/ 1104900 w 3474720"/>
              <a:gd name="connsiteY2" fmla="*/ 457200 h 708660"/>
              <a:gd name="connsiteX3" fmla="*/ 2080260 w 3474720"/>
              <a:gd name="connsiteY3" fmla="*/ 228600 h 708660"/>
              <a:gd name="connsiteX4" fmla="*/ 2933700 w 3474720"/>
              <a:gd name="connsiteY4" fmla="*/ 426720 h 708660"/>
              <a:gd name="connsiteX5" fmla="*/ 3474720 w 3474720"/>
              <a:gd name="connsiteY5" fmla="*/ 708660 h 70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720" h="708660">
                <a:moveTo>
                  <a:pt x="0" y="0"/>
                </a:moveTo>
                <a:cubicBezTo>
                  <a:pt x="60325" y="255270"/>
                  <a:pt x="181610" y="411480"/>
                  <a:pt x="365760" y="487680"/>
                </a:cubicBezTo>
                <a:cubicBezTo>
                  <a:pt x="549910" y="563880"/>
                  <a:pt x="819150" y="500380"/>
                  <a:pt x="1104900" y="457200"/>
                </a:cubicBezTo>
                <a:cubicBezTo>
                  <a:pt x="1390650" y="414020"/>
                  <a:pt x="1775460" y="233680"/>
                  <a:pt x="2080260" y="228600"/>
                </a:cubicBezTo>
                <a:cubicBezTo>
                  <a:pt x="2385060" y="223520"/>
                  <a:pt x="2701290" y="346710"/>
                  <a:pt x="2933700" y="426720"/>
                </a:cubicBezTo>
                <a:cubicBezTo>
                  <a:pt x="3166110" y="506730"/>
                  <a:pt x="3317875" y="602615"/>
                  <a:pt x="3474720" y="708660"/>
                </a:cubicBezTo>
              </a:path>
            </a:pathLst>
          </a:custGeom>
          <a:noFill/>
          <a:ln w="203200">
            <a:solidFill>
              <a:schemeClr val="accent6">
                <a:alpha val="50000"/>
              </a:schemeClr>
            </a:solidFill>
            <a:headEnd type="triangle"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2" name="円/楕円 71"/>
          <p:cNvSpPr/>
          <p:nvPr/>
        </p:nvSpPr>
        <p:spPr>
          <a:xfrm>
            <a:off x="5213881" y="5350507"/>
            <a:ext cx="360000" cy="28800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flipH="1">
            <a:off x="10170963" y="6768438"/>
            <a:ext cx="324000" cy="288000"/>
          </a:xfrm>
        </p:spPr>
        <p:txBody>
          <a:bodyPr wrap="square" lIns="36000" tIns="36000" rIns="36000" bIns="36000">
            <a:spAutoFit/>
          </a:bodyPr>
          <a:lstStyle/>
          <a:p>
            <a:fld id="{05FF79F6-4CF9-4C36-A31E-79A75D6C721B}" type="slidenum">
              <a:rPr kumimoji="1" lang="ja-JP" altLang="en-US" smtClean="0"/>
              <a:t>7</a:t>
            </a:fld>
            <a:endParaRPr kumimoji="1" lang="ja-JP" altLang="en-US" dirty="0"/>
          </a:p>
        </p:txBody>
      </p:sp>
      <p:grpSp>
        <p:nvGrpSpPr>
          <p:cNvPr id="27" name="グループ化 26"/>
          <p:cNvGrpSpPr/>
          <p:nvPr/>
        </p:nvGrpSpPr>
        <p:grpSpPr>
          <a:xfrm>
            <a:off x="-596900" y="274106"/>
            <a:ext cx="5040000" cy="5141700"/>
            <a:chOff x="88900" y="337607"/>
            <a:chExt cx="3670300" cy="4329643"/>
          </a:xfrm>
        </p:grpSpPr>
        <p:sp>
          <p:nvSpPr>
            <p:cNvPr id="28" name="フリーフォーム 27"/>
            <p:cNvSpPr/>
            <p:nvPr/>
          </p:nvSpPr>
          <p:spPr>
            <a:xfrm>
              <a:off x="88900" y="337607"/>
              <a:ext cx="3661996" cy="1294341"/>
            </a:xfrm>
            <a:custGeom>
              <a:avLst/>
              <a:gdLst>
                <a:gd name="connsiteX0" fmla="*/ 0 w 3479800"/>
                <a:gd name="connsiteY0" fmla="*/ 450850 h 984250"/>
                <a:gd name="connsiteX1" fmla="*/ 165100 w 3479800"/>
                <a:gd name="connsiteY1" fmla="*/ 533400 h 984250"/>
                <a:gd name="connsiteX2" fmla="*/ 266700 w 3479800"/>
                <a:gd name="connsiteY2" fmla="*/ 571500 h 984250"/>
                <a:gd name="connsiteX3" fmla="*/ 298450 w 3479800"/>
                <a:gd name="connsiteY3" fmla="*/ 622300 h 984250"/>
                <a:gd name="connsiteX4" fmla="*/ 368300 w 3479800"/>
                <a:gd name="connsiteY4" fmla="*/ 660400 h 984250"/>
                <a:gd name="connsiteX5" fmla="*/ 501650 w 3479800"/>
                <a:gd name="connsiteY5" fmla="*/ 711200 h 984250"/>
                <a:gd name="connsiteX6" fmla="*/ 603250 w 3479800"/>
                <a:gd name="connsiteY6" fmla="*/ 781050 h 984250"/>
                <a:gd name="connsiteX7" fmla="*/ 698500 w 3479800"/>
                <a:gd name="connsiteY7" fmla="*/ 787400 h 984250"/>
                <a:gd name="connsiteX8" fmla="*/ 838200 w 3479800"/>
                <a:gd name="connsiteY8" fmla="*/ 800100 h 984250"/>
                <a:gd name="connsiteX9" fmla="*/ 965200 w 3479800"/>
                <a:gd name="connsiteY9" fmla="*/ 806450 h 984250"/>
                <a:gd name="connsiteX10" fmla="*/ 1016000 w 3479800"/>
                <a:gd name="connsiteY10" fmla="*/ 787400 h 984250"/>
                <a:gd name="connsiteX11" fmla="*/ 1073150 w 3479800"/>
                <a:gd name="connsiteY11" fmla="*/ 914400 h 984250"/>
                <a:gd name="connsiteX12" fmla="*/ 1193800 w 3479800"/>
                <a:gd name="connsiteY12" fmla="*/ 965200 h 984250"/>
                <a:gd name="connsiteX13" fmla="*/ 1333500 w 3479800"/>
                <a:gd name="connsiteY13" fmla="*/ 984250 h 984250"/>
                <a:gd name="connsiteX14" fmla="*/ 1428750 w 3479800"/>
                <a:gd name="connsiteY14" fmla="*/ 984250 h 984250"/>
                <a:gd name="connsiteX15" fmla="*/ 1428750 w 3479800"/>
                <a:gd name="connsiteY15" fmla="*/ 939800 h 984250"/>
                <a:gd name="connsiteX16" fmla="*/ 1479550 w 3479800"/>
                <a:gd name="connsiteY16" fmla="*/ 857250 h 984250"/>
                <a:gd name="connsiteX17" fmla="*/ 1498600 w 3479800"/>
                <a:gd name="connsiteY17" fmla="*/ 800100 h 984250"/>
                <a:gd name="connsiteX18" fmla="*/ 1498600 w 3479800"/>
                <a:gd name="connsiteY18" fmla="*/ 749300 h 984250"/>
                <a:gd name="connsiteX19" fmla="*/ 1498600 w 3479800"/>
                <a:gd name="connsiteY19" fmla="*/ 698500 h 984250"/>
                <a:gd name="connsiteX20" fmla="*/ 1587500 w 3479800"/>
                <a:gd name="connsiteY20" fmla="*/ 685800 h 984250"/>
                <a:gd name="connsiteX21" fmla="*/ 1682750 w 3479800"/>
                <a:gd name="connsiteY21" fmla="*/ 673100 h 984250"/>
                <a:gd name="connsiteX22" fmla="*/ 1695450 w 3479800"/>
                <a:gd name="connsiteY22" fmla="*/ 654050 h 984250"/>
                <a:gd name="connsiteX23" fmla="*/ 1771650 w 3479800"/>
                <a:gd name="connsiteY23" fmla="*/ 660400 h 984250"/>
                <a:gd name="connsiteX24" fmla="*/ 1835150 w 3479800"/>
                <a:gd name="connsiteY24" fmla="*/ 704850 h 984250"/>
                <a:gd name="connsiteX25" fmla="*/ 1936750 w 3479800"/>
                <a:gd name="connsiteY25" fmla="*/ 704850 h 984250"/>
                <a:gd name="connsiteX26" fmla="*/ 2032000 w 3479800"/>
                <a:gd name="connsiteY26" fmla="*/ 711200 h 984250"/>
                <a:gd name="connsiteX27" fmla="*/ 2133600 w 3479800"/>
                <a:gd name="connsiteY27" fmla="*/ 736600 h 984250"/>
                <a:gd name="connsiteX28" fmla="*/ 2203450 w 3479800"/>
                <a:gd name="connsiteY28" fmla="*/ 774700 h 984250"/>
                <a:gd name="connsiteX29" fmla="*/ 2286000 w 3479800"/>
                <a:gd name="connsiteY29" fmla="*/ 768350 h 984250"/>
                <a:gd name="connsiteX30" fmla="*/ 2311400 w 3479800"/>
                <a:gd name="connsiteY30" fmla="*/ 800100 h 984250"/>
                <a:gd name="connsiteX31" fmla="*/ 2381250 w 3479800"/>
                <a:gd name="connsiteY31" fmla="*/ 825500 h 984250"/>
                <a:gd name="connsiteX32" fmla="*/ 2457450 w 3479800"/>
                <a:gd name="connsiteY32" fmla="*/ 806450 h 984250"/>
                <a:gd name="connsiteX33" fmla="*/ 2514600 w 3479800"/>
                <a:gd name="connsiteY33" fmla="*/ 831850 h 984250"/>
                <a:gd name="connsiteX34" fmla="*/ 2559050 w 3479800"/>
                <a:gd name="connsiteY34" fmla="*/ 781050 h 984250"/>
                <a:gd name="connsiteX35" fmla="*/ 2616200 w 3479800"/>
                <a:gd name="connsiteY35" fmla="*/ 774700 h 984250"/>
                <a:gd name="connsiteX36" fmla="*/ 2730500 w 3479800"/>
                <a:gd name="connsiteY36" fmla="*/ 749300 h 984250"/>
                <a:gd name="connsiteX37" fmla="*/ 2838450 w 3479800"/>
                <a:gd name="connsiteY37" fmla="*/ 698500 h 984250"/>
                <a:gd name="connsiteX38" fmla="*/ 2882900 w 3479800"/>
                <a:gd name="connsiteY38" fmla="*/ 679450 h 984250"/>
                <a:gd name="connsiteX39" fmla="*/ 2895600 w 3479800"/>
                <a:gd name="connsiteY39" fmla="*/ 609600 h 984250"/>
                <a:gd name="connsiteX40" fmla="*/ 2959100 w 3479800"/>
                <a:gd name="connsiteY40" fmla="*/ 552450 h 984250"/>
                <a:gd name="connsiteX41" fmla="*/ 2984500 w 3479800"/>
                <a:gd name="connsiteY41" fmla="*/ 520700 h 984250"/>
                <a:gd name="connsiteX42" fmla="*/ 3028950 w 3479800"/>
                <a:gd name="connsiteY42" fmla="*/ 438150 h 984250"/>
                <a:gd name="connsiteX43" fmla="*/ 3060700 w 3479800"/>
                <a:gd name="connsiteY43" fmla="*/ 342900 h 984250"/>
                <a:gd name="connsiteX44" fmla="*/ 3143250 w 3479800"/>
                <a:gd name="connsiteY44" fmla="*/ 279400 h 984250"/>
                <a:gd name="connsiteX45" fmla="*/ 3206750 w 3479800"/>
                <a:gd name="connsiteY45" fmla="*/ 222250 h 984250"/>
                <a:gd name="connsiteX46" fmla="*/ 3314700 w 3479800"/>
                <a:gd name="connsiteY46" fmla="*/ 127000 h 984250"/>
                <a:gd name="connsiteX47" fmla="*/ 3359150 w 3479800"/>
                <a:gd name="connsiteY47" fmla="*/ 69850 h 984250"/>
                <a:gd name="connsiteX48" fmla="*/ 3422650 w 3479800"/>
                <a:gd name="connsiteY48" fmla="*/ 50800 h 984250"/>
                <a:gd name="connsiteX49" fmla="*/ 3467100 w 3479800"/>
                <a:gd name="connsiteY49" fmla="*/ 25400 h 984250"/>
                <a:gd name="connsiteX50" fmla="*/ 3479800 w 3479800"/>
                <a:gd name="connsiteY50" fmla="*/ 0 h 984250"/>
                <a:gd name="connsiteX51" fmla="*/ 3479800 w 3479800"/>
                <a:gd name="connsiteY51" fmla="*/ 0 h 984250"/>
                <a:gd name="connsiteX0" fmla="*/ 0 w 3496447"/>
                <a:gd name="connsiteY0" fmla="*/ 459353 h 992753"/>
                <a:gd name="connsiteX1" fmla="*/ 165100 w 3496447"/>
                <a:gd name="connsiteY1" fmla="*/ 541903 h 992753"/>
                <a:gd name="connsiteX2" fmla="*/ 266700 w 3496447"/>
                <a:gd name="connsiteY2" fmla="*/ 580003 h 992753"/>
                <a:gd name="connsiteX3" fmla="*/ 298450 w 3496447"/>
                <a:gd name="connsiteY3" fmla="*/ 630803 h 992753"/>
                <a:gd name="connsiteX4" fmla="*/ 368300 w 3496447"/>
                <a:gd name="connsiteY4" fmla="*/ 668903 h 992753"/>
                <a:gd name="connsiteX5" fmla="*/ 501650 w 3496447"/>
                <a:gd name="connsiteY5" fmla="*/ 719703 h 992753"/>
                <a:gd name="connsiteX6" fmla="*/ 603250 w 3496447"/>
                <a:gd name="connsiteY6" fmla="*/ 789553 h 992753"/>
                <a:gd name="connsiteX7" fmla="*/ 698500 w 3496447"/>
                <a:gd name="connsiteY7" fmla="*/ 795903 h 992753"/>
                <a:gd name="connsiteX8" fmla="*/ 838200 w 3496447"/>
                <a:gd name="connsiteY8" fmla="*/ 808603 h 992753"/>
                <a:gd name="connsiteX9" fmla="*/ 965200 w 3496447"/>
                <a:gd name="connsiteY9" fmla="*/ 814953 h 992753"/>
                <a:gd name="connsiteX10" fmla="*/ 1016000 w 3496447"/>
                <a:gd name="connsiteY10" fmla="*/ 795903 h 992753"/>
                <a:gd name="connsiteX11" fmla="*/ 1073150 w 3496447"/>
                <a:gd name="connsiteY11" fmla="*/ 922903 h 992753"/>
                <a:gd name="connsiteX12" fmla="*/ 1193800 w 3496447"/>
                <a:gd name="connsiteY12" fmla="*/ 973703 h 992753"/>
                <a:gd name="connsiteX13" fmla="*/ 1333500 w 3496447"/>
                <a:gd name="connsiteY13" fmla="*/ 992753 h 992753"/>
                <a:gd name="connsiteX14" fmla="*/ 1428750 w 3496447"/>
                <a:gd name="connsiteY14" fmla="*/ 992753 h 992753"/>
                <a:gd name="connsiteX15" fmla="*/ 1428750 w 3496447"/>
                <a:gd name="connsiteY15" fmla="*/ 948303 h 992753"/>
                <a:gd name="connsiteX16" fmla="*/ 1479550 w 3496447"/>
                <a:gd name="connsiteY16" fmla="*/ 865753 h 992753"/>
                <a:gd name="connsiteX17" fmla="*/ 1498600 w 3496447"/>
                <a:gd name="connsiteY17" fmla="*/ 808603 h 992753"/>
                <a:gd name="connsiteX18" fmla="*/ 1498600 w 3496447"/>
                <a:gd name="connsiteY18" fmla="*/ 757803 h 992753"/>
                <a:gd name="connsiteX19" fmla="*/ 1498600 w 3496447"/>
                <a:gd name="connsiteY19" fmla="*/ 707003 h 992753"/>
                <a:gd name="connsiteX20" fmla="*/ 1587500 w 3496447"/>
                <a:gd name="connsiteY20" fmla="*/ 694303 h 992753"/>
                <a:gd name="connsiteX21" fmla="*/ 1682750 w 3496447"/>
                <a:gd name="connsiteY21" fmla="*/ 681603 h 992753"/>
                <a:gd name="connsiteX22" fmla="*/ 1695450 w 3496447"/>
                <a:gd name="connsiteY22" fmla="*/ 662553 h 992753"/>
                <a:gd name="connsiteX23" fmla="*/ 1771650 w 3496447"/>
                <a:gd name="connsiteY23" fmla="*/ 668903 h 992753"/>
                <a:gd name="connsiteX24" fmla="*/ 1835150 w 3496447"/>
                <a:gd name="connsiteY24" fmla="*/ 713353 h 992753"/>
                <a:gd name="connsiteX25" fmla="*/ 1936750 w 3496447"/>
                <a:gd name="connsiteY25" fmla="*/ 713353 h 992753"/>
                <a:gd name="connsiteX26" fmla="*/ 2032000 w 3496447"/>
                <a:gd name="connsiteY26" fmla="*/ 719703 h 992753"/>
                <a:gd name="connsiteX27" fmla="*/ 2133600 w 3496447"/>
                <a:gd name="connsiteY27" fmla="*/ 745103 h 992753"/>
                <a:gd name="connsiteX28" fmla="*/ 2203450 w 3496447"/>
                <a:gd name="connsiteY28" fmla="*/ 783203 h 992753"/>
                <a:gd name="connsiteX29" fmla="*/ 2286000 w 3496447"/>
                <a:gd name="connsiteY29" fmla="*/ 776853 h 992753"/>
                <a:gd name="connsiteX30" fmla="*/ 2311400 w 3496447"/>
                <a:gd name="connsiteY30" fmla="*/ 808603 h 992753"/>
                <a:gd name="connsiteX31" fmla="*/ 2381250 w 3496447"/>
                <a:gd name="connsiteY31" fmla="*/ 834003 h 992753"/>
                <a:gd name="connsiteX32" fmla="*/ 2457450 w 3496447"/>
                <a:gd name="connsiteY32" fmla="*/ 814953 h 992753"/>
                <a:gd name="connsiteX33" fmla="*/ 2514600 w 3496447"/>
                <a:gd name="connsiteY33" fmla="*/ 840353 h 992753"/>
                <a:gd name="connsiteX34" fmla="*/ 2559050 w 3496447"/>
                <a:gd name="connsiteY34" fmla="*/ 789553 h 992753"/>
                <a:gd name="connsiteX35" fmla="*/ 2616200 w 3496447"/>
                <a:gd name="connsiteY35" fmla="*/ 783203 h 992753"/>
                <a:gd name="connsiteX36" fmla="*/ 2730500 w 3496447"/>
                <a:gd name="connsiteY36" fmla="*/ 757803 h 992753"/>
                <a:gd name="connsiteX37" fmla="*/ 2838450 w 3496447"/>
                <a:gd name="connsiteY37" fmla="*/ 707003 h 992753"/>
                <a:gd name="connsiteX38" fmla="*/ 2882900 w 3496447"/>
                <a:gd name="connsiteY38" fmla="*/ 687953 h 992753"/>
                <a:gd name="connsiteX39" fmla="*/ 2895600 w 3496447"/>
                <a:gd name="connsiteY39" fmla="*/ 618103 h 992753"/>
                <a:gd name="connsiteX40" fmla="*/ 2959100 w 3496447"/>
                <a:gd name="connsiteY40" fmla="*/ 560953 h 992753"/>
                <a:gd name="connsiteX41" fmla="*/ 2984500 w 3496447"/>
                <a:gd name="connsiteY41" fmla="*/ 529203 h 992753"/>
                <a:gd name="connsiteX42" fmla="*/ 3028950 w 3496447"/>
                <a:gd name="connsiteY42" fmla="*/ 446653 h 992753"/>
                <a:gd name="connsiteX43" fmla="*/ 3060700 w 3496447"/>
                <a:gd name="connsiteY43" fmla="*/ 351403 h 992753"/>
                <a:gd name="connsiteX44" fmla="*/ 3143250 w 3496447"/>
                <a:gd name="connsiteY44" fmla="*/ 287903 h 992753"/>
                <a:gd name="connsiteX45" fmla="*/ 3206750 w 3496447"/>
                <a:gd name="connsiteY45" fmla="*/ 230753 h 992753"/>
                <a:gd name="connsiteX46" fmla="*/ 3314700 w 3496447"/>
                <a:gd name="connsiteY46" fmla="*/ 135503 h 992753"/>
                <a:gd name="connsiteX47" fmla="*/ 3359150 w 3496447"/>
                <a:gd name="connsiteY47" fmla="*/ 78353 h 992753"/>
                <a:gd name="connsiteX48" fmla="*/ 3422650 w 3496447"/>
                <a:gd name="connsiteY48" fmla="*/ 59303 h 992753"/>
                <a:gd name="connsiteX49" fmla="*/ 3467100 w 3496447"/>
                <a:gd name="connsiteY49" fmla="*/ 33903 h 992753"/>
                <a:gd name="connsiteX50" fmla="*/ 3479800 w 3496447"/>
                <a:gd name="connsiteY50" fmla="*/ 8503 h 992753"/>
                <a:gd name="connsiteX51" fmla="*/ 3496447 w 3496447"/>
                <a:gd name="connsiteY51" fmla="*/ 193504 h 992753"/>
                <a:gd name="connsiteX0" fmla="*/ 0 w 3712941"/>
                <a:gd name="connsiteY0" fmla="*/ 835260 h 1368660"/>
                <a:gd name="connsiteX1" fmla="*/ 165100 w 3712941"/>
                <a:gd name="connsiteY1" fmla="*/ 917810 h 1368660"/>
                <a:gd name="connsiteX2" fmla="*/ 266700 w 3712941"/>
                <a:gd name="connsiteY2" fmla="*/ 955910 h 1368660"/>
                <a:gd name="connsiteX3" fmla="*/ 298450 w 3712941"/>
                <a:gd name="connsiteY3" fmla="*/ 1006710 h 1368660"/>
                <a:gd name="connsiteX4" fmla="*/ 368300 w 3712941"/>
                <a:gd name="connsiteY4" fmla="*/ 1044810 h 1368660"/>
                <a:gd name="connsiteX5" fmla="*/ 501650 w 3712941"/>
                <a:gd name="connsiteY5" fmla="*/ 1095610 h 1368660"/>
                <a:gd name="connsiteX6" fmla="*/ 603250 w 3712941"/>
                <a:gd name="connsiteY6" fmla="*/ 1165460 h 1368660"/>
                <a:gd name="connsiteX7" fmla="*/ 698500 w 3712941"/>
                <a:gd name="connsiteY7" fmla="*/ 1171810 h 1368660"/>
                <a:gd name="connsiteX8" fmla="*/ 838200 w 3712941"/>
                <a:gd name="connsiteY8" fmla="*/ 1184510 h 1368660"/>
                <a:gd name="connsiteX9" fmla="*/ 965200 w 3712941"/>
                <a:gd name="connsiteY9" fmla="*/ 1190860 h 1368660"/>
                <a:gd name="connsiteX10" fmla="*/ 1016000 w 3712941"/>
                <a:gd name="connsiteY10" fmla="*/ 1171810 h 1368660"/>
                <a:gd name="connsiteX11" fmla="*/ 1073150 w 3712941"/>
                <a:gd name="connsiteY11" fmla="*/ 1298810 h 1368660"/>
                <a:gd name="connsiteX12" fmla="*/ 1193800 w 3712941"/>
                <a:gd name="connsiteY12" fmla="*/ 1349610 h 1368660"/>
                <a:gd name="connsiteX13" fmla="*/ 1333500 w 3712941"/>
                <a:gd name="connsiteY13" fmla="*/ 1368660 h 1368660"/>
                <a:gd name="connsiteX14" fmla="*/ 1428750 w 3712941"/>
                <a:gd name="connsiteY14" fmla="*/ 1368660 h 1368660"/>
                <a:gd name="connsiteX15" fmla="*/ 1428750 w 3712941"/>
                <a:gd name="connsiteY15" fmla="*/ 1324210 h 1368660"/>
                <a:gd name="connsiteX16" fmla="*/ 1479550 w 3712941"/>
                <a:gd name="connsiteY16" fmla="*/ 1241660 h 1368660"/>
                <a:gd name="connsiteX17" fmla="*/ 1498600 w 3712941"/>
                <a:gd name="connsiteY17" fmla="*/ 1184510 h 1368660"/>
                <a:gd name="connsiteX18" fmla="*/ 1498600 w 3712941"/>
                <a:gd name="connsiteY18" fmla="*/ 1133710 h 1368660"/>
                <a:gd name="connsiteX19" fmla="*/ 1498600 w 3712941"/>
                <a:gd name="connsiteY19" fmla="*/ 1082910 h 1368660"/>
                <a:gd name="connsiteX20" fmla="*/ 1587500 w 3712941"/>
                <a:gd name="connsiteY20" fmla="*/ 1070210 h 1368660"/>
                <a:gd name="connsiteX21" fmla="*/ 1682750 w 3712941"/>
                <a:gd name="connsiteY21" fmla="*/ 1057510 h 1368660"/>
                <a:gd name="connsiteX22" fmla="*/ 1695450 w 3712941"/>
                <a:gd name="connsiteY22" fmla="*/ 1038460 h 1368660"/>
                <a:gd name="connsiteX23" fmla="*/ 1771650 w 3712941"/>
                <a:gd name="connsiteY23" fmla="*/ 1044810 h 1368660"/>
                <a:gd name="connsiteX24" fmla="*/ 1835150 w 3712941"/>
                <a:gd name="connsiteY24" fmla="*/ 1089260 h 1368660"/>
                <a:gd name="connsiteX25" fmla="*/ 1936750 w 3712941"/>
                <a:gd name="connsiteY25" fmla="*/ 1089260 h 1368660"/>
                <a:gd name="connsiteX26" fmla="*/ 2032000 w 3712941"/>
                <a:gd name="connsiteY26" fmla="*/ 1095610 h 1368660"/>
                <a:gd name="connsiteX27" fmla="*/ 2133600 w 3712941"/>
                <a:gd name="connsiteY27" fmla="*/ 1121010 h 1368660"/>
                <a:gd name="connsiteX28" fmla="*/ 2203450 w 3712941"/>
                <a:gd name="connsiteY28" fmla="*/ 1159110 h 1368660"/>
                <a:gd name="connsiteX29" fmla="*/ 2286000 w 3712941"/>
                <a:gd name="connsiteY29" fmla="*/ 1152760 h 1368660"/>
                <a:gd name="connsiteX30" fmla="*/ 2311400 w 3712941"/>
                <a:gd name="connsiteY30" fmla="*/ 1184510 h 1368660"/>
                <a:gd name="connsiteX31" fmla="*/ 2381250 w 3712941"/>
                <a:gd name="connsiteY31" fmla="*/ 1209910 h 1368660"/>
                <a:gd name="connsiteX32" fmla="*/ 2457450 w 3712941"/>
                <a:gd name="connsiteY32" fmla="*/ 1190860 h 1368660"/>
                <a:gd name="connsiteX33" fmla="*/ 2514600 w 3712941"/>
                <a:gd name="connsiteY33" fmla="*/ 1216260 h 1368660"/>
                <a:gd name="connsiteX34" fmla="*/ 2559050 w 3712941"/>
                <a:gd name="connsiteY34" fmla="*/ 1165460 h 1368660"/>
                <a:gd name="connsiteX35" fmla="*/ 2616200 w 3712941"/>
                <a:gd name="connsiteY35" fmla="*/ 1159110 h 1368660"/>
                <a:gd name="connsiteX36" fmla="*/ 2730500 w 3712941"/>
                <a:gd name="connsiteY36" fmla="*/ 1133710 h 1368660"/>
                <a:gd name="connsiteX37" fmla="*/ 2838450 w 3712941"/>
                <a:gd name="connsiteY37" fmla="*/ 1082910 h 1368660"/>
                <a:gd name="connsiteX38" fmla="*/ 2882900 w 3712941"/>
                <a:gd name="connsiteY38" fmla="*/ 1063860 h 1368660"/>
                <a:gd name="connsiteX39" fmla="*/ 2895600 w 3712941"/>
                <a:gd name="connsiteY39" fmla="*/ 994010 h 1368660"/>
                <a:gd name="connsiteX40" fmla="*/ 2959100 w 3712941"/>
                <a:gd name="connsiteY40" fmla="*/ 936860 h 1368660"/>
                <a:gd name="connsiteX41" fmla="*/ 2984500 w 3712941"/>
                <a:gd name="connsiteY41" fmla="*/ 905110 h 1368660"/>
                <a:gd name="connsiteX42" fmla="*/ 3028950 w 3712941"/>
                <a:gd name="connsiteY42" fmla="*/ 822560 h 1368660"/>
                <a:gd name="connsiteX43" fmla="*/ 3060700 w 3712941"/>
                <a:gd name="connsiteY43" fmla="*/ 727310 h 1368660"/>
                <a:gd name="connsiteX44" fmla="*/ 3143250 w 3712941"/>
                <a:gd name="connsiteY44" fmla="*/ 663810 h 1368660"/>
                <a:gd name="connsiteX45" fmla="*/ 3206750 w 3712941"/>
                <a:gd name="connsiteY45" fmla="*/ 606660 h 1368660"/>
                <a:gd name="connsiteX46" fmla="*/ 3314700 w 3712941"/>
                <a:gd name="connsiteY46" fmla="*/ 511410 h 1368660"/>
                <a:gd name="connsiteX47" fmla="*/ 3359150 w 3712941"/>
                <a:gd name="connsiteY47" fmla="*/ 454260 h 1368660"/>
                <a:gd name="connsiteX48" fmla="*/ 3422650 w 3712941"/>
                <a:gd name="connsiteY48" fmla="*/ 435210 h 1368660"/>
                <a:gd name="connsiteX49" fmla="*/ 3467100 w 3712941"/>
                <a:gd name="connsiteY49" fmla="*/ 409810 h 1368660"/>
                <a:gd name="connsiteX50" fmla="*/ 3712864 w 3712941"/>
                <a:gd name="connsiteY50" fmla="*/ 1193 h 1368660"/>
                <a:gd name="connsiteX51" fmla="*/ 3496447 w 3712941"/>
                <a:gd name="connsiteY51" fmla="*/ 569411 h 1368660"/>
                <a:gd name="connsiteX0" fmla="*/ 0 w 3546672"/>
                <a:gd name="connsiteY0" fmla="*/ 546794 h 1080194"/>
                <a:gd name="connsiteX1" fmla="*/ 165100 w 3546672"/>
                <a:gd name="connsiteY1" fmla="*/ 629344 h 1080194"/>
                <a:gd name="connsiteX2" fmla="*/ 266700 w 3546672"/>
                <a:gd name="connsiteY2" fmla="*/ 667444 h 1080194"/>
                <a:gd name="connsiteX3" fmla="*/ 298450 w 3546672"/>
                <a:gd name="connsiteY3" fmla="*/ 718244 h 1080194"/>
                <a:gd name="connsiteX4" fmla="*/ 368300 w 3546672"/>
                <a:gd name="connsiteY4" fmla="*/ 756344 h 1080194"/>
                <a:gd name="connsiteX5" fmla="*/ 501650 w 3546672"/>
                <a:gd name="connsiteY5" fmla="*/ 807144 h 1080194"/>
                <a:gd name="connsiteX6" fmla="*/ 603250 w 3546672"/>
                <a:gd name="connsiteY6" fmla="*/ 876994 h 1080194"/>
                <a:gd name="connsiteX7" fmla="*/ 698500 w 3546672"/>
                <a:gd name="connsiteY7" fmla="*/ 883344 h 1080194"/>
                <a:gd name="connsiteX8" fmla="*/ 838200 w 3546672"/>
                <a:gd name="connsiteY8" fmla="*/ 896044 h 1080194"/>
                <a:gd name="connsiteX9" fmla="*/ 965200 w 3546672"/>
                <a:gd name="connsiteY9" fmla="*/ 902394 h 1080194"/>
                <a:gd name="connsiteX10" fmla="*/ 1016000 w 3546672"/>
                <a:gd name="connsiteY10" fmla="*/ 883344 h 1080194"/>
                <a:gd name="connsiteX11" fmla="*/ 1073150 w 3546672"/>
                <a:gd name="connsiteY11" fmla="*/ 1010344 h 1080194"/>
                <a:gd name="connsiteX12" fmla="*/ 1193800 w 3546672"/>
                <a:gd name="connsiteY12" fmla="*/ 1061144 h 1080194"/>
                <a:gd name="connsiteX13" fmla="*/ 1333500 w 3546672"/>
                <a:gd name="connsiteY13" fmla="*/ 1080194 h 1080194"/>
                <a:gd name="connsiteX14" fmla="*/ 1428750 w 3546672"/>
                <a:gd name="connsiteY14" fmla="*/ 1080194 h 1080194"/>
                <a:gd name="connsiteX15" fmla="*/ 1428750 w 3546672"/>
                <a:gd name="connsiteY15" fmla="*/ 1035744 h 1080194"/>
                <a:gd name="connsiteX16" fmla="*/ 1479550 w 3546672"/>
                <a:gd name="connsiteY16" fmla="*/ 953194 h 1080194"/>
                <a:gd name="connsiteX17" fmla="*/ 1498600 w 3546672"/>
                <a:gd name="connsiteY17" fmla="*/ 896044 h 1080194"/>
                <a:gd name="connsiteX18" fmla="*/ 1498600 w 3546672"/>
                <a:gd name="connsiteY18" fmla="*/ 845244 h 1080194"/>
                <a:gd name="connsiteX19" fmla="*/ 1498600 w 3546672"/>
                <a:gd name="connsiteY19" fmla="*/ 794444 h 1080194"/>
                <a:gd name="connsiteX20" fmla="*/ 1587500 w 3546672"/>
                <a:gd name="connsiteY20" fmla="*/ 781744 h 1080194"/>
                <a:gd name="connsiteX21" fmla="*/ 1682750 w 3546672"/>
                <a:gd name="connsiteY21" fmla="*/ 769044 h 1080194"/>
                <a:gd name="connsiteX22" fmla="*/ 1695450 w 3546672"/>
                <a:gd name="connsiteY22" fmla="*/ 749994 h 1080194"/>
                <a:gd name="connsiteX23" fmla="*/ 1771650 w 3546672"/>
                <a:gd name="connsiteY23" fmla="*/ 756344 h 1080194"/>
                <a:gd name="connsiteX24" fmla="*/ 1835150 w 3546672"/>
                <a:gd name="connsiteY24" fmla="*/ 800794 h 1080194"/>
                <a:gd name="connsiteX25" fmla="*/ 1936750 w 3546672"/>
                <a:gd name="connsiteY25" fmla="*/ 800794 h 1080194"/>
                <a:gd name="connsiteX26" fmla="*/ 2032000 w 3546672"/>
                <a:gd name="connsiteY26" fmla="*/ 807144 h 1080194"/>
                <a:gd name="connsiteX27" fmla="*/ 2133600 w 3546672"/>
                <a:gd name="connsiteY27" fmla="*/ 832544 h 1080194"/>
                <a:gd name="connsiteX28" fmla="*/ 2203450 w 3546672"/>
                <a:gd name="connsiteY28" fmla="*/ 870644 h 1080194"/>
                <a:gd name="connsiteX29" fmla="*/ 2286000 w 3546672"/>
                <a:gd name="connsiteY29" fmla="*/ 864294 h 1080194"/>
                <a:gd name="connsiteX30" fmla="*/ 2311400 w 3546672"/>
                <a:gd name="connsiteY30" fmla="*/ 896044 h 1080194"/>
                <a:gd name="connsiteX31" fmla="*/ 2381250 w 3546672"/>
                <a:gd name="connsiteY31" fmla="*/ 921444 h 1080194"/>
                <a:gd name="connsiteX32" fmla="*/ 2457450 w 3546672"/>
                <a:gd name="connsiteY32" fmla="*/ 902394 h 1080194"/>
                <a:gd name="connsiteX33" fmla="*/ 2514600 w 3546672"/>
                <a:gd name="connsiteY33" fmla="*/ 927794 h 1080194"/>
                <a:gd name="connsiteX34" fmla="*/ 2559050 w 3546672"/>
                <a:gd name="connsiteY34" fmla="*/ 876994 h 1080194"/>
                <a:gd name="connsiteX35" fmla="*/ 2616200 w 3546672"/>
                <a:gd name="connsiteY35" fmla="*/ 870644 h 1080194"/>
                <a:gd name="connsiteX36" fmla="*/ 2730500 w 3546672"/>
                <a:gd name="connsiteY36" fmla="*/ 845244 h 1080194"/>
                <a:gd name="connsiteX37" fmla="*/ 2838450 w 3546672"/>
                <a:gd name="connsiteY37" fmla="*/ 794444 h 1080194"/>
                <a:gd name="connsiteX38" fmla="*/ 2882900 w 3546672"/>
                <a:gd name="connsiteY38" fmla="*/ 775394 h 1080194"/>
                <a:gd name="connsiteX39" fmla="*/ 2895600 w 3546672"/>
                <a:gd name="connsiteY39" fmla="*/ 705544 h 1080194"/>
                <a:gd name="connsiteX40" fmla="*/ 2959100 w 3546672"/>
                <a:gd name="connsiteY40" fmla="*/ 648394 h 1080194"/>
                <a:gd name="connsiteX41" fmla="*/ 2984500 w 3546672"/>
                <a:gd name="connsiteY41" fmla="*/ 616644 h 1080194"/>
                <a:gd name="connsiteX42" fmla="*/ 3028950 w 3546672"/>
                <a:gd name="connsiteY42" fmla="*/ 534094 h 1080194"/>
                <a:gd name="connsiteX43" fmla="*/ 3060700 w 3546672"/>
                <a:gd name="connsiteY43" fmla="*/ 438844 h 1080194"/>
                <a:gd name="connsiteX44" fmla="*/ 3143250 w 3546672"/>
                <a:gd name="connsiteY44" fmla="*/ 375344 h 1080194"/>
                <a:gd name="connsiteX45" fmla="*/ 3206750 w 3546672"/>
                <a:gd name="connsiteY45" fmla="*/ 318194 h 1080194"/>
                <a:gd name="connsiteX46" fmla="*/ 3314700 w 3546672"/>
                <a:gd name="connsiteY46" fmla="*/ 222944 h 1080194"/>
                <a:gd name="connsiteX47" fmla="*/ 3359150 w 3546672"/>
                <a:gd name="connsiteY47" fmla="*/ 165794 h 1080194"/>
                <a:gd name="connsiteX48" fmla="*/ 3422650 w 3546672"/>
                <a:gd name="connsiteY48" fmla="*/ 146744 h 1080194"/>
                <a:gd name="connsiteX49" fmla="*/ 3467100 w 3546672"/>
                <a:gd name="connsiteY49" fmla="*/ 121344 h 1080194"/>
                <a:gd name="connsiteX50" fmla="*/ 3546390 w 3546672"/>
                <a:gd name="connsiteY50" fmla="*/ 3443 h 1080194"/>
                <a:gd name="connsiteX51" fmla="*/ 3496447 w 3546672"/>
                <a:gd name="connsiteY51" fmla="*/ 280945 h 1080194"/>
                <a:gd name="connsiteX0" fmla="*/ 0 w 3712864"/>
                <a:gd name="connsiteY0" fmla="*/ 816955 h 1350355"/>
                <a:gd name="connsiteX1" fmla="*/ 165100 w 3712864"/>
                <a:gd name="connsiteY1" fmla="*/ 899505 h 1350355"/>
                <a:gd name="connsiteX2" fmla="*/ 266700 w 3712864"/>
                <a:gd name="connsiteY2" fmla="*/ 937605 h 1350355"/>
                <a:gd name="connsiteX3" fmla="*/ 298450 w 3712864"/>
                <a:gd name="connsiteY3" fmla="*/ 988405 h 1350355"/>
                <a:gd name="connsiteX4" fmla="*/ 368300 w 3712864"/>
                <a:gd name="connsiteY4" fmla="*/ 1026505 h 1350355"/>
                <a:gd name="connsiteX5" fmla="*/ 501650 w 3712864"/>
                <a:gd name="connsiteY5" fmla="*/ 1077305 h 1350355"/>
                <a:gd name="connsiteX6" fmla="*/ 603250 w 3712864"/>
                <a:gd name="connsiteY6" fmla="*/ 1147155 h 1350355"/>
                <a:gd name="connsiteX7" fmla="*/ 698500 w 3712864"/>
                <a:gd name="connsiteY7" fmla="*/ 1153505 h 1350355"/>
                <a:gd name="connsiteX8" fmla="*/ 838200 w 3712864"/>
                <a:gd name="connsiteY8" fmla="*/ 1166205 h 1350355"/>
                <a:gd name="connsiteX9" fmla="*/ 965200 w 3712864"/>
                <a:gd name="connsiteY9" fmla="*/ 1172555 h 1350355"/>
                <a:gd name="connsiteX10" fmla="*/ 1016000 w 3712864"/>
                <a:gd name="connsiteY10" fmla="*/ 1153505 h 1350355"/>
                <a:gd name="connsiteX11" fmla="*/ 1073150 w 3712864"/>
                <a:gd name="connsiteY11" fmla="*/ 1280505 h 1350355"/>
                <a:gd name="connsiteX12" fmla="*/ 1193800 w 3712864"/>
                <a:gd name="connsiteY12" fmla="*/ 1331305 h 1350355"/>
                <a:gd name="connsiteX13" fmla="*/ 1333500 w 3712864"/>
                <a:gd name="connsiteY13" fmla="*/ 1350355 h 1350355"/>
                <a:gd name="connsiteX14" fmla="*/ 1428750 w 3712864"/>
                <a:gd name="connsiteY14" fmla="*/ 1350355 h 1350355"/>
                <a:gd name="connsiteX15" fmla="*/ 1428750 w 3712864"/>
                <a:gd name="connsiteY15" fmla="*/ 1305905 h 1350355"/>
                <a:gd name="connsiteX16" fmla="*/ 1479550 w 3712864"/>
                <a:gd name="connsiteY16" fmla="*/ 1223355 h 1350355"/>
                <a:gd name="connsiteX17" fmla="*/ 1498600 w 3712864"/>
                <a:gd name="connsiteY17" fmla="*/ 1166205 h 1350355"/>
                <a:gd name="connsiteX18" fmla="*/ 1498600 w 3712864"/>
                <a:gd name="connsiteY18" fmla="*/ 1115405 h 1350355"/>
                <a:gd name="connsiteX19" fmla="*/ 1498600 w 3712864"/>
                <a:gd name="connsiteY19" fmla="*/ 1064605 h 1350355"/>
                <a:gd name="connsiteX20" fmla="*/ 1587500 w 3712864"/>
                <a:gd name="connsiteY20" fmla="*/ 1051905 h 1350355"/>
                <a:gd name="connsiteX21" fmla="*/ 1682750 w 3712864"/>
                <a:gd name="connsiteY21" fmla="*/ 1039205 h 1350355"/>
                <a:gd name="connsiteX22" fmla="*/ 1695450 w 3712864"/>
                <a:gd name="connsiteY22" fmla="*/ 1020155 h 1350355"/>
                <a:gd name="connsiteX23" fmla="*/ 1771650 w 3712864"/>
                <a:gd name="connsiteY23" fmla="*/ 1026505 h 1350355"/>
                <a:gd name="connsiteX24" fmla="*/ 1835150 w 3712864"/>
                <a:gd name="connsiteY24" fmla="*/ 1070955 h 1350355"/>
                <a:gd name="connsiteX25" fmla="*/ 1936750 w 3712864"/>
                <a:gd name="connsiteY25" fmla="*/ 1070955 h 1350355"/>
                <a:gd name="connsiteX26" fmla="*/ 2032000 w 3712864"/>
                <a:gd name="connsiteY26" fmla="*/ 1077305 h 1350355"/>
                <a:gd name="connsiteX27" fmla="*/ 2133600 w 3712864"/>
                <a:gd name="connsiteY27" fmla="*/ 1102705 h 1350355"/>
                <a:gd name="connsiteX28" fmla="*/ 2203450 w 3712864"/>
                <a:gd name="connsiteY28" fmla="*/ 1140805 h 1350355"/>
                <a:gd name="connsiteX29" fmla="*/ 2286000 w 3712864"/>
                <a:gd name="connsiteY29" fmla="*/ 1134455 h 1350355"/>
                <a:gd name="connsiteX30" fmla="*/ 2311400 w 3712864"/>
                <a:gd name="connsiteY30" fmla="*/ 1166205 h 1350355"/>
                <a:gd name="connsiteX31" fmla="*/ 2381250 w 3712864"/>
                <a:gd name="connsiteY31" fmla="*/ 1191605 h 1350355"/>
                <a:gd name="connsiteX32" fmla="*/ 2457450 w 3712864"/>
                <a:gd name="connsiteY32" fmla="*/ 1172555 h 1350355"/>
                <a:gd name="connsiteX33" fmla="*/ 2514600 w 3712864"/>
                <a:gd name="connsiteY33" fmla="*/ 1197955 h 1350355"/>
                <a:gd name="connsiteX34" fmla="*/ 2559050 w 3712864"/>
                <a:gd name="connsiteY34" fmla="*/ 1147155 h 1350355"/>
                <a:gd name="connsiteX35" fmla="*/ 2616200 w 3712864"/>
                <a:gd name="connsiteY35" fmla="*/ 1140805 h 1350355"/>
                <a:gd name="connsiteX36" fmla="*/ 2730500 w 3712864"/>
                <a:gd name="connsiteY36" fmla="*/ 1115405 h 1350355"/>
                <a:gd name="connsiteX37" fmla="*/ 2838450 w 3712864"/>
                <a:gd name="connsiteY37" fmla="*/ 1064605 h 1350355"/>
                <a:gd name="connsiteX38" fmla="*/ 2882900 w 3712864"/>
                <a:gd name="connsiteY38" fmla="*/ 1045555 h 1350355"/>
                <a:gd name="connsiteX39" fmla="*/ 2895600 w 3712864"/>
                <a:gd name="connsiteY39" fmla="*/ 975705 h 1350355"/>
                <a:gd name="connsiteX40" fmla="*/ 2959100 w 3712864"/>
                <a:gd name="connsiteY40" fmla="*/ 918555 h 1350355"/>
                <a:gd name="connsiteX41" fmla="*/ 2984500 w 3712864"/>
                <a:gd name="connsiteY41" fmla="*/ 886805 h 1350355"/>
                <a:gd name="connsiteX42" fmla="*/ 3028950 w 3712864"/>
                <a:gd name="connsiteY42" fmla="*/ 804255 h 1350355"/>
                <a:gd name="connsiteX43" fmla="*/ 3060700 w 3712864"/>
                <a:gd name="connsiteY43" fmla="*/ 709005 h 1350355"/>
                <a:gd name="connsiteX44" fmla="*/ 3143250 w 3712864"/>
                <a:gd name="connsiteY44" fmla="*/ 645505 h 1350355"/>
                <a:gd name="connsiteX45" fmla="*/ 3206750 w 3712864"/>
                <a:gd name="connsiteY45" fmla="*/ 588355 h 1350355"/>
                <a:gd name="connsiteX46" fmla="*/ 3314700 w 3712864"/>
                <a:gd name="connsiteY46" fmla="*/ 493105 h 1350355"/>
                <a:gd name="connsiteX47" fmla="*/ 3359150 w 3712864"/>
                <a:gd name="connsiteY47" fmla="*/ 435955 h 1350355"/>
                <a:gd name="connsiteX48" fmla="*/ 3422650 w 3712864"/>
                <a:gd name="connsiteY48" fmla="*/ 416905 h 1350355"/>
                <a:gd name="connsiteX49" fmla="*/ 3467100 w 3712864"/>
                <a:gd name="connsiteY49" fmla="*/ 391505 h 1350355"/>
                <a:gd name="connsiteX50" fmla="*/ 3546390 w 3712864"/>
                <a:gd name="connsiteY50" fmla="*/ 273604 h 1350355"/>
                <a:gd name="connsiteX51" fmla="*/ 3712864 w 3712864"/>
                <a:gd name="connsiteY51" fmla="*/ 9317 h 1350355"/>
                <a:gd name="connsiteX0" fmla="*/ 0 w 3712864"/>
                <a:gd name="connsiteY0" fmla="*/ 816499 h 1349899"/>
                <a:gd name="connsiteX1" fmla="*/ 165100 w 3712864"/>
                <a:gd name="connsiteY1" fmla="*/ 899049 h 1349899"/>
                <a:gd name="connsiteX2" fmla="*/ 266700 w 3712864"/>
                <a:gd name="connsiteY2" fmla="*/ 937149 h 1349899"/>
                <a:gd name="connsiteX3" fmla="*/ 298450 w 3712864"/>
                <a:gd name="connsiteY3" fmla="*/ 987949 h 1349899"/>
                <a:gd name="connsiteX4" fmla="*/ 368300 w 3712864"/>
                <a:gd name="connsiteY4" fmla="*/ 1026049 h 1349899"/>
                <a:gd name="connsiteX5" fmla="*/ 501650 w 3712864"/>
                <a:gd name="connsiteY5" fmla="*/ 1076849 h 1349899"/>
                <a:gd name="connsiteX6" fmla="*/ 603250 w 3712864"/>
                <a:gd name="connsiteY6" fmla="*/ 1146699 h 1349899"/>
                <a:gd name="connsiteX7" fmla="*/ 698500 w 3712864"/>
                <a:gd name="connsiteY7" fmla="*/ 1153049 h 1349899"/>
                <a:gd name="connsiteX8" fmla="*/ 838200 w 3712864"/>
                <a:gd name="connsiteY8" fmla="*/ 1165749 h 1349899"/>
                <a:gd name="connsiteX9" fmla="*/ 965200 w 3712864"/>
                <a:gd name="connsiteY9" fmla="*/ 1172099 h 1349899"/>
                <a:gd name="connsiteX10" fmla="*/ 1016000 w 3712864"/>
                <a:gd name="connsiteY10" fmla="*/ 1153049 h 1349899"/>
                <a:gd name="connsiteX11" fmla="*/ 1073150 w 3712864"/>
                <a:gd name="connsiteY11" fmla="*/ 1280049 h 1349899"/>
                <a:gd name="connsiteX12" fmla="*/ 1193800 w 3712864"/>
                <a:gd name="connsiteY12" fmla="*/ 1330849 h 1349899"/>
                <a:gd name="connsiteX13" fmla="*/ 1333500 w 3712864"/>
                <a:gd name="connsiteY13" fmla="*/ 1349899 h 1349899"/>
                <a:gd name="connsiteX14" fmla="*/ 1428750 w 3712864"/>
                <a:gd name="connsiteY14" fmla="*/ 1349899 h 1349899"/>
                <a:gd name="connsiteX15" fmla="*/ 1428750 w 3712864"/>
                <a:gd name="connsiteY15" fmla="*/ 1305449 h 1349899"/>
                <a:gd name="connsiteX16" fmla="*/ 1479550 w 3712864"/>
                <a:gd name="connsiteY16" fmla="*/ 1222899 h 1349899"/>
                <a:gd name="connsiteX17" fmla="*/ 1498600 w 3712864"/>
                <a:gd name="connsiteY17" fmla="*/ 1165749 h 1349899"/>
                <a:gd name="connsiteX18" fmla="*/ 1498600 w 3712864"/>
                <a:gd name="connsiteY18" fmla="*/ 1114949 h 1349899"/>
                <a:gd name="connsiteX19" fmla="*/ 1498600 w 3712864"/>
                <a:gd name="connsiteY19" fmla="*/ 1064149 h 1349899"/>
                <a:gd name="connsiteX20" fmla="*/ 1587500 w 3712864"/>
                <a:gd name="connsiteY20" fmla="*/ 1051449 h 1349899"/>
                <a:gd name="connsiteX21" fmla="*/ 1682750 w 3712864"/>
                <a:gd name="connsiteY21" fmla="*/ 1038749 h 1349899"/>
                <a:gd name="connsiteX22" fmla="*/ 1695450 w 3712864"/>
                <a:gd name="connsiteY22" fmla="*/ 1019699 h 1349899"/>
                <a:gd name="connsiteX23" fmla="*/ 1771650 w 3712864"/>
                <a:gd name="connsiteY23" fmla="*/ 1026049 h 1349899"/>
                <a:gd name="connsiteX24" fmla="*/ 1835150 w 3712864"/>
                <a:gd name="connsiteY24" fmla="*/ 1070499 h 1349899"/>
                <a:gd name="connsiteX25" fmla="*/ 1936750 w 3712864"/>
                <a:gd name="connsiteY25" fmla="*/ 1070499 h 1349899"/>
                <a:gd name="connsiteX26" fmla="*/ 2032000 w 3712864"/>
                <a:gd name="connsiteY26" fmla="*/ 1076849 h 1349899"/>
                <a:gd name="connsiteX27" fmla="*/ 2133600 w 3712864"/>
                <a:gd name="connsiteY27" fmla="*/ 1102249 h 1349899"/>
                <a:gd name="connsiteX28" fmla="*/ 2203450 w 3712864"/>
                <a:gd name="connsiteY28" fmla="*/ 1140349 h 1349899"/>
                <a:gd name="connsiteX29" fmla="*/ 2286000 w 3712864"/>
                <a:gd name="connsiteY29" fmla="*/ 1133999 h 1349899"/>
                <a:gd name="connsiteX30" fmla="*/ 2311400 w 3712864"/>
                <a:gd name="connsiteY30" fmla="*/ 1165749 h 1349899"/>
                <a:gd name="connsiteX31" fmla="*/ 2381250 w 3712864"/>
                <a:gd name="connsiteY31" fmla="*/ 1191149 h 1349899"/>
                <a:gd name="connsiteX32" fmla="*/ 2457450 w 3712864"/>
                <a:gd name="connsiteY32" fmla="*/ 1172099 h 1349899"/>
                <a:gd name="connsiteX33" fmla="*/ 2514600 w 3712864"/>
                <a:gd name="connsiteY33" fmla="*/ 1197499 h 1349899"/>
                <a:gd name="connsiteX34" fmla="*/ 2559050 w 3712864"/>
                <a:gd name="connsiteY34" fmla="*/ 1146699 h 1349899"/>
                <a:gd name="connsiteX35" fmla="*/ 2616200 w 3712864"/>
                <a:gd name="connsiteY35" fmla="*/ 1140349 h 1349899"/>
                <a:gd name="connsiteX36" fmla="*/ 2730500 w 3712864"/>
                <a:gd name="connsiteY36" fmla="*/ 1114949 h 1349899"/>
                <a:gd name="connsiteX37" fmla="*/ 2838450 w 3712864"/>
                <a:gd name="connsiteY37" fmla="*/ 1064149 h 1349899"/>
                <a:gd name="connsiteX38" fmla="*/ 2882900 w 3712864"/>
                <a:gd name="connsiteY38" fmla="*/ 1045099 h 1349899"/>
                <a:gd name="connsiteX39" fmla="*/ 2895600 w 3712864"/>
                <a:gd name="connsiteY39" fmla="*/ 975249 h 1349899"/>
                <a:gd name="connsiteX40" fmla="*/ 2959100 w 3712864"/>
                <a:gd name="connsiteY40" fmla="*/ 918099 h 1349899"/>
                <a:gd name="connsiteX41" fmla="*/ 2984500 w 3712864"/>
                <a:gd name="connsiteY41" fmla="*/ 886349 h 1349899"/>
                <a:gd name="connsiteX42" fmla="*/ 3028950 w 3712864"/>
                <a:gd name="connsiteY42" fmla="*/ 803799 h 1349899"/>
                <a:gd name="connsiteX43" fmla="*/ 3060700 w 3712864"/>
                <a:gd name="connsiteY43" fmla="*/ 708549 h 1349899"/>
                <a:gd name="connsiteX44" fmla="*/ 3143250 w 3712864"/>
                <a:gd name="connsiteY44" fmla="*/ 645049 h 1349899"/>
                <a:gd name="connsiteX45" fmla="*/ 3206750 w 3712864"/>
                <a:gd name="connsiteY45" fmla="*/ 587899 h 1349899"/>
                <a:gd name="connsiteX46" fmla="*/ 3314700 w 3712864"/>
                <a:gd name="connsiteY46" fmla="*/ 492649 h 1349899"/>
                <a:gd name="connsiteX47" fmla="*/ 3359150 w 3712864"/>
                <a:gd name="connsiteY47" fmla="*/ 435499 h 1349899"/>
                <a:gd name="connsiteX48" fmla="*/ 3422650 w 3712864"/>
                <a:gd name="connsiteY48" fmla="*/ 416449 h 1349899"/>
                <a:gd name="connsiteX49" fmla="*/ 3505944 w 3712864"/>
                <a:gd name="connsiteY49" fmla="*/ 291942 h 1349899"/>
                <a:gd name="connsiteX50" fmla="*/ 3546390 w 3712864"/>
                <a:gd name="connsiteY50" fmla="*/ 273148 h 1349899"/>
                <a:gd name="connsiteX51" fmla="*/ 3712864 w 3712864"/>
                <a:gd name="connsiteY51" fmla="*/ 8861 h 1349899"/>
                <a:gd name="connsiteX0" fmla="*/ 0 w 3712864"/>
                <a:gd name="connsiteY0" fmla="*/ 816499 h 1349899"/>
                <a:gd name="connsiteX1" fmla="*/ 165100 w 3712864"/>
                <a:gd name="connsiteY1" fmla="*/ 899049 h 1349899"/>
                <a:gd name="connsiteX2" fmla="*/ 266700 w 3712864"/>
                <a:gd name="connsiteY2" fmla="*/ 937149 h 1349899"/>
                <a:gd name="connsiteX3" fmla="*/ 298450 w 3712864"/>
                <a:gd name="connsiteY3" fmla="*/ 987949 h 1349899"/>
                <a:gd name="connsiteX4" fmla="*/ 368300 w 3712864"/>
                <a:gd name="connsiteY4" fmla="*/ 1026049 h 1349899"/>
                <a:gd name="connsiteX5" fmla="*/ 501650 w 3712864"/>
                <a:gd name="connsiteY5" fmla="*/ 1076849 h 1349899"/>
                <a:gd name="connsiteX6" fmla="*/ 603250 w 3712864"/>
                <a:gd name="connsiteY6" fmla="*/ 1146699 h 1349899"/>
                <a:gd name="connsiteX7" fmla="*/ 698500 w 3712864"/>
                <a:gd name="connsiteY7" fmla="*/ 1153049 h 1349899"/>
                <a:gd name="connsiteX8" fmla="*/ 838200 w 3712864"/>
                <a:gd name="connsiteY8" fmla="*/ 1165749 h 1349899"/>
                <a:gd name="connsiteX9" fmla="*/ 965200 w 3712864"/>
                <a:gd name="connsiteY9" fmla="*/ 1172099 h 1349899"/>
                <a:gd name="connsiteX10" fmla="*/ 1016000 w 3712864"/>
                <a:gd name="connsiteY10" fmla="*/ 1153049 h 1349899"/>
                <a:gd name="connsiteX11" fmla="*/ 1073150 w 3712864"/>
                <a:gd name="connsiteY11" fmla="*/ 1280049 h 1349899"/>
                <a:gd name="connsiteX12" fmla="*/ 1193800 w 3712864"/>
                <a:gd name="connsiteY12" fmla="*/ 1330849 h 1349899"/>
                <a:gd name="connsiteX13" fmla="*/ 1333500 w 3712864"/>
                <a:gd name="connsiteY13" fmla="*/ 1349899 h 1349899"/>
                <a:gd name="connsiteX14" fmla="*/ 1428750 w 3712864"/>
                <a:gd name="connsiteY14" fmla="*/ 1349899 h 1349899"/>
                <a:gd name="connsiteX15" fmla="*/ 1428750 w 3712864"/>
                <a:gd name="connsiteY15" fmla="*/ 1305449 h 1349899"/>
                <a:gd name="connsiteX16" fmla="*/ 1479550 w 3712864"/>
                <a:gd name="connsiteY16" fmla="*/ 1222899 h 1349899"/>
                <a:gd name="connsiteX17" fmla="*/ 1498600 w 3712864"/>
                <a:gd name="connsiteY17" fmla="*/ 1165749 h 1349899"/>
                <a:gd name="connsiteX18" fmla="*/ 1498600 w 3712864"/>
                <a:gd name="connsiteY18" fmla="*/ 1114949 h 1349899"/>
                <a:gd name="connsiteX19" fmla="*/ 1498600 w 3712864"/>
                <a:gd name="connsiteY19" fmla="*/ 1064149 h 1349899"/>
                <a:gd name="connsiteX20" fmla="*/ 1587500 w 3712864"/>
                <a:gd name="connsiteY20" fmla="*/ 1051449 h 1349899"/>
                <a:gd name="connsiteX21" fmla="*/ 1682750 w 3712864"/>
                <a:gd name="connsiteY21" fmla="*/ 1038749 h 1349899"/>
                <a:gd name="connsiteX22" fmla="*/ 1695450 w 3712864"/>
                <a:gd name="connsiteY22" fmla="*/ 1019699 h 1349899"/>
                <a:gd name="connsiteX23" fmla="*/ 1771650 w 3712864"/>
                <a:gd name="connsiteY23" fmla="*/ 1026049 h 1349899"/>
                <a:gd name="connsiteX24" fmla="*/ 1835150 w 3712864"/>
                <a:gd name="connsiteY24" fmla="*/ 1070499 h 1349899"/>
                <a:gd name="connsiteX25" fmla="*/ 1936750 w 3712864"/>
                <a:gd name="connsiteY25" fmla="*/ 1070499 h 1349899"/>
                <a:gd name="connsiteX26" fmla="*/ 2032000 w 3712864"/>
                <a:gd name="connsiteY26" fmla="*/ 1076849 h 1349899"/>
                <a:gd name="connsiteX27" fmla="*/ 2133600 w 3712864"/>
                <a:gd name="connsiteY27" fmla="*/ 1102249 h 1349899"/>
                <a:gd name="connsiteX28" fmla="*/ 2203450 w 3712864"/>
                <a:gd name="connsiteY28" fmla="*/ 1140349 h 1349899"/>
                <a:gd name="connsiteX29" fmla="*/ 2286000 w 3712864"/>
                <a:gd name="connsiteY29" fmla="*/ 1133999 h 1349899"/>
                <a:gd name="connsiteX30" fmla="*/ 2311400 w 3712864"/>
                <a:gd name="connsiteY30" fmla="*/ 1165749 h 1349899"/>
                <a:gd name="connsiteX31" fmla="*/ 2381250 w 3712864"/>
                <a:gd name="connsiteY31" fmla="*/ 1191149 h 1349899"/>
                <a:gd name="connsiteX32" fmla="*/ 2457450 w 3712864"/>
                <a:gd name="connsiteY32" fmla="*/ 1172099 h 1349899"/>
                <a:gd name="connsiteX33" fmla="*/ 2514600 w 3712864"/>
                <a:gd name="connsiteY33" fmla="*/ 1197499 h 1349899"/>
                <a:gd name="connsiteX34" fmla="*/ 2559050 w 3712864"/>
                <a:gd name="connsiteY34" fmla="*/ 1146699 h 1349899"/>
                <a:gd name="connsiteX35" fmla="*/ 2616200 w 3712864"/>
                <a:gd name="connsiteY35" fmla="*/ 1140349 h 1349899"/>
                <a:gd name="connsiteX36" fmla="*/ 2730500 w 3712864"/>
                <a:gd name="connsiteY36" fmla="*/ 1114949 h 1349899"/>
                <a:gd name="connsiteX37" fmla="*/ 2838450 w 3712864"/>
                <a:gd name="connsiteY37" fmla="*/ 1064149 h 1349899"/>
                <a:gd name="connsiteX38" fmla="*/ 2882900 w 3712864"/>
                <a:gd name="connsiteY38" fmla="*/ 1045099 h 1349899"/>
                <a:gd name="connsiteX39" fmla="*/ 2895600 w 3712864"/>
                <a:gd name="connsiteY39" fmla="*/ 975249 h 1349899"/>
                <a:gd name="connsiteX40" fmla="*/ 2959100 w 3712864"/>
                <a:gd name="connsiteY40" fmla="*/ 918099 h 1349899"/>
                <a:gd name="connsiteX41" fmla="*/ 2984500 w 3712864"/>
                <a:gd name="connsiteY41" fmla="*/ 886349 h 1349899"/>
                <a:gd name="connsiteX42" fmla="*/ 3028950 w 3712864"/>
                <a:gd name="connsiteY42" fmla="*/ 803799 h 1349899"/>
                <a:gd name="connsiteX43" fmla="*/ 3060700 w 3712864"/>
                <a:gd name="connsiteY43" fmla="*/ 708549 h 1349899"/>
                <a:gd name="connsiteX44" fmla="*/ 3143250 w 3712864"/>
                <a:gd name="connsiteY44" fmla="*/ 645049 h 1349899"/>
                <a:gd name="connsiteX45" fmla="*/ 3206750 w 3712864"/>
                <a:gd name="connsiteY45" fmla="*/ 587899 h 1349899"/>
                <a:gd name="connsiteX46" fmla="*/ 3314700 w 3712864"/>
                <a:gd name="connsiteY46" fmla="*/ 492649 h 1349899"/>
                <a:gd name="connsiteX47" fmla="*/ 3366087 w 3712864"/>
                <a:gd name="connsiteY47" fmla="*/ 377686 h 1349899"/>
                <a:gd name="connsiteX48" fmla="*/ 3422650 w 3712864"/>
                <a:gd name="connsiteY48" fmla="*/ 416449 h 1349899"/>
                <a:gd name="connsiteX49" fmla="*/ 3505944 w 3712864"/>
                <a:gd name="connsiteY49" fmla="*/ 291942 h 1349899"/>
                <a:gd name="connsiteX50" fmla="*/ 3546390 w 3712864"/>
                <a:gd name="connsiteY50" fmla="*/ 273148 h 1349899"/>
                <a:gd name="connsiteX51" fmla="*/ 3712864 w 3712864"/>
                <a:gd name="connsiteY51" fmla="*/ 8861 h 1349899"/>
                <a:gd name="connsiteX0" fmla="*/ 0 w 3712864"/>
                <a:gd name="connsiteY0" fmla="*/ 816499 h 1349899"/>
                <a:gd name="connsiteX1" fmla="*/ 165100 w 3712864"/>
                <a:gd name="connsiteY1" fmla="*/ 899049 h 1349899"/>
                <a:gd name="connsiteX2" fmla="*/ 266700 w 3712864"/>
                <a:gd name="connsiteY2" fmla="*/ 937149 h 1349899"/>
                <a:gd name="connsiteX3" fmla="*/ 298450 w 3712864"/>
                <a:gd name="connsiteY3" fmla="*/ 987949 h 1349899"/>
                <a:gd name="connsiteX4" fmla="*/ 368300 w 3712864"/>
                <a:gd name="connsiteY4" fmla="*/ 1026049 h 1349899"/>
                <a:gd name="connsiteX5" fmla="*/ 501650 w 3712864"/>
                <a:gd name="connsiteY5" fmla="*/ 1076849 h 1349899"/>
                <a:gd name="connsiteX6" fmla="*/ 603250 w 3712864"/>
                <a:gd name="connsiteY6" fmla="*/ 1146699 h 1349899"/>
                <a:gd name="connsiteX7" fmla="*/ 698500 w 3712864"/>
                <a:gd name="connsiteY7" fmla="*/ 1153049 h 1349899"/>
                <a:gd name="connsiteX8" fmla="*/ 838200 w 3712864"/>
                <a:gd name="connsiteY8" fmla="*/ 1165749 h 1349899"/>
                <a:gd name="connsiteX9" fmla="*/ 965200 w 3712864"/>
                <a:gd name="connsiteY9" fmla="*/ 1172099 h 1349899"/>
                <a:gd name="connsiteX10" fmla="*/ 1016000 w 3712864"/>
                <a:gd name="connsiteY10" fmla="*/ 1153049 h 1349899"/>
                <a:gd name="connsiteX11" fmla="*/ 1073150 w 3712864"/>
                <a:gd name="connsiteY11" fmla="*/ 1280049 h 1349899"/>
                <a:gd name="connsiteX12" fmla="*/ 1193800 w 3712864"/>
                <a:gd name="connsiteY12" fmla="*/ 1330849 h 1349899"/>
                <a:gd name="connsiteX13" fmla="*/ 1333500 w 3712864"/>
                <a:gd name="connsiteY13" fmla="*/ 1349899 h 1349899"/>
                <a:gd name="connsiteX14" fmla="*/ 1428750 w 3712864"/>
                <a:gd name="connsiteY14" fmla="*/ 1349899 h 1349899"/>
                <a:gd name="connsiteX15" fmla="*/ 1428750 w 3712864"/>
                <a:gd name="connsiteY15" fmla="*/ 1305449 h 1349899"/>
                <a:gd name="connsiteX16" fmla="*/ 1479550 w 3712864"/>
                <a:gd name="connsiteY16" fmla="*/ 1222899 h 1349899"/>
                <a:gd name="connsiteX17" fmla="*/ 1498600 w 3712864"/>
                <a:gd name="connsiteY17" fmla="*/ 1165749 h 1349899"/>
                <a:gd name="connsiteX18" fmla="*/ 1498600 w 3712864"/>
                <a:gd name="connsiteY18" fmla="*/ 1114949 h 1349899"/>
                <a:gd name="connsiteX19" fmla="*/ 1498600 w 3712864"/>
                <a:gd name="connsiteY19" fmla="*/ 1064149 h 1349899"/>
                <a:gd name="connsiteX20" fmla="*/ 1587500 w 3712864"/>
                <a:gd name="connsiteY20" fmla="*/ 1051449 h 1349899"/>
                <a:gd name="connsiteX21" fmla="*/ 1682750 w 3712864"/>
                <a:gd name="connsiteY21" fmla="*/ 1038749 h 1349899"/>
                <a:gd name="connsiteX22" fmla="*/ 1695450 w 3712864"/>
                <a:gd name="connsiteY22" fmla="*/ 1019699 h 1349899"/>
                <a:gd name="connsiteX23" fmla="*/ 1771650 w 3712864"/>
                <a:gd name="connsiteY23" fmla="*/ 1026049 h 1349899"/>
                <a:gd name="connsiteX24" fmla="*/ 1835150 w 3712864"/>
                <a:gd name="connsiteY24" fmla="*/ 1070499 h 1349899"/>
                <a:gd name="connsiteX25" fmla="*/ 1936750 w 3712864"/>
                <a:gd name="connsiteY25" fmla="*/ 1070499 h 1349899"/>
                <a:gd name="connsiteX26" fmla="*/ 2032000 w 3712864"/>
                <a:gd name="connsiteY26" fmla="*/ 1076849 h 1349899"/>
                <a:gd name="connsiteX27" fmla="*/ 2133600 w 3712864"/>
                <a:gd name="connsiteY27" fmla="*/ 1102249 h 1349899"/>
                <a:gd name="connsiteX28" fmla="*/ 2203450 w 3712864"/>
                <a:gd name="connsiteY28" fmla="*/ 1140349 h 1349899"/>
                <a:gd name="connsiteX29" fmla="*/ 2286000 w 3712864"/>
                <a:gd name="connsiteY29" fmla="*/ 1133999 h 1349899"/>
                <a:gd name="connsiteX30" fmla="*/ 2311400 w 3712864"/>
                <a:gd name="connsiteY30" fmla="*/ 1165749 h 1349899"/>
                <a:gd name="connsiteX31" fmla="*/ 2381250 w 3712864"/>
                <a:gd name="connsiteY31" fmla="*/ 1191149 h 1349899"/>
                <a:gd name="connsiteX32" fmla="*/ 2457450 w 3712864"/>
                <a:gd name="connsiteY32" fmla="*/ 1172099 h 1349899"/>
                <a:gd name="connsiteX33" fmla="*/ 2514600 w 3712864"/>
                <a:gd name="connsiteY33" fmla="*/ 1197499 h 1349899"/>
                <a:gd name="connsiteX34" fmla="*/ 2559050 w 3712864"/>
                <a:gd name="connsiteY34" fmla="*/ 1146699 h 1349899"/>
                <a:gd name="connsiteX35" fmla="*/ 2616200 w 3712864"/>
                <a:gd name="connsiteY35" fmla="*/ 1140349 h 1349899"/>
                <a:gd name="connsiteX36" fmla="*/ 2730500 w 3712864"/>
                <a:gd name="connsiteY36" fmla="*/ 1114949 h 1349899"/>
                <a:gd name="connsiteX37" fmla="*/ 2838450 w 3712864"/>
                <a:gd name="connsiteY37" fmla="*/ 1064149 h 1349899"/>
                <a:gd name="connsiteX38" fmla="*/ 2882900 w 3712864"/>
                <a:gd name="connsiteY38" fmla="*/ 1045099 h 1349899"/>
                <a:gd name="connsiteX39" fmla="*/ 2895600 w 3712864"/>
                <a:gd name="connsiteY39" fmla="*/ 975249 h 1349899"/>
                <a:gd name="connsiteX40" fmla="*/ 2959100 w 3712864"/>
                <a:gd name="connsiteY40" fmla="*/ 918099 h 1349899"/>
                <a:gd name="connsiteX41" fmla="*/ 2984500 w 3712864"/>
                <a:gd name="connsiteY41" fmla="*/ 886349 h 1349899"/>
                <a:gd name="connsiteX42" fmla="*/ 3028950 w 3712864"/>
                <a:gd name="connsiteY42" fmla="*/ 803799 h 1349899"/>
                <a:gd name="connsiteX43" fmla="*/ 3060700 w 3712864"/>
                <a:gd name="connsiteY43" fmla="*/ 708549 h 1349899"/>
                <a:gd name="connsiteX44" fmla="*/ 3143250 w 3712864"/>
                <a:gd name="connsiteY44" fmla="*/ 645049 h 1349899"/>
                <a:gd name="connsiteX45" fmla="*/ 3206750 w 3712864"/>
                <a:gd name="connsiteY45" fmla="*/ 587899 h 1349899"/>
                <a:gd name="connsiteX46" fmla="*/ 3314700 w 3712864"/>
                <a:gd name="connsiteY46" fmla="*/ 492649 h 1349899"/>
                <a:gd name="connsiteX47" fmla="*/ 3366087 w 3712864"/>
                <a:gd name="connsiteY47" fmla="*/ 377686 h 1349899"/>
                <a:gd name="connsiteX48" fmla="*/ 3422650 w 3712864"/>
                <a:gd name="connsiteY48" fmla="*/ 366895 h 1349899"/>
                <a:gd name="connsiteX49" fmla="*/ 3505944 w 3712864"/>
                <a:gd name="connsiteY49" fmla="*/ 291942 h 1349899"/>
                <a:gd name="connsiteX50" fmla="*/ 3546390 w 3712864"/>
                <a:gd name="connsiteY50" fmla="*/ 273148 h 1349899"/>
                <a:gd name="connsiteX51" fmla="*/ 3712864 w 3712864"/>
                <a:gd name="connsiteY51" fmla="*/ 8861 h 1349899"/>
                <a:gd name="connsiteX0" fmla="*/ 0 w 3712864"/>
                <a:gd name="connsiteY0" fmla="*/ 816503 h 1349903"/>
                <a:gd name="connsiteX1" fmla="*/ 165100 w 3712864"/>
                <a:gd name="connsiteY1" fmla="*/ 899053 h 1349903"/>
                <a:gd name="connsiteX2" fmla="*/ 266700 w 3712864"/>
                <a:gd name="connsiteY2" fmla="*/ 937153 h 1349903"/>
                <a:gd name="connsiteX3" fmla="*/ 298450 w 3712864"/>
                <a:gd name="connsiteY3" fmla="*/ 987953 h 1349903"/>
                <a:gd name="connsiteX4" fmla="*/ 368300 w 3712864"/>
                <a:gd name="connsiteY4" fmla="*/ 1026053 h 1349903"/>
                <a:gd name="connsiteX5" fmla="*/ 501650 w 3712864"/>
                <a:gd name="connsiteY5" fmla="*/ 1076853 h 1349903"/>
                <a:gd name="connsiteX6" fmla="*/ 603250 w 3712864"/>
                <a:gd name="connsiteY6" fmla="*/ 1146703 h 1349903"/>
                <a:gd name="connsiteX7" fmla="*/ 698500 w 3712864"/>
                <a:gd name="connsiteY7" fmla="*/ 1153053 h 1349903"/>
                <a:gd name="connsiteX8" fmla="*/ 838200 w 3712864"/>
                <a:gd name="connsiteY8" fmla="*/ 1165753 h 1349903"/>
                <a:gd name="connsiteX9" fmla="*/ 965200 w 3712864"/>
                <a:gd name="connsiteY9" fmla="*/ 1172103 h 1349903"/>
                <a:gd name="connsiteX10" fmla="*/ 1016000 w 3712864"/>
                <a:gd name="connsiteY10" fmla="*/ 1153053 h 1349903"/>
                <a:gd name="connsiteX11" fmla="*/ 1073150 w 3712864"/>
                <a:gd name="connsiteY11" fmla="*/ 1280053 h 1349903"/>
                <a:gd name="connsiteX12" fmla="*/ 1193800 w 3712864"/>
                <a:gd name="connsiteY12" fmla="*/ 1330853 h 1349903"/>
                <a:gd name="connsiteX13" fmla="*/ 1333500 w 3712864"/>
                <a:gd name="connsiteY13" fmla="*/ 1349903 h 1349903"/>
                <a:gd name="connsiteX14" fmla="*/ 1428750 w 3712864"/>
                <a:gd name="connsiteY14" fmla="*/ 1349903 h 1349903"/>
                <a:gd name="connsiteX15" fmla="*/ 1428750 w 3712864"/>
                <a:gd name="connsiteY15" fmla="*/ 1305453 h 1349903"/>
                <a:gd name="connsiteX16" fmla="*/ 1479550 w 3712864"/>
                <a:gd name="connsiteY16" fmla="*/ 1222903 h 1349903"/>
                <a:gd name="connsiteX17" fmla="*/ 1498600 w 3712864"/>
                <a:gd name="connsiteY17" fmla="*/ 1165753 h 1349903"/>
                <a:gd name="connsiteX18" fmla="*/ 1498600 w 3712864"/>
                <a:gd name="connsiteY18" fmla="*/ 1114953 h 1349903"/>
                <a:gd name="connsiteX19" fmla="*/ 1498600 w 3712864"/>
                <a:gd name="connsiteY19" fmla="*/ 1064153 h 1349903"/>
                <a:gd name="connsiteX20" fmla="*/ 1587500 w 3712864"/>
                <a:gd name="connsiteY20" fmla="*/ 1051453 h 1349903"/>
                <a:gd name="connsiteX21" fmla="*/ 1682750 w 3712864"/>
                <a:gd name="connsiteY21" fmla="*/ 1038753 h 1349903"/>
                <a:gd name="connsiteX22" fmla="*/ 1695450 w 3712864"/>
                <a:gd name="connsiteY22" fmla="*/ 1019703 h 1349903"/>
                <a:gd name="connsiteX23" fmla="*/ 1771650 w 3712864"/>
                <a:gd name="connsiteY23" fmla="*/ 1026053 h 1349903"/>
                <a:gd name="connsiteX24" fmla="*/ 1835150 w 3712864"/>
                <a:gd name="connsiteY24" fmla="*/ 1070503 h 1349903"/>
                <a:gd name="connsiteX25" fmla="*/ 1936750 w 3712864"/>
                <a:gd name="connsiteY25" fmla="*/ 1070503 h 1349903"/>
                <a:gd name="connsiteX26" fmla="*/ 2032000 w 3712864"/>
                <a:gd name="connsiteY26" fmla="*/ 1076853 h 1349903"/>
                <a:gd name="connsiteX27" fmla="*/ 2133600 w 3712864"/>
                <a:gd name="connsiteY27" fmla="*/ 1102253 h 1349903"/>
                <a:gd name="connsiteX28" fmla="*/ 2203450 w 3712864"/>
                <a:gd name="connsiteY28" fmla="*/ 1140353 h 1349903"/>
                <a:gd name="connsiteX29" fmla="*/ 2286000 w 3712864"/>
                <a:gd name="connsiteY29" fmla="*/ 1134003 h 1349903"/>
                <a:gd name="connsiteX30" fmla="*/ 2311400 w 3712864"/>
                <a:gd name="connsiteY30" fmla="*/ 1165753 h 1349903"/>
                <a:gd name="connsiteX31" fmla="*/ 2381250 w 3712864"/>
                <a:gd name="connsiteY31" fmla="*/ 1191153 h 1349903"/>
                <a:gd name="connsiteX32" fmla="*/ 2457450 w 3712864"/>
                <a:gd name="connsiteY32" fmla="*/ 1172103 h 1349903"/>
                <a:gd name="connsiteX33" fmla="*/ 2514600 w 3712864"/>
                <a:gd name="connsiteY33" fmla="*/ 1197503 h 1349903"/>
                <a:gd name="connsiteX34" fmla="*/ 2559050 w 3712864"/>
                <a:gd name="connsiteY34" fmla="*/ 1146703 h 1349903"/>
                <a:gd name="connsiteX35" fmla="*/ 2616200 w 3712864"/>
                <a:gd name="connsiteY35" fmla="*/ 1140353 h 1349903"/>
                <a:gd name="connsiteX36" fmla="*/ 2730500 w 3712864"/>
                <a:gd name="connsiteY36" fmla="*/ 1114953 h 1349903"/>
                <a:gd name="connsiteX37" fmla="*/ 2838450 w 3712864"/>
                <a:gd name="connsiteY37" fmla="*/ 1064153 h 1349903"/>
                <a:gd name="connsiteX38" fmla="*/ 2882900 w 3712864"/>
                <a:gd name="connsiteY38" fmla="*/ 1045103 h 1349903"/>
                <a:gd name="connsiteX39" fmla="*/ 2895600 w 3712864"/>
                <a:gd name="connsiteY39" fmla="*/ 975253 h 1349903"/>
                <a:gd name="connsiteX40" fmla="*/ 2959100 w 3712864"/>
                <a:gd name="connsiteY40" fmla="*/ 918103 h 1349903"/>
                <a:gd name="connsiteX41" fmla="*/ 2984500 w 3712864"/>
                <a:gd name="connsiteY41" fmla="*/ 886353 h 1349903"/>
                <a:gd name="connsiteX42" fmla="*/ 3028950 w 3712864"/>
                <a:gd name="connsiteY42" fmla="*/ 803803 h 1349903"/>
                <a:gd name="connsiteX43" fmla="*/ 3060700 w 3712864"/>
                <a:gd name="connsiteY43" fmla="*/ 708553 h 1349903"/>
                <a:gd name="connsiteX44" fmla="*/ 3143250 w 3712864"/>
                <a:gd name="connsiteY44" fmla="*/ 645053 h 1349903"/>
                <a:gd name="connsiteX45" fmla="*/ 3206750 w 3712864"/>
                <a:gd name="connsiteY45" fmla="*/ 587903 h 1349903"/>
                <a:gd name="connsiteX46" fmla="*/ 3314700 w 3712864"/>
                <a:gd name="connsiteY46" fmla="*/ 492653 h 1349903"/>
                <a:gd name="connsiteX47" fmla="*/ 3366087 w 3712864"/>
                <a:gd name="connsiteY47" fmla="*/ 377690 h 1349903"/>
                <a:gd name="connsiteX48" fmla="*/ 3422650 w 3712864"/>
                <a:gd name="connsiteY48" fmla="*/ 366899 h 1349903"/>
                <a:gd name="connsiteX49" fmla="*/ 3505944 w 3712864"/>
                <a:gd name="connsiteY49" fmla="*/ 291946 h 1349903"/>
                <a:gd name="connsiteX50" fmla="*/ 3546390 w 3712864"/>
                <a:gd name="connsiteY50" fmla="*/ 273152 h 1349903"/>
                <a:gd name="connsiteX51" fmla="*/ 3712864 w 3712864"/>
                <a:gd name="connsiteY51" fmla="*/ 8865 h 1349903"/>
                <a:gd name="connsiteX0" fmla="*/ 0 w 3712864"/>
                <a:gd name="connsiteY0" fmla="*/ 815662 h 1349062"/>
                <a:gd name="connsiteX1" fmla="*/ 165100 w 3712864"/>
                <a:gd name="connsiteY1" fmla="*/ 898212 h 1349062"/>
                <a:gd name="connsiteX2" fmla="*/ 266700 w 3712864"/>
                <a:gd name="connsiteY2" fmla="*/ 936312 h 1349062"/>
                <a:gd name="connsiteX3" fmla="*/ 298450 w 3712864"/>
                <a:gd name="connsiteY3" fmla="*/ 987112 h 1349062"/>
                <a:gd name="connsiteX4" fmla="*/ 368300 w 3712864"/>
                <a:gd name="connsiteY4" fmla="*/ 1025212 h 1349062"/>
                <a:gd name="connsiteX5" fmla="*/ 501650 w 3712864"/>
                <a:gd name="connsiteY5" fmla="*/ 1076012 h 1349062"/>
                <a:gd name="connsiteX6" fmla="*/ 603250 w 3712864"/>
                <a:gd name="connsiteY6" fmla="*/ 1145862 h 1349062"/>
                <a:gd name="connsiteX7" fmla="*/ 698500 w 3712864"/>
                <a:gd name="connsiteY7" fmla="*/ 1152212 h 1349062"/>
                <a:gd name="connsiteX8" fmla="*/ 838200 w 3712864"/>
                <a:gd name="connsiteY8" fmla="*/ 1164912 h 1349062"/>
                <a:gd name="connsiteX9" fmla="*/ 965200 w 3712864"/>
                <a:gd name="connsiteY9" fmla="*/ 1171262 h 1349062"/>
                <a:gd name="connsiteX10" fmla="*/ 1016000 w 3712864"/>
                <a:gd name="connsiteY10" fmla="*/ 1152212 h 1349062"/>
                <a:gd name="connsiteX11" fmla="*/ 1073150 w 3712864"/>
                <a:gd name="connsiteY11" fmla="*/ 1279212 h 1349062"/>
                <a:gd name="connsiteX12" fmla="*/ 1193800 w 3712864"/>
                <a:gd name="connsiteY12" fmla="*/ 1330012 h 1349062"/>
                <a:gd name="connsiteX13" fmla="*/ 1333500 w 3712864"/>
                <a:gd name="connsiteY13" fmla="*/ 1349062 h 1349062"/>
                <a:gd name="connsiteX14" fmla="*/ 1428750 w 3712864"/>
                <a:gd name="connsiteY14" fmla="*/ 1349062 h 1349062"/>
                <a:gd name="connsiteX15" fmla="*/ 1428750 w 3712864"/>
                <a:gd name="connsiteY15" fmla="*/ 1304612 h 1349062"/>
                <a:gd name="connsiteX16" fmla="*/ 1479550 w 3712864"/>
                <a:gd name="connsiteY16" fmla="*/ 1222062 h 1349062"/>
                <a:gd name="connsiteX17" fmla="*/ 1498600 w 3712864"/>
                <a:gd name="connsiteY17" fmla="*/ 1164912 h 1349062"/>
                <a:gd name="connsiteX18" fmla="*/ 1498600 w 3712864"/>
                <a:gd name="connsiteY18" fmla="*/ 1114112 h 1349062"/>
                <a:gd name="connsiteX19" fmla="*/ 1498600 w 3712864"/>
                <a:gd name="connsiteY19" fmla="*/ 1063312 h 1349062"/>
                <a:gd name="connsiteX20" fmla="*/ 1587500 w 3712864"/>
                <a:gd name="connsiteY20" fmla="*/ 1050612 h 1349062"/>
                <a:gd name="connsiteX21" fmla="*/ 1682750 w 3712864"/>
                <a:gd name="connsiteY21" fmla="*/ 1037912 h 1349062"/>
                <a:gd name="connsiteX22" fmla="*/ 1695450 w 3712864"/>
                <a:gd name="connsiteY22" fmla="*/ 1018862 h 1349062"/>
                <a:gd name="connsiteX23" fmla="*/ 1771650 w 3712864"/>
                <a:gd name="connsiteY23" fmla="*/ 1025212 h 1349062"/>
                <a:gd name="connsiteX24" fmla="*/ 1835150 w 3712864"/>
                <a:gd name="connsiteY24" fmla="*/ 1069662 h 1349062"/>
                <a:gd name="connsiteX25" fmla="*/ 1936750 w 3712864"/>
                <a:gd name="connsiteY25" fmla="*/ 1069662 h 1349062"/>
                <a:gd name="connsiteX26" fmla="*/ 2032000 w 3712864"/>
                <a:gd name="connsiteY26" fmla="*/ 1076012 h 1349062"/>
                <a:gd name="connsiteX27" fmla="*/ 2133600 w 3712864"/>
                <a:gd name="connsiteY27" fmla="*/ 1101412 h 1349062"/>
                <a:gd name="connsiteX28" fmla="*/ 2203450 w 3712864"/>
                <a:gd name="connsiteY28" fmla="*/ 1139512 h 1349062"/>
                <a:gd name="connsiteX29" fmla="*/ 2286000 w 3712864"/>
                <a:gd name="connsiteY29" fmla="*/ 1133162 h 1349062"/>
                <a:gd name="connsiteX30" fmla="*/ 2311400 w 3712864"/>
                <a:gd name="connsiteY30" fmla="*/ 1164912 h 1349062"/>
                <a:gd name="connsiteX31" fmla="*/ 2381250 w 3712864"/>
                <a:gd name="connsiteY31" fmla="*/ 1190312 h 1349062"/>
                <a:gd name="connsiteX32" fmla="*/ 2457450 w 3712864"/>
                <a:gd name="connsiteY32" fmla="*/ 1171262 h 1349062"/>
                <a:gd name="connsiteX33" fmla="*/ 2514600 w 3712864"/>
                <a:gd name="connsiteY33" fmla="*/ 1196662 h 1349062"/>
                <a:gd name="connsiteX34" fmla="*/ 2559050 w 3712864"/>
                <a:gd name="connsiteY34" fmla="*/ 1145862 h 1349062"/>
                <a:gd name="connsiteX35" fmla="*/ 2616200 w 3712864"/>
                <a:gd name="connsiteY35" fmla="*/ 1139512 h 1349062"/>
                <a:gd name="connsiteX36" fmla="*/ 2730500 w 3712864"/>
                <a:gd name="connsiteY36" fmla="*/ 1114112 h 1349062"/>
                <a:gd name="connsiteX37" fmla="*/ 2838450 w 3712864"/>
                <a:gd name="connsiteY37" fmla="*/ 1063312 h 1349062"/>
                <a:gd name="connsiteX38" fmla="*/ 2882900 w 3712864"/>
                <a:gd name="connsiteY38" fmla="*/ 1044262 h 1349062"/>
                <a:gd name="connsiteX39" fmla="*/ 2895600 w 3712864"/>
                <a:gd name="connsiteY39" fmla="*/ 974412 h 1349062"/>
                <a:gd name="connsiteX40" fmla="*/ 2959100 w 3712864"/>
                <a:gd name="connsiteY40" fmla="*/ 917262 h 1349062"/>
                <a:gd name="connsiteX41" fmla="*/ 2984500 w 3712864"/>
                <a:gd name="connsiteY41" fmla="*/ 885512 h 1349062"/>
                <a:gd name="connsiteX42" fmla="*/ 3028950 w 3712864"/>
                <a:gd name="connsiteY42" fmla="*/ 802962 h 1349062"/>
                <a:gd name="connsiteX43" fmla="*/ 3060700 w 3712864"/>
                <a:gd name="connsiteY43" fmla="*/ 707712 h 1349062"/>
                <a:gd name="connsiteX44" fmla="*/ 3143250 w 3712864"/>
                <a:gd name="connsiteY44" fmla="*/ 644212 h 1349062"/>
                <a:gd name="connsiteX45" fmla="*/ 3206750 w 3712864"/>
                <a:gd name="connsiteY45" fmla="*/ 587062 h 1349062"/>
                <a:gd name="connsiteX46" fmla="*/ 3314700 w 3712864"/>
                <a:gd name="connsiteY46" fmla="*/ 491812 h 1349062"/>
                <a:gd name="connsiteX47" fmla="*/ 3366087 w 3712864"/>
                <a:gd name="connsiteY47" fmla="*/ 376849 h 1349062"/>
                <a:gd name="connsiteX48" fmla="*/ 3422650 w 3712864"/>
                <a:gd name="connsiteY48" fmla="*/ 366058 h 1349062"/>
                <a:gd name="connsiteX49" fmla="*/ 3505944 w 3712864"/>
                <a:gd name="connsiteY49" fmla="*/ 291105 h 1349062"/>
                <a:gd name="connsiteX50" fmla="*/ 3546390 w 3712864"/>
                <a:gd name="connsiteY50" fmla="*/ 272311 h 1349062"/>
                <a:gd name="connsiteX51" fmla="*/ 3712864 w 3712864"/>
                <a:gd name="connsiteY51" fmla="*/ 8024 h 1349062"/>
                <a:gd name="connsiteX0" fmla="*/ 0 w 3712864"/>
                <a:gd name="connsiteY0" fmla="*/ 816051 h 1349451"/>
                <a:gd name="connsiteX1" fmla="*/ 165100 w 3712864"/>
                <a:gd name="connsiteY1" fmla="*/ 898601 h 1349451"/>
                <a:gd name="connsiteX2" fmla="*/ 266700 w 3712864"/>
                <a:gd name="connsiteY2" fmla="*/ 936701 h 1349451"/>
                <a:gd name="connsiteX3" fmla="*/ 298450 w 3712864"/>
                <a:gd name="connsiteY3" fmla="*/ 987501 h 1349451"/>
                <a:gd name="connsiteX4" fmla="*/ 368300 w 3712864"/>
                <a:gd name="connsiteY4" fmla="*/ 1025601 h 1349451"/>
                <a:gd name="connsiteX5" fmla="*/ 501650 w 3712864"/>
                <a:gd name="connsiteY5" fmla="*/ 1076401 h 1349451"/>
                <a:gd name="connsiteX6" fmla="*/ 603250 w 3712864"/>
                <a:gd name="connsiteY6" fmla="*/ 1146251 h 1349451"/>
                <a:gd name="connsiteX7" fmla="*/ 698500 w 3712864"/>
                <a:gd name="connsiteY7" fmla="*/ 1152601 h 1349451"/>
                <a:gd name="connsiteX8" fmla="*/ 838200 w 3712864"/>
                <a:gd name="connsiteY8" fmla="*/ 1165301 h 1349451"/>
                <a:gd name="connsiteX9" fmla="*/ 965200 w 3712864"/>
                <a:gd name="connsiteY9" fmla="*/ 1171651 h 1349451"/>
                <a:gd name="connsiteX10" fmla="*/ 1016000 w 3712864"/>
                <a:gd name="connsiteY10" fmla="*/ 1152601 h 1349451"/>
                <a:gd name="connsiteX11" fmla="*/ 1073150 w 3712864"/>
                <a:gd name="connsiteY11" fmla="*/ 1279601 h 1349451"/>
                <a:gd name="connsiteX12" fmla="*/ 1193800 w 3712864"/>
                <a:gd name="connsiteY12" fmla="*/ 1330401 h 1349451"/>
                <a:gd name="connsiteX13" fmla="*/ 1333500 w 3712864"/>
                <a:gd name="connsiteY13" fmla="*/ 1349451 h 1349451"/>
                <a:gd name="connsiteX14" fmla="*/ 1428750 w 3712864"/>
                <a:gd name="connsiteY14" fmla="*/ 1349451 h 1349451"/>
                <a:gd name="connsiteX15" fmla="*/ 1428750 w 3712864"/>
                <a:gd name="connsiteY15" fmla="*/ 1305001 h 1349451"/>
                <a:gd name="connsiteX16" fmla="*/ 1479550 w 3712864"/>
                <a:gd name="connsiteY16" fmla="*/ 1222451 h 1349451"/>
                <a:gd name="connsiteX17" fmla="*/ 1498600 w 3712864"/>
                <a:gd name="connsiteY17" fmla="*/ 1165301 h 1349451"/>
                <a:gd name="connsiteX18" fmla="*/ 1498600 w 3712864"/>
                <a:gd name="connsiteY18" fmla="*/ 1114501 h 1349451"/>
                <a:gd name="connsiteX19" fmla="*/ 1498600 w 3712864"/>
                <a:gd name="connsiteY19" fmla="*/ 1063701 h 1349451"/>
                <a:gd name="connsiteX20" fmla="*/ 1587500 w 3712864"/>
                <a:gd name="connsiteY20" fmla="*/ 1051001 h 1349451"/>
                <a:gd name="connsiteX21" fmla="*/ 1682750 w 3712864"/>
                <a:gd name="connsiteY21" fmla="*/ 1038301 h 1349451"/>
                <a:gd name="connsiteX22" fmla="*/ 1695450 w 3712864"/>
                <a:gd name="connsiteY22" fmla="*/ 1019251 h 1349451"/>
                <a:gd name="connsiteX23" fmla="*/ 1771650 w 3712864"/>
                <a:gd name="connsiteY23" fmla="*/ 1025601 h 1349451"/>
                <a:gd name="connsiteX24" fmla="*/ 1835150 w 3712864"/>
                <a:gd name="connsiteY24" fmla="*/ 1070051 h 1349451"/>
                <a:gd name="connsiteX25" fmla="*/ 1936750 w 3712864"/>
                <a:gd name="connsiteY25" fmla="*/ 1070051 h 1349451"/>
                <a:gd name="connsiteX26" fmla="*/ 2032000 w 3712864"/>
                <a:gd name="connsiteY26" fmla="*/ 1076401 h 1349451"/>
                <a:gd name="connsiteX27" fmla="*/ 2133600 w 3712864"/>
                <a:gd name="connsiteY27" fmla="*/ 1101801 h 1349451"/>
                <a:gd name="connsiteX28" fmla="*/ 2203450 w 3712864"/>
                <a:gd name="connsiteY28" fmla="*/ 1139901 h 1349451"/>
                <a:gd name="connsiteX29" fmla="*/ 2286000 w 3712864"/>
                <a:gd name="connsiteY29" fmla="*/ 1133551 h 1349451"/>
                <a:gd name="connsiteX30" fmla="*/ 2311400 w 3712864"/>
                <a:gd name="connsiteY30" fmla="*/ 1165301 h 1349451"/>
                <a:gd name="connsiteX31" fmla="*/ 2381250 w 3712864"/>
                <a:gd name="connsiteY31" fmla="*/ 1190701 h 1349451"/>
                <a:gd name="connsiteX32" fmla="*/ 2457450 w 3712864"/>
                <a:gd name="connsiteY32" fmla="*/ 1171651 h 1349451"/>
                <a:gd name="connsiteX33" fmla="*/ 2514600 w 3712864"/>
                <a:gd name="connsiteY33" fmla="*/ 1197051 h 1349451"/>
                <a:gd name="connsiteX34" fmla="*/ 2559050 w 3712864"/>
                <a:gd name="connsiteY34" fmla="*/ 1146251 h 1349451"/>
                <a:gd name="connsiteX35" fmla="*/ 2616200 w 3712864"/>
                <a:gd name="connsiteY35" fmla="*/ 1139901 h 1349451"/>
                <a:gd name="connsiteX36" fmla="*/ 2730500 w 3712864"/>
                <a:gd name="connsiteY36" fmla="*/ 1114501 h 1349451"/>
                <a:gd name="connsiteX37" fmla="*/ 2838450 w 3712864"/>
                <a:gd name="connsiteY37" fmla="*/ 1063701 h 1349451"/>
                <a:gd name="connsiteX38" fmla="*/ 2882900 w 3712864"/>
                <a:gd name="connsiteY38" fmla="*/ 1044651 h 1349451"/>
                <a:gd name="connsiteX39" fmla="*/ 2895600 w 3712864"/>
                <a:gd name="connsiteY39" fmla="*/ 974801 h 1349451"/>
                <a:gd name="connsiteX40" fmla="*/ 2959100 w 3712864"/>
                <a:gd name="connsiteY40" fmla="*/ 917651 h 1349451"/>
                <a:gd name="connsiteX41" fmla="*/ 2984500 w 3712864"/>
                <a:gd name="connsiteY41" fmla="*/ 885901 h 1349451"/>
                <a:gd name="connsiteX42" fmla="*/ 3028950 w 3712864"/>
                <a:gd name="connsiteY42" fmla="*/ 803351 h 1349451"/>
                <a:gd name="connsiteX43" fmla="*/ 3060700 w 3712864"/>
                <a:gd name="connsiteY43" fmla="*/ 708101 h 1349451"/>
                <a:gd name="connsiteX44" fmla="*/ 3143250 w 3712864"/>
                <a:gd name="connsiteY44" fmla="*/ 644601 h 1349451"/>
                <a:gd name="connsiteX45" fmla="*/ 3206750 w 3712864"/>
                <a:gd name="connsiteY45" fmla="*/ 587451 h 1349451"/>
                <a:gd name="connsiteX46" fmla="*/ 3314700 w 3712864"/>
                <a:gd name="connsiteY46" fmla="*/ 492201 h 1349451"/>
                <a:gd name="connsiteX47" fmla="*/ 3366087 w 3712864"/>
                <a:gd name="connsiteY47" fmla="*/ 377238 h 1349451"/>
                <a:gd name="connsiteX48" fmla="*/ 3422650 w 3712864"/>
                <a:gd name="connsiteY48" fmla="*/ 366447 h 1349451"/>
                <a:gd name="connsiteX49" fmla="*/ 3505944 w 3712864"/>
                <a:gd name="connsiteY49" fmla="*/ 291494 h 1349451"/>
                <a:gd name="connsiteX50" fmla="*/ 3539454 w 3712864"/>
                <a:gd name="connsiteY50" fmla="*/ 256182 h 1349451"/>
                <a:gd name="connsiteX51" fmla="*/ 3712864 w 3712864"/>
                <a:gd name="connsiteY51" fmla="*/ 8413 h 1349451"/>
                <a:gd name="connsiteX0" fmla="*/ 0 w 3707661"/>
                <a:gd name="connsiteY0" fmla="*/ 733146 h 1266546"/>
                <a:gd name="connsiteX1" fmla="*/ 165100 w 3707661"/>
                <a:gd name="connsiteY1" fmla="*/ 815696 h 1266546"/>
                <a:gd name="connsiteX2" fmla="*/ 266700 w 3707661"/>
                <a:gd name="connsiteY2" fmla="*/ 853796 h 1266546"/>
                <a:gd name="connsiteX3" fmla="*/ 298450 w 3707661"/>
                <a:gd name="connsiteY3" fmla="*/ 904596 h 1266546"/>
                <a:gd name="connsiteX4" fmla="*/ 368300 w 3707661"/>
                <a:gd name="connsiteY4" fmla="*/ 942696 h 1266546"/>
                <a:gd name="connsiteX5" fmla="*/ 501650 w 3707661"/>
                <a:gd name="connsiteY5" fmla="*/ 993496 h 1266546"/>
                <a:gd name="connsiteX6" fmla="*/ 603250 w 3707661"/>
                <a:gd name="connsiteY6" fmla="*/ 1063346 h 1266546"/>
                <a:gd name="connsiteX7" fmla="*/ 698500 w 3707661"/>
                <a:gd name="connsiteY7" fmla="*/ 1069696 h 1266546"/>
                <a:gd name="connsiteX8" fmla="*/ 838200 w 3707661"/>
                <a:gd name="connsiteY8" fmla="*/ 1082396 h 1266546"/>
                <a:gd name="connsiteX9" fmla="*/ 965200 w 3707661"/>
                <a:gd name="connsiteY9" fmla="*/ 1088746 h 1266546"/>
                <a:gd name="connsiteX10" fmla="*/ 1016000 w 3707661"/>
                <a:gd name="connsiteY10" fmla="*/ 1069696 h 1266546"/>
                <a:gd name="connsiteX11" fmla="*/ 1073150 w 3707661"/>
                <a:gd name="connsiteY11" fmla="*/ 1196696 h 1266546"/>
                <a:gd name="connsiteX12" fmla="*/ 1193800 w 3707661"/>
                <a:gd name="connsiteY12" fmla="*/ 1247496 h 1266546"/>
                <a:gd name="connsiteX13" fmla="*/ 1333500 w 3707661"/>
                <a:gd name="connsiteY13" fmla="*/ 1266546 h 1266546"/>
                <a:gd name="connsiteX14" fmla="*/ 1428750 w 3707661"/>
                <a:gd name="connsiteY14" fmla="*/ 1266546 h 1266546"/>
                <a:gd name="connsiteX15" fmla="*/ 1428750 w 3707661"/>
                <a:gd name="connsiteY15" fmla="*/ 1222096 h 1266546"/>
                <a:gd name="connsiteX16" fmla="*/ 1479550 w 3707661"/>
                <a:gd name="connsiteY16" fmla="*/ 1139546 h 1266546"/>
                <a:gd name="connsiteX17" fmla="*/ 1498600 w 3707661"/>
                <a:gd name="connsiteY17" fmla="*/ 1082396 h 1266546"/>
                <a:gd name="connsiteX18" fmla="*/ 1498600 w 3707661"/>
                <a:gd name="connsiteY18" fmla="*/ 1031596 h 1266546"/>
                <a:gd name="connsiteX19" fmla="*/ 1498600 w 3707661"/>
                <a:gd name="connsiteY19" fmla="*/ 980796 h 1266546"/>
                <a:gd name="connsiteX20" fmla="*/ 1587500 w 3707661"/>
                <a:gd name="connsiteY20" fmla="*/ 968096 h 1266546"/>
                <a:gd name="connsiteX21" fmla="*/ 1682750 w 3707661"/>
                <a:gd name="connsiteY21" fmla="*/ 955396 h 1266546"/>
                <a:gd name="connsiteX22" fmla="*/ 1695450 w 3707661"/>
                <a:gd name="connsiteY22" fmla="*/ 936346 h 1266546"/>
                <a:gd name="connsiteX23" fmla="*/ 1771650 w 3707661"/>
                <a:gd name="connsiteY23" fmla="*/ 942696 h 1266546"/>
                <a:gd name="connsiteX24" fmla="*/ 1835150 w 3707661"/>
                <a:gd name="connsiteY24" fmla="*/ 987146 h 1266546"/>
                <a:gd name="connsiteX25" fmla="*/ 1936750 w 3707661"/>
                <a:gd name="connsiteY25" fmla="*/ 987146 h 1266546"/>
                <a:gd name="connsiteX26" fmla="*/ 2032000 w 3707661"/>
                <a:gd name="connsiteY26" fmla="*/ 993496 h 1266546"/>
                <a:gd name="connsiteX27" fmla="*/ 2133600 w 3707661"/>
                <a:gd name="connsiteY27" fmla="*/ 1018896 h 1266546"/>
                <a:gd name="connsiteX28" fmla="*/ 2203450 w 3707661"/>
                <a:gd name="connsiteY28" fmla="*/ 1056996 h 1266546"/>
                <a:gd name="connsiteX29" fmla="*/ 2286000 w 3707661"/>
                <a:gd name="connsiteY29" fmla="*/ 1050646 h 1266546"/>
                <a:gd name="connsiteX30" fmla="*/ 2311400 w 3707661"/>
                <a:gd name="connsiteY30" fmla="*/ 1082396 h 1266546"/>
                <a:gd name="connsiteX31" fmla="*/ 2381250 w 3707661"/>
                <a:gd name="connsiteY31" fmla="*/ 1107796 h 1266546"/>
                <a:gd name="connsiteX32" fmla="*/ 2457450 w 3707661"/>
                <a:gd name="connsiteY32" fmla="*/ 1088746 h 1266546"/>
                <a:gd name="connsiteX33" fmla="*/ 2514600 w 3707661"/>
                <a:gd name="connsiteY33" fmla="*/ 1114146 h 1266546"/>
                <a:gd name="connsiteX34" fmla="*/ 2559050 w 3707661"/>
                <a:gd name="connsiteY34" fmla="*/ 1063346 h 1266546"/>
                <a:gd name="connsiteX35" fmla="*/ 2616200 w 3707661"/>
                <a:gd name="connsiteY35" fmla="*/ 1056996 h 1266546"/>
                <a:gd name="connsiteX36" fmla="*/ 2730500 w 3707661"/>
                <a:gd name="connsiteY36" fmla="*/ 1031596 h 1266546"/>
                <a:gd name="connsiteX37" fmla="*/ 2838450 w 3707661"/>
                <a:gd name="connsiteY37" fmla="*/ 980796 h 1266546"/>
                <a:gd name="connsiteX38" fmla="*/ 2882900 w 3707661"/>
                <a:gd name="connsiteY38" fmla="*/ 961746 h 1266546"/>
                <a:gd name="connsiteX39" fmla="*/ 2895600 w 3707661"/>
                <a:gd name="connsiteY39" fmla="*/ 891896 h 1266546"/>
                <a:gd name="connsiteX40" fmla="*/ 2959100 w 3707661"/>
                <a:gd name="connsiteY40" fmla="*/ 834746 h 1266546"/>
                <a:gd name="connsiteX41" fmla="*/ 2984500 w 3707661"/>
                <a:gd name="connsiteY41" fmla="*/ 802996 h 1266546"/>
                <a:gd name="connsiteX42" fmla="*/ 3028950 w 3707661"/>
                <a:gd name="connsiteY42" fmla="*/ 720446 h 1266546"/>
                <a:gd name="connsiteX43" fmla="*/ 3060700 w 3707661"/>
                <a:gd name="connsiteY43" fmla="*/ 625196 h 1266546"/>
                <a:gd name="connsiteX44" fmla="*/ 3143250 w 3707661"/>
                <a:gd name="connsiteY44" fmla="*/ 561696 h 1266546"/>
                <a:gd name="connsiteX45" fmla="*/ 3206750 w 3707661"/>
                <a:gd name="connsiteY45" fmla="*/ 504546 h 1266546"/>
                <a:gd name="connsiteX46" fmla="*/ 3314700 w 3707661"/>
                <a:gd name="connsiteY46" fmla="*/ 409296 h 1266546"/>
                <a:gd name="connsiteX47" fmla="*/ 3366087 w 3707661"/>
                <a:gd name="connsiteY47" fmla="*/ 294333 h 1266546"/>
                <a:gd name="connsiteX48" fmla="*/ 3422650 w 3707661"/>
                <a:gd name="connsiteY48" fmla="*/ 283542 h 1266546"/>
                <a:gd name="connsiteX49" fmla="*/ 3505944 w 3707661"/>
                <a:gd name="connsiteY49" fmla="*/ 208589 h 1266546"/>
                <a:gd name="connsiteX50" fmla="*/ 3539454 w 3707661"/>
                <a:gd name="connsiteY50" fmla="*/ 173277 h 1266546"/>
                <a:gd name="connsiteX51" fmla="*/ 3707661 w 3707661"/>
                <a:gd name="connsiteY51" fmla="*/ 12228 h 1266546"/>
                <a:gd name="connsiteX0" fmla="*/ 0 w 3707661"/>
                <a:gd name="connsiteY0" fmla="*/ 720918 h 1254318"/>
                <a:gd name="connsiteX1" fmla="*/ 165100 w 3707661"/>
                <a:gd name="connsiteY1" fmla="*/ 803468 h 1254318"/>
                <a:gd name="connsiteX2" fmla="*/ 266700 w 3707661"/>
                <a:gd name="connsiteY2" fmla="*/ 841568 h 1254318"/>
                <a:gd name="connsiteX3" fmla="*/ 298450 w 3707661"/>
                <a:gd name="connsiteY3" fmla="*/ 892368 h 1254318"/>
                <a:gd name="connsiteX4" fmla="*/ 368300 w 3707661"/>
                <a:gd name="connsiteY4" fmla="*/ 930468 h 1254318"/>
                <a:gd name="connsiteX5" fmla="*/ 501650 w 3707661"/>
                <a:gd name="connsiteY5" fmla="*/ 981268 h 1254318"/>
                <a:gd name="connsiteX6" fmla="*/ 603250 w 3707661"/>
                <a:gd name="connsiteY6" fmla="*/ 1051118 h 1254318"/>
                <a:gd name="connsiteX7" fmla="*/ 698500 w 3707661"/>
                <a:gd name="connsiteY7" fmla="*/ 1057468 h 1254318"/>
                <a:gd name="connsiteX8" fmla="*/ 838200 w 3707661"/>
                <a:gd name="connsiteY8" fmla="*/ 1070168 h 1254318"/>
                <a:gd name="connsiteX9" fmla="*/ 965200 w 3707661"/>
                <a:gd name="connsiteY9" fmla="*/ 1076518 h 1254318"/>
                <a:gd name="connsiteX10" fmla="*/ 1016000 w 3707661"/>
                <a:gd name="connsiteY10" fmla="*/ 1057468 h 1254318"/>
                <a:gd name="connsiteX11" fmla="*/ 1073150 w 3707661"/>
                <a:gd name="connsiteY11" fmla="*/ 1184468 h 1254318"/>
                <a:gd name="connsiteX12" fmla="*/ 1193800 w 3707661"/>
                <a:gd name="connsiteY12" fmla="*/ 1235268 h 1254318"/>
                <a:gd name="connsiteX13" fmla="*/ 1333500 w 3707661"/>
                <a:gd name="connsiteY13" fmla="*/ 1254318 h 1254318"/>
                <a:gd name="connsiteX14" fmla="*/ 1428750 w 3707661"/>
                <a:gd name="connsiteY14" fmla="*/ 1254318 h 1254318"/>
                <a:gd name="connsiteX15" fmla="*/ 1428750 w 3707661"/>
                <a:gd name="connsiteY15" fmla="*/ 1209868 h 1254318"/>
                <a:gd name="connsiteX16" fmla="*/ 1479550 w 3707661"/>
                <a:gd name="connsiteY16" fmla="*/ 1127318 h 1254318"/>
                <a:gd name="connsiteX17" fmla="*/ 1498600 w 3707661"/>
                <a:gd name="connsiteY17" fmla="*/ 1070168 h 1254318"/>
                <a:gd name="connsiteX18" fmla="*/ 1498600 w 3707661"/>
                <a:gd name="connsiteY18" fmla="*/ 1019368 h 1254318"/>
                <a:gd name="connsiteX19" fmla="*/ 1498600 w 3707661"/>
                <a:gd name="connsiteY19" fmla="*/ 968568 h 1254318"/>
                <a:gd name="connsiteX20" fmla="*/ 1587500 w 3707661"/>
                <a:gd name="connsiteY20" fmla="*/ 955868 h 1254318"/>
                <a:gd name="connsiteX21" fmla="*/ 1682750 w 3707661"/>
                <a:gd name="connsiteY21" fmla="*/ 943168 h 1254318"/>
                <a:gd name="connsiteX22" fmla="*/ 1695450 w 3707661"/>
                <a:gd name="connsiteY22" fmla="*/ 924118 h 1254318"/>
                <a:gd name="connsiteX23" fmla="*/ 1771650 w 3707661"/>
                <a:gd name="connsiteY23" fmla="*/ 930468 h 1254318"/>
                <a:gd name="connsiteX24" fmla="*/ 1835150 w 3707661"/>
                <a:gd name="connsiteY24" fmla="*/ 974918 h 1254318"/>
                <a:gd name="connsiteX25" fmla="*/ 1936750 w 3707661"/>
                <a:gd name="connsiteY25" fmla="*/ 974918 h 1254318"/>
                <a:gd name="connsiteX26" fmla="*/ 2032000 w 3707661"/>
                <a:gd name="connsiteY26" fmla="*/ 981268 h 1254318"/>
                <a:gd name="connsiteX27" fmla="*/ 2133600 w 3707661"/>
                <a:gd name="connsiteY27" fmla="*/ 1006668 h 1254318"/>
                <a:gd name="connsiteX28" fmla="*/ 2203450 w 3707661"/>
                <a:gd name="connsiteY28" fmla="*/ 1044768 h 1254318"/>
                <a:gd name="connsiteX29" fmla="*/ 2286000 w 3707661"/>
                <a:gd name="connsiteY29" fmla="*/ 1038418 h 1254318"/>
                <a:gd name="connsiteX30" fmla="*/ 2311400 w 3707661"/>
                <a:gd name="connsiteY30" fmla="*/ 1070168 h 1254318"/>
                <a:gd name="connsiteX31" fmla="*/ 2381250 w 3707661"/>
                <a:gd name="connsiteY31" fmla="*/ 1095568 h 1254318"/>
                <a:gd name="connsiteX32" fmla="*/ 2457450 w 3707661"/>
                <a:gd name="connsiteY32" fmla="*/ 1076518 h 1254318"/>
                <a:gd name="connsiteX33" fmla="*/ 2514600 w 3707661"/>
                <a:gd name="connsiteY33" fmla="*/ 1101918 h 1254318"/>
                <a:gd name="connsiteX34" fmla="*/ 2559050 w 3707661"/>
                <a:gd name="connsiteY34" fmla="*/ 1051118 h 1254318"/>
                <a:gd name="connsiteX35" fmla="*/ 2616200 w 3707661"/>
                <a:gd name="connsiteY35" fmla="*/ 1044768 h 1254318"/>
                <a:gd name="connsiteX36" fmla="*/ 2730500 w 3707661"/>
                <a:gd name="connsiteY36" fmla="*/ 1019368 h 1254318"/>
                <a:gd name="connsiteX37" fmla="*/ 2838450 w 3707661"/>
                <a:gd name="connsiteY37" fmla="*/ 968568 h 1254318"/>
                <a:gd name="connsiteX38" fmla="*/ 2882900 w 3707661"/>
                <a:gd name="connsiteY38" fmla="*/ 949518 h 1254318"/>
                <a:gd name="connsiteX39" fmla="*/ 2895600 w 3707661"/>
                <a:gd name="connsiteY39" fmla="*/ 879668 h 1254318"/>
                <a:gd name="connsiteX40" fmla="*/ 2959100 w 3707661"/>
                <a:gd name="connsiteY40" fmla="*/ 822518 h 1254318"/>
                <a:gd name="connsiteX41" fmla="*/ 2984500 w 3707661"/>
                <a:gd name="connsiteY41" fmla="*/ 790768 h 1254318"/>
                <a:gd name="connsiteX42" fmla="*/ 3028950 w 3707661"/>
                <a:gd name="connsiteY42" fmla="*/ 708218 h 1254318"/>
                <a:gd name="connsiteX43" fmla="*/ 3060700 w 3707661"/>
                <a:gd name="connsiteY43" fmla="*/ 612968 h 1254318"/>
                <a:gd name="connsiteX44" fmla="*/ 3143250 w 3707661"/>
                <a:gd name="connsiteY44" fmla="*/ 549468 h 1254318"/>
                <a:gd name="connsiteX45" fmla="*/ 3206750 w 3707661"/>
                <a:gd name="connsiteY45" fmla="*/ 492318 h 1254318"/>
                <a:gd name="connsiteX46" fmla="*/ 3314700 w 3707661"/>
                <a:gd name="connsiteY46" fmla="*/ 397068 h 1254318"/>
                <a:gd name="connsiteX47" fmla="*/ 3366087 w 3707661"/>
                <a:gd name="connsiteY47" fmla="*/ 282105 h 1254318"/>
                <a:gd name="connsiteX48" fmla="*/ 3422650 w 3707661"/>
                <a:gd name="connsiteY48" fmla="*/ 271314 h 1254318"/>
                <a:gd name="connsiteX49" fmla="*/ 3505944 w 3707661"/>
                <a:gd name="connsiteY49" fmla="*/ 196361 h 1254318"/>
                <a:gd name="connsiteX50" fmla="*/ 3539454 w 3707661"/>
                <a:gd name="connsiteY50" fmla="*/ 161049 h 1254318"/>
                <a:gd name="connsiteX51" fmla="*/ 3707661 w 3707661"/>
                <a:gd name="connsiteY51" fmla="*/ 0 h 1254318"/>
                <a:gd name="connsiteX0" fmla="*/ 0 w 3712864"/>
                <a:gd name="connsiteY0" fmla="*/ 857191 h 1390591"/>
                <a:gd name="connsiteX1" fmla="*/ 165100 w 3712864"/>
                <a:gd name="connsiteY1" fmla="*/ 939741 h 1390591"/>
                <a:gd name="connsiteX2" fmla="*/ 266700 w 3712864"/>
                <a:gd name="connsiteY2" fmla="*/ 977841 h 1390591"/>
                <a:gd name="connsiteX3" fmla="*/ 298450 w 3712864"/>
                <a:gd name="connsiteY3" fmla="*/ 1028641 h 1390591"/>
                <a:gd name="connsiteX4" fmla="*/ 368300 w 3712864"/>
                <a:gd name="connsiteY4" fmla="*/ 1066741 h 1390591"/>
                <a:gd name="connsiteX5" fmla="*/ 501650 w 3712864"/>
                <a:gd name="connsiteY5" fmla="*/ 1117541 h 1390591"/>
                <a:gd name="connsiteX6" fmla="*/ 603250 w 3712864"/>
                <a:gd name="connsiteY6" fmla="*/ 1187391 h 1390591"/>
                <a:gd name="connsiteX7" fmla="*/ 698500 w 3712864"/>
                <a:gd name="connsiteY7" fmla="*/ 1193741 h 1390591"/>
                <a:gd name="connsiteX8" fmla="*/ 838200 w 3712864"/>
                <a:gd name="connsiteY8" fmla="*/ 1206441 h 1390591"/>
                <a:gd name="connsiteX9" fmla="*/ 965200 w 3712864"/>
                <a:gd name="connsiteY9" fmla="*/ 1212791 h 1390591"/>
                <a:gd name="connsiteX10" fmla="*/ 1016000 w 3712864"/>
                <a:gd name="connsiteY10" fmla="*/ 1193741 h 1390591"/>
                <a:gd name="connsiteX11" fmla="*/ 1073150 w 3712864"/>
                <a:gd name="connsiteY11" fmla="*/ 1320741 h 1390591"/>
                <a:gd name="connsiteX12" fmla="*/ 1193800 w 3712864"/>
                <a:gd name="connsiteY12" fmla="*/ 1371541 h 1390591"/>
                <a:gd name="connsiteX13" fmla="*/ 1333500 w 3712864"/>
                <a:gd name="connsiteY13" fmla="*/ 1390591 h 1390591"/>
                <a:gd name="connsiteX14" fmla="*/ 1428750 w 3712864"/>
                <a:gd name="connsiteY14" fmla="*/ 1390591 h 1390591"/>
                <a:gd name="connsiteX15" fmla="*/ 1428750 w 3712864"/>
                <a:gd name="connsiteY15" fmla="*/ 1346141 h 1390591"/>
                <a:gd name="connsiteX16" fmla="*/ 1479550 w 3712864"/>
                <a:gd name="connsiteY16" fmla="*/ 1263591 h 1390591"/>
                <a:gd name="connsiteX17" fmla="*/ 1498600 w 3712864"/>
                <a:gd name="connsiteY17" fmla="*/ 1206441 h 1390591"/>
                <a:gd name="connsiteX18" fmla="*/ 1498600 w 3712864"/>
                <a:gd name="connsiteY18" fmla="*/ 1155641 h 1390591"/>
                <a:gd name="connsiteX19" fmla="*/ 1498600 w 3712864"/>
                <a:gd name="connsiteY19" fmla="*/ 1104841 h 1390591"/>
                <a:gd name="connsiteX20" fmla="*/ 1587500 w 3712864"/>
                <a:gd name="connsiteY20" fmla="*/ 1092141 h 1390591"/>
                <a:gd name="connsiteX21" fmla="*/ 1682750 w 3712864"/>
                <a:gd name="connsiteY21" fmla="*/ 1079441 h 1390591"/>
                <a:gd name="connsiteX22" fmla="*/ 1695450 w 3712864"/>
                <a:gd name="connsiteY22" fmla="*/ 1060391 h 1390591"/>
                <a:gd name="connsiteX23" fmla="*/ 1771650 w 3712864"/>
                <a:gd name="connsiteY23" fmla="*/ 1066741 h 1390591"/>
                <a:gd name="connsiteX24" fmla="*/ 1835150 w 3712864"/>
                <a:gd name="connsiteY24" fmla="*/ 1111191 h 1390591"/>
                <a:gd name="connsiteX25" fmla="*/ 1936750 w 3712864"/>
                <a:gd name="connsiteY25" fmla="*/ 1111191 h 1390591"/>
                <a:gd name="connsiteX26" fmla="*/ 2032000 w 3712864"/>
                <a:gd name="connsiteY26" fmla="*/ 1117541 h 1390591"/>
                <a:gd name="connsiteX27" fmla="*/ 2133600 w 3712864"/>
                <a:gd name="connsiteY27" fmla="*/ 1142941 h 1390591"/>
                <a:gd name="connsiteX28" fmla="*/ 2203450 w 3712864"/>
                <a:gd name="connsiteY28" fmla="*/ 1181041 h 1390591"/>
                <a:gd name="connsiteX29" fmla="*/ 2286000 w 3712864"/>
                <a:gd name="connsiteY29" fmla="*/ 1174691 h 1390591"/>
                <a:gd name="connsiteX30" fmla="*/ 2311400 w 3712864"/>
                <a:gd name="connsiteY30" fmla="*/ 1206441 h 1390591"/>
                <a:gd name="connsiteX31" fmla="*/ 2381250 w 3712864"/>
                <a:gd name="connsiteY31" fmla="*/ 1231841 h 1390591"/>
                <a:gd name="connsiteX32" fmla="*/ 2457450 w 3712864"/>
                <a:gd name="connsiteY32" fmla="*/ 1212791 h 1390591"/>
                <a:gd name="connsiteX33" fmla="*/ 2514600 w 3712864"/>
                <a:gd name="connsiteY33" fmla="*/ 1238191 h 1390591"/>
                <a:gd name="connsiteX34" fmla="*/ 2559050 w 3712864"/>
                <a:gd name="connsiteY34" fmla="*/ 1187391 h 1390591"/>
                <a:gd name="connsiteX35" fmla="*/ 2616200 w 3712864"/>
                <a:gd name="connsiteY35" fmla="*/ 1181041 h 1390591"/>
                <a:gd name="connsiteX36" fmla="*/ 2730500 w 3712864"/>
                <a:gd name="connsiteY36" fmla="*/ 1155641 h 1390591"/>
                <a:gd name="connsiteX37" fmla="*/ 2838450 w 3712864"/>
                <a:gd name="connsiteY37" fmla="*/ 1104841 h 1390591"/>
                <a:gd name="connsiteX38" fmla="*/ 2882900 w 3712864"/>
                <a:gd name="connsiteY38" fmla="*/ 1085791 h 1390591"/>
                <a:gd name="connsiteX39" fmla="*/ 2895600 w 3712864"/>
                <a:gd name="connsiteY39" fmla="*/ 1015941 h 1390591"/>
                <a:gd name="connsiteX40" fmla="*/ 2959100 w 3712864"/>
                <a:gd name="connsiteY40" fmla="*/ 958791 h 1390591"/>
                <a:gd name="connsiteX41" fmla="*/ 2984500 w 3712864"/>
                <a:gd name="connsiteY41" fmla="*/ 927041 h 1390591"/>
                <a:gd name="connsiteX42" fmla="*/ 3028950 w 3712864"/>
                <a:gd name="connsiteY42" fmla="*/ 844491 h 1390591"/>
                <a:gd name="connsiteX43" fmla="*/ 3060700 w 3712864"/>
                <a:gd name="connsiteY43" fmla="*/ 749241 h 1390591"/>
                <a:gd name="connsiteX44" fmla="*/ 3143250 w 3712864"/>
                <a:gd name="connsiteY44" fmla="*/ 685741 h 1390591"/>
                <a:gd name="connsiteX45" fmla="*/ 3206750 w 3712864"/>
                <a:gd name="connsiteY45" fmla="*/ 628591 h 1390591"/>
                <a:gd name="connsiteX46" fmla="*/ 3314700 w 3712864"/>
                <a:gd name="connsiteY46" fmla="*/ 533341 h 1390591"/>
                <a:gd name="connsiteX47" fmla="*/ 3366087 w 3712864"/>
                <a:gd name="connsiteY47" fmla="*/ 418378 h 1390591"/>
                <a:gd name="connsiteX48" fmla="*/ 3422650 w 3712864"/>
                <a:gd name="connsiteY48" fmla="*/ 407587 h 1390591"/>
                <a:gd name="connsiteX49" fmla="*/ 3505944 w 3712864"/>
                <a:gd name="connsiteY49" fmla="*/ 332634 h 1390591"/>
                <a:gd name="connsiteX50" fmla="*/ 3539454 w 3712864"/>
                <a:gd name="connsiteY50" fmla="*/ 297322 h 1390591"/>
                <a:gd name="connsiteX51" fmla="*/ 3712864 w 3712864"/>
                <a:gd name="connsiteY51" fmla="*/ 0 h 1390591"/>
                <a:gd name="connsiteX0" fmla="*/ 0 w 3712864"/>
                <a:gd name="connsiteY0" fmla="*/ 857191 h 1390591"/>
                <a:gd name="connsiteX1" fmla="*/ 165100 w 3712864"/>
                <a:gd name="connsiteY1" fmla="*/ 939741 h 1390591"/>
                <a:gd name="connsiteX2" fmla="*/ 266700 w 3712864"/>
                <a:gd name="connsiteY2" fmla="*/ 977841 h 1390591"/>
                <a:gd name="connsiteX3" fmla="*/ 298450 w 3712864"/>
                <a:gd name="connsiteY3" fmla="*/ 1028641 h 1390591"/>
                <a:gd name="connsiteX4" fmla="*/ 368300 w 3712864"/>
                <a:gd name="connsiteY4" fmla="*/ 1066741 h 1390591"/>
                <a:gd name="connsiteX5" fmla="*/ 501650 w 3712864"/>
                <a:gd name="connsiteY5" fmla="*/ 1117541 h 1390591"/>
                <a:gd name="connsiteX6" fmla="*/ 603250 w 3712864"/>
                <a:gd name="connsiteY6" fmla="*/ 1187391 h 1390591"/>
                <a:gd name="connsiteX7" fmla="*/ 698500 w 3712864"/>
                <a:gd name="connsiteY7" fmla="*/ 1193741 h 1390591"/>
                <a:gd name="connsiteX8" fmla="*/ 838200 w 3712864"/>
                <a:gd name="connsiteY8" fmla="*/ 1206441 h 1390591"/>
                <a:gd name="connsiteX9" fmla="*/ 965200 w 3712864"/>
                <a:gd name="connsiteY9" fmla="*/ 1212791 h 1390591"/>
                <a:gd name="connsiteX10" fmla="*/ 1016000 w 3712864"/>
                <a:gd name="connsiteY10" fmla="*/ 1193741 h 1390591"/>
                <a:gd name="connsiteX11" fmla="*/ 1073150 w 3712864"/>
                <a:gd name="connsiteY11" fmla="*/ 1320741 h 1390591"/>
                <a:gd name="connsiteX12" fmla="*/ 1193800 w 3712864"/>
                <a:gd name="connsiteY12" fmla="*/ 1371541 h 1390591"/>
                <a:gd name="connsiteX13" fmla="*/ 1333500 w 3712864"/>
                <a:gd name="connsiteY13" fmla="*/ 1390591 h 1390591"/>
                <a:gd name="connsiteX14" fmla="*/ 1428750 w 3712864"/>
                <a:gd name="connsiteY14" fmla="*/ 1390591 h 1390591"/>
                <a:gd name="connsiteX15" fmla="*/ 1428750 w 3712864"/>
                <a:gd name="connsiteY15" fmla="*/ 1346141 h 1390591"/>
                <a:gd name="connsiteX16" fmla="*/ 1479550 w 3712864"/>
                <a:gd name="connsiteY16" fmla="*/ 1263591 h 1390591"/>
                <a:gd name="connsiteX17" fmla="*/ 1498600 w 3712864"/>
                <a:gd name="connsiteY17" fmla="*/ 1206441 h 1390591"/>
                <a:gd name="connsiteX18" fmla="*/ 1498600 w 3712864"/>
                <a:gd name="connsiteY18" fmla="*/ 1155641 h 1390591"/>
                <a:gd name="connsiteX19" fmla="*/ 1498600 w 3712864"/>
                <a:gd name="connsiteY19" fmla="*/ 1104841 h 1390591"/>
                <a:gd name="connsiteX20" fmla="*/ 1587500 w 3712864"/>
                <a:gd name="connsiteY20" fmla="*/ 1092141 h 1390591"/>
                <a:gd name="connsiteX21" fmla="*/ 1682750 w 3712864"/>
                <a:gd name="connsiteY21" fmla="*/ 1079441 h 1390591"/>
                <a:gd name="connsiteX22" fmla="*/ 1695450 w 3712864"/>
                <a:gd name="connsiteY22" fmla="*/ 1060391 h 1390591"/>
                <a:gd name="connsiteX23" fmla="*/ 1771650 w 3712864"/>
                <a:gd name="connsiteY23" fmla="*/ 1066741 h 1390591"/>
                <a:gd name="connsiteX24" fmla="*/ 1835150 w 3712864"/>
                <a:gd name="connsiteY24" fmla="*/ 1111191 h 1390591"/>
                <a:gd name="connsiteX25" fmla="*/ 1936750 w 3712864"/>
                <a:gd name="connsiteY25" fmla="*/ 1111191 h 1390591"/>
                <a:gd name="connsiteX26" fmla="*/ 2032000 w 3712864"/>
                <a:gd name="connsiteY26" fmla="*/ 1117541 h 1390591"/>
                <a:gd name="connsiteX27" fmla="*/ 2133600 w 3712864"/>
                <a:gd name="connsiteY27" fmla="*/ 1142941 h 1390591"/>
                <a:gd name="connsiteX28" fmla="*/ 2203450 w 3712864"/>
                <a:gd name="connsiteY28" fmla="*/ 1181041 h 1390591"/>
                <a:gd name="connsiteX29" fmla="*/ 2286000 w 3712864"/>
                <a:gd name="connsiteY29" fmla="*/ 1174691 h 1390591"/>
                <a:gd name="connsiteX30" fmla="*/ 2311400 w 3712864"/>
                <a:gd name="connsiteY30" fmla="*/ 1206441 h 1390591"/>
                <a:gd name="connsiteX31" fmla="*/ 2381250 w 3712864"/>
                <a:gd name="connsiteY31" fmla="*/ 1231841 h 1390591"/>
                <a:gd name="connsiteX32" fmla="*/ 2457450 w 3712864"/>
                <a:gd name="connsiteY32" fmla="*/ 1212791 h 1390591"/>
                <a:gd name="connsiteX33" fmla="*/ 2514600 w 3712864"/>
                <a:gd name="connsiteY33" fmla="*/ 1238191 h 1390591"/>
                <a:gd name="connsiteX34" fmla="*/ 2559050 w 3712864"/>
                <a:gd name="connsiteY34" fmla="*/ 1187391 h 1390591"/>
                <a:gd name="connsiteX35" fmla="*/ 2616200 w 3712864"/>
                <a:gd name="connsiteY35" fmla="*/ 1181041 h 1390591"/>
                <a:gd name="connsiteX36" fmla="*/ 2730500 w 3712864"/>
                <a:gd name="connsiteY36" fmla="*/ 1155641 h 1390591"/>
                <a:gd name="connsiteX37" fmla="*/ 2838450 w 3712864"/>
                <a:gd name="connsiteY37" fmla="*/ 1104841 h 1390591"/>
                <a:gd name="connsiteX38" fmla="*/ 2882900 w 3712864"/>
                <a:gd name="connsiteY38" fmla="*/ 1085791 h 1390591"/>
                <a:gd name="connsiteX39" fmla="*/ 2895600 w 3712864"/>
                <a:gd name="connsiteY39" fmla="*/ 1015941 h 1390591"/>
                <a:gd name="connsiteX40" fmla="*/ 2959100 w 3712864"/>
                <a:gd name="connsiteY40" fmla="*/ 958791 h 1390591"/>
                <a:gd name="connsiteX41" fmla="*/ 2984500 w 3712864"/>
                <a:gd name="connsiteY41" fmla="*/ 927041 h 1390591"/>
                <a:gd name="connsiteX42" fmla="*/ 3028950 w 3712864"/>
                <a:gd name="connsiteY42" fmla="*/ 844491 h 1390591"/>
                <a:gd name="connsiteX43" fmla="*/ 3060700 w 3712864"/>
                <a:gd name="connsiteY43" fmla="*/ 749241 h 1390591"/>
                <a:gd name="connsiteX44" fmla="*/ 3143250 w 3712864"/>
                <a:gd name="connsiteY44" fmla="*/ 685741 h 1390591"/>
                <a:gd name="connsiteX45" fmla="*/ 3206750 w 3712864"/>
                <a:gd name="connsiteY45" fmla="*/ 628591 h 1390591"/>
                <a:gd name="connsiteX46" fmla="*/ 3314700 w 3712864"/>
                <a:gd name="connsiteY46" fmla="*/ 533341 h 1390591"/>
                <a:gd name="connsiteX47" fmla="*/ 3366087 w 3712864"/>
                <a:gd name="connsiteY47" fmla="*/ 418378 h 1390591"/>
                <a:gd name="connsiteX48" fmla="*/ 3422650 w 3712864"/>
                <a:gd name="connsiteY48" fmla="*/ 407587 h 1390591"/>
                <a:gd name="connsiteX49" fmla="*/ 3505944 w 3712864"/>
                <a:gd name="connsiteY49" fmla="*/ 332634 h 1390591"/>
                <a:gd name="connsiteX50" fmla="*/ 3539454 w 3712864"/>
                <a:gd name="connsiteY50" fmla="*/ 297322 h 1390591"/>
                <a:gd name="connsiteX51" fmla="*/ 3712864 w 3712864"/>
                <a:gd name="connsiteY51" fmla="*/ 0 h 1390591"/>
                <a:gd name="connsiteX0" fmla="*/ 0 w 3712864"/>
                <a:gd name="connsiteY0" fmla="*/ 857191 h 1390591"/>
                <a:gd name="connsiteX1" fmla="*/ 165100 w 3712864"/>
                <a:gd name="connsiteY1" fmla="*/ 939741 h 1390591"/>
                <a:gd name="connsiteX2" fmla="*/ 266700 w 3712864"/>
                <a:gd name="connsiteY2" fmla="*/ 977841 h 1390591"/>
                <a:gd name="connsiteX3" fmla="*/ 298450 w 3712864"/>
                <a:gd name="connsiteY3" fmla="*/ 1028641 h 1390591"/>
                <a:gd name="connsiteX4" fmla="*/ 368300 w 3712864"/>
                <a:gd name="connsiteY4" fmla="*/ 1066741 h 1390591"/>
                <a:gd name="connsiteX5" fmla="*/ 501650 w 3712864"/>
                <a:gd name="connsiteY5" fmla="*/ 1117541 h 1390591"/>
                <a:gd name="connsiteX6" fmla="*/ 603250 w 3712864"/>
                <a:gd name="connsiteY6" fmla="*/ 1187391 h 1390591"/>
                <a:gd name="connsiteX7" fmla="*/ 698500 w 3712864"/>
                <a:gd name="connsiteY7" fmla="*/ 1193741 h 1390591"/>
                <a:gd name="connsiteX8" fmla="*/ 838200 w 3712864"/>
                <a:gd name="connsiteY8" fmla="*/ 1206441 h 1390591"/>
                <a:gd name="connsiteX9" fmla="*/ 965200 w 3712864"/>
                <a:gd name="connsiteY9" fmla="*/ 1212791 h 1390591"/>
                <a:gd name="connsiteX10" fmla="*/ 1016000 w 3712864"/>
                <a:gd name="connsiteY10" fmla="*/ 1193741 h 1390591"/>
                <a:gd name="connsiteX11" fmla="*/ 1073150 w 3712864"/>
                <a:gd name="connsiteY11" fmla="*/ 1320741 h 1390591"/>
                <a:gd name="connsiteX12" fmla="*/ 1193800 w 3712864"/>
                <a:gd name="connsiteY12" fmla="*/ 1371541 h 1390591"/>
                <a:gd name="connsiteX13" fmla="*/ 1333500 w 3712864"/>
                <a:gd name="connsiteY13" fmla="*/ 1390591 h 1390591"/>
                <a:gd name="connsiteX14" fmla="*/ 1428750 w 3712864"/>
                <a:gd name="connsiteY14" fmla="*/ 1390591 h 1390591"/>
                <a:gd name="connsiteX15" fmla="*/ 1428750 w 3712864"/>
                <a:gd name="connsiteY15" fmla="*/ 1346141 h 1390591"/>
                <a:gd name="connsiteX16" fmla="*/ 1479550 w 3712864"/>
                <a:gd name="connsiteY16" fmla="*/ 1263591 h 1390591"/>
                <a:gd name="connsiteX17" fmla="*/ 1498600 w 3712864"/>
                <a:gd name="connsiteY17" fmla="*/ 1206441 h 1390591"/>
                <a:gd name="connsiteX18" fmla="*/ 1498600 w 3712864"/>
                <a:gd name="connsiteY18" fmla="*/ 1155641 h 1390591"/>
                <a:gd name="connsiteX19" fmla="*/ 1498600 w 3712864"/>
                <a:gd name="connsiteY19" fmla="*/ 1104841 h 1390591"/>
                <a:gd name="connsiteX20" fmla="*/ 1587500 w 3712864"/>
                <a:gd name="connsiteY20" fmla="*/ 1092141 h 1390591"/>
                <a:gd name="connsiteX21" fmla="*/ 1682750 w 3712864"/>
                <a:gd name="connsiteY21" fmla="*/ 1079441 h 1390591"/>
                <a:gd name="connsiteX22" fmla="*/ 1695450 w 3712864"/>
                <a:gd name="connsiteY22" fmla="*/ 1060391 h 1390591"/>
                <a:gd name="connsiteX23" fmla="*/ 1771650 w 3712864"/>
                <a:gd name="connsiteY23" fmla="*/ 1066741 h 1390591"/>
                <a:gd name="connsiteX24" fmla="*/ 1835150 w 3712864"/>
                <a:gd name="connsiteY24" fmla="*/ 1111191 h 1390591"/>
                <a:gd name="connsiteX25" fmla="*/ 1936750 w 3712864"/>
                <a:gd name="connsiteY25" fmla="*/ 1111191 h 1390591"/>
                <a:gd name="connsiteX26" fmla="*/ 2032000 w 3712864"/>
                <a:gd name="connsiteY26" fmla="*/ 1117541 h 1390591"/>
                <a:gd name="connsiteX27" fmla="*/ 2133600 w 3712864"/>
                <a:gd name="connsiteY27" fmla="*/ 1142941 h 1390591"/>
                <a:gd name="connsiteX28" fmla="*/ 2203450 w 3712864"/>
                <a:gd name="connsiteY28" fmla="*/ 1181041 h 1390591"/>
                <a:gd name="connsiteX29" fmla="*/ 2286000 w 3712864"/>
                <a:gd name="connsiteY29" fmla="*/ 1174691 h 1390591"/>
                <a:gd name="connsiteX30" fmla="*/ 2311400 w 3712864"/>
                <a:gd name="connsiteY30" fmla="*/ 1206441 h 1390591"/>
                <a:gd name="connsiteX31" fmla="*/ 2381250 w 3712864"/>
                <a:gd name="connsiteY31" fmla="*/ 1231841 h 1390591"/>
                <a:gd name="connsiteX32" fmla="*/ 2457450 w 3712864"/>
                <a:gd name="connsiteY32" fmla="*/ 1212791 h 1390591"/>
                <a:gd name="connsiteX33" fmla="*/ 2514600 w 3712864"/>
                <a:gd name="connsiteY33" fmla="*/ 1238191 h 1390591"/>
                <a:gd name="connsiteX34" fmla="*/ 2559050 w 3712864"/>
                <a:gd name="connsiteY34" fmla="*/ 1187391 h 1390591"/>
                <a:gd name="connsiteX35" fmla="*/ 2616200 w 3712864"/>
                <a:gd name="connsiteY35" fmla="*/ 1181041 h 1390591"/>
                <a:gd name="connsiteX36" fmla="*/ 2730500 w 3712864"/>
                <a:gd name="connsiteY36" fmla="*/ 1155641 h 1390591"/>
                <a:gd name="connsiteX37" fmla="*/ 2838450 w 3712864"/>
                <a:gd name="connsiteY37" fmla="*/ 1104841 h 1390591"/>
                <a:gd name="connsiteX38" fmla="*/ 2882900 w 3712864"/>
                <a:gd name="connsiteY38" fmla="*/ 1085791 h 1390591"/>
                <a:gd name="connsiteX39" fmla="*/ 2895600 w 3712864"/>
                <a:gd name="connsiteY39" fmla="*/ 1015941 h 1390591"/>
                <a:gd name="connsiteX40" fmla="*/ 2959100 w 3712864"/>
                <a:gd name="connsiteY40" fmla="*/ 958791 h 1390591"/>
                <a:gd name="connsiteX41" fmla="*/ 2984500 w 3712864"/>
                <a:gd name="connsiteY41" fmla="*/ 927041 h 1390591"/>
                <a:gd name="connsiteX42" fmla="*/ 3028950 w 3712864"/>
                <a:gd name="connsiteY42" fmla="*/ 844491 h 1390591"/>
                <a:gd name="connsiteX43" fmla="*/ 3060700 w 3712864"/>
                <a:gd name="connsiteY43" fmla="*/ 749241 h 1390591"/>
                <a:gd name="connsiteX44" fmla="*/ 3143250 w 3712864"/>
                <a:gd name="connsiteY44" fmla="*/ 685741 h 1390591"/>
                <a:gd name="connsiteX45" fmla="*/ 3206750 w 3712864"/>
                <a:gd name="connsiteY45" fmla="*/ 628591 h 1390591"/>
                <a:gd name="connsiteX46" fmla="*/ 3314700 w 3712864"/>
                <a:gd name="connsiteY46" fmla="*/ 533341 h 1390591"/>
                <a:gd name="connsiteX47" fmla="*/ 3366087 w 3712864"/>
                <a:gd name="connsiteY47" fmla="*/ 418378 h 1390591"/>
                <a:gd name="connsiteX48" fmla="*/ 3422650 w 3712864"/>
                <a:gd name="connsiteY48" fmla="*/ 407587 h 1390591"/>
                <a:gd name="connsiteX49" fmla="*/ 3505944 w 3712864"/>
                <a:gd name="connsiteY49" fmla="*/ 332634 h 1390591"/>
                <a:gd name="connsiteX50" fmla="*/ 3539454 w 3712864"/>
                <a:gd name="connsiteY50" fmla="*/ 297322 h 1390591"/>
                <a:gd name="connsiteX51" fmla="*/ 3613303 w 3712864"/>
                <a:gd name="connsiteY51" fmla="*/ 213129 h 1390591"/>
                <a:gd name="connsiteX52" fmla="*/ 3712864 w 3712864"/>
                <a:gd name="connsiteY52" fmla="*/ 0 h 1390591"/>
                <a:gd name="connsiteX0" fmla="*/ 0 w 3712864"/>
                <a:gd name="connsiteY0" fmla="*/ 857191 h 1390591"/>
                <a:gd name="connsiteX1" fmla="*/ 165100 w 3712864"/>
                <a:gd name="connsiteY1" fmla="*/ 939741 h 1390591"/>
                <a:gd name="connsiteX2" fmla="*/ 266700 w 3712864"/>
                <a:gd name="connsiteY2" fmla="*/ 977841 h 1390591"/>
                <a:gd name="connsiteX3" fmla="*/ 298450 w 3712864"/>
                <a:gd name="connsiteY3" fmla="*/ 1028641 h 1390591"/>
                <a:gd name="connsiteX4" fmla="*/ 368300 w 3712864"/>
                <a:gd name="connsiteY4" fmla="*/ 1066741 h 1390591"/>
                <a:gd name="connsiteX5" fmla="*/ 501650 w 3712864"/>
                <a:gd name="connsiteY5" fmla="*/ 1117541 h 1390591"/>
                <a:gd name="connsiteX6" fmla="*/ 603250 w 3712864"/>
                <a:gd name="connsiteY6" fmla="*/ 1187391 h 1390591"/>
                <a:gd name="connsiteX7" fmla="*/ 698500 w 3712864"/>
                <a:gd name="connsiteY7" fmla="*/ 1193741 h 1390591"/>
                <a:gd name="connsiteX8" fmla="*/ 838200 w 3712864"/>
                <a:gd name="connsiteY8" fmla="*/ 1206441 h 1390591"/>
                <a:gd name="connsiteX9" fmla="*/ 965200 w 3712864"/>
                <a:gd name="connsiteY9" fmla="*/ 1212791 h 1390591"/>
                <a:gd name="connsiteX10" fmla="*/ 1016000 w 3712864"/>
                <a:gd name="connsiteY10" fmla="*/ 1193741 h 1390591"/>
                <a:gd name="connsiteX11" fmla="*/ 1073150 w 3712864"/>
                <a:gd name="connsiteY11" fmla="*/ 1320741 h 1390591"/>
                <a:gd name="connsiteX12" fmla="*/ 1193800 w 3712864"/>
                <a:gd name="connsiteY12" fmla="*/ 1371541 h 1390591"/>
                <a:gd name="connsiteX13" fmla="*/ 1333500 w 3712864"/>
                <a:gd name="connsiteY13" fmla="*/ 1390591 h 1390591"/>
                <a:gd name="connsiteX14" fmla="*/ 1428750 w 3712864"/>
                <a:gd name="connsiteY14" fmla="*/ 1390591 h 1390591"/>
                <a:gd name="connsiteX15" fmla="*/ 1428750 w 3712864"/>
                <a:gd name="connsiteY15" fmla="*/ 1346141 h 1390591"/>
                <a:gd name="connsiteX16" fmla="*/ 1479550 w 3712864"/>
                <a:gd name="connsiteY16" fmla="*/ 1263591 h 1390591"/>
                <a:gd name="connsiteX17" fmla="*/ 1498600 w 3712864"/>
                <a:gd name="connsiteY17" fmla="*/ 1206441 h 1390591"/>
                <a:gd name="connsiteX18" fmla="*/ 1498600 w 3712864"/>
                <a:gd name="connsiteY18" fmla="*/ 1155641 h 1390591"/>
                <a:gd name="connsiteX19" fmla="*/ 1498600 w 3712864"/>
                <a:gd name="connsiteY19" fmla="*/ 1104841 h 1390591"/>
                <a:gd name="connsiteX20" fmla="*/ 1587500 w 3712864"/>
                <a:gd name="connsiteY20" fmla="*/ 1092141 h 1390591"/>
                <a:gd name="connsiteX21" fmla="*/ 1682750 w 3712864"/>
                <a:gd name="connsiteY21" fmla="*/ 1079441 h 1390591"/>
                <a:gd name="connsiteX22" fmla="*/ 1695450 w 3712864"/>
                <a:gd name="connsiteY22" fmla="*/ 1060391 h 1390591"/>
                <a:gd name="connsiteX23" fmla="*/ 1771650 w 3712864"/>
                <a:gd name="connsiteY23" fmla="*/ 1066741 h 1390591"/>
                <a:gd name="connsiteX24" fmla="*/ 1835150 w 3712864"/>
                <a:gd name="connsiteY24" fmla="*/ 1111191 h 1390591"/>
                <a:gd name="connsiteX25" fmla="*/ 1936750 w 3712864"/>
                <a:gd name="connsiteY25" fmla="*/ 1111191 h 1390591"/>
                <a:gd name="connsiteX26" fmla="*/ 2032000 w 3712864"/>
                <a:gd name="connsiteY26" fmla="*/ 1117541 h 1390591"/>
                <a:gd name="connsiteX27" fmla="*/ 2133600 w 3712864"/>
                <a:gd name="connsiteY27" fmla="*/ 1142941 h 1390591"/>
                <a:gd name="connsiteX28" fmla="*/ 2203450 w 3712864"/>
                <a:gd name="connsiteY28" fmla="*/ 1181041 h 1390591"/>
                <a:gd name="connsiteX29" fmla="*/ 2286000 w 3712864"/>
                <a:gd name="connsiteY29" fmla="*/ 1174691 h 1390591"/>
                <a:gd name="connsiteX30" fmla="*/ 2311400 w 3712864"/>
                <a:gd name="connsiteY30" fmla="*/ 1206441 h 1390591"/>
                <a:gd name="connsiteX31" fmla="*/ 2381250 w 3712864"/>
                <a:gd name="connsiteY31" fmla="*/ 1231841 h 1390591"/>
                <a:gd name="connsiteX32" fmla="*/ 2457450 w 3712864"/>
                <a:gd name="connsiteY32" fmla="*/ 1212791 h 1390591"/>
                <a:gd name="connsiteX33" fmla="*/ 2514600 w 3712864"/>
                <a:gd name="connsiteY33" fmla="*/ 1238191 h 1390591"/>
                <a:gd name="connsiteX34" fmla="*/ 2559050 w 3712864"/>
                <a:gd name="connsiteY34" fmla="*/ 1187391 h 1390591"/>
                <a:gd name="connsiteX35" fmla="*/ 2616200 w 3712864"/>
                <a:gd name="connsiteY35" fmla="*/ 1181041 h 1390591"/>
                <a:gd name="connsiteX36" fmla="*/ 2730500 w 3712864"/>
                <a:gd name="connsiteY36" fmla="*/ 1155641 h 1390591"/>
                <a:gd name="connsiteX37" fmla="*/ 2838450 w 3712864"/>
                <a:gd name="connsiteY37" fmla="*/ 1104841 h 1390591"/>
                <a:gd name="connsiteX38" fmla="*/ 2882900 w 3712864"/>
                <a:gd name="connsiteY38" fmla="*/ 1085791 h 1390591"/>
                <a:gd name="connsiteX39" fmla="*/ 2895600 w 3712864"/>
                <a:gd name="connsiteY39" fmla="*/ 1015941 h 1390591"/>
                <a:gd name="connsiteX40" fmla="*/ 2959100 w 3712864"/>
                <a:gd name="connsiteY40" fmla="*/ 958791 h 1390591"/>
                <a:gd name="connsiteX41" fmla="*/ 2984500 w 3712864"/>
                <a:gd name="connsiteY41" fmla="*/ 927041 h 1390591"/>
                <a:gd name="connsiteX42" fmla="*/ 3028950 w 3712864"/>
                <a:gd name="connsiteY42" fmla="*/ 844491 h 1390591"/>
                <a:gd name="connsiteX43" fmla="*/ 3060700 w 3712864"/>
                <a:gd name="connsiteY43" fmla="*/ 749241 h 1390591"/>
                <a:gd name="connsiteX44" fmla="*/ 3143250 w 3712864"/>
                <a:gd name="connsiteY44" fmla="*/ 685741 h 1390591"/>
                <a:gd name="connsiteX45" fmla="*/ 3206750 w 3712864"/>
                <a:gd name="connsiteY45" fmla="*/ 628591 h 1390591"/>
                <a:gd name="connsiteX46" fmla="*/ 3314700 w 3712864"/>
                <a:gd name="connsiteY46" fmla="*/ 533341 h 1390591"/>
                <a:gd name="connsiteX47" fmla="*/ 3366087 w 3712864"/>
                <a:gd name="connsiteY47" fmla="*/ 445114 h 1390591"/>
                <a:gd name="connsiteX48" fmla="*/ 3422650 w 3712864"/>
                <a:gd name="connsiteY48" fmla="*/ 407587 h 1390591"/>
                <a:gd name="connsiteX49" fmla="*/ 3505944 w 3712864"/>
                <a:gd name="connsiteY49" fmla="*/ 332634 h 1390591"/>
                <a:gd name="connsiteX50" fmla="*/ 3539454 w 3712864"/>
                <a:gd name="connsiteY50" fmla="*/ 297322 h 1390591"/>
                <a:gd name="connsiteX51" fmla="*/ 3613303 w 3712864"/>
                <a:gd name="connsiteY51" fmla="*/ 213129 h 1390591"/>
                <a:gd name="connsiteX52" fmla="*/ 3712864 w 3712864"/>
                <a:gd name="connsiteY52" fmla="*/ 0 h 1390591"/>
                <a:gd name="connsiteX0" fmla="*/ 0 w 3712864"/>
                <a:gd name="connsiteY0" fmla="*/ 857191 h 1390591"/>
                <a:gd name="connsiteX1" fmla="*/ 165100 w 3712864"/>
                <a:gd name="connsiteY1" fmla="*/ 939741 h 1390591"/>
                <a:gd name="connsiteX2" fmla="*/ 266700 w 3712864"/>
                <a:gd name="connsiteY2" fmla="*/ 977841 h 1390591"/>
                <a:gd name="connsiteX3" fmla="*/ 298450 w 3712864"/>
                <a:gd name="connsiteY3" fmla="*/ 1028641 h 1390591"/>
                <a:gd name="connsiteX4" fmla="*/ 368300 w 3712864"/>
                <a:gd name="connsiteY4" fmla="*/ 1066741 h 1390591"/>
                <a:gd name="connsiteX5" fmla="*/ 501650 w 3712864"/>
                <a:gd name="connsiteY5" fmla="*/ 1117541 h 1390591"/>
                <a:gd name="connsiteX6" fmla="*/ 603250 w 3712864"/>
                <a:gd name="connsiteY6" fmla="*/ 1187391 h 1390591"/>
                <a:gd name="connsiteX7" fmla="*/ 698500 w 3712864"/>
                <a:gd name="connsiteY7" fmla="*/ 1193741 h 1390591"/>
                <a:gd name="connsiteX8" fmla="*/ 838200 w 3712864"/>
                <a:gd name="connsiteY8" fmla="*/ 1206441 h 1390591"/>
                <a:gd name="connsiteX9" fmla="*/ 965200 w 3712864"/>
                <a:gd name="connsiteY9" fmla="*/ 1212791 h 1390591"/>
                <a:gd name="connsiteX10" fmla="*/ 1016000 w 3712864"/>
                <a:gd name="connsiteY10" fmla="*/ 1193741 h 1390591"/>
                <a:gd name="connsiteX11" fmla="*/ 1073150 w 3712864"/>
                <a:gd name="connsiteY11" fmla="*/ 1320741 h 1390591"/>
                <a:gd name="connsiteX12" fmla="*/ 1193800 w 3712864"/>
                <a:gd name="connsiteY12" fmla="*/ 1371541 h 1390591"/>
                <a:gd name="connsiteX13" fmla="*/ 1333500 w 3712864"/>
                <a:gd name="connsiteY13" fmla="*/ 1390591 h 1390591"/>
                <a:gd name="connsiteX14" fmla="*/ 1428750 w 3712864"/>
                <a:gd name="connsiteY14" fmla="*/ 1390591 h 1390591"/>
                <a:gd name="connsiteX15" fmla="*/ 1428750 w 3712864"/>
                <a:gd name="connsiteY15" fmla="*/ 1346141 h 1390591"/>
                <a:gd name="connsiteX16" fmla="*/ 1479550 w 3712864"/>
                <a:gd name="connsiteY16" fmla="*/ 1263591 h 1390591"/>
                <a:gd name="connsiteX17" fmla="*/ 1498600 w 3712864"/>
                <a:gd name="connsiteY17" fmla="*/ 1206441 h 1390591"/>
                <a:gd name="connsiteX18" fmla="*/ 1498600 w 3712864"/>
                <a:gd name="connsiteY18" fmla="*/ 1155641 h 1390591"/>
                <a:gd name="connsiteX19" fmla="*/ 1498600 w 3712864"/>
                <a:gd name="connsiteY19" fmla="*/ 1104841 h 1390591"/>
                <a:gd name="connsiteX20" fmla="*/ 1587500 w 3712864"/>
                <a:gd name="connsiteY20" fmla="*/ 1092141 h 1390591"/>
                <a:gd name="connsiteX21" fmla="*/ 1682750 w 3712864"/>
                <a:gd name="connsiteY21" fmla="*/ 1079441 h 1390591"/>
                <a:gd name="connsiteX22" fmla="*/ 1695450 w 3712864"/>
                <a:gd name="connsiteY22" fmla="*/ 1060391 h 1390591"/>
                <a:gd name="connsiteX23" fmla="*/ 1771650 w 3712864"/>
                <a:gd name="connsiteY23" fmla="*/ 1066741 h 1390591"/>
                <a:gd name="connsiteX24" fmla="*/ 1835150 w 3712864"/>
                <a:gd name="connsiteY24" fmla="*/ 1111191 h 1390591"/>
                <a:gd name="connsiteX25" fmla="*/ 1936750 w 3712864"/>
                <a:gd name="connsiteY25" fmla="*/ 1111191 h 1390591"/>
                <a:gd name="connsiteX26" fmla="*/ 2032000 w 3712864"/>
                <a:gd name="connsiteY26" fmla="*/ 1117541 h 1390591"/>
                <a:gd name="connsiteX27" fmla="*/ 2133600 w 3712864"/>
                <a:gd name="connsiteY27" fmla="*/ 1142941 h 1390591"/>
                <a:gd name="connsiteX28" fmla="*/ 2203450 w 3712864"/>
                <a:gd name="connsiteY28" fmla="*/ 1181041 h 1390591"/>
                <a:gd name="connsiteX29" fmla="*/ 2286000 w 3712864"/>
                <a:gd name="connsiteY29" fmla="*/ 1174691 h 1390591"/>
                <a:gd name="connsiteX30" fmla="*/ 2311400 w 3712864"/>
                <a:gd name="connsiteY30" fmla="*/ 1206441 h 1390591"/>
                <a:gd name="connsiteX31" fmla="*/ 2381250 w 3712864"/>
                <a:gd name="connsiteY31" fmla="*/ 1231841 h 1390591"/>
                <a:gd name="connsiteX32" fmla="*/ 2457450 w 3712864"/>
                <a:gd name="connsiteY32" fmla="*/ 1212791 h 1390591"/>
                <a:gd name="connsiteX33" fmla="*/ 2514600 w 3712864"/>
                <a:gd name="connsiteY33" fmla="*/ 1238191 h 1390591"/>
                <a:gd name="connsiteX34" fmla="*/ 2559050 w 3712864"/>
                <a:gd name="connsiteY34" fmla="*/ 1187391 h 1390591"/>
                <a:gd name="connsiteX35" fmla="*/ 2616200 w 3712864"/>
                <a:gd name="connsiteY35" fmla="*/ 1181041 h 1390591"/>
                <a:gd name="connsiteX36" fmla="*/ 2730500 w 3712864"/>
                <a:gd name="connsiteY36" fmla="*/ 1155641 h 1390591"/>
                <a:gd name="connsiteX37" fmla="*/ 2838450 w 3712864"/>
                <a:gd name="connsiteY37" fmla="*/ 1104841 h 1390591"/>
                <a:gd name="connsiteX38" fmla="*/ 2882900 w 3712864"/>
                <a:gd name="connsiteY38" fmla="*/ 1085791 h 1390591"/>
                <a:gd name="connsiteX39" fmla="*/ 2895600 w 3712864"/>
                <a:gd name="connsiteY39" fmla="*/ 1015941 h 1390591"/>
                <a:gd name="connsiteX40" fmla="*/ 2959100 w 3712864"/>
                <a:gd name="connsiteY40" fmla="*/ 958791 h 1390591"/>
                <a:gd name="connsiteX41" fmla="*/ 2984500 w 3712864"/>
                <a:gd name="connsiteY41" fmla="*/ 927041 h 1390591"/>
                <a:gd name="connsiteX42" fmla="*/ 3028950 w 3712864"/>
                <a:gd name="connsiteY42" fmla="*/ 844491 h 1390591"/>
                <a:gd name="connsiteX43" fmla="*/ 3060700 w 3712864"/>
                <a:gd name="connsiteY43" fmla="*/ 749241 h 1390591"/>
                <a:gd name="connsiteX44" fmla="*/ 3143250 w 3712864"/>
                <a:gd name="connsiteY44" fmla="*/ 685741 h 1390591"/>
                <a:gd name="connsiteX45" fmla="*/ 3206750 w 3712864"/>
                <a:gd name="connsiteY45" fmla="*/ 628591 h 1390591"/>
                <a:gd name="connsiteX46" fmla="*/ 3314700 w 3712864"/>
                <a:gd name="connsiteY46" fmla="*/ 533341 h 1390591"/>
                <a:gd name="connsiteX47" fmla="*/ 3366087 w 3712864"/>
                <a:gd name="connsiteY47" fmla="*/ 445114 h 1390591"/>
                <a:gd name="connsiteX48" fmla="*/ 3436523 w 3712864"/>
                <a:gd name="connsiteY48" fmla="*/ 412934 h 1390591"/>
                <a:gd name="connsiteX49" fmla="*/ 3505944 w 3712864"/>
                <a:gd name="connsiteY49" fmla="*/ 332634 h 1390591"/>
                <a:gd name="connsiteX50" fmla="*/ 3539454 w 3712864"/>
                <a:gd name="connsiteY50" fmla="*/ 297322 h 1390591"/>
                <a:gd name="connsiteX51" fmla="*/ 3613303 w 3712864"/>
                <a:gd name="connsiteY51" fmla="*/ 213129 h 1390591"/>
                <a:gd name="connsiteX52" fmla="*/ 3712864 w 3712864"/>
                <a:gd name="connsiteY52" fmla="*/ 0 h 1390591"/>
                <a:gd name="connsiteX0" fmla="*/ 0 w 3661997"/>
                <a:gd name="connsiteY0" fmla="*/ 760943 h 1294343"/>
                <a:gd name="connsiteX1" fmla="*/ 165100 w 3661997"/>
                <a:gd name="connsiteY1" fmla="*/ 843493 h 1294343"/>
                <a:gd name="connsiteX2" fmla="*/ 266700 w 3661997"/>
                <a:gd name="connsiteY2" fmla="*/ 881593 h 1294343"/>
                <a:gd name="connsiteX3" fmla="*/ 298450 w 3661997"/>
                <a:gd name="connsiteY3" fmla="*/ 932393 h 1294343"/>
                <a:gd name="connsiteX4" fmla="*/ 368300 w 3661997"/>
                <a:gd name="connsiteY4" fmla="*/ 970493 h 1294343"/>
                <a:gd name="connsiteX5" fmla="*/ 501650 w 3661997"/>
                <a:gd name="connsiteY5" fmla="*/ 1021293 h 1294343"/>
                <a:gd name="connsiteX6" fmla="*/ 603250 w 3661997"/>
                <a:gd name="connsiteY6" fmla="*/ 1091143 h 1294343"/>
                <a:gd name="connsiteX7" fmla="*/ 698500 w 3661997"/>
                <a:gd name="connsiteY7" fmla="*/ 1097493 h 1294343"/>
                <a:gd name="connsiteX8" fmla="*/ 838200 w 3661997"/>
                <a:gd name="connsiteY8" fmla="*/ 1110193 h 1294343"/>
                <a:gd name="connsiteX9" fmla="*/ 965200 w 3661997"/>
                <a:gd name="connsiteY9" fmla="*/ 1116543 h 1294343"/>
                <a:gd name="connsiteX10" fmla="*/ 1016000 w 3661997"/>
                <a:gd name="connsiteY10" fmla="*/ 1097493 h 1294343"/>
                <a:gd name="connsiteX11" fmla="*/ 1073150 w 3661997"/>
                <a:gd name="connsiteY11" fmla="*/ 1224493 h 1294343"/>
                <a:gd name="connsiteX12" fmla="*/ 1193800 w 3661997"/>
                <a:gd name="connsiteY12" fmla="*/ 1275293 h 1294343"/>
                <a:gd name="connsiteX13" fmla="*/ 1333500 w 3661997"/>
                <a:gd name="connsiteY13" fmla="*/ 1294343 h 1294343"/>
                <a:gd name="connsiteX14" fmla="*/ 1428750 w 3661997"/>
                <a:gd name="connsiteY14" fmla="*/ 1294343 h 1294343"/>
                <a:gd name="connsiteX15" fmla="*/ 1428750 w 3661997"/>
                <a:gd name="connsiteY15" fmla="*/ 1249893 h 1294343"/>
                <a:gd name="connsiteX16" fmla="*/ 1479550 w 3661997"/>
                <a:gd name="connsiteY16" fmla="*/ 1167343 h 1294343"/>
                <a:gd name="connsiteX17" fmla="*/ 1498600 w 3661997"/>
                <a:gd name="connsiteY17" fmla="*/ 1110193 h 1294343"/>
                <a:gd name="connsiteX18" fmla="*/ 1498600 w 3661997"/>
                <a:gd name="connsiteY18" fmla="*/ 1059393 h 1294343"/>
                <a:gd name="connsiteX19" fmla="*/ 1498600 w 3661997"/>
                <a:gd name="connsiteY19" fmla="*/ 1008593 h 1294343"/>
                <a:gd name="connsiteX20" fmla="*/ 1587500 w 3661997"/>
                <a:gd name="connsiteY20" fmla="*/ 995893 h 1294343"/>
                <a:gd name="connsiteX21" fmla="*/ 1682750 w 3661997"/>
                <a:gd name="connsiteY21" fmla="*/ 983193 h 1294343"/>
                <a:gd name="connsiteX22" fmla="*/ 1695450 w 3661997"/>
                <a:gd name="connsiteY22" fmla="*/ 964143 h 1294343"/>
                <a:gd name="connsiteX23" fmla="*/ 1771650 w 3661997"/>
                <a:gd name="connsiteY23" fmla="*/ 970493 h 1294343"/>
                <a:gd name="connsiteX24" fmla="*/ 1835150 w 3661997"/>
                <a:gd name="connsiteY24" fmla="*/ 1014943 h 1294343"/>
                <a:gd name="connsiteX25" fmla="*/ 1936750 w 3661997"/>
                <a:gd name="connsiteY25" fmla="*/ 1014943 h 1294343"/>
                <a:gd name="connsiteX26" fmla="*/ 2032000 w 3661997"/>
                <a:gd name="connsiteY26" fmla="*/ 1021293 h 1294343"/>
                <a:gd name="connsiteX27" fmla="*/ 2133600 w 3661997"/>
                <a:gd name="connsiteY27" fmla="*/ 1046693 h 1294343"/>
                <a:gd name="connsiteX28" fmla="*/ 2203450 w 3661997"/>
                <a:gd name="connsiteY28" fmla="*/ 1084793 h 1294343"/>
                <a:gd name="connsiteX29" fmla="*/ 2286000 w 3661997"/>
                <a:gd name="connsiteY29" fmla="*/ 1078443 h 1294343"/>
                <a:gd name="connsiteX30" fmla="*/ 2311400 w 3661997"/>
                <a:gd name="connsiteY30" fmla="*/ 1110193 h 1294343"/>
                <a:gd name="connsiteX31" fmla="*/ 2381250 w 3661997"/>
                <a:gd name="connsiteY31" fmla="*/ 1135593 h 1294343"/>
                <a:gd name="connsiteX32" fmla="*/ 2457450 w 3661997"/>
                <a:gd name="connsiteY32" fmla="*/ 1116543 h 1294343"/>
                <a:gd name="connsiteX33" fmla="*/ 2514600 w 3661997"/>
                <a:gd name="connsiteY33" fmla="*/ 1141943 h 1294343"/>
                <a:gd name="connsiteX34" fmla="*/ 2559050 w 3661997"/>
                <a:gd name="connsiteY34" fmla="*/ 1091143 h 1294343"/>
                <a:gd name="connsiteX35" fmla="*/ 2616200 w 3661997"/>
                <a:gd name="connsiteY35" fmla="*/ 1084793 h 1294343"/>
                <a:gd name="connsiteX36" fmla="*/ 2730500 w 3661997"/>
                <a:gd name="connsiteY36" fmla="*/ 1059393 h 1294343"/>
                <a:gd name="connsiteX37" fmla="*/ 2838450 w 3661997"/>
                <a:gd name="connsiteY37" fmla="*/ 1008593 h 1294343"/>
                <a:gd name="connsiteX38" fmla="*/ 2882900 w 3661997"/>
                <a:gd name="connsiteY38" fmla="*/ 989543 h 1294343"/>
                <a:gd name="connsiteX39" fmla="*/ 2895600 w 3661997"/>
                <a:gd name="connsiteY39" fmla="*/ 919693 h 1294343"/>
                <a:gd name="connsiteX40" fmla="*/ 2959100 w 3661997"/>
                <a:gd name="connsiteY40" fmla="*/ 862543 h 1294343"/>
                <a:gd name="connsiteX41" fmla="*/ 2984500 w 3661997"/>
                <a:gd name="connsiteY41" fmla="*/ 830793 h 1294343"/>
                <a:gd name="connsiteX42" fmla="*/ 3028950 w 3661997"/>
                <a:gd name="connsiteY42" fmla="*/ 748243 h 1294343"/>
                <a:gd name="connsiteX43" fmla="*/ 3060700 w 3661997"/>
                <a:gd name="connsiteY43" fmla="*/ 652993 h 1294343"/>
                <a:gd name="connsiteX44" fmla="*/ 3143250 w 3661997"/>
                <a:gd name="connsiteY44" fmla="*/ 589493 h 1294343"/>
                <a:gd name="connsiteX45" fmla="*/ 3206750 w 3661997"/>
                <a:gd name="connsiteY45" fmla="*/ 532343 h 1294343"/>
                <a:gd name="connsiteX46" fmla="*/ 3314700 w 3661997"/>
                <a:gd name="connsiteY46" fmla="*/ 437093 h 1294343"/>
                <a:gd name="connsiteX47" fmla="*/ 3366087 w 3661997"/>
                <a:gd name="connsiteY47" fmla="*/ 348866 h 1294343"/>
                <a:gd name="connsiteX48" fmla="*/ 3436523 w 3661997"/>
                <a:gd name="connsiteY48" fmla="*/ 316686 h 1294343"/>
                <a:gd name="connsiteX49" fmla="*/ 3505944 w 3661997"/>
                <a:gd name="connsiteY49" fmla="*/ 236386 h 1294343"/>
                <a:gd name="connsiteX50" fmla="*/ 3539454 w 3661997"/>
                <a:gd name="connsiteY50" fmla="*/ 201074 h 1294343"/>
                <a:gd name="connsiteX51" fmla="*/ 3613303 w 3661997"/>
                <a:gd name="connsiteY51" fmla="*/ 116881 h 1294343"/>
                <a:gd name="connsiteX52" fmla="*/ 3661997 w 3661997"/>
                <a:gd name="connsiteY52" fmla="*/ 0 h 129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661997" h="1294343">
                  <a:moveTo>
                    <a:pt x="0" y="760943"/>
                  </a:moveTo>
                  <a:lnTo>
                    <a:pt x="165100" y="843493"/>
                  </a:lnTo>
                  <a:lnTo>
                    <a:pt x="266700" y="881593"/>
                  </a:lnTo>
                  <a:lnTo>
                    <a:pt x="298450" y="932393"/>
                  </a:lnTo>
                  <a:lnTo>
                    <a:pt x="368300" y="970493"/>
                  </a:lnTo>
                  <a:lnTo>
                    <a:pt x="501650" y="1021293"/>
                  </a:lnTo>
                  <a:lnTo>
                    <a:pt x="603250" y="1091143"/>
                  </a:lnTo>
                  <a:lnTo>
                    <a:pt x="698500" y="1097493"/>
                  </a:lnTo>
                  <a:lnTo>
                    <a:pt x="838200" y="1110193"/>
                  </a:lnTo>
                  <a:lnTo>
                    <a:pt x="965200" y="1116543"/>
                  </a:lnTo>
                  <a:lnTo>
                    <a:pt x="1016000" y="1097493"/>
                  </a:lnTo>
                  <a:lnTo>
                    <a:pt x="1073150" y="1224493"/>
                  </a:lnTo>
                  <a:lnTo>
                    <a:pt x="1193800" y="1275293"/>
                  </a:lnTo>
                  <a:lnTo>
                    <a:pt x="1333500" y="1294343"/>
                  </a:lnTo>
                  <a:lnTo>
                    <a:pt x="1428750" y="1294343"/>
                  </a:lnTo>
                  <a:lnTo>
                    <a:pt x="1428750" y="1249893"/>
                  </a:lnTo>
                  <a:lnTo>
                    <a:pt x="1479550" y="1167343"/>
                  </a:lnTo>
                  <a:lnTo>
                    <a:pt x="1498600" y="1110193"/>
                  </a:lnTo>
                  <a:lnTo>
                    <a:pt x="1498600" y="1059393"/>
                  </a:lnTo>
                  <a:lnTo>
                    <a:pt x="1498600" y="1008593"/>
                  </a:lnTo>
                  <a:lnTo>
                    <a:pt x="1587500" y="995893"/>
                  </a:lnTo>
                  <a:lnTo>
                    <a:pt x="1682750" y="983193"/>
                  </a:lnTo>
                  <a:lnTo>
                    <a:pt x="1695450" y="964143"/>
                  </a:lnTo>
                  <a:lnTo>
                    <a:pt x="1771650" y="970493"/>
                  </a:lnTo>
                  <a:lnTo>
                    <a:pt x="1835150" y="1014943"/>
                  </a:lnTo>
                  <a:lnTo>
                    <a:pt x="1936750" y="1014943"/>
                  </a:lnTo>
                  <a:lnTo>
                    <a:pt x="2032000" y="1021293"/>
                  </a:lnTo>
                  <a:lnTo>
                    <a:pt x="2133600" y="1046693"/>
                  </a:lnTo>
                  <a:lnTo>
                    <a:pt x="2203450" y="1084793"/>
                  </a:lnTo>
                  <a:lnTo>
                    <a:pt x="2286000" y="1078443"/>
                  </a:lnTo>
                  <a:lnTo>
                    <a:pt x="2311400" y="1110193"/>
                  </a:lnTo>
                  <a:lnTo>
                    <a:pt x="2381250" y="1135593"/>
                  </a:lnTo>
                  <a:lnTo>
                    <a:pt x="2457450" y="1116543"/>
                  </a:lnTo>
                  <a:lnTo>
                    <a:pt x="2514600" y="1141943"/>
                  </a:lnTo>
                  <a:lnTo>
                    <a:pt x="2559050" y="1091143"/>
                  </a:lnTo>
                  <a:lnTo>
                    <a:pt x="2616200" y="1084793"/>
                  </a:lnTo>
                  <a:lnTo>
                    <a:pt x="2730500" y="1059393"/>
                  </a:lnTo>
                  <a:lnTo>
                    <a:pt x="2838450" y="1008593"/>
                  </a:lnTo>
                  <a:lnTo>
                    <a:pt x="2882900" y="989543"/>
                  </a:lnTo>
                  <a:lnTo>
                    <a:pt x="2895600" y="919693"/>
                  </a:lnTo>
                  <a:lnTo>
                    <a:pt x="2959100" y="862543"/>
                  </a:lnTo>
                  <a:lnTo>
                    <a:pt x="2984500" y="830793"/>
                  </a:lnTo>
                  <a:lnTo>
                    <a:pt x="3028950" y="748243"/>
                  </a:lnTo>
                  <a:lnTo>
                    <a:pt x="3060700" y="652993"/>
                  </a:lnTo>
                  <a:lnTo>
                    <a:pt x="3143250" y="589493"/>
                  </a:lnTo>
                  <a:lnTo>
                    <a:pt x="3206750" y="532343"/>
                  </a:lnTo>
                  <a:lnTo>
                    <a:pt x="3314700" y="437093"/>
                  </a:lnTo>
                  <a:lnTo>
                    <a:pt x="3366087" y="348866"/>
                  </a:lnTo>
                  <a:lnTo>
                    <a:pt x="3436523" y="316686"/>
                  </a:lnTo>
                  <a:lnTo>
                    <a:pt x="3505944" y="236386"/>
                  </a:lnTo>
                  <a:cubicBezTo>
                    <a:pt x="3510177" y="227919"/>
                    <a:pt x="3521561" y="220991"/>
                    <a:pt x="3539454" y="201074"/>
                  </a:cubicBezTo>
                  <a:cubicBezTo>
                    <a:pt x="3557347" y="181157"/>
                    <a:pt x="3584401" y="166435"/>
                    <a:pt x="3613303" y="116881"/>
                  </a:cubicBezTo>
                  <a:cubicBezTo>
                    <a:pt x="3642205" y="67327"/>
                    <a:pt x="3643958" y="31048"/>
                    <a:pt x="3661997" y="0"/>
                  </a:cubicBez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フリーフォーム 28"/>
            <p:cNvSpPr/>
            <p:nvPr/>
          </p:nvSpPr>
          <p:spPr>
            <a:xfrm>
              <a:off x="3124200" y="768350"/>
              <a:ext cx="323850" cy="317500"/>
            </a:xfrm>
            <a:custGeom>
              <a:avLst/>
              <a:gdLst>
                <a:gd name="connsiteX0" fmla="*/ 0 w 323850"/>
                <a:gd name="connsiteY0" fmla="*/ 298450 h 317500"/>
                <a:gd name="connsiteX1" fmla="*/ 50800 w 323850"/>
                <a:gd name="connsiteY1" fmla="*/ 317500 h 317500"/>
                <a:gd name="connsiteX2" fmla="*/ 95250 w 323850"/>
                <a:gd name="connsiteY2" fmla="*/ 273050 h 317500"/>
                <a:gd name="connsiteX3" fmla="*/ 152400 w 323850"/>
                <a:gd name="connsiteY3" fmla="*/ 196850 h 317500"/>
                <a:gd name="connsiteX4" fmla="*/ 209550 w 323850"/>
                <a:gd name="connsiteY4" fmla="*/ 196850 h 317500"/>
                <a:gd name="connsiteX5" fmla="*/ 285750 w 323850"/>
                <a:gd name="connsiteY5" fmla="*/ 101600 h 317500"/>
                <a:gd name="connsiteX6" fmla="*/ 323850 w 323850"/>
                <a:gd name="connsiteY6" fmla="*/ 50800 h 317500"/>
                <a:gd name="connsiteX7" fmla="*/ 279400 w 323850"/>
                <a:gd name="connsiteY7" fmla="*/ 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50" h="317500">
                  <a:moveTo>
                    <a:pt x="0" y="298450"/>
                  </a:moveTo>
                  <a:lnTo>
                    <a:pt x="50800" y="317500"/>
                  </a:lnTo>
                  <a:lnTo>
                    <a:pt x="95250" y="273050"/>
                  </a:lnTo>
                  <a:lnTo>
                    <a:pt x="152400" y="196850"/>
                  </a:lnTo>
                  <a:lnTo>
                    <a:pt x="209550" y="196850"/>
                  </a:lnTo>
                  <a:lnTo>
                    <a:pt x="285750" y="101600"/>
                  </a:lnTo>
                  <a:lnTo>
                    <a:pt x="323850" y="50800"/>
                  </a:lnTo>
                  <a:lnTo>
                    <a:pt x="27940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9"/>
            <p:cNvSpPr/>
            <p:nvPr/>
          </p:nvSpPr>
          <p:spPr>
            <a:xfrm>
              <a:off x="965200" y="1562100"/>
              <a:ext cx="2457450" cy="2800350"/>
            </a:xfrm>
            <a:custGeom>
              <a:avLst/>
              <a:gdLst>
                <a:gd name="connsiteX0" fmla="*/ 196850 w 2457450"/>
                <a:gd name="connsiteY0" fmla="*/ 0 h 2800350"/>
                <a:gd name="connsiteX1" fmla="*/ 228600 w 2457450"/>
                <a:gd name="connsiteY1" fmla="*/ 152400 h 2800350"/>
                <a:gd name="connsiteX2" fmla="*/ 241300 w 2457450"/>
                <a:gd name="connsiteY2" fmla="*/ 330200 h 2800350"/>
                <a:gd name="connsiteX3" fmla="*/ 228600 w 2457450"/>
                <a:gd name="connsiteY3" fmla="*/ 539750 h 2800350"/>
                <a:gd name="connsiteX4" fmla="*/ 184150 w 2457450"/>
                <a:gd name="connsiteY4" fmla="*/ 730250 h 2800350"/>
                <a:gd name="connsiteX5" fmla="*/ 184150 w 2457450"/>
                <a:gd name="connsiteY5" fmla="*/ 787400 h 2800350"/>
                <a:gd name="connsiteX6" fmla="*/ 107950 w 2457450"/>
                <a:gd name="connsiteY6" fmla="*/ 971550 h 2800350"/>
                <a:gd name="connsiteX7" fmla="*/ 107950 w 2457450"/>
                <a:gd name="connsiteY7" fmla="*/ 1054100 h 2800350"/>
                <a:gd name="connsiteX8" fmla="*/ 12700 w 2457450"/>
                <a:gd name="connsiteY8" fmla="*/ 1149350 h 2800350"/>
                <a:gd name="connsiteX9" fmla="*/ 0 w 2457450"/>
                <a:gd name="connsiteY9" fmla="*/ 1612900 h 2800350"/>
                <a:gd name="connsiteX10" fmla="*/ 127000 w 2457450"/>
                <a:gd name="connsiteY10" fmla="*/ 1606550 h 2800350"/>
                <a:gd name="connsiteX11" fmla="*/ 95250 w 2457450"/>
                <a:gd name="connsiteY11" fmla="*/ 2070100 h 2800350"/>
                <a:gd name="connsiteX12" fmla="*/ 95250 w 2457450"/>
                <a:gd name="connsiteY12" fmla="*/ 2247900 h 2800350"/>
                <a:gd name="connsiteX13" fmla="*/ 107950 w 2457450"/>
                <a:gd name="connsiteY13" fmla="*/ 2292350 h 2800350"/>
                <a:gd name="connsiteX14" fmla="*/ 95250 w 2457450"/>
                <a:gd name="connsiteY14" fmla="*/ 2368550 h 2800350"/>
                <a:gd name="connsiteX15" fmla="*/ 88900 w 2457450"/>
                <a:gd name="connsiteY15" fmla="*/ 2457450 h 2800350"/>
                <a:gd name="connsiteX16" fmla="*/ 88900 w 2457450"/>
                <a:gd name="connsiteY16" fmla="*/ 2546350 h 2800350"/>
                <a:gd name="connsiteX17" fmla="*/ 69850 w 2457450"/>
                <a:gd name="connsiteY17" fmla="*/ 2597150 h 2800350"/>
                <a:gd name="connsiteX18" fmla="*/ 69850 w 2457450"/>
                <a:gd name="connsiteY18" fmla="*/ 2660650 h 2800350"/>
                <a:gd name="connsiteX19" fmla="*/ 260350 w 2457450"/>
                <a:gd name="connsiteY19" fmla="*/ 2692400 h 2800350"/>
                <a:gd name="connsiteX20" fmla="*/ 476250 w 2457450"/>
                <a:gd name="connsiteY20" fmla="*/ 2698750 h 2800350"/>
                <a:gd name="connsiteX21" fmla="*/ 571500 w 2457450"/>
                <a:gd name="connsiteY21" fmla="*/ 2698750 h 2800350"/>
                <a:gd name="connsiteX22" fmla="*/ 603250 w 2457450"/>
                <a:gd name="connsiteY22" fmla="*/ 2654300 h 2800350"/>
                <a:gd name="connsiteX23" fmla="*/ 692150 w 2457450"/>
                <a:gd name="connsiteY23" fmla="*/ 2673350 h 2800350"/>
                <a:gd name="connsiteX24" fmla="*/ 749300 w 2457450"/>
                <a:gd name="connsiteY24" fmla="*/ 2705100 h 2800350"/>
                <a:gd name="connsiteX25" fmla="*/ 838200 w 2457450"/>
                <a:gd name="connsiteY25" fmla="*/ 2698750 h 2800350"/>
                <a:gd name="connsiteX26" fmla="*/ 901700 w 2457450"/>
                <a:gd name="connsiteY26" fmla="*/ 2692400 h 2800350"/>
                <a:gd name="connsiteX27" fmla="*/ 971550 w 2457450"/>
                <a:gd name="connsiteY27" fmla="*/ 2717800 h 2800350"/>
                <a:gd name="connsiteX28" fmla="*/ 996950 w 2457450"/>
                <a:gd name="connsiteY28" fmla="*/ 2749550 h 2800350"/>
                <a:gd name="connsiteX29" fmla="*/ 1066800 w 2457450"/>
                <a:gd name="connsiteY29" fmla="*/ 2755900 h 2800350"/>
                <a:gd name="connsiteX30" fmla="*/ 1085850 w 2457450"/>
                <a:gd name="connsiteY30" fmla="*/ 2736850 h 2800350"/>
                <a:gd name="connsiteX31" fmla="*/ 1200150 w 2457450"/>
                <a:gd name="connsiteY31" fmla="*/ 2730500 h 2800350"/>
                <a:gd name="connsiteX32" fmla="*/ 1282700 w 2457450"/>
                <a:gd name="connsiteY32" fmla="*/ 2724150 h 2800350"/>
                <a:gd name="connsiteX33" fmla="*/ 1358900 w 2457450"/>
                <a:gd name="connsiteY33" fmla="*/ 2736850 h 2800350"/>
                <a:gd name="connsiteX34" fmla="*/ 1435100 w 2457450"/>
                <a:gd name="connsiteY34" fmla="*/ 2698750 h 2800350"/>
                <a:gd name="connsiteX35" fmla="*/ 1466850 w 2457450"/>
                <a:gd name="connsiteY35" fmla="*/ 2692400 h 2800350"/>
                <a:gd name="connsiteX36" fmla="*/ 1504950 w 2457450"/>
                <a:gd name="connsiteY36" fmla="*/ 2705100 h 2800350"/>
                <a:gd name="connsiteX37" fmla="*/ 1657350 w 2457450"/>
                <a:gd name="connsiteY37" fmla="*/ 2736850 h 2800350"/>
                <a:gd name="connsiteX38" fmla="*/ 1797050 w 2457450"/>
                <a:gd name="connsiteY38" fmla="*/ 2705100 h 2800350"/>
                <a:gd name="connsiteX39" fmla="*/ 1803400 w 2457450"/>
                <a:gd name="connsiteY39" fmla="*/ 2774950 h 2800350"/>
                <a:gd name="connsiteX40" fmla="*/ 1835150 w 2457450"/>
                <a:gd name="connsiteY40" fmla="*/ 2800350 h 2800350"/>
                <a:gd name="connsiteX41" fmla="*/ 1866900 w 2457450"/>
                <a:gd name="connsiteY41" fmla="*/ 2794000 h 2800350"/>
                <a:gd name="connsiteX42" fmla="*/ 1854200 w 2457450"/>
                <a:gd name="connsiteY42" fmla="*/ 2679700 h 2800350"/>
                <a:gd name="connsiteX43" fmla="*/ 1917700 w 2457450"/>
                <a:gd name="connsiteY43" fmla="*/ 2514600 h 2800350"/>
                <a:gd name="connsiteX44" fmla="*/ 1917700 w 2457450"/>
                <a:gd name="connsiteY44" fmla="*/ 2349500 h 2800350"/>
                <a:gd name="connsiteX45" fmla="*/ 2012950 w 2457450"/>
                <a:gd name="connsiteY45" fmla="*/ 2362200 h 2800350"/>
                <a:gd name="connsiteX46" fmla="*/ 2063750 w 2457450"/>
                <a:gd name="connsiteY46" fmla="*/ 2298700 h 2800350"/>
                <a:gd name="connsiteX47" fmla="*/ 2101850 w 2457450"/>
                <a:gd name="connsiteY47" fmla="*/ 2292350 h 2800350"/>
                <a:gd name="connsiteX48" fmla="*/ 2127250 w 2457450"/>
                <a:gd name="connsiteY48" fmla="*/ 2095500 h 2800350"/>
                <a:gd name="connsiteX49" fmla="*/ 2209800 w 2457450"/>
                <a:gd name="connsiteY49" fmla="*/ 1911350 h 2800350"/>
                <a:gd name="connsiteX50" fmla="*/ 2216150 w 2457450"/>
                <a:gd name="connsiteY50" fmla="*/ 1816100 h 2800350"/>
                <a:gd name="connsiteX51" fmla="*/ 2228850 w 2457450"/>
                <a:gd name="connsiteY51" fmla="*/ 1714500 h 2800350"/>
                <a:gd name="connsiteX52" fmla="*/ 2254250 w 2457450"/>
                <a:gd name="connsiteY52" fmla="*/ 1606550 h 2800350"/>
                <a:gd name="connsiteX53" fmla="*/ 2247900 w 2457450"/>
                <a:gd name="connsiteY53" fmla="*/ 1492250 h 2800350"/>
                <a:gd name="connsiteX54" fmla="*/ 2254250 w 2457450"/>
                <a:gd name="connsiteY54" fmla="*/ 1358900 h 2800350"/>
                <a:gd name="connsiteX55" fmla="*/ 2355850 w 2457450"/>
                <a:gd name="connsiteY55" fmla="*/ 1320800 h 2800350"/>
                <a:gd name="connsiteX56" fmla="*/ 2457450 w 2457450"/>
                <a:gd name="connsiteY56" fmla="*/ 1257300 h 2800350"/>
                <a:gd name="connsiteX57" fmla="*/ 2457450 w 2457450"/>
                <a:gd name="connsiteY57" fmla="*/ 1168400 h 2800350"/>
                <a:gd name="connsiteX58" fmla="*/ 2444750 w 2457450"/>
                <a:gd name="connsiteY58" fmla="*/ 1047750 h 2800350"/>
                <a:gd name="connsiteX59" fmla="*/ 2438400 w 2457450"/>
                <a:gd name="connsiteY59" fmla="*/ 958850 h 2800350"/>
                <a:gd name="connsiteX60" fmla="*/ 2425700 w 2457450"/>
                <a:gd name="connsiteY60" fmla="*/ 914400 h 2800350"/>
                <a:gd name="connsiteX61" fmla="*/ 2387600 w 2457450"/>
                <a:gd name="connsiteY61" fmla="*/ 895350 h 2800350"/>
                <a:gd name="connsiteX62" fmla="*/ 2324100 w 2457450"/>
                <a:gd name="connsiteY62" fmla="*/ 895350 h 280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457450" h="2800350">
                  <a:moveTo>
                    <a:pt x="196850" y="0"/>
                  </a:moveTo>
                  <a:lnTo>
                    <a:pt x="228600" y="152400"/>
                  </a:lnTo>
                  <a:lnTo>
                    <a:pt x="241300" y="330200"/>
                  </a:lnTo>
                  <a:lnTo>
                    <a:pt x="228600" y="539750"/>
                  </a:lnTo>
                  <a:lnTo>
                    <a:pt x="184150" y="730250"/>
                  </a:lnTo>
                  <a:lnTo>
                    <a:pt x="184150" y="787400"/>
                  </a:lnTo>
                  <a:lnTo>
                    <a:pt x="107950" y="971550"/>
                  </a:lnTo>
                  <a:lnTo>
                    <a:pt x="107950" y="1054100"/>
                  </a:lnTo>
                  <a:lnTo>
                    <a:pt x="12700" y="1149350"/>
                  </a:lnTo>
                  <a:lnTo>
                    <a:pt x="0" y="1612900"/>
                  </a:lnTo>
                  <a:lnTo>
                    <a:pt x="127000" y="1606550"/>
                  </a:lnTo>
                  <a:lnTo>
                    <a:pt x="95250" y="2070100"/>
                  </a:lnTo>
                  <a:lnTo>
                    <a:pt x="95250" y="2247900"/>
                  </a:lnTo>
                  <a:lnTo>
                    <a:pt x="107950" y="2292350"/>
                  </a:lnTo>
                  <a:lnTo>
                    <a:pt x="95250" y="2368550"/>
                  </a:lnTo>
                  <a:lnTo>
                    <a:pt x="88900" y="2457450"/>
                  </a:lnTo>
                  <a:lnTo>
                    <a:pt x="88900" y="2546350"/>
                  </a:lnTo>
                  <a:lnTo>
                    <a:pt x="69850" y="2597150"/>
                  </a:lnTo>
                  <a:lnTo>
                    <a:pt x="69850" y="2660650"/>
                  </a:lnTo>
                  <a:lnTo>
                    <a:pt x="260350" y="2692400"/>
                  </a:lnTo>
                  <a:lnTo>
                    <a:pt x="476250" y="2698750"/>
                  </a:lnTo>
                  <a:lnTo>
                    <a:pt x="571500" y="2698750"/>
                  </a:lnTo>
                  <a:lnTo>
                    <a:pt x="603250" y="2654300"/>
                  </a:lnTo>
                  <a:lnTo>
                    <a:pt x="692150" y="2673350"/>
                  </a:lnTo>
                  <a:lnTo>
                    <a:pt x="749300" y="2705100"/>
                  </a:lnTo>
                  <a:lnTo>
                    <a:pt x="838200" y="2698750"/>
                  </a:lnTo>
                  <a:lnTo>
                    <a:pt x="901700" y="2692400"/>
                  </a:lnTo>
                  <a:lnTo>
                    <a:pt x="971550" y="2717800"/>
                  </a:lnTo>
                  <a:lnTo>
                    <a:pt x="996950" y="2749550"/>
                  </a:lnTo>
                  <a:lnTo>
                    <a:pt x="1066800" y="2755900"/>
                  </a:lnTo>
                  <a:lnTo>
                    <a:pt x="1085850" y="2736850"/>
                  </a:lnTo>
                  <a:lnTo>
                    <a:pt x="1200150" y="2730500"/>
                  </a:lnTo>
                  <a:lnTo>
                    <a:pt x="1282700" y="2724150"/>
                  </a:lnTo>
                  <a:lnTo>
                    <a:pt x="1358900" y="2736850"/>
                  </a:lnTo>
                  <a:lnTo>
                    <a:pt x="1435100" y="2698750"/>
                  </a:lnTo>
                  <a:lnTo>
                    <a:pt x="1466850" y="2692400"/>
                  </a:lnTo>
                  <a:lnTo>
                    <a:pt x="1504950" y="2705100"/>
                  </a:lnTo>
                  <a:lnTo>
                    <a:pt x="1657350" y="2736850"/>
                  </a:lnTo>
                  <a:lnTo>
                    <a:pt x="1797050" y="2705100"/>
                  </a:lnTo>
                  <a:lnTo>
                    <a:pt x="1803400" y="2774950"/>
                  </a:lnTo>
                  <a:lnTo>
                    <a:pt x="1835150" y="2800350"/>
                  </a:lnTo>
                  <a:lnTo>
                    <a:pt x="1866900" y="2794000"/>
                  </a:lnTo>
                  <a:lnTo>
                    <a:pt x="1854200" y="2679700"/>
                  </a:lnTo>
                  <a:lnTo>
                    <a:pt x="1917700" y="2514600"/>
                  </a:lnTo>
                  <a:lnTo>
                    <a:pt x="1917700" y="2349500"/>
                  </a:lnTo>
                  <a:lnTo>
                    <a:pt x="2012950" y="2362200"/>
                  </a:lnTo>
                  <a:lnTo>
                    <a:pt x="2063750" y="2298700"/>
                  </a:lnTo>
                  <a:lnTo>
                    <a:pt x="2101850" y="2292350"/>
                  </a:lnTo>
                  <a:lnTo>
                    <a:pt x="2127250" y="2095500"/>
                  </a:lnTo>
                  <a:lnTo>
                    <a:pt x="2209800" y="1911350"/>
                  </a:lnTo>
                  <a:lnTo>
                    <a:pt x="2216150" y="1816100"/>
                  </a:lnTo>
                  <a:lnTo>
                    <a:pt x="2228850" y="1714500"/>
                  </a:lnTo>
                  <a:lnTo>
                    <a:pt x="2254250" y="1606550"/>
                  </a:lnTo>
                  <a:lnTo>
                    <a:pt x="2247900" y="1492250"/>
                  </a:lnTo>
                  <a:lnTo>
                    <a:pt x="2254250" y="1358900"/>
                  </a:lnTo>
                  <a:lnTo>
                    <a:pt x="2355850" y="1320800"/>
                  </a:lnTo>
                  <a:lnTo>
                    <a:pt x="2457450" y="1257300"/>
                  </a:lnTo>
                  <a:lnTo>
                    <a:pt x="2457450" y="1168400"/>
                  </a:lnTo>
                  <a:lnTo>
                    <a:pt x="2444750" y="1047750"/>
                  </a:lnTo>
                  <a:lnTo>
                    <a:pt x="2438400" y="958850"/>
                  </a:lnTo>
                  <a:lnTo>
                    <a:pt x="2425700" y="914400"/>
                  </a:lnTo>
                  <a:lnTo>
                    <a:pt x="2387600" y="895350"/>
                  </a:lnTo>
                  <a:lnTo>
                    <a:pt x="2324100" y="89535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30"/>
            <p:cNvSpPr/>
            <p:nvPr/>
          </p:nvSpPr>
          <p:spPr>
            <a:xfrm>
              <a:off x="1143000" y="2343150"/>
              <a:ext cx="120650" cy="50800"/>
            </a:xfrm>
            <a:custGeom>
              <a:avLst/>
              <a:gdLst>
                <a:gd name="connsiteX0" fmla="*/ 0 w 120650"/>
                <a:gd name="connsiteY0" fmla="*/ 0 h 50800"/>
                <a:gd name="connsiteX1" fmla="*/ 120650 w 120650"/>
                <a:gd name="connsiteY1" fmla="*/ 50800 h 50800"/>
              </a:gdLst>
              <a:ahLst/>
              <a:cxnLst>
                <a:cxn ang="0">
                  <a:pos x="connsiteX0" y="connsiteY0"/>
                </a:cxn>
                <a:cxn ang="0">
                  <a:pos x="connsiteX1" y="connsiteY1"/>
                </a:cxn>
              </a:cxnLst>
              <a:rect l="l" t="t" r="r" b="b"/>
              <a:pathLst>
                <a:path w="120650" h="50800">
                  <a:moveTo>
                    <a:pt x="0" y="0"/>
                  </a:moveTo>
                  <a:lnTo>
                    <a:pt x="120650" y="5080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31"/>
            <p:cNvSpPr/>
            <p:nvPr/>
          </p:nvSpPr>
          <p:spPr>
            <a:xfrm>
              <a:off x="990600" y="3625850"/>
              <a:ext cx="69850" cy="6350"/>
            </a:xfrm>
            <a:custGeom>
              <a:avLst/>
              <a:gdLst>
                <a:gd name="connsiteX0" fmla="*/ 0 w 69850"/>
                <a:gd name="connsiteY0" fmla="*/ 0 h 6350"/>
                <a:gd name="connsiteX1" fmla="*/ 69850 w 69850"/>
                <a:gd name="connsiteY1" fmla="*/ 6350 h 6350"/>
              </a:gdLst>
              <a:ahLst/>
              <a:cxnLst>
                <a:cxn ang="0">
                  <a:pos x="connsiteX0" y="connsiteY0"/>
                </a:cxn>
                <a:cxn ang="0">
                  <a:pos x="connsiteX1" y="connsiteY1"/>
                </a:cxn>
              </a:cxnLst>
              <a:rect l="l" t="t" r="r" b="b"/>
              <a:pathLst>
                <a:path w="69850" h="6350">
                  <a:moveTo>
                    <a:pt x="0" y="0"/>
                  </a:moveTo>
                  <a:lnTo>
                    <a:pt x="69850" y="635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32"/>
            <p:cNvSpPr/>
            <p:nvPr/>
          </p:nvSpPr>
          <p:spPr>
            <a:xfrm>
              <a:off x="3422650" y="2819400"/>
              <a:ext cx="336550" cy="450850"/>
            </a:xfrm>
            <a:custGeom>
              <a:avLst/>
              <a:gdLst>
                <a:gd name="connsiteX0" fmla="*/ 0 w 336550"/>
                <a:gd name="connsiteY0" fmla="*/ 0 h 450850"/>
                <a:gd name="connsiteX1" fmla="*/ 95250 w 336550"/>
                <a:gd name="connsiteY1" fmla="*/ 165100 h 450850"/>
                <a:gd name="connsiteX2" fmla="*/ 76200 w 336550"/>
                <a:gd name="connsiteY2" fmla="*/ 184150 h 450850"/>
                <a:gd name="connsiteX3" fmla="*/ 120650 w 336550"/>
                <a:gd name="connsiteY3" fmla="*/ 273050 h 450850"/>
                <a:gd name="connsiteX4" fmla="*/ 222250 w 336550"/>
                <a:gd name="connsiteY4" fmla="*/ 330200 h 450850"/>
                <a:gd name="connsiteX5" fmla="*/ 254000 w 336550"/>
                <a:gd name="connsiteY5" fmla="*/ 330200 h 450850"/>
                <a:gd name="connsiteX6" fmla="*/ 285750 w 336550"/>
                <a:gd name="connsiteY6" fmla="*/ 393700 h 450850"/>
                <a:gd name="connsiteX7" fmla="*/ 292100 w 336550"/>
                <a:gd name="connsiteY7" fmla="*/ 431800 h 450850"/>
                <a:gd name="connsiteX8" fmla="*/ 336550 w 336550"/>
                <a:gd name="connsiteY8" fmla="*/ 450850 h 45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550" h="450850">
                  <a:moveTo>
                    <a:pt x="0" y="0"/>
                  </a:moveTo>
                  <a:lnTo>
                    <a:pt x="95250" y="165100"/>
                  </a:lnTo>
                  <a:lnTo>
                    <a:pt x="76200" y="184150"/>
                  </a:lnTo>
                  <a:lnTo>
                    <a:pt x="120650" y="273050"/>
                  </a:lnTo>
                  <a:lnTo>
                    <a:pt x="222250" y="330200"/>
                  </a:lnTo>
                  <a:lnTo>
                    <a:pt x="254000" y="330200"/>
                  </a:lnTo>
                  <a:lnTo>
                    <a:pt x="285750" y="393700"/>
                  </a:lnTo>
                  <a:lnTo>
                    <a:pt x="292100" y="431800"/>
                  </a:lnTo>
                  <a:lnTo>
                    <a:pt x="336550" y="45085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33"/>
            <p:cNvSpPr/>
            <p:nvPr/>
          </p:nvSpPr>
          <p:spPr>
            <a:xfrm>
              <a:off x="88900" y="2914650"/>
              <a:ext cx="933450" cy="1752600"/>
            </a:xfrm>
            <a:custGeom>
              <a:avLst/>
              <a:gdLst>
                <a:gd name="connsiteX0" fmla="*/ 933450 w 933450"/>
                <a:gd name="connsiteY0" fmla="*/ 1308100 h 1752600"/>
                <a:gd name="connsiteX1" fmla="*/ 768350 w 933450"/>
                <a:gd name="connsiteY1" fmla="*/ 1289050 h 1752600"/>
                <a:gd name="connsiteX2" fmla="*/ 628650 w 933450"/>
                <a:gd name="connsiteY2" fmla="*/ 1365250 h 1752600"/>
                <a:gd name="connsiteX3" fmla="*/ 577850 w 933450"/>
                <a:gd name="connsiteY3" fmla="*/ 1397000 h 1752600"/>
                <a:gd name="connsiteX4" fmla="*/ 495300 w 933450"/>
                <a:gd name="connsiteY4" fmla="*/ 1397000 h 1752600"/>
                <a:gd name="connsiteX5" fmla="*/ 412750 w 933450"/>
                <a:gd name="connsiteY5" fmla="*/ 1543050 h 1752600"/>
                <a:gd name="connsiteX6" fmla="*/ 381000 w 933450"/>
                <a:gd name="connsiteY6" fmla="*/ 1625600 h 1752600"/>
                <a:gd name="connsiteX7" fmla="*/ 336550 w 933450"/>
                <a:gd name="connsiteY7" fmla="*/ 1733550 h 1752600"/>
                <a:gd name="connsiteX8" fmla="*/ 279400 w 933450"/>
                <a:gd name="connsiteY8" fmla="*/ 1752600 h 1752600"/>
                <a:gd name="connsiteX9" fmla="*/ 228600 w 933450"/>
                <a:gd name="connsiteY9" fmla="*/ 1752600 h 1752600"/>
                <a:gd name="connsiteX10" fmla="*/ 165100 w 933450"/>
                <a:gd name="connsiteY10" fmla="*/ 1670050 h 1752600"/>
                <a:gd name="connsiteX11" fmla="*/ 165100 w 933450"/>
                <a:gd name="connsiteY11" fmla="*/ 1562100 h 1752600"/>
                <a:gd name="connsiteX12" fmla="*/ 146050 w 933450"/>
                <a:gd name="connsiteY12" fmla="*/ 1454150 h 1752600"/>
                <a:gd name="connsiteX13" fmla="*/ 127000 w 933450"/>
                <a:gd name="connsiteY13" fmla="*/ 1397000 h 1752600"/>
                <a:gd name="connsiteX14" fmla="*/ 127000 w 933450"/>
                <a:gd name="connsiteY14" fmla="*/ 1193800 h 1752600"/>
                <a:gd name="connsiteX15" fmla="*/ 184150 w 933450"/>
                <a:gd name="connsiteY15" fmla="*/ 1149350 h 1752600"/>
                <a:gd name="connsiteX16" fmla="*/ 171450 w 933450"/>
                <a:gd name="connsiteY16" fmla="*/ 1022350 h 1752600"/>
                <a:gd name="connsiteX17" fmla="*/ 76200 w 933450"/>
                <a:gd name="connsiteY17" fmla="*/ 996950 h 1752600"/>
                <a:gd name="connsiteX18" fmla="*/ 50800 w 933450"/>
                <a:gd name="connsiteY18" fmla="*/ 933450 h 1752600"/>
                <a:gd name="connsiteX19" fmla="*/ 50800 w 933450"/>
                <a:gd name="connsiteY19" fmla="*/ 831850 h 1752600"/>
                <a:gd name="connsiteX20" fmla="*/ 50800 w 933450"/>
                <a:gd name="connsiteY20" fmla="*/ 736600 h 1752600"/>
                <a:gd name="connsiteX21" fmla="*/ 0 w 933450"/>
                <a:gd name="connsiteY21" fmla="*/ 584200 h 1752600"/>
                <a:gd name="connsiteX22" fmla="*/ 25400 w 933450"/>
                <a:gd name="connsiteY22" fmla="*/ 450850 h 1752600"/>
                <a:gd name="connsiteX23" fmla="*/ 50800 w 933450"/>
                <a:gd name="connsiteY23" fmla="*/ 323850 h 1752600"/>
                <a:gd name="connsiteX24" fmla="*/ 50800 w 933450"/>
                <a:gd name="connsiteY24" fmla="*/ 228600 h 1752600"/>
                <a:gd name="connsiteX25" fmla="*/ 69850 w 933450"/>
                <a:gd name="connsiteY25" fmla="*/ 146050 h 1752600"/>
                <a:gd name="connsiteX26" fmla="*/ 25400 w 933450"/>
                <a:gd name="connsiteY26" fmla="*/ 0 h 1752600"/>
                <a:gd name="connsiteX27" fmla="*/ 25400 w 933450"/>
                <a:gd name="connsiteY27"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33450" h="1752600">
                  <a:moveTo>
                    <a:pt x="933450" y="1308100"/>
                  </a:moveTo>
                  <a:lnTo>
                    <a:pt x="768350" y="1289050"/>
                  </a:lnTo>
                  <a:lnTo>
                    <a:pt x="628650" y="1365250"/>
                  </a:lnTo>
                  <a:lnTo>
                    <a:pt x="577850" y="1397000"/>
                  </a:lnTo>
                  <a:lnTo>
                    <a:pt x="495300" y="1397000"/>
                  </a:lnTo>
                  <a:lnTo>
                    <a:pt x="412750" y="1543050"/>
                  </a:lnTo>
                  <a:lnTo>
                    <a:pt x="381000" y="1625600"/>
                  </a:lnTo>
                  <a:lnTo>
                    <a:pt x="336550" y="1733550"/>
                  </a:lnTo>
                  <a:lnTo>
                    <a:pt x="279400" y="1752600"/>
                  </a:lnTo>
                  <a:lnTo>
                    <a:pt x="228600" y="1752600"/>
                  </a:lnTo>
                  <a:lnTo>
                    <a:pt x="165100" y="1670050"/>
                  </a:lnTo>
                  <a:lnTo>
                    <a:pt x="165100" y="1562100"/>
                  </a:lnTo>
                  <a:lnTo>
                    <a:pt x="146050" y="1454150"/>
                  </a:lnTo>
                  <a:lnTo>
                    <a:pt x="127000" y="1397000"/>
                  </a:lnTo>
                  <a:lnTo>
                    <a:pt x="127000" y="1193800"/>
                  </a:lnTo>
                  <a:lnTo>
                    <a:pt x="184150" y="1149350"/>
                  </a:lnTo>
                  <a:lnTo>
                    <a:pt x="171450" y="1022350"/>
                  </a:lnTo>
                  <a:lnTo>
                    <a:pt x="76200" y="996950"/>
                  </a:lnTo>
                  <a:lnTo>
                    <a:pt x="50800" y="933450"/>
                  </a:lnTo>
                  <a:lnTo>
                    <a:pt x="50800" y="831850"/>
                  </a:lnTo>
                  <a:lnTo>
                    <a:pt x="50800" y="736600"/>
                  </a:lnTo>
                  <a:lnTo>
                    <a:pt x="0" y="584200"/>
                  </a:lnTo>
                  <a:lnTo>
                    <a:pt x="25400" y="450850"/>
                  </a:lnTo>
                  <a:lnTo>
                    <a:pt x="50800" y="323850"/>
                  </a:lnTo>
                  <a:lnTo>
                    <a:pt x="50800" y="228600"/>
                  </a:lnTo>
                  <a:lnTo>
                    <a:pt x="69850" y="146050"/>
                  </a:lnTo>
                  <a:lnTo>
                    <a:pt x="25400" y="0"/>
                  </a:lnTo>
                  <a:lnTo>
                    <a:pt x="2540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a:off x="203200" y="3930650"/>
              <a:ext cx="0" cy="171450"/>
            </a:xfrm>
            <a:custGeom>
              <a:avLst/>
              <a:gdLst>
                <a:gd name="connsiteX0" fmla="*/ 0 w 0"/>
                <a:gd name="connsiteY0" fmla="*/ 171450 h 171450"/>
                <a:gd name="connsiteX1" fmla="*/ 0 w 0"/>
                <a:gd name="connsiteY1" fmla="*/ 0 h 171450"/>
              </a:gdLst>
              <a:ahLst/>
              <a:cxnLst>
                <a:cxn ang="0">
                  <a:pos x="connsiteX0" y="connsiteY0"/>
                </a:cxn>
                <a:cxn ang="0">
                  <a:pos x="connsiteX1" y="connsiteY1"/>
                </a:cxn>
              </a:cxnLst>
              <a:rect l="l" t="t" r="r" b="b"/>
              <a:pathLst>
                <a:path h="171450">
                  <a:moveTo>
                    <a:pt x="0" y="171450"/>
                  </a:move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AutoShape 23"/>
          <p:cNvSpPr>
            <a:spLocks noChangeArrowheads="1"/>
          </p:cNvSpPr>
          <p:nvPr/>
        </p:nvSpPr>
        <p:spPr bwMode="auto">
          <a:xfrm flipV="1">
            <a:off x="0" y="5220"/>
            <a:ext cx="10691813" cy="432000"/>
          </a:xfrm>
          <a:prstGeom prst="roundRect">
            <a:avLst>
              <a:gd name="adj" fmla="val 0"/>
            </a:avLst>
          </a:prstGeom>
          <a:solidFill>
            <a:srgbClr val="92D050"/>
          </a:solidFill>
          <a:ln w="9525">
            <a:noFill/>
            <a:round/>
            <a:headEnd/>
            <a:tailEnd/>
          </a:ln>
          <a:effectLst/>
        </p:spPr>
        <p:txBody>
          <a:bodyPr rot="10800000" wrap="none" anchor="ctr"/>
          <a:lstStyle/>
          <a:p>
            <a:pPr algn="ctr">
              <a:lnSpc>
                <a:spcPct val="100000"/>
              </a:lnSpc>
              <a:defRPr/>
            </a:pPr>
            <a:endParaRPr lang="ja-JP" altLang="ja-JP" sz="675">
              <a:latin typeface="Arial" charset="0"/>
              <a:ea typeface="MS UI Gothic" pitchFamily="50" charset="-128"/>
              <a:cs typeface="+mn-cs"/>
            </a:endParaRPr>
          </a:p>
        </p:txBody>
      </p:sp>
      <p:sp>
        <p:nvSpPr>
          <p:cNvPr id="6" name="AutoShape 45"/>
          <p:cNvSpPr>
            <a:spLocks noChangeArrowheads="1"/>
          </p:cNvSpPr>
          <p:nvPr/>
        </p:nvSpPr>
        <p:spPr bwMode="auto">
          <a:xfrm rot="10800000" flipV="1">
            <a:off x="10042923" y="5220"/>
            <a:ext cx="648890" cy="432000"/>
          </a:xfrm>
          <a:prstGeom prst="roundRect">
            <a:avLst>
              <a:gd name="adj" fmla="val 0"/>
            </a:avLst>
          </a:prstGeom>
          <a:gradFill rotWithShape="1">
            <a:gsLst>
              <a:gs pos="0">
                <a:srgbClr val="000080">
                  <a:gamma/>
                  <a:tint val="0"/>
                  <a:invGamma/>
                </a:srgbClr>
              </a:gs>
              <a:gs pos="100000">
                <a:srgbClr val="92D050"/>
              </a:gs>
            </a:gsLst>
            <a:lin ang="0" scaled="1"/>
          </a:gradFill>
          <a:ln w="9525">
            <a:noFill/>
            <a:round/>
            <a:headEnd/>
            <a:tailEnd/>
          </a:ln>
          <a:effectLst/>
        </p:spPr>
        <p:txBody>
          <a:bodyPr wrap="none" anchor="ctr"/>
          <a:lstStyle/>
          <a:p>
            <a:pPr algn="ctr">
              <a:lnSpc>
                <a:spcPct val="100000"/>
              </a:lnSpc>
              <a:defRPr/>
            </a:pPr>
            <a:endParaRPr lang="ja-JP" altLang="ja-JP" sz="675">
              <a:latin typeface="Arial" charset="0"/>
              <a:ea typeface="MS UI Gothic" pitchFamily="50" charset="-128"/>
              <a:cs typeface="+mn-cs"/>
            </a:endParaRPr>
          </a:p>
        </p:txBody>
      </p:sp>
      <p:sp>
        <p:nvSpPr>
          <p:cNvPr id="7" name="Rectangle 47"/>
          <p:cNvSpPr>
            <a:spLocks noChangeArrowheads="1"/>
          </p:cNvSpPr>
          <p:nvPr/>
        </p:nvSpPr>
        <p:spPr bwMode="auto">
          <a:xfrm>
            <a:off x="0" y="333596"/>
            <a:ext cx="7200000" cy="54000"/>
          </a:xfrm>
          <a:prstGeom prst="rect">
            <a:avLst/>
          </a:prstGeom>
          <a:gradFill rotWithShape="1">
            <a:gsLst>
              <a:gs pos="0">
                <a:srgbClr val="FFFFFF"/>
              </a:gs>
              <a:gs pos="100000">
                <a:srgbClr val="92D050"/>
              </a:gs>
            </a:gsLst>
            <a:path path="shape">
              <a:fillToRect l="50000" t="50000" r="50000" b="50000"/>
            </a:path>
          </a:gradFill>
          <a:ln w="9525" algn="ctr">
            <a:noFill/>
            <a:miter lim="800000"/>
            <a:headEnd/>
            <a:tailEnd/>
          </a:ln>
          <a:effectLst/>
        </p:spPr>
        <p:txBody>
          <a:bodyPr wrap="none" lIns="67500" tIns="35100" rIns="67500" bIns="35100" anchor="ctr"/>
          <a:lstStyle/>
          <a:p>
            <a:pPr algn="ctr">
              <a:lnSpc>
                <a:spcPct val="100000"/>
              </a:lnSpc>
              <a:defRPr/>
            </a:pPr>
            <a:endParaRPr lang="ja-JP" altLang="en-US" sz="900">
              <a:latin typeface="Arial" charset="0"/>
              <a:ea typeface="MS UI Gothic" pitchFamily="50" charset="-128"/>
              <a:cs typeface="+mn-cs"/>
            </a:endParaRPr>
          </a:p>
        </p:txBody>
      </p:sp>
      <p:sp>
        <p:nvSpPr>
          <p:cNvPr id="39" name="円/楕円 38"/>
          <p:cNvSpPr/>
          <p:nvPr/>
        </p:nvSpPr>
        <p:spPr>
          <a:xfrm>
            <a:off x="3028950" y="4934023"/>
            <a:ext cx="108000" cy="10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2917672" y="3613223"/>
            <a:ext cx="108000" cy="10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 xmlns:a16="http://schemas.microsoft.com/office/drawing/2014/main" id="{227E68FE-65DE-4D3D-BA62-6CAC3C0E6355}"/>
              </a:ext>
            </a:extLst>
          </p:cNvPr>
          <p:cNvSpPr/>
          <p:nvPr/>
        </p:nvSpPr>
        <p:spPr>
          <a:xfrm>
            <a:off x="3082950" y="3602900"/>
            <a:ext cx="540000" cy="138499"/>
          </a:xfrm>
          <a:prstGeom prst="rect">
            <a:avLst/>
          </a:prstGeom>
          <a:solidFill>
            <a:srgbClr val="002060"/>
          </a:solidFill>
        </p:spPr>
        <p:txBody>
          <a:bodyPr wrap="square" lIns="0" tIns="0" rIns="0" bIns="0">
            <a:spAutoFit/>
          </a:bodyPr>
          <a:lstStyle/>
          <a:p>
            <a:pPr marL="266700" indent="-266700"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五百石駅</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43" name="円/楕円 42"/>
          <p:cNvSpPr/>
          <p:nvPr/>
        </p:nvSpPr>
        <p:spPr>
          <a:xfrm>
            <a:off x="6774656" y="5696023"/>
            <a:ext cx="108000" cy="108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8114506" y="5642023"/>
            <a:ext cx="108000" cy="10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5605727" y="5518223"/>
            <a:ext cx="108000" cy="10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 xmlns:a16="http://schemas.microsoft.com/office/drawing/2014/main" id="{BE31AC2B-A57B-4526-83D8-E45878C32B30}"/>
              </a:ext>
            </a:extLst>
          </p:cNvPr>
          <p:cNvSpPr/>
          <p:nvPr/>
        </p:nvSpPr>
        <p:spPr>
          <a:xfrm>
            <a:off x="5599763" y="5671751"/>
            <a:ext cx="540000" cy="138499"/>
          </a:xfrm>
          <a:prstGeom prst="rect">
            <a:avLst/>
          </a:prstGeom>
          <a:solidFill>
            <a:srgbClr val="002060"/>
          </a:solidFill>
        </p:spPr>
        <p:txBody>
          <a:bodyPr wrap="square" lIns="0" tIns="0" rIns="0" bIns="0">
            <a:spAutoFit/>
          </a:bodyPr>
          <a:lstStyle/>
          <a:p>
            <a:pPr marL="266700" indent="-266700"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美女平駅</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47" name="正方形/長方形 46">
            <a:extLst>
              <a:ext uri="{FF2B5EF4-FFF2-40B4-BE49-F238E27FC236}">
                <a16:creationId xmlns="" xmlns:a16="http://schemas.microsoft.com/office/drawing/2014/main" id="{BE31AC2B-A57B-4526-83D8-E45878C32B30}"/>
              </a:ext>
            </a:extLst>
          </p:cNvPr>
          <p:cNvSpPr/>
          <p:nvPr/>
        </p:nvSpPr>
        <p:spPr>
          <a:xfrm>
            <a:off x="8024506" y="5478247"/>
            <a:ext cx="288000" cy="138499"/>
          </a:xfrm>
          <a:prstGeom prst="rect">
            <a:avLst/>
          </a:prstGeom>
          <a:solidFill>
            <a:srgbClr val="002060"/>
          </a:solidFill>
        </p:spPr>
        <p:txBody>
          <a:bodyPr wrap="square" lIns="0" tIns="0" rIns="0" bIns="0">
            <a:spAutoFit/>
          </a:bodyPr>
          <a:lstStyle/>
          <a:p>
            <a:pPr marL="266700" indent="-266700"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室堂</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pic>
        <p:nvPicPr>
          <p:cNvPr id="48" name="Picture 6">
            <a:extLst>
              <a:ext uri="{FF2B5EF4-FFF2-40B4-BE49-F238E27FC236}">
                <a16:creationId xmlns="" xmlns:a16="http://schemas.microsoft.com/office/drawing/2014/main" id="{531BC838-9717-4868-B22C-A3AB839576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9466" y="4744658"/>
            <a:ext cx="1117843" cy="638769"/>
          </a:xfrm>
          <a:prstGeom prst="rect">
            <a:avLst/>
          </a:prstGeom>
          <a:noFill/>
          <a:extLst>
            <a:ext uri="{909E8E84-426E-40DD-AFC4-6F175D3DCCD1}">
              <a14:hiddenFill xmlns:a14="http://schemas.microsoft.com/office/drawing/2010/main">
                <a:solidFill>
                  <a:srgbClr val="FFFFFF"/>
                </a:solidFill>
              </a14:hiddenFill>
            </a:ext>
          </a:extLst>
        </p:spPr>
      </p:pic>
      <p:sp>
        <p:nvSpPr>
          <p:cNvPr id="49" name="円/楕円 48"/>
          <p:cNvSpPr/>
          <p:nvPr/>
        </p:nvSpPr>
        <p:spPr>
          <a:xfrm>
            <a:off x="1050050" y="2794880"/>
            <a:ext cx="108000" cy="10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3176588" y="5067300"/>
            <a:ext cx="2100607" cy="742950"/>
          </a:xfrm>
          <a:custGeom>
            <a:avLst/>
            <a:gdLst>
              <a:gd name="connsiteX0" fmla="*/ 0 w 2219325"/>
              <a:gd name="connsiteY0" fmla="*/ 0 h 742950"/>
              <a:gd name="connsiteX1" fmla="*/ 23812 w 2219325"/>
              <a:gd name="connsiteY1" fmla="*/ 200025 h 742950"/>
              <a:gd name="connsiteX2" fmla="*/ 28575 w 2219325"/>
              <a:gd name="connsiteY2" fmla="*/ 285750 h 742950"/>
              <a:gd name="connsiteX3" fmla="*/ 142875 w 2219325"/>
              <a:gd name="connsiteY3" fmla="*/ 414338 h 742950"/>
              <a:gd name="connsiteX4" fmla="*/ 200025 w 2219325"/>
              <a:gd name="connsiteY4" fmla="*/ 533400 h 742950"/>
              <a:gd name="connsiteX5" fmla="*/ 314325 w 2219325"/>
              <a:gd name="connsiteY5" fmla="*/ 652463 h 742950"/>
              <a:gd name="connsiteX6" fmla="*/ 423862 w 2219325"/>
              <a:gd name="connsiteY6" fmla="*/ 700088 h 742950"/>
              <a:gd name="connsiteX7" fmla="*/ 547687 w 2219325"/>
              <a:gd name="connsiteY7" fmla="*/ 700088 h 742950"/>
              <a:gd name="connsiteX8" fmla="*/ 614362 w 2219325"/>
              <a:gd name="connsiteY8" fmla="*/ 704850 h 742950"/>
              <a:gd name="connsiteX9" fmla="*/ 628650 w 2219325"/>
              <a:gd name="connsiteY9" fmla="*/ 742950 h 742950"/>
              <a:gd name="connsiteX10" fmla="*/ 738187 w 2219325"/>
              <a:gd name="connsiteY10" fmla="*/ 728663 h 742950"/>
              <a:gd name="connsiteX11" fmla="*/ 833437 w 2219325"/>
              <a:gd name="connsiteY11" fmla="*/ 714375 h 742950"/>
              <a:gd name="connsiteX12" fmla="*/ 933450 w 2219325"/>
              <a:gd name="connsiteY12" fmla="*/ 719138 h 742950"/>
              <a:gd name="connsiteX13" fmla="*/ 976312 w 2219325"/>
              <a:gd name="connsiteY13" fmla="*/ 700088 h 742950"/>
              <a:gd name="connsiteX14" fmla="*/ 1104900 w 2219325"/>
              <a:gd name="connsiteY14" fmla="*/ 604838 h 742950"/>
              <a:gd name="connsiteX15" fmla="*/ 1195387 w 2219325"/>
              <a:gd name="connsiteY15" fmla="*/ 538163 h 742950"/>
              <a:gd name="connsiteX16" fmla="*/ 1304925 w 2219325"/>
              <a:gd name="connsiteY16" fmla="*/ 519113 h 742950"/>
              <a:gd name="connsiteX17" fmla="*/ 1447800 w 2219325"/>
              <a:gd name="connsiteY17" fmla="*/ 514350 h 742950"/>
              <a:gd name="connsiteX18" fmla="*/ 1490662 w 2219325"/>
              <a:gd name="connsiteY18" fmla="*/ 519113 h 742950"/>
              <a:gd name="connsiteX19" fmla="*/ 1547812 w 2219325"/>
              <a:gd name="connsiteY19" fmla="*/ 471488 h 742950"/>
              <a:gd name="connsiteX20" fmla="*/ 1619250 w 2219325"/>
              <a:gd name="connsiteY20" fmla="*/ 433388 h 742950"/>
              <a:gd name="connsiteX21" fmla="*/ 1681162 w 2219325"/>
              <a:gd name="connsiteY21" fmla="*/ 419100 h 742950"/>
              <a:gd name="connsiteX22" fmla="*/ 1757362 w 2219325"/>
              <a:gd name="connsiteY22" fmla="*/ 442913 h 742950"/>
              <a:gd name="connsiteX23" fmla="*/ 1838325 w 2219325"/>
              <a:gd name="connsiteY23" fmla="*/ 447675 h 742950"/>
              <a:gd name="connsiteX24" fmla="*/ 1900237 w 2219325"/>
              <a:gd name="connsiteY24" fmla="*/ 476250 h 742950"/>
              <a:gd name="connsiteX25" fmla="*/ 1943100 w 2219325"/>
              <a:gd name="connsiteY25" fmla="*/ 447675 h 742950"/>
              <a:gd name="connsiteX26" fmla="*/ 2005012 w 2219325"/>
              <a:gd name="connsiteY26" fmla="*/ 414338 h 742950"/>
              <a:gd name="connsiteX27" fmla="*/ 2085975 w 2219325"/>
              <a:gd name="connsiteY27" fmla="*/ 414338 h 742950"/>
              <a:gd name="connsiteX28" fmla="*/ 2138362 w 2219325"/>
              <a:gd name="connsiteY28" fmla="*/ 457200 h 742950"/>
              <a:gd name="connsiteX29" fmla="*/ 2195512 w 2219325"/>
              <a:gd name="connsiteY29" fmla="*/ 442913 h 742950"/>
              <a:gd name="connsiteX30" fmla="*/ 2219325 w 2219325"/>
              <a:gd name="connsiteY30" fmla="*/ 490538 h 742950"/>
              <a:gd name="connsiteX0" fmla="*/ 0 w 2195512"/>
              <a:gd name="connsiteY0" fmla="*/ 0 h 742950"/>
              <a:gd name="connsiteX1" fmla="*/ 23812 w 2195512"/>
              <a:gd name="connsiteY1" fmla="*/ 200025 h 742950"/>
              <a:gd name="connsiteX2" fmla="*/ 28575 w 2195512"/>
              <a:gd name="connsiteY2" fmla="*/ 285750 h 742950"/>
              <a:gd name="connsiteX3" fmla="*/ 142875 w 2195512"/>
              <a:gd name="connsiteY3" fmla="*/ 414338 h 742950"/>
              <a:gd name="connsiteX4" fmla="*/ 200025 w 2195512"/>
              <a:gd name="connsiteY4" fmla="*/ 533400 h 742950"/>
              <a:gd name="connsiteX5" fmla="*/ 314325 w 2195512"/>
              <a:gd name="connsiteY5" fmla="*/ 652463 h 742950"/>
              <a:gd name="connsiteX6" fmla="*/ 423862 w 2195512"/>
              <a:gd name="connsiteY6" fmla="*/ 700088 h 742950"/>
              <a:gd name="connsiteX7" fmla="*/ 547687 w 2195512"/>
              <a:gd name="connsiteY7" fmla="*/ 700088 h 742950"/>
              <a:gd name="connsiteX8" fmla="*/ 614362 w 2195512"/>
              <a:gd name="connsiteY8" fmla="*/ 704850 h 742950"/>
              <a:gd name="connsiteX9" fmla="*/ 628650 w 2195512"/>
              <a:gd name="connsiteY9" fmla="*/ 742950 h 742950"/>
              <a:gd name="connsiteX10" fmla="*/ 738187 w 2195512"/>
              <a:gd name="connsiteY10" fmla="*/ 728663 h 742950"/>
              <a:gd name="connsiteX11" fmla="*/ 833437 w 2195512"/>
              <a:gd name="connsiteY11" fmla="*/ 714375 h 742950"/>
              <a:gd name="connsiteX12" fmla="*/ 933450 w 2195512"/>
              <a:gd name="connsiteY12" fmla="*/ 719138 h 742950"/>
              <a:gd name="connsiteX13" fmla="*/ 976312 w 2195512"/>
              <a:gd name="connsiteY13" fmla="*/ 700088 h 742950"/>
              <a:gd name="connsiteX14" fmla="*/ 1104900 w 2195512"/>
              <a:gd name="connsiteY14" fmla="*/ 604838 h 742950"/>
              <a:gd name="connsiteX15" fmla="*/ 1195387 w 2195512"/>
              <a:gd name="connsiteY15" fmla="*/ 538163 h 742950"/>
              <a:gd name="connsiteX16" fmla="*/ 1304925 w 2195512"/>
              <a:gd name="connsiteY16" fmla="*/ 519113 h 742950"/>
              <a:gd name="connsiteX17" fmla="*/ 1447800 w 2195512"/>
              <a:gd name="connsiteY17" fmla="*/ 514350 h 742950"/>
              <a:gd name="connsiteX18" fmla="*/ 1490662 w 2195512"/>
              <a:gd name="connsiteY18" fmla="*/ 519113 h 742950"/>
              <a:gd name="connsiteX19" fmla="*/ 1547812 w 2195512"/>
              <a:gd name="connsiteY19" fmla="*/ 471488 h 742950"/>
              <a:gd name="connsiteX20" fmla="*/ 1619250 w 2195512"/>
              <a:gd name="connsiteY20" fmla="*/ 433388 h 742950"/>
              <a:gd name="connsiteX21" fmla="*/ 1681162 w 2195512"/>
              <a:gd name="connsiteY21" fmla="*/ 419100 h 742950"/>
              <a:gd name="connsiteX22" fmla="*/ 1757362 w 2195512"/>
              <a:gd name="connsiteY22" fmla="*/ 442913 h 742950"/>
              <a:gd name="connsiteX23" fmla="*/ 1838325 w 2195512"/>
              <a:gd name="connsiteY23" fmla="*/ 447675 h 742950"/>
              <a:gd name="connsiteX24" fmla="*/ 1900237 w 2195512"/>
              <a:gd name="connsiteY24" fmla="*/ 476250 h 742950"/>
              <a:gd name="connsiteX25" fmla="*/ 1943100 w 2195512"/>
              <a:gd name="connsiteY25" fmla="*/ 447675 h 742950"/>
              <a:gd name="connsiteX26" fmla="*/ 2005012 w 2195512"/>
              <a:gd name="connsiteY26" fmla="*/ 414338 h 742950"/>
              <a:gd name="connsiteX27" fmla="*/ 2085975 w 2195512"/>
              <a:gd name="connsiteY27" fmla="*/ 414338 h 742950"/>
              <a:gd name="connsiteX28" fmla="*/ 2138362 w 2195512"/>
              <a:gd name="connsiteY28" fmla="*/ 457200 h 742950"/>
              <a:gd name="connsiteX29" fmla="*/ 2195512 w 2195512"/>
              <a:gd name="connsiteY29" fmla="*/ 442913 h 742950"/>
              <a:gd name="connsiteX0" fmla="*/ 0 w 2138362"/>
              <a:gd name="connsiteY0" fmla="*/ 0 h 742950"/>
              <a:gd name="connsiteX1" fmla="*/ 23812 w 2138362"/>
              <a:gd name="connsiteY1" fmla="*/ 200025 h 742950"/>
              <a:gd name="connsiteX2" fmla="*/ 28575 w 2138362"/>
              <a:gd name="connsiteY2" fmla="*/ 285750 h 742950"/>
              <a:gd name="connsiteX3" fmla="*/ 142875 w 2138362"/>
              <a:gd name="connsiteY3" fmla="*/ 414338 h 742950"/>
              <a:gd name="connsiteX4" fmla="*/ 200025 w 2138362"/>
              <a:gd name="connsiteY4" fmla="*/ 533400 h 742950"/>
              <a:gd name="connsiteX5" fmla="*/ 314325 w 2138362"/>
              <a:gd name="connsiteY5" fmla="*/ 652463 h 742950"/>
              <a:gd name="connsiteX6" fmla="*/ 423862 w 2138362"/>
              <a:gd name="connsiteY6" fmla="*/ 700088 h 742950"/>
              <a:gd name="connsiteX7" fmla="*/ 547687 w 2138362"/>
              <a:gd name="connsiteY7" fmla="*/ 700088 h 742950"/>
              <a:gd name="connsiteX8" fmla="*/ 614362 w 2138362"/>
              <a:gd name="connsiteY8" fmla="*/ 704850 h 742950"/>
              <a:gd name="connsiteX9" fmla="*/ 628650 w 2138362"/>
              <a:gd name="connsiteY9" fmla="*/ 742950 h 742950"/>
              <a:gd name="connsiteX10" fmla="*/ 738187 w 2138362"/>
              <a:gd name="connsiteY10" fmla="*/ 728663 h 742950"/>
              <a:gd name="connsiteX11" fmla="*/ 833437 w 2138362"/>
              <a:gd name="connsiteY11" fmla="*/ 714375 h 742950"/>
              <a:gd name="connsiteX12" fmla="*/ 933450 w 2138362"/>
              <a:gd name="connsiteY12" fmla="*/ 719138 h 742950"/>
              <a:gd name="connsiteX13" fmla="*/ 976312 w 2138362"/>
              <a:gd name="connsiteY13" fmla="*/ 700088 h 742950"/>
              <a:gd name="connsiteX14" fmla="*/ 1104900 w 2138362"/>
              <a:gd name="connsiteY14" fmla="*/ 604838 h 742950"/>
              <a:gd name="connsiteX15" fmla="*/ 1195387 w 2138362"/>
              <a:gd name="connsiteY15" fmla="*/ 538163 h 742950"/>
              <a:gd name="connsiteX16" fmla="*/ 1304925 w 2138362"/>
              <a:gd name="connsiteY16" fmla="*/ 519113 h 742950"/>
              <a:gd name="connsiteX17" fmla="*/ 1447800 w 2138362"/>
              <a:gd name="connsiteY17" fmla="*/ 514350 h 742950"/>
              <a:gd name="connsiteX18" fmla="*/ 1490662 w 2138362"/>
              <a:gd name="connsiteY18" fmla="*/ 519113 h 742950"/>
              <a:gd name="connsiteX19" fmla="*/ 1547812 w 2138362"/>
              <a:gd name="connsiteY19" fmla="*/ 471488 h 742950"/>
              <a:gd name="connsiteX20" fmla="*/ 1619250 w 2138362"/>
              <a:gd name="connsiteY20" fmla="*/ 433388 h 742950"/>
              <a:gd name="connsiteX21" fmla="*/ 1681162 w 2138362"/>
              <a:gd name="connsiteY21" fmla="*/ 419100 h 742950"/>
              <a:gd name="connsiteX22" fmla="*/ 1757362 w 2138362"/>
              <a:gd name="connsiteY22" fmla="*/ 442913 h 742950"/>
              <a:gd name="connsiteX23" fmla="*/ 1838325 w 2138362"/>
              <a:gd name="connsiteY23" fmla="*/ 447675 h 742950"/>
              <a:gd name="connsiteX24" fmla="*/ 1900237 w 2138362"/>
              <a:gd name="connsiteY24" fmla="*/ 476250 h 742950"/>
              <a:gd name="connsiteX25" fmla="*/ 1943100 w 2138362"/>
              <a:gd name="connsiteY25" fmla="*/ 447675 h 742950"/>
              <a:gd name="connsiteX26" fmla="*/ 2005012 w 2138362"/>
              <a:gd name="connsiteY26" fmla="*/ 414338 h 742950"/>
              <a:gd name="connsiteX27" fmla="*/ 2085975 w 2138362"/>
              <a:gd name="connsiteY27" fmla="*/ 414338 h 742950"/>
              <a:gd name="connsiteX28" fmla="*/ 2138362 w 2138362"/>
              <a:gd name="connsiteY28" fmla="*/ 457200 h 742950"/>
              <a:gd name="connsiteX0" fmla="*/ 0 w 2238375"/>
              <a:gd name="connsiteY0" fmla="*/ 0 h 742950"/>
              <a:gd name="connsiteX1" fmla="*/ 23812 w 2238375"/>
              <a:gd name="connsiteY1" fmla="*/ 200025 h 742950"/>
              <a:gd name="connsiteX2" fmla="*/ 28575 w 2238375"/>
              <a:gd name="connsiteY2" fmla="*/ 285750 h 742950"/>
              <a:gd name="connsiteX3" fmla="*/ 142875 w 2238375"/>
              <a:gd name="connsiteY3" fmla="*/ 414338 h 742950"/>
              <a:gd name="connsiteX4" fmla="*/ 200025 w 2238375"/>
              <a:gd name="connsiteY4" fmla="*/ 533400 h 742950"/>
              <a:gd name="connsiteX5" fmla="*/ 314325 w 2238375"/>
              <a:gd name="connsiteY5" fmla="*/ 652463 h 742950"/>
              <a:gd name="connsiteX6" fmla="*/ 423862 w 2238375"/>
              <a:gd name="connsiteY6" fmla="*/ 700088 h 742950"/>
              <a:gd name="connsiteX7" fmla="*/ 547687 w 2238375"/>
              <a:gd name="connsiteY7" fmla="*/ 700088 h 742950"/>
              <a:gd name="connsiteX8" fmla="*/ 614362 w 2238375"/>
              <a:gd name="connsiteY8" fmla="*/ 704850 h 742950"/>
              <a:gd name="connsiteX9" fmla="*/ 628650 w 2238375"/>
              <a:gd name="connsiteY9" fmla="*/ 742950 h 742950"/>
              <a:gd name="connsiteX10" fmla="*/ 738187 w 2238375"/>
              <a:gd name="connsiteY10" fmla="*/ 728663 h 742950"/>
              <a:gd name="connsiteX11" fmla="*/ 833437 w 2238375"/>
              <a:gd name="connsiteY11" fmla="*/ 714375 h 742950"/>
              <a:gd name="connsiteX12" fmla="*/ 933450 w 2238375"/>
              <a:gd name="connsiteY12" fmla="*/ 719138 h 742950"/>
              <a:gd name="connsiteX13" fmla="*/ 976312 w 2238375"/>
              <a:gd name="connsiteY13" fmla="*/ 700088 h 742950"/>
              <a:gd name="connsiteX14" fmla="*/ 1104900 w 2238375"/>
              <a:gd name="connsiteY14" fmla="*/ 604838 h 742950"/>
              <a:gd name="connsiteX15" fmla="*/ 1195387 w 2238375"/>
              <a:gd name="connsiteY15" fmla="*/ 538163 h 742950"/>
              <a:gd name="connsiteX16" fmla="*/ 1304925 w 2238375"/>
              <a:gd name="connsiteY16" fmla="*/ 519113 h 742950"/>
              <a:gd name="connsiteX17" fmla="*/ 1447800 w 2238375"/>
              <a:gd name="connsiteY17" fmla="*/ 514350 h 742950"/>
              <a:gd name="connsiteX18" fmla="*/ 1490662 w 2238375"/>
              <a:gd name="connsiteY18" fmla="*/ 519113 h 742950"/>
              <a:gd name="connsiteX19" fmla="*/ 1547812 w 2238375"/>
              <a:gd name="connsiteY19" fmla="*/ 471488 h 742950"/>
              <a:gd name="connsiteX20" fmla="*/ 1619250 w 2238375"/>
              <a:gd name="connsiteY20" fmla="*/ 433388 h 742950"/>
              <a:gd name="connsiteX21" fmla="*/ 1681162 w 2238375"/>
              <a:gd name="connsiteY21" fmla="*/ 419100 h 742950"/>
              <a:gd name="connsiteX22" fmla="*/ 1757362 w 2238375"/>
              <a:gd name="connsiteY22" fmla="*/ 442913 h 742950"/>
              <a:gd name="connsiteX23" fmla="*/ 1838325 w 2238375"/>
              <a:gd name="connsiteY23" fmla="*/ 447675 h 742950"/>
              <a:gd name="connsiteX24" fmla="*/ 1900237 w 2238375"/>
              <a:gd name="connsiteY24" fmla="*/ 476250 h 742950"/>
              <a:gd name="connsiteX25" fmla="*/ 1943100 w 2238375"/>
              <a:gd name="connsiteY25" fmla="*/ 447675 h 742950"/>
              <a:gd name="connsiteX26" fmla="*/ 2005012 w 2238375"/>
              <a:gd name="connsiteY26" fmla="*/ 414338 h 742950"/>
              <a:gd name="connsiteX27" fmla="*/ 2085975 w 2238375"/>
              <a:gd name="connsiteY27" fmla="*/ 414338 h 742950"/>
              <a:gd name="connsiteX28" fmla="*/ 2238375 w 2238375"/>
              <a:gd name="connsiteY28" fmla="*/ 481012 h 742950"/>
              <a:gd name="connsiteX0" fmla="*/ 0 w 2228850"/>
              <a:gd name="connsiteY0" fmla="*/ 0 h 742950"/>
              <a:gd name="connsiteX1" fmla="*/ 23812 w 2228850"/>
              <a:gd name="connsiteY1" fmla="*/ 200025 h 742950"/>
              <a:gd name="connsiteX2" fmla="*/ 28575 w 2228850"/>
              <a:gd name="connsiteY2" fmla="*/ 285750 h 742950"/>
              <a:gd name="connsiteX3" fmla="*/ 142875 w 2228850"/>
              <a:gd name="connsiteY3" fmla="*/ 414338 h 742950"/>
              <a:gd name="connsiteX4" fmla="*/ 200025 w 2228850"/>
              <a:gd name="connsiteY4" fmla="*/ 533400 h 742950"/>
              <a:gd name="connsiteX5" fmla="*/ 314325 w 2228850"/>
              <a:gd name="connsiteY5" fmla="*/ 652463 h 742950"/>
              <a:gd name="connsiteX6" fmla="*/ 423862 w 2228850"/>
              <a:gd name="connsiteY6" fmla="*/ 700088 h 742950"/>
              <a:gd name="connsiteX7" fmla="*/ 547687 w 2228850"/>
              <a:gd name="connsiteY7" fmla="*/ 700088 h 742950"/>
              <a:gd name="connsiteX8" fmla="*/ 614362 w 2228850"/>
              <a:gd name="connsiteY8" fmla="*/ 704850 h 742950"/>
              <a:gd name="connsiteX9" fmla="*/ 628650 w 2228850"/>
              <a:gd name="connsiteY9" fmla="*/ 742950 h 742950"/>
              <a:gd name="connsiteX10" fmla="*/ 738187 w 2228850"/>
              <a:gd name="connsiteY10" fmla="*/ 728663 h 742950"/>
              <a:gd name="connsiteX11" fmla="*/ 833437 w 2228850"/>
              <a:gd name="connsiteY11" fmla="*/ 714375 h 742950"/>
              <a:gd name="connsiteX12" fmla="*/ 933450 w 2228850"/>
              <a:gd name="connsiteY12" fmla="*/ 719138 h 742950"/>
              <a:gd name="connsiteX13" fmla="*/ 976312 w 2228850"/>
              <a:gd name="connsiteY13" fmla="*/ 700088 h 742950"/>
              <a:gd name="connsiteX14" fmla="*/ 1104900 w 2228850"/>
              <a:gd name="connsiteY14" fmla="*/ 604838 h 742950"/>
              <a:gd name="connsiteX15" fmla="*/ 1195387 w 2228850"/>
              <a:gd name="connsiteY15" fmla="*/ 538163 h 742950"/>
              <a:gd name="connsiteX16" fmla="*/ 1304925 w 2228850"/>
              <a:gd name="connsiteY16" fmla="*/ 519113 h 742950"/>
              <a:gd name="connsiteX17" fmla="*/ 1447800 w 2228850"/>
              <a:gd name="connsiteY17" fmla="*/ 514350 h 742950"/>
              <a:gd name="connsiteX18" fmla="*/ 1490662 w 2228850"/>
              <a:gd name="connsiteY18" fmla="*/ 519113 h 742950"/>
              <a:gd name="connsiteX19" fmla="*/ 1547812 w 2228850"/>
              <a:gd name="connsiteY19" fmla="*/ 471488 h 742950"/>
              <a:gd name="connsiteX20" fmla="*/ 1619250 w 2228850"/>
              <a:gd name="connsiteY20" fmla="*/ 433388 h 742950"/>
              <a:gd name="connsiteX21" fmla="*/ 1681162 w 2228850"/>
              <a:gd name="connsiteY21" fmla="*/ 419100 h 742950"/>
              <a:gd name="connsiteX22" fmla="*/ 1757362 w 2228850"/>
              <a:gd name="connsiteY22" fmla="*/ 442913 h 742950"/>
              <a:gd name="connsiteX23" fmla="*/ 1838325 w 2228850"/>
              <a:gd name="connsiteY23" fmla="*/ 447675 h 742950"/>
              <a:gd name="connsiteX24" fmla="*/ 1900237 w 2228850"/>
              <a:gd name="connsiteY24" fmla="*/ 476250 h 742950"/>
              <a:gd name="connsiteX25" fmla="*/ 1943100 w 2228850"/>
              <a:gd name="connsiteY25" fmla="*/ 447675 h 742950"/>
              <a:gd name="connsiteX26" fmla="*/ 2005012 w 2228850"/>
              <a:gd name="connsiteY26" fmla="*/ 414338 h 742950"/>
              <a:gd name="connsiteX27" fmla="*/ 2085975 w 2228850"/>
              <a:gd name="connsiteY27" fmla="*/ 414338 h 742950"/>
              <a:gd name="connsiteX28" fmla="*/ 2228850 w 2228850"/>
              <a:gd name="connsiteY28" fmla="*/ 504825 h 742950"/>
              <a:gd name="connsiteX0" fmla="*/ 0 w 2228850"/>
              <a:gd name="connsiteY0" fmla="*/ 0 h 742950"/>
              <a:gd name="connsiteX1" fmla="*/ 23812 w 2228850"/>
              <a:gd name="connsiteY1" fmla="*/ 200025 h 742950"/>
              <a:gd name="connsiteX2" fmla="*/ 28575 w 2228850"/>
              <a:gd name="connsiteY2" fmla="*/ 285750 h 742950"/>
              <a:gd name="connsiteX3" fmla="*/ 142875 w 2228850"/>
              <a:gd name="connsiteY3" fmla="*/ 414338 h 742950"/>
              <a:gd name="connsiteX4" fmla="*/ 200025 w 2228850"/>
              <a:gd name="connsiteY4" fmla="*/ 533400 h 742950"/>
              <a:gd name="connsiteX5" fmla="*/ 314325 w 2228850"/>
              <a:gd name="connsiteY5" fmla="*/ 652463 h 742950"/>
              <a:gd name="connsiteX6" fmla="*/ 423862 w 2228850"/>
              <a:gd name="connsiteY6" fmla="*/ 700088 h 742950"/>
              <a:gd name="connsiteX7" fmla="*/ 547687 w 2228850"/>
              <a:gd name="connsiteY7" fmla="*/ 700088 h 742950"/>
              <a:gd name="connsiteX8" fmla="*/ 614362 w 2228850"/>
              <a:gd name="connsiteY8" fmla="*/ 704850 h 742950"/>
              <a:gd name="connsiteX9" fmla="*/ 628650 w 2228850"/>
              <a:gd name="connsiteY9" fmla="*/ 742950 h 742950"/>
              <a:gd name="connsiteX10" fmla="*/ 738187 w 2228850"/>
              <a:gd name="connsiteY10" fmla="*/ 728663 h 742950"/>
              <a:gd name="connsiteX11" fmla="*/ 833437 w 2228850"/>
              <a:gd name="connsiteY11" fmla="*/ 714375 h 742950"/>
              <a:gd name="connsiteX12" fmla="*/ 933450 w 2228850"/>
              <a:gd name="connsiteY12" fmla="*/ 719138 h 742950"/>
              <a:gd name="connsiteX13" fmla="*/ 976312 w 2228850"/>
              <a:gd name="connsiteY13" fmla="*/ 700088 h 742950"/>
              <a:gd name="connsiteX14" fmla="*/ 1104900 w 2228850"/>
              <a:gd name="connsiteY14" fmla="*/ 604838 h 742950"/>
              <a:gd name="connsiteX15" fmla="*/ 1195387 w 2228850"/>
              <a:gd name="connsiteY15" fmla="*/ 538163 h 742950"/>
              <a:gd name="connsiteX16" fmla="*/ 1304925 w 2228850"/>
              <a:gd name="connsiteY16" fmla="*/ 519113 h 742950"/>
              <a:gd name="connsiteX17" fmla="*/ 1447800 w 2228850"/>
              <a:gd name="connsiteY17" fmla="*/ 514350 h 742950"/>
              <a:gd name="connsiteX18" fmla="*/ 1490662 w 2228850"/>
              <a:gd name="connsiteY18" fmla="*/ 519113 h 742950"/>
              <a:gd name="connsiteX19" fmla="*/ 1547812 w 2228850"/>
              <a:gd name="connsiteY19" fmla="*/ 471488 h 742950"/>
              <a:gd name="connsiteX20" fmla="*/ 1619250 w 2228850"/>
              <a:gd name="connsiteY20" fmla="*/ 433388 h 742950"/>
              <a:gd name="connsiteX21" fmla="*/ 1681162 w 2228850"/>
              <a:gd name="connsiteY21" fmla="*/ 419100 h 742950"/>
              <a:gd name="connsiteX22" fmla="*/ 1757362 w 2228850"/>
              <a:gd name="connsiteY22" fmla="*/ 442913 h 742950"/>
              <a:gd name="connsiteX23" fmla="*/ 1838325 w 2228850"/>
              <a:gd name="connsiteY23" fmla="*/ 447675 h 742950"/>
              <a:gd name="connsiteX24" fmla="*/ 1900237 w 2228850"/>
              <a:gd name="connsiteY24" fmla="*/ 476250 h 742950"/>
              <a:gd name="connsiteX25" fmla="*/ 1943100 w 2228850"/>
              <a:gd name="connsiteY25" fmla="*/ 447675 h 742950"/>
              <a:gd name="connsiteX26" fmla="*/ 2005012 w 2228850"/>
              <a:gd name="connsiteY26" fmla="*/ 414338 h 742950"/>
              <a:gd name="connsiteX27" fmla="*/ 2228850 w 2228850"/>
              <a:gd name="connsiteY27" fmla="*/ 504825 h 742950"/>
              <a:gd name="connsiteX0" fmla="*/ 0 w 2205990"/>
              <a:gd name="connsiteY0" fmla="*/ 0 h 742950"/>
              <a:gd name="connsiteX1" fmla="*/ 23812 w 2205990"/>
              <a:gd name="connsiteY1" fmla="*/ 200025 h 742950"/>
              <a:gd name="connsiteX2" fmla="*/ 28575 w 2205990"/>
              <a:gd name="connsiteY2" fmla="*/ 285750 h 742950"/>
              <a:gd name="connsiteX3" fmla="*/ 142875 w 2205990"/>
              <a:gd name="connsiteY3" fmla="*/ 414338 h 742950"/>
              <a:gd name="connsiteX4" fmla="*/ 200025 w 2205990"/>
              <a:gd name="connsiteY4" fmla="*/ 533400 h 742950"/>
              <a:gd name="connsiteX5" fmla="*/ 314325 w 2205990"/>
              <a:gd name="connsiteY5" fmla="*/ 652463 h 742950"/>
              <a:gd name="connsiteX6" fmla="*/ 423862 w 2205990"/>
              <a:gd name="connsiteY6" fmla="*/ 700088 h 742950"/>
              <a:gd name="connsiteX7" fmla="*/ 547687 w 2205990"/>
              <a:gd name="connsiteY7" fmla="*/ 700088 h 742950"/>
              <a:gd name="connsiteX8" fmla="*/ 614362 w 2205990"/>
              <a:gd name="connsiteY8" fmla="*/ 704850 h 742950"/>
              <a:gd name="connsiteX9" fmla="*/ 628650 w 2205990"/>
              <a:gd name="connsiteY9" fmla="*/ 742950 h 742950"/>
              <a:gd name="connsiteX10" fmla="*/ 738187 w 2205990"/>
              <a:gd name="connsiteY10" fmla="*/ 728663 h 742950"/>
              <a:gd name="connsiteX11" fmla="*/ 833437 w 2205990"/>
              <a:gd name="connsiteY11" fmla="*/ 714375 h 742950"/>
              <a:gd name="connsiteX12" fmla="*/ 933450 w 2205990"/>
              <a:gd name="connsiteY12" fmla="*/ 719138 h 742950"/>
              <a:gd name="connsiteX13" fmla="*/ 976312 w 2205990"/>
              <a:gd name="connsiteY13" fmla="*/ 700088 h 742950"/>
              <a:gd name="connsiteX14" fmla="*/ 1104900 w 2205990"/>
              <a:gd name="connsiteY14" fmla="*/ 604838 h 742950"/>
              <a:gd name="connsiteX15" fmla="*/ 1195387 w 2205990"/>
              <a:gd name="connsiteY15" fmla="*/ 538163 h 742950"/>
              <a:gd name="connsiteX16" fmla="*/ 1304925 w 2205990"/>
              <a:gd name="connsiteY16" fmla="*/ 519113 h 742950"/>
              <a:gd name="connsiteX17" fmla="*/ 1447800 w 2205990"/>
              <a:gd name="connsiteY17" fmla="*/ 514350 h 742950"/>
              <a:gd name="connsiteX18" fmla="*/ 1490662 w 2205990"/>
              <a:gd name="connsiteY18" fmla="*/ 519113 h 742950"/>
              <a:gd name="connsiteX19" fmla="*/ 1547812 w 2205990"/>
              <a:gd name="connsiteY19" fmla="*/ 471488 h 742950"/>
              <a:gd name="connsiteX20" fmla="*/ 1619250 w 2205990"/>
              <a:gd name="connsiteY20" fmla="*/ 433388 h 742950"/>
              <a:gd name="connsiteX21" fmla="*/ 1681162 w 2205990"/>
              <a:gd name="connsiteY21" fmla="*/ 419100 h 742950"/>
              <a:gd name="connsiteX22" fmla="*/ 1757362 w 2205990"/>
              <a:gd name="connsiteY22" fmla="*/ 442913 h 742950"/>
              <a:gd name="connsiteX23" fmla="*/ 1838325 w 2205990"/>
              <a:gd name="connsiteY23" fmla="*/ 447675 h 742950"/>
              <a:gd name="connsiteX24" fmla="*/ 1900237 w 2205990"/>
              <a:gd name="connsiteY24" fmla="*/ 476250 h 742950"/>
              <a:gd name="connsiteX25" fmla="*/ 1943100 w 2205990"/>
              <a:gd name="connsiteY25" fmla="*/ 447675 h 742950"/>
              <a:gd name="connsiteX26" fmla="*/ 2005012 w 2205990"/>
              <a:gd name="connsiteY26" fmla="*/ 414338 h 742950"/>
              <a:gd name="connsiteX27" fmla="*/ 2205990 w 2205990"/>
              <a:gd name="connsiteY27" fmla="*/ 481965 h 742950"/>
              <a:gd name="connsiteX0" fmla="*/ 0 w 2205990"/>
              <a:gd name="connsiteY0" fmla="*/ 0 h 742950"/>
              <a:gd name="connsiteX1" fmla="*/ 23812 w 2205990"/>
              <a:gd name="connsiteY1" fmla="*/ 200025 h 742950"/>
              <a:gd name="connsiteX2" fmla="*/ 28575 w 2205990"/>
              <a:gd name="connsiteY2" fmla="*/ 285750 h 742950"/>
              <a:gd name="connsiteX3" fmla="*/ 142875 w 2205990"/>
              <a:gd name="connsiteY3" fmla="*/ 414338 h 742950"/>
              <a:gd name="connsiteX4" fmla="*/ 200025 w 2205990"/>
              <a:gd name="connsiteY4" fmla="*/ 533400 h 742950"/>
              <a:gd name="connsiteX5" fmla="*/ 314325 w 2205990"/>
              <a:gd name="connsiteY5" fmla="*/ 652463 h 742950"/>
              <a:gd name="connsiteX6" fmla="*/ 423862 w 2205990"/>
              <a:gd name="connsiteY6" fmla="*/ 700088 h 742950"/>
              <a:gd name="connsiteX7" fmla="*/ 547687 w 2205990"/>
              <a:gd name="connsiteY7" fmla="*/ 700088 h 742950"/>
              <a:gd name="connsiteX8" fmla="*/ 614362 w 2205990"/>
              <a:gd name="connsiteY8" fmla="*/ 704850 h 742950"/>
              <a:gd name="connsiteX9" fmla="*/ 628650 w 2205990"/>
              <a:gd name="connsiteY9" fmla="*/ 742950 h 742950"/>
              <a:gd name="connsiteX10" fmla="*/ 738187 w 2205990"/>
              <a:gd name="connsiteY10" fmla="*/ 728663 h 742950"/>
              <a:gd name="connsiteX11" fmla="*/ 833437 w 2205990"/>
              <a:gd name="connsiteY11" fmla="*/ 714375 h 742950"/>
              <a:gd name="connsiteX12" fmla="*/ 933450 w 2205990"/>
              <a:gd name="connsiteY12" fmla="*/ 719138 h 742950"/>
              <a:gd name="connsiteX13" fmla="*/ 976312 w 2205990"/>
              <a:gd name="connsiteY13" fmla="*/ 700088 h 742950"/>
              <a:gd name="connsiteX14" fmla="*/ 1104900 w 2205990"/>
              <a:gd name="connsiteY14" fmla="*/ 604838 h 742950"/>
              <a:gd name="connsiteX15" fmla="*/ 1195387 w 2205990"/>
              <a:gd name="connsiteY15" fmla="*/ 538163 h 742950"/>
              <a:gd name="connsiteX16" fmla="*/ 1304925 w 2205990"/>
              <a:gd name="connsiteY16" fmla="*/ 519113 h 742950"/>
              <a:gd name="connsiteX17" fmla="*/ 1447800 w 2205990"/>
              <a:gd name="connsiteY17" fmla="*/ 514350 h 742950"/>
              <a:gd name="connsiteX18" fmla="*/ 1490662 w 2205990"/>
              <a:gd name="connsiteY18" fmla="*/ 519113 h 742950"/>
              <a:gd name="connsiteX19" fmla="*/ 1547812 w 2205990"/>
              <a:gd name="connsiteY19" fmla="*/ 471488 h 742950"/>
              <a:gd name="connsiteX20" fmla="*/ 1619250 w 2205990"/>
              <a:gd name="connsiteY20" fmla="*/ 433388 h 742950"/>
              <a:gd name="connsiteX21" fmla="*/ 1681162 w 2205990"/>
              <a:gd name="connsiteY21" fmla="*/ 419100 h 742950"/>
              <a:gd name="connsiteX22" fmla="*/ 1757362 w 2205990"/>
              <a:gd name="connsiteY22" fmla="*/ 442913 h 742950"/>
              <a:gd name="connsiteX23" fmla="*/ 1838325 w 2205990"/>
              <a:gd name="connsiteY23" fmla="*/ 447675 h 742950"/>
              <a:gd name="connsiteX24" fmla="*/ 1900237 w 2205990"/>
              <a:gd name="connsiteY24" fmla="*/ 476250 h 742950"/>
              <a:gd name="connsiteX25" fmla="*/ 2005012 w 2205990"/>
              <a:gd name="connsiteY25" fmla="*/ 414338 h 742950"/>
              <a:gd name="connsiteX26" fmla="*/ 2205990 w 2205990"/>
              <a:gd name="connsiteY26" fmla="*/ 481965 h 742950"/>
              <a:gd name="connsiteX0" fmla="*/ 0 w 2205990"/>
              <a:gd name="connsiteY0" fmla="*/ 0 h 742950"/>
              <a:gd name="connsiteX1" fmla="*/ 23812 w 2205990"/>
              <a:gd name="connsiteY1" fmla="*/ 200025 h 742950"/>
              <a:gd name="connsiteX2" fmla="*/ 28575 w 2205990"/>
              <a:gd name="connsiteY2" fmla="*/ 285750 h 742950"/>
              <a:gd name="connsiteX3" fmla="*/ 142875 w 2205990"/>
              <a:gd name="connsiteY3" fmla="*/ 414338 h 742950"/>
              <a:gd name="connsiteX4" fmla="*/ 200025 w 2205990"/>
              <a:gd name="connsiteY4" fmla="*/ 533400 h 742950"/>
              <a:gd name="connsiteX5" fmla="*/ 314325 w 2205990"/>
              <a:gd name="connsiteY5" fmla="*/ 652463 h 742950"/>
              <a:gd name="connsiteX6" fmla="*/ 423862 w 2205990"/>
              <a:gd name="connsiteY6" fmla="*/ 700088 h 742950"/>
              <a:gd name="connsiteX7" fmla="*/ 547687 w 2205990"/>
              <a:gd name="connsiteY7" fmla="*/ 700088 h 742950"/>
              <a:gd name="connsiteX8" fmla="*/ 614362 w 2205990"/>
              <a:gd name="connsiteY8" fmla="*/ 704850 h 742950"/>
              <a:gd name="connsiteX9" fmla="*/ 628650 w 2205990"/>
              <a:gd name="connsiteY9" fmla="*/ 742950 h 742950"/>
              <a:gd name="connsiteX10" fmla="*/ 738187 w 2205990"/>
              <a:gd name="connsiteY10" fmla="*/ 728663 h 742950"/>
              <a:gd name="connsiteX11" fmla="*/ 833437 w 2205990"/>
              <a:gd name="connsiteY11" fmla="*/ 714375 h 742950"/>
              <a:gd name="connsiteX12" fmla="*/ 933450 w 2205990"/>
              <a:gd name="connsiteY12" fmla="*/ 719138 h 742950"/>
              <a:gd name="connsiteX13" fmla="*/ 976312 w 2205990"/>
              <a:gd name="connsiteY13" fmla="*/ 700088 h 742950"/>
              <a:gd name="connsiteX14" fmla="*/ 1104900 w 2205990"/>
              <a:gd name="connsiteY14" fmla="*/ 604838 h 742950"/>
              <a:gd name="connsiteX15" fmla="*/ 1195387 w 2205990"/>
              <a:gd name="connsiteY15" fmla="*/ 538163 h 742950"/>
              <a:gd name="connsiteX16" fmla="*/ 1304925 w 2205990"/>
              <a:gd name="connsiteY16" fmla="*/ 519113 h 742950"/>
              <a:gd name="connsiteX17" fmla="*/ 1447800 w 2205990"/>
              <a:gd name="connsiteY17" fmla="*/ 514350 h 742950"/>
              <a:gd name="connsiteX18" fmla="*/ 1490662 w 2205990"/>
              <a:gd name="connsiteY18" fmla="*/ 519113 h 742950"/>
              <a:gd name="connsiteX19" fmla="*/ 1547812 w 2205990"/>
              <a:gd name="connsiteY19" fmla="*/ 471488 h 742950"/>
              <a:gd name="connsiteX20" fmla="*/ 1619250 w 2205990"/>
              <a:gd name="connsiteY20" fmla="*/ 433388 h 742950"/>
              <a:gd name="connsiteX21" fmla="*/ 1681162 w 2205990"/>
              <a:gd name="connsiteY21" fmla="*/ 419100 h 742950"/>
              <a:gd name="connsiteX22" fmla="*/ 1757362 w 2205990"/>
              <a:gd name="connsiteY22" fmla="*/ 442913 h 742950"/>
              <a:gd name="connsiteX23" fmla="*/ 1838325 w 2205990"/>
              <a:gd name="connsiteY23" fmla="*/ 447675 h 742950"/>
              <a:gd name="connsiteX24" fmla="*/ 2005012 w 2205990"/>
              <a:gd name="connsiteY24" fmla="*/ 414338 h 742950"/>
              <a:gd name="connsiteX25" fmla="*/ 2205990 w 2205990"/>
              <a:gd name="connsiteY25" fmla="*/ 481965 h 742950"/>
              <a:gd name="connsiteX0" fmla="*/ 0 w 2205990"/>
              <a:gd name="connsiteY0" fmla="*/ 0 h 742950"/>
              <a:gd name="connsiteX1" fmla="*/ 23812 w 2205990"/>
              <a:gd name="connsiteY1" fmla="*/ 200025 h 742950"/>
              <a:gd name="connsiteX2" fmla="*/ 28575 w 2205990"/>
              <a:gd name="connsiteY2" fmla="*/ 285750 h 742950"/>
              <a:gd name="connsiteX3" fmla="*/ 142875 w 2205990"/>
              <a:gd name="connsiteY3" fmla="*/ 414338 h 742950"/>
              <a:gd name="connsiteX4" fmla="*/ 200025 w 2205990"/>
              <a:gd name="connsiteY4" fmla="*/ 533400 h 742950"/>
              <a:gd name="connsiteX5" fmla="*/ 314325 w 2205990"/>
              <a:gd name="connsiteY5" fmla="*/ 652463 h 742950"/>
              <a:gd name="connsiteX6" fmla="*/ 423862 w 2205990"/>
              <a:gd name="connsiteY6" fmla="*/ 700088 h 742950"/>
              <a:gd name="connsiteX7" fmla="*/ 547687 w 2205990"/>
              <a:gd name="connsiteY7" fmla="*/ 700088 h 742950"/>
              <a:gd name="connsiteX8" fmla="*/ 614362 w 2205990"/>
              <a:gd name="connsiteY8" fmla="*/ 704850 h 742950"/>
              <a:gd name="connsiteX9" fmla="*/ 628650 w 2205990"/>
              <a:gd name="connsiteY9" fmla="*/ 742950 h 742950"/>
              <a:gd name="connsiteX10" fmla="*/ 738187 w 2205990"/>
              <a:gd name="connsiteY10" fmla="*/ 728663 h 742950"/>
              <a:gd name="connsiteX11" fmla="*/ 833437 w 2205990"/>
              <a:gd name="connsiteY11" fmla="*/ 714375 h 742950"/>
              <a:gd name="connsiteX12" fmla="*/ 933450 w 2205990"/>
              <a:gd name="connsiteY12" fmla="*/ 719138 h 742950"/>
              <a:gd name="connsiteX13" fmla="*/ 976312 w 2205990"/>
              <a:gd name="connsiteY13" fmla="*/ 700088 h 742950"/>
              <a:gd name="connsiteX14" fmla="*/ 1104900 w 2205990"/>
              <a:gd name="connsiteY14" fmla="*/ 604838 h 742950"/>
              <a:gd name="connsiteX15" fmla="*/ 1195387 w 2205990"/>
              <a:gd name="connsiteY15" fmla="*/ 538163 h 742950"/>
              <a:gd name="connsiteX16" fmla="*/ 1304925 w 2205990"/>
              <a:gd name="connsiteY16" fmla="*/ 519113 h 742950"/>
              <a:gd name="connsiteX17" fmla="*/ 1447800 w 2205990"/>
              <a:gd name="connsiteY17" fmla="*/ 514350 h 742950"/>
              <a:gd name="connsiteX18" fmla="*/ 1490662 w 2205990"/>
              <a:gd name="connsiteY18" fmla="*/ 519113 h 742950"/>
              <a:gd name="connsiteX19" fmla="*/ 1547812 w 2205990"/>
              <a:gd name="connsiteY19" fmla="*/ 471488 h 742950"/>
              <a:gd name="connsiteX20" fmla="*/ 1619250 w 2205990"/>
              <a:gd name="connsiteY20" fmla="*/ 433388 h 742950"/>
              <a:gd name="connsiteX21" fmla="*/ 1681162 w 2205990"/>
              <a:gd name="connsiteY21" fmla="*/ 419100 h 742950"/>
              <a:gd name="connsiteX22" fmla="*/ 1757362 w 2205990"/>
              <a:gd name="connsiteY22" fmla="*/ 442913 h 742950"/>
              <a:gd name="connsiteX23" fmla="*/ 2005012 w 2205990"/>
              <a:gd name="connsiteY23" fmla="*/ 414338 h 742950"/>
              <a:gd name="connsiteX24" fmla="*/ 2205990 w 2205990"/>
              <a:gd name="connsiteY24" fmla="*/ 481965 h 742950"/>
              <a:gd name="connsiteX0" fmla="*/ 0 w 2205990"/>
              <a:gd name="connsiteY0" fmla="*/ 0 h 742950"/>
              <a:gd name="connsiteX1" fmla="*/ 23812 w 2205990"/>
              <a:gd name="connsiteY1" fmla="*/ 200025 h 742950"/>
              <a:gd name="connsiteX2" fmla="*/ 28575 w 2205990"/>
              <a:gd name="connsiteY2" fmla="*/ 285750 h 742950"/>
              <a:gd name="connsiteX3" fmla="*/ 142875 w 2205990"/>
              <a:gd name="connsiteY3" fmla="*/ 414338 h 742950"/>
              <a:gd name="connsiteX4" fmla="*/ 200025 w 2205990"/>
              <a:gd name="connsiteY4" fmla="*/ 533400 h 742950"/>
              <a:gd name="connsiteX5" fmla="*/ 314325 w 2205990"/>
              <a:gd name="connsiteY5" fmla="*/ 652463 h 742950"/>
              <a:gd name="connsiteX6" fmla="*/ 423862 w 2205990"/>
              <a:gd name="connsiteY6" fmla="*/ 700088 h 742950"/>
              <a:gd name="connsiteX7" fmla="*/ 547687 w 2205990"/>
              <a:gd name="connsiteY7" fmla="*/ 700088 h 742950"/>
              <a:gd name="connsiteX8" fmla="*/ 614362 w 2205990"/>
              <a:gd name="connsiteY8" fmla="*/ 704850 h 742950"/>
              <a:gd name="connsiteX9" fmla="*/ 628650 w 2205990"/>
              <a:gd name="connsiteY9" fmla="*/ 742950 h 742950"/>
              <a:gd name="connsiteX10" fmla="*/ 738187 w 2205990"/>
              <a:gd name="connsiteY10" fmla="*/ 728663 h 742950"/>
              <a:gd name="connsiteX11" fmla="*/ 833437 w 2205990"/>
              <a:gd name="connsiteY11" fmla="*/ 714375 h 742950"/>
              <a:gd name="connsiteX12" fmla="*/ 933450 w 2205990"/>
              <a:gd name="connsiteY12" fmla="*/ 719138 h 742950"/>
              <a:gd name="connsiteX13" fmla="*/ 976312 w 2205990"/>
              <a:gd name="connsiteY13" fmla="*/ 700088 h 742950"/>
              <a:gd name="connsiteX14" fmla="*/ 1104900 w 2205990"/>
              <a:gd name="connsiteY14" fmla="*/ 604838 h 742950"/>
              <a:gd name="connsiteX15" fmla="*/ 1195387 w 2205990"/>
              <a:gd name="connsiteY15" fmla="*/ 538163 h 742950"/>
              <a:gd name="connsiteX16" fmla="*/ 1304925 w 2205990"/>
              <a:gd name="connsiteY16" fmla="*/ 519113 h 742950"/>
              <a:gd name="connsiteX17" fmla="*/ 1447800 w 2205990"/>
              <a:gd name="connsiteY17" fmla="*/ 514350 h 742950"/>
              <a:gd name="connsiteX18" fmla="*/ 1490662 w 2205990"/>
              <a:gd name="connsiteY18" fmla="*/ 519113 h 742950"/>
              <a:gd name="connsiteX19" fmla="*/ 1547812 w 2205990"/>
              <a:gd name="connsiteY19" fmla="*/ 471488 h 742950"/>
              <a:gd name="connsiteX20" fmla="*/ 1619250 w 2205990"/>
              <a:gd name="connsiteY20" fmla="*/ 433388 h 742950"/>
              <a:gd name="connsiteX21" fmla="*/ 1681162 w 2205990"/>
              <a:gd name="connsiteY21" fmla="*/ 419100 h 742950"/>
              <a:gd name="connsiteX22" fmla="*/ 1837385 w 2205990"/>
              <a:gd name="connsiteY22" fmla="*/ 404813 h 742950"/>
              <a:gd name="connsiteX23" fmla="*/ 2005012 w 2205990"/>
              <a:gd name="connsiteY23" fmla="*/ 414338 h 742950"/>
              <a:gd name="connsiteX24" fmla="*/ 2205990 w 2205990"/>
              <a:gd name="connsiteY24" fmla="*/ 481965 h 742950"/>
              <a:gd name="connsiteX0" fmla="*/ 0 w 2205990"/>
              <a:gd name="connsiteY0" fmla="*/ 0 h 742950"/>
              <a:gd name="connsiteX1" fmla="*/ 23812 w 2205990"/>
              <a:gd name="connsiteY1" fmla="*/ 200025 h 742950"/>
              <a:gd name="connsiteX2" fmla="*/ 28575 w 2205990"/>
              <a:gd name="connsiteY2" fmla="*/ 285750 h 742950"/>
              <a:gd name="connsiteX3" fmla="*/ 142875 w 2205990"/>
              <a:gd name="connsiteY3" fmla="*/ 414338 h 742950"/>
              <a:gd name="connsiteX4" fmla="*/ 200025 w 2205990"/>
              <a:gd name="connsiteY4" fmla="*/ 533400 h 742950"/>
              <a:gd name="connsiteX5" fmla="*/ 314325 w 2205990"/>
              <a:gd name="connsiteY5" fmla="*/ 652463 h 742950"/>
              <a:gd name="connsiteX6" fmla="*/ 423862 w 2205990"/>
              <a:gd name="connsiteY6" fmla="*/ 700088 h 742950"/>
              <a:gd name="connsiteX7" fmla="*/ 547687 w 2205990"/>
              <a:gd name="connsiteY7" fmla="*/ 700088 h 742950"/>
              <a:gd name="connsiteX8" fmla="*/ 614362 w 2205990"/>
              <a:gd name="connsiteY8" fmla="*/ 704850 h 742950"/>
              <a:gd name="connsiteX9" fmla="*/ 628650 w 2205990"/>
              <a:gd name="connsiteY9" fmla="*/ 742950 h 742950"/>
              <a:gd name="connsiteX10" fmla="*/ 738187 w 2205990"/>
              <a:gd name="connsiteY10" fmla="*/ 728663 h 742950"/>
              <a:gd name="connsiteX11" fmla="*/ 833437 w 2205990"/>
              <a:gd name="connsiteY11" fmla="*/ 714375 h 742950"/>
              <a:gd name="connsiteX12" fmla="*/ 933450 w 2205990"/>
              <a:gd name="connsiteY12" fmla="*/ 719138 h 742950"/>
              <a:gd name="connsiteX13" fmla="*/ 976312 w 2205990"/>
              <a:gd name="connsiteY13" fmla="*/ 700088 h 742950"/>
              <a:gd name="connsiteX14" fmla="*/ 1104900 w 2205990"/>
              <a:gd name="connsiteY14" fmla="*/ 604838 h 742950"/>
              <a:gd name="connsiteX15" fmla="*/ 1195387 w 2205990"/>
              <a:gd name="connsiteY15" fmla="*/ 538163 h 742950"/>
              <a:gd name="connsiteX16" fmla="*/ 1304925 w 2205990"/>
              <a:gd name="connsiteY16" fmla="*/ 519113 h 742950"/>
              <a:gd name="connsiteX17" fmla="*/ 1447800 w 2205990"/>
              <a:gd name="connsiteY17" fmla="*/ 514350 h 742950"/>
              <a:gd name="connsiteX18" fmla="*/ 1490662 w 2205990"/>
              <a:gd name="connsiteY18" fmla="*/ 519113 h 742950"/>
              <a:gd name="connsiteX19" fmla="*/ 1547812 w 2205990"/>
              <a:gd name="connsiteY19" fmla="*/ 471488 h 742950"/>
              <a:gd name="connsiteX20" fmla="*/ 1619250 w 2205990"/>
              <a:gd name="connsiteY20" fmla="*/ 433388 h 742950"/>
              <a:gd name="connsiteX21" fmla="*/ 1681162 w 2205990"/>
              <a:gd name="connsiteY21" fmla="*/ 419100 h 742950"/>
              <a:gd name="connsiteX22" fmla="*/ 1829383 w 2205990"/>
              <a:gd name="connsiteY22" fmla="*/ 381953 h 742950"/>
              <a:gd name="connsiteX23" fmla="*/ 2005012 w 2205990"/>
              <a:gd name="connsiteY23" fmla="*/ 414338 h 742950"/>
              <a:gd name="connsiteX24" fmla="*/ 2205990 w 2205990"/>
              <a:gd name="connsiteY24" fmla="*/ 481965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05990" h="742950">
                <a:moveTo>
                  <a:pt x="0" y="0"/>
                </a:moveTo>
                <a:lnTo>
                  <a:pt x="23812" y="200025"/>
                </a:lnTo>
                <a:lnTo>
                  <a:pt x="28575" y="285750"/>
                </a:lnTo>
                <a:lnTo>
                  <a:pt x="142875" y="414338"/>
                </a:lnTo>
                <a:lnTo>
                  <a:pt x="200025" y="533400"/>
                </a:lnTo>
                <a:lnTo>
                  <a:pt x="314325" y="652463"/>
                </a:lnTo>
                <a:lnTo>
                  <a:pt x="423862" y="700088"/>
                </a:lnTo>
                <a:lnTo>
                  <a:pt x="547687" y="700088"/>
                </a:lnTo>
                <a:lnTo>
                  <a:pt x="614362" y="704850"/>
                </a:lnTo>
                <a:lnTo>
                  <a:pt x="628650" y="742950"/>
                </a:lnTo>
                <a:lnTo>
                  <a:pt x="738187" y="728663"/>
                </a:lnTo>
                <a:lnTo>
                  <a:pt x="833437" y="714375"/>
                </a:lnTo>
                <a:lnTo>
                  <a:pt x="933450" y="719138"/>
                </a:lnTo>
                <a:lnTo>
                  <a:pt x="976312" y="700088"/>
                </a:lnTo>
                <a:lnTo>
                  <a:pt x="1104900" y="604838"/>
                </a:lnTo>
                <a:lnTo>
                  <a:pt x="1195387" y="538163"/>
                </a:lnTo>
                <a:lnTo>
                  <a:pt x="1304925" y="519113"/>
                </a:lnTo>
                <a:lnTo>
                  <a:pt x="1447800" y="514350"/>
                </a:lnTo>
                <a:lnTo>
                  <a:pt x="1490662" y="519113"/>
                </a:lnTo>
                <a:lnTo>
                  <a:pt x="1547812" y="471488"/>
                </a:lnTo>
                <a:lnTo>
                  <a:pt x="1619250" y="433388"/>
                </a:lnTo>
                <a:lnTo>
                  <a:pt x="1681162" y="419100"/>
                </a:lnTo>
                <a:lnTo>
                  <a:pt x="1829383" y="381953"/>
                </a:lnTo>
                <a:lnTo>
                  <a:pt x="2005012" y="414338"/>
                </a:lnTo>
                <a:lnTo>
                  <a:pt x="2205990" y="481965"/>
                </a:lnTo>
              </a:path>
            </a:pathLst>
          </a:custGeom>
          <a:noFill/>
          <a:ln w="76200">
            <a:solidFill>
              <a:schemeClr val="accent5"/>
            </a:solidFill>
            <a:prstDash val="sysDot"/>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0" name="円/楕円 39"/>
          <p:cNvSpPr/>
          <p:nvPr/>
        </p:nvSpPr>
        <p:spPr>
          <a:xfrm>
            <a:off x="5345906" y="5505523"/>
            <a:ext cx="108000" cy="10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4275321" y="5527502"/>
            <a:ext cx="288000" cy="21600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 xmlns:a16="http://schemas.microsoft.com/office/drawing/2014/main" id="{BE31AC2B-A57B-4526-83D8-E45878C32B30}"/>
              </a:ext>
            </a:extLst>
          </p:cNvPr>
          <p:cNvSpPr/>
          <p:nvPr/>
        </p:nvSpPr>
        <p:spPr>
          <a:xfrm>
            <a:off x="7039634" y="5415806"/>
            <a:ext cx="432000" cy="138499"/>
          </a:xfrm>
          <a:prstGeom prst="rect">
            <a:avLst/>
          </a:prstGeom>
          <a:solidFill>
            <a:schemeClr val="accent6">
              <a:lumMod val="50000"/>
            </a:schemeClr>
          </a:solidFill>
        </p:spPr>
        <p:txBody>
          <a:bodyPr wrap="square" lIns="0" tIns="0" rIns="0" bIns="0">
            <a:spAutoFit/>
          </a:bodyPr>
          <a:lstStyle/>
          <a:p>
            <a:pPr marL="266700" indent="-266700"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称名滝</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66" name="正方形/長方形 65">
            <a:extLst>
              <a:ext uri="{FF2B5EF4-FFF2-40B4-BE49-F238E27FC236}">
                <a16:creationId xmlns="" xmlns:a16="http://schemas.microsoft.com/office/drawing/2014/main" id="{BE31AC2B-A57B-4526-83D8-E45878C32B30}"/>
              </a:ext>
            </a:extLst>
          </p:cNvPr>
          <p:cNvSpPr/>
          <p:nvPr/>
        </p:nvSpPr>
        <p:spPr>
          <a:xfrm>
            <a:off x="3307481" y="4696445"/>
            <a:ext cx="972000" cy="138499"/>
          </a:xfrm>
          <a:prstGeom prst="rect">
            <a:avLst/>
          </a:prstGeom>
          <a:solidFill>
            <a:schemeClr val="accent6">
              <a:lumMod val="50000"/>
            </a:schemeClr>
          </a:solidFill>
        </p:spPr>
        <p:txBody>
          <a:bodyPr wrap="square" lIns="0" tIns="0" rIns="0" bIns="0">
            <a:spAutoFit/>
          </a:bodyPr>
          <a:lstStyle/>
          <a:p>
            <a:pPr marL="266700" indent="-266700"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グリーンパーク吉峰</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67" name="正方形/長方形 66">
            <a:extLst>
              <a:ext uri="{FF2B5EF4-FFF2-40B4-BE49-F238E27FC236}">
                <a16:creationId xmlns="" xmlns:a16="http://schemas.microsoft.com/office/drawing/2014/main" id="{BE31AC2B-A57B-4526-83D8-E45878C32B30}"/>
              </a:ext>
            </a:extLst>
          </p:cNvPr>
          <p:cNvSpPr/>
          <p:nvPr/>
        </p:nvSpPr>
        <p:spPr>
          <a:xfrm>
            <a:off x="4093649" y="5265188"/>
            <a:ext cx="648000" cy="138499"/>
          </a:xfrm>
          <a:prstGeom prst="rect">
            <a:avLst/>
          </a:prstGeom>
          <a:solidFill>
            <a:schemeClr val="accent6">
              <a:lumMod val="50000"/>
            </a:schemeClr>
          </a:solidFill>
        </p:spPr>
        <p:txBody>
          <a:bodyPr wrap="square" lIns="0" tIns="0" rIns="0" bIns="0">
            <a:spAutoFit/>
          </a:bodyPr>
          <a:lstStyle/>
          <a:p>
            <a:pPr marL="266700" indent="-266700"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芦峅寺地区</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68" name="円/楕円 67"/>
          <p:cNvSpPr/>
          <p:nvPr/>
        </p:nvSpPr>
        <p:spPr>
          <a:xfrm>
            <a:off x="3222687" y="4852648"/>
            <a:ext cx="108000" cy="108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9" name="角丸四角形吹き出し 68"/>
          <p:cNvSpPr/>
          <p:nvPr/>
        </p:nvSpPr>
        <p:spPr>
          <a:xfrm>
            <a:off x="3761492" y="4070349"/>
            <a:ext cx="1279032" cy="354426"/>
          </a:xfrm>
          <a:prstGeom prst="wedgeRoundRectCallout">
            <a:avLst>
              <a:gd name="adj1" fmla="val -46153"/>
              <a:gd name="adj2" fmla="val 126999"/>
              <a:gd name="adj3" fmla="val 16667"/>
            </a:avLst>
          </a:prstGeom>
          <a:solidFill>
            <a:schemeClr val="accent6">
              <a:lumMod val="20000"/>
              <a:lumOff val="80000"/>
            </a:schemeClr>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700" dirty="0" smtClean="0">
                <a:solidFill>
                  <a:schemeClr val="tx1"/>
                </a:solidFill>
                <a:latin typeface="Meiryo UI" panose="020B0604030504040204" pitchFamily="50" charset="-128"/>
                <a:ea typeface="Meiryo UI" panose="020B0604030504040204" pitchFamily="50" charset="-128"/>
              </a:rPr>
              <a:t>・駐車場がたくさんある</a:t>
            </a:r>
            <a:endParaRPr kumimoji="1" lang="en-US" altLang="ja-JP" sz="700" dirty="0" smtClean="0">
              <a:solidFill>
                <a:schemeClr val="tx1"/>
              </a:solidFill>
              <a:latin typeface="Meiryo UI" panose="020B0604030504040204" pitchFamily="50" charset="-128"/>
              <a:ea typeface="Meiryo UI" panose="020B0604030504040204" pitchFamily="50" charset="-128"/>
            </a:endParaRPr>
          </a:p>
          <a:p>
            <a:r>
              <a:rPr lang="ja-JP" altLang="en-US" sz="700" dirty="0" smtClean="0">
                <a:solidFill>
                  <a:schemeClr val="tx1"/>
                </a:solidFill>
                <a:latin typeface="Meiryo UI" panose="020B0604030504040204" pitchFamily="50" charset="-128"/>
                <a:ea typeface="Meiryo UI" panose="020B0604030504040204" pitchFamily="50" charset="-128"/>
              </a:rPr>
              <a:t>・飲食・宿泊・温浴施設がある</a:t>
            </a:r>
            <a:endParaRPr lang="ja-JP" altLang="en-US" sz="700" dirty="0">
              <a:solidFill>
                <a:schemeClr val="tx1"/>
              </a:solidFill>
              <a:latin typeface="Meiryo UI" panose="020B0604030504040204" pitchFamily="50" charset="-128"/>
              <a:ea typeface="Meiryo UI" panose="020B0604030504040204" pitchFamily="50" charset="-128"/>
            </a:endParaRPr>
          </a:p>
          <a:p>
            <a:r>
              <a:rPr kumimoji="1" lang="ja-JP" altLang="en-US" sz="700" dirty="0" smtClean="0">
                <a:solidFill>
                  <a:schemeClr val="tx1"/>
                </a:solidFill>
                <a:latin typeface="Meiryo UI" panose="020B0604030504040204" pitchFamily="50" charset="-128"/>
                <a:ea typeface="Meiryo UI" panose="020B0604030504040204" pitchFamily="50" charset="-128"/>
              </a:rPr>
              <a:t>・町の第三セクター</a:t>
            </a:r>
            <a:endParaRPr kumimoji="1" lang="en-US" altLang="ja-JP" sz="700" dirty="0" smtClean="0">
              <a:solidFill>
                <a:schemeClr val="tx1"/>
              </a:solidFill>
              <a:latin typeface="Meiryo UI" panose="020B0604030504040204" pitchFamily="50" charset="-128"/>
              <a:ea typeface="Meiryo UI" panose="020B0604030504040204" pitchFamily="50" charset="-128"/>
            </a:endParaRPr>
          </a:p>
        </p:txBody>
      </p:sp>
      <p:sp>
        <p:nvSpPr>
          <p:cNvPr id="70" name="角丸四角形吹き出し 69"/>
          <p:cNvSpPr/>
          <p:nvPr/>
        </p:nvSpPr>
        <p:spPr>
          <a:xfrm>
            <a:off x="4088234" y="4986226"/>
            <a:ext cx="720000" cy="180000"/>
          </a:xfrm>
          <a:prstGeom prst="wedgeRoundRectCallout">
            <a:avLst>
              <a:gd name="adj1" fmla="val -20833"/>
              <a:gd name="adj2" fmla="val 87900"/>
              <a:gd name="adj3" fmla="val 16667"/>
            </a:avLst>
          </a:prstGeom>
          <a:solidFill>
            <a:schemeClr val="accent6">
              <a:lumMod val="20000"/>
              <a:lumOff val="80000"/>
            </a:schemeClr>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・立山博物館がある</a:t>
            </a:r>
            <a:endParaRPr kumimoji="1" lang="en-US" altLang="ja-JP" sz="600" dirty="0" smtClean="0">
              <a:solidFill>
                <a:schemeClr val="tx1"/>
              </a:solidFill>
              <a:latin typeface="Meiryo UI" panose="020B0604030504040204" pitchFamily="50" charset="-128"/>
              <a:ea typeface="Meiryo UI" panose="020B0604030504040204" pitchFamily="50" charset="-128"/>
            </a:endParaRPr>
          </a:p>
        </p:txBody>
      </p:sp>
      <p:sp>
        <p:nvSpPr>
          <p:cNvPr id="71" name="角丸四角形吹き出し 70"/>
          <p:cNvSpPr/>
          <p:nvPr/>
        </p:nvSpPr>
        <p:spPr>
          <a:xfrm>
            <a:off x="6882656" y="4223359"/>
            <a:ext cx="600279" cy="354426"/>
          </a:xfrm>
          <a:prstGeom prst="wedgeRoundRectCallout">
            <a:avLst>
              <a:gd name="adj1" fmla="val -205"/>
              <a:gd name="adj2" fmla="val 95962"/>
              <a:gd name="adj3" fmla="val 16667"/>
            </a:avLst>
          </a:prstGeom>
          <a:solidFill>
            <a:schemeClr val="accent6">
              <a:lumMod val="20000"/>
              <a:lumOff val="80000"/>
            </a:schemeClr>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700" dirty="0" smtClean="0">
                <a:solidFill>
                  <a:schemeClr val="tx1"/>
                </a:solidFill>
                <a:latin typeface="Meiryo UI" panose="020B0604030504040204" pitchFamily="50" charset="-128"/>
                <a:ea typeface="Meiryo UI" panose="020B0604030504040204" pitchFamily="50" charset="-128"/>
              </a:rPr>
              <a:t>・落差日本一の滝</a:t>
            </a:r>
            <a:endParaRPr kumimoji="1" lang="en-US" altLang="ja-JP" sz="700" dirty="0" smtClean="0">
              <a:solidFill>
                <a:schemeClr val="tx1"/>
              </a:solidFill>
              <a:latin typeface="Meiryo UI" panose="020B0604030504040204" pitchFamily="50" charset="-128"/>
              <a:ea typeface="Meiryo UI" panose="020B0604030504040204" pitchFamily="50" charset="-128"/>
            </a:endParaRPr>
          </a:p>
        </p:txBody>
      </p:sp>
      <p:sp>
        <p:nvSpPr>
          <p:cNvPr id="73" name="正方形/長方形 72">
            <a:extLst>
              <a:ext uri="{FF2B5EF4-FFF2-40B4-BE49-F238E27FC236}">
                <a16:creationId xmlns="" xmlns:a16="http://schemas.microsoft.com/office/drawing/2014/main" id="{BE31AC2B-A57B-4526-83D8-E45878C32B30}"/>
              </a:ext>
            </a:extLst>
          </p:cNvPr>
          <p:cNvSpPr/>
          <p:nvPr/>
        </p:nvSpPr>
        <p:spPr>
          <a:xfrm>
            <a:off x="5077929" y="5088193"/>
            <a:ext cx="720000" cy="138499"/>
          </a:xfrm>
          <a:prstGeom prst="rect">
            <a:avLst/>
          </a:prstGeom>
          <a:solidFill>
            <a:schemeClr val="accent6">
              <a:lumMod val="50000"/>
            </a:schemeClr>
          </a:solidFill>
        </p:spPr>
        <p:txBody>
          <a:bodyPr wrap="square" lIns="0" tIns="0" rIns="0" bIns="0">
            <a:spAutoFit/>
          </a:bodyPr>
          <a:lstStyle/>
          <a:p>
            <a:pPr marL="266700" indent="-266700" algn="ctr"/>
            <a:r>
              <a:rPr lang="ja-JP" altLang="en-US" sz="900" dirty="0">
                <a:solidFill>
                  <a:schemeClr val="bg1"/>
                </a:solidFill>
                <a:latin typeface="Meiryo UI" panose="020B0604030504040204" pitchFamily="50" charset="-128"/>
                <a:ea typeface="Meiryo UI" panose="020B0604030504040204" pitchFamily="50" charset="-128"/>
                <a:sym typeface="Wingdings" panose="05000000000000000000" pitchFamily="2" charset="2"/>
              </a:rPr>
              <a:t>千寿ケ</a:t>
            </a: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原地区</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74" name="角丸四角形吹き出し 73"/>
          <p:cNvSpPr/>
          <p:nvPr/>
        </p:nvSpPr>
        <p:spPr>
          <a:xfrm>
            <a:off x="5072514" y="4541051"/>
            <a:ext cx="1054394" cy="432519"/>
          </a:xfrm>
          <a:prstGeom prst="wedgeRoundRectCallout">
            <a:avLst>
              <a:gd name="adj1" fmla="val -20833"/>
              <a:gd name="adj2" fmla="val 77317"/>
              <a:gd name="adj3" fmla="val 16667"/>
            </a:avLst>
          </a:prstGeom>
          <a:solidFill>
            <a:schemeClr val="accent6">
              <a:lumMod val="20000"/>
              <a:lumOff val="80000"/>
            </a:schemeClr>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700" dirty="0" smtClean="0">
                <a:solidFill>
                  <a:schemeClr val="tx1"/>
                </a:solidFill>
                <a:latin typeface="Meiryo UI" panose="020B0604030504040204" pitchFamily="50" charset="-128"/>
                <a:ea typeface="Meiryo UI" panose="020B0604030504040204" pitchFamily="50" charset="-128"/>
              </a:rPr>
              <a:t>・</a:t>
            </a:r>
            <a:r>
              <a:rPr kumimoji="1" lang="en-US" altLang="ja-JP" sz="700" dirty="0" smtClean="0">
                <a:solidFill>
                  <a:schemeClr val="tx1"/>
                </a:solidFill>
                <a:latin typeface="Meiryo UI" panose="020B0604030504040204" pitchFamily="50" charset="-128"/>
                <a:ea typeface="Meiryo UI" panose="020B0604030504040204" pitchFamily="50" charset="-128"/>
              </a:rPr>
              <a:t>R4</a:t>
            </a:r>
            <a:r>
              <a:rPr kumimoji="1" lang="ja-JP" altLang="en-US" sz="700" dirty="0" err="1" smtClean="0">
                <a:solidFill>
                  <a:schemeClr val="tx1"/>
                </a:solidFill>
                <a:latin typeface="Meiryo UI" panose="020B0604030504040204" pitchFamily="50" charset="-128"/>
                <a:ea typeface="Meiryo UI" panose="020B0604030504040204" pitchFamily="50" charset="-128"/>
              </a:rPr>
              <a:t>、</a:t>
            </a:r>
            <a:r>
              <a:rPr kumimoji="1" lang="ja-JP" altLang="en-US" sz="700" dirty="0" smtClean="0">
                <a:solidFill>
                  <a:schemeClr val="tx1"/>
                </a:solidFill>
                <a:latin typeface="Meiryo UI" panose="020B0604030504040204" pitchFamily="50" charset="-128"/>
                <a:ea typeface="Meiryo UI" panose="020B0604030504040204" pitchFamily="50" charset="-128"/>
              </a:rPr>
              <a:t>立山駅周辺に案内所をつくる計画がある</a:t>
            </a:r>
            <a:endParaRPr kumimoji="1" lang="en-US" altLang="ja-JP" sz="700" dirty="0" smtClean="0">
              <a:solidFill>
                <a:schemeClr val="tx1"/>
              </a:solidFill>
              <a:latin typeface="Meiryo UI" panose="020B0604030504040204" pitchFamily="50" charset="-128"/>
              <a:ea typeface="Meiryo UI" panose="020B0604030504040204" pitchFamily="50" charset="-128"/>
            </a:endParaRPr>
          </a:p>
          <a:p>
            <a:r>
              <a:rPr lang="ja-JP" altLang="en-US" sz="700" dirty="0" smtClean="0">
                <a:solidFill>
                  <a:schemeClr val="tx1"/>
                </a:solidFill>
                <a:latin typeface="Meiryo UI" panose="020B0604030504040204" pitchFamily="50" charset="-128"/>
                <a:ea typeface="Meiryo UI" panose="020B0604030504040204" pitchFamily="50" charset="-128"/>
              </a:rPr>
              <a:t>・宿泊施設がある</a:t>
            </a:r>
            <a:endParaRPr kumimoji="1" lang="en-US" altLang="ja-JP" sz="700" dirty="0" smtClean="0">
              <a:solidFill>
                <a:schemeClr val="tx1"/>
              </a:solidFill>
              <a:latin typeface="Meiryo UI" panose="020B0604030504040204" pitchFamily="50" charset="-128"/>
              <a:ea typeface="Meiryo UI" panose="020B0604030504040204" pitchFamily="50" charset="-128"/>
            </a:endParaRPr>
          </a:p>
        </p:txBody>
      </p:sp>
      <p:grpSp>
        <p:nvGrpSpPr>
          <p:cNvPr id="87" name="グループ化 86"/>
          <p:cNvGrpSpPr/>
          <p:nvPr/>
        </p:nvGrpSpPr>
        <p:grpSpPr>
          <a:xfrm>
            <a:off x="7844601" y="3644177"/>
            <a:ext cx="2644984" cy="837869"/>
            <a:chOff x="7847737" y="6477445"/>
            <a:chExt cx="2644984" cy="837869"/>
          </a:xfrm>
        </p:grpSpPr>
        <p:sp>
          <p:nvSpPr>
            <p:cNvPr id="52" name="正方形/長方形 51"/>
            <p:cNvSpPr/>
            <p:nvPr/>
          </p:nvSpPr>
          <p:spPr>
            <a:xfrm>
              <a:off x="7847737" y="6477445"/>
              <a:ext cx="2644984" cy="837869"/>
            </a:xfrm>
            <a:prstGeom prst="rect">
              <a:avLst/>
            </a:prstGeom>
            <a:solidFill>
              <a:schemeClr val="bg1"/>
            </a:solidFill>
          </p:spPr>
          <p:txBody>
            <a:bodyPr wrap="square">
              <a:noAutofit/>
            </a:bodyPr>
            <a:lstStyle/>
            <a:p>
              <a:pPr marL="812800" indent="-812800">
                <a:lnSpc>
                  <a:spcPct val="150000"/>
                </a:lnSpc>
              </a:pPr>
              <a:r>
                <a:rPr lang="ja-JP" altLang="en-US" sz="1000" dirty="0" smtClean="0">
                  <a:latin typeface="Meiryo UI" panose="020B0604030504040204" pitchFamily="50" charset="-128"/>
                  <a:ea typeface="Meiryo UI" panose="020B0604030504040204" pitchFamily="50" charset="-128"/>
                </a:rPr>
                <a:t>凡例</a:t>
              </a:r>
              <a:endParaRPr lang="en-US" altLang="ja-JP" sz="1000" dirty="0" smtClean="0">
                <a:latin typeface="Meiryo UI" panose="020B0604030504040204" pitchFamily="50" charset="-128"/>
                <a:ea typeface="Meiryo UI" panose="020B0604030504040204" pitchFamily="50" charset="-128"/>
              </a:endParaRPr>
            </a:p>
            <a:p>
              <a:pPr marL="812800" indent="-812800">
                <a:lnSpc>
                  <a:spcPct val="150000"/>
                </a:lnSpc>
              </a:pPr>
              <a:r>
                <a:rPr lang="ja-JP" altLang="en-US" sz="1000" dirty="0" smtClean="0">
                  <a:latin typeface="Meiryo UI" panose="020B0604030504040204" pitchFamily="50" charset="-128"/>
                  <a:ea typeface="Meiryo UI" panose="020B0604030504040204" pitchFamily="50" charset="-128"/>
                </a:rPr>
                <a:t>　　　　　　富山県が整備するサイクリングコース</a:t>
              </a:r>
              <a:endParaRPr lang="en-US" altLang="ja-JP" sz="1000" dirty="0" smtClean="0">
                <a:latin typeface="Meiryo UI" panose="020B0604030504040204" pitchFamily="50" charset="-128"/>
                <a:ea typeface="Meiryo UI" panose="020B0604030504040204" pitchFamily="50" charset="-128"/>
              </a:endParaRPr>
            </a:p>
            <a:p>
              <a:pPr marL="812800" indent="-812800">
                <a:lnSpc>
                  <a:spcPct val="150000"/>
                </a:lnSpc>
              </a:pPr>
              <a:r>
                <a:rPr lang="ja-JP" altLang="en-US" sz="1000" dirty="0" smtClean="0">
                  <a:latin typeface="Meiryo UI" panose="020B0604030504040204" pitchFamily="50" charset="-128"/>
                  <a:ea typeface="Meiryo UI" panose="020B0604030504040204" pitchFamily="50" charset="-128"/>
                </a:rPr>
                <a:t>　　　　　　今後整備すべきサイクリングコース</a:t>
              </a:r>
              <a:endParaRPr lang="en-US" altLang="ja-JP" sz="1000" dirty="0" smtClean="0">
                <a:latin typeface="Meiryo UI" panose="020B0604030504040204" pitchFamily="50" charset="-128"/>
                <a:ea typeface="Meiryo UI" panose="020B0604030504040204" pitchFamily="50" charset="-128"/>
              </a:endParaRPr>
            </a:p>
            <a:p>
              <a:pPr marL="812800" indent="-812800">
                <a:lnSpc>
                  <a:spcPct val="150000"/>
                </a:lnSpc>
              </a:pPr>
              <a:endParaRPr lang="en-US" altLang="ja-JP" sz="1000" dirty="0">
                <a:latin typeface="Meiryo UI" panose="020B0604030504040204" pitchFamily="50" charset="-128"/>
                <a:ea typeface="Meiryo UI" panose="020B0604030504040204" pitchFamily="50" charset="-128"/>
              </a:endParaRPr>
            </a:p>
          </p:txBody>
        </p:sp>
        <p:cxnSp>
          <p:nvCxnSpPr>
            <p:cNvPr id="84" name="直線コネクタ 83"/>
            <p:cNvCxnSpPr/>
            <p:nvPr/>
          </p:nvCxnSpPr>
          <p:spPr>
            <a:xfrm>
              <a:off x="8056375" y="6877553"/>
              <a:ext cx="324000" cy="0"/>
            </a:xfrm>
            <a:prstGeom prst="lin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cxnSp>
          <p:nvCxnSpPr>
            <p:cNvPr id="85" name="直線コネクタ 84"/>
            <p:cNvCxnSpPr/>
            <p:nvPr/>
          </p:nvCxnSpPr>
          <p:spPr>
            <a:xfrm>
              <a:off x="8056375" y="7092288"/>
              <a:ext cx="324000" cy="0"/>
            </a:xfrm>
            <a:prstGeom prst="line">
              <a:avLst/>
            </a:prstGeom>
            <a:noFill/>
            <a:ln w="38100">
              <a:solidFill>
                <a:schemeClr val="accent5"/>
              </a:solidFill>
              <a:prstDash val="sysDot"/>
              <a:headEnd type="none"/>
              <a:tailEnd type="none"/>
            </a:ln>
          </p:spPr>
          <p:style>
            <a:lnRef idx="2">
              <a:schemeClr val="accent1">
                <a:shade val="50000"/>
              </a:schemeClr>
            </a:lnRef>
            <a:fillRef idx="1">
              <a:schemeClr val="accent1"/>
            </a:fillRef>
            <a:effectRef idx="0">
              <a:schemeClr val="accent1"/>
            </a:effectRef>
            <a:fontRef idx="minor">
              <a:schemeClr val="lt1"/>
            </a:fontRef>
          </p:style>
        </p:cxnSp>
      </p:grpSp>
      <p:sp>
        <p:nvSpPr>
          <p:cNvPr id="86" name="フリーフォーム 85"/>
          <p:cNvSpPr/>
          <p:nvPr/>
        </p:nvSpPr>
        <p:spPr>
          <a:xfrm>
            <a:off x="5416550" y="5340049"/>
            <a:ext cx="1327150" cy="379713"/>
          </a:xfrm>
          <a:custGeom>
            <a:avLst/>
            <a:gdLst>
              <a:gd name="connsiteX0" fmla="*/ 0 w 666750"/>
              <a:gd name="connsiteY0" fmla="*/ 0 h 280988"/>
              <a:gd name="connsiteX1" fmla="*/ 90488 w 666750"/>
              <a:gd name="connsiteY1" fmla="*/ 80963 h 280988"/>
              <a:gd name="connsiteX2" fmla="*/ 152400 w 666750"/>
              <a:gd name="connsiteY2" fmla="*/ 76200 h 280988"/>
              <a:gd name="connsiteX3" fmla="*/ 242888 w 666750"/>
              <a:gd name="connsiteY3" fmla="*/ 152400 h 280988"/>
              <a:gd name="connsiteX4" fmla="*/ 371475 w 666750"/>
              <a:gd name="connsiteY4" fmla="*/ 161925 h 280988"/>
              <a:gd name="connsiteX5" fmla="*/ 490538 w 666750"/>
              <a:gd name="connsiteY5" fmla="*/ 204788 h 280988"/>
              <a:gd name="connsiteX6" fmla="*/ 666750 w 666750"/>
              <a:gd name="connsiteY6" fmla="*/ 280988 h 280988"/>
              <a:gd name="connsiteX0" fmla="*/ 0 w 1327150"/>
              <a:gd name="connsiteY0" fmla="*/ 0 h 223838"/>
              <a:gd name="connsiteX1" fmla="*/ 750888 w 1327150"/>
              <a:gd name="connsiteY1" fmla="*/ 23813 h 223838"/>
              <a:gd name="connsiteX2" fmla="*/ 812800 w 1327150"/>
              <a:gd name="connsiteY2" fmla="*/ 19050 h 223838"/>
              <a:gd name="connsiteX3" fmla="*/ 903288 w 1327150"/>
              <a:gd name="connsiteY3" fmla="*/ 95250 h 223838"/>
              <a:gd name="connsiteX4" fmla="*/ 1031875 w 1327150"/>
              <a:gd name="connsiteY4" fmla="*/ 104775 h 223838"/>
              <a:gd name="connsiteX5" fmla="*/ 1150938 w 1327150"/>
              <a:gd name="connsiteY5" fmla="*/ 147638 h 223838"/>
              <a:gd name="connsiteX6" fmla="*/ 1327150 w 1327150"/>
              <a:gd name="connsiteY6" fmla="*/ 223838 h 223838"/>
              <a:gd name="connsiteX0" fmla="*/ 0 w 1327150"/>
              <a:gd name="connsiteY0" fmla="*/ 130229 h 354067"/>
              <a:gd name="connsiteX1" fmla="*/ 504825 w 1327150"/>
              <a:gd name="connsiteY1" fmla="*/ 54 h 354067"/>
              <a:gd name="connsiteX2" fmla="*/ 750888 w 1327150"/>
              <a:gd name="connsiteY2" fmla="*/ 154042 h 354067"/>
              <a:gd name="connsiteX3" fmla="*/ 812800 w 1327150"/>
              <a:gd name="connsiteY3" fmla="*/ 149279 h 354067"/>
              <a:gd name="connsiteX4" fmla="*/ 903288 w 1327150"/>
              <a:gd name="connsiteY4" fmla="*/ 225479 h 354067"/>
              <a:gd name="connsiteX5" fmla="*/ 1031875 w 1327150"/>
              <a:gd name="connsiteY5" fmla="*/ 235004 h 354067"/>
              <a:gd name="connsiteX6" fmla="*/ 1150938 w 1327150"/>
              <a:gd name="connsiteY6" fmla="*/ 277867 h 354067"/>
              <a:gd name="connsiteX7" fmla="*/ 1327150 w 1327150"/>
              <a:gd name="connsiteY7" fmla="*/ 354067 h 354067"/>
              <a:gd name="connsiteX0" fmla="*/ 0 w 1327150"/>
              <a:gd name="connsiteY0" fmla="*/ 138760 h 362598"/>
              <a:gd name="connsiteX1" fmla="*/ 276225 w 1327150"/>
              <a:gd name="connsiteY1" fmla="*/ 24461 h 362598"/>
              <a:gd name="connsiteX2" fmla="*/ 504825 w 1327150"/>
              <a:gd name="connsiteY2" fmla="*/ 8585 h 362598"/>
              <a:gd name="connsiteX3" fmla="*/ 750888 w 1327150"/>
              <a:gd name="connsiteY3" fmla="*/ 162573 h 362598"/>
              <a:gd name="connsiteX4" fmla="*/ 812800 w 1327150"/>
              <a:gd name="connsiteY4" fmla="*/ 157810 h 362598"/>
              <a:gd name="connsiteX5" fmla="*/ 903288 w 1327150"/>
              <a:gd name="connsiteY5" fmla="*/ 234010 h 362598"/>
              <a:gd name="connsiteX6" fmla="*/ 1031875 w 1327150"/>
              <a:gd name="connsiteY6" fmla="*/ 243535 h 362598"/>
              <a:gd name="connsiteX7" fmla="*/ 1150938 w 1327150"/>
              <a:gd name="connsiteY7" fmla="*/ 286398 h 362598"/>
              <a:gd name="connsiteX8" fmla="*/ 1327150 w 1327150"/>
              <a:gd name="connsiteY8" fmla="*/ 362598 h 362598"/>
              <a:gd name="connsiteX0" fmla="*/ 0 w 1327150"/>
              <a:gd name="connsiteY0" fmla="*/ 136439 h 360277"/>
              <a:gd name="connsiteX1" fmla="*/ 171450 w 1327150"/>
              <a:gd name="connsiteY1" fmla="*/ 31665 h 360277"/>
              <a:gd name="connsiteX2" fmla="*/ 276225 w 1327150"/>
              <a:gd name="connsiteY2" fmla="*/ 22140 h 360277"/>
              <a:gd name="connsiteX3" fmla="*/ 504825 w 1327150"/>
              <a:gd name="connsiteY3" fmla="*/ 6264 h 360277"/>
              <a:gd name="connsiteX4" fmla="*/ 750888 w 1327150"/>
              <a:gd name="connsiteY4" fmla="*/ 160252 h 360277"/>
              <a:gd name="connsiteX5" fmla="*/ 812800 w 1327150"/>
              <a:gd name="connsiteY5" fmla="*/ 155489 h 360277"/>
              <a:gd name="connsiteX6" fmla="*/ 903288 w 1327150"/>
              <a:gd name="connsiteY6" fmla="*/ 231689 h 360277"/>
              <a:gd name="connsiteX7" fmla="*/ 1031875 w 1327150"/>
              <a:gd name="connsiteY7" fmla="*/ 241214 h 360277"/>
              <a:gd name="connsiteX8" fmla="*/ 1150938 w 1327150"/>
              <a:gd name="connsiteY8" fmla="*/ 284077 h 360277"/>
              <a:gd name="connsiteX9" fmla="*/ 1327150 w 1327150"/>
              <a:gd name="connsiteY9" fmla="*/ 360277 h 360277"/>
              <a:gd name="connsiteX0" fmla="*/ 0 w 1327150"/>
              <a:gd name="connsiteY0" fmla="*/ 156463 h 380301"/>
              <a:gd name="connsiteX1" fmla="*/ 171450 w 1327150"/>
              <a:gd name="connsiteY1" fmla="*/ 51689 h 380301"/>
              <a:gd name="connsiteX2" fmla="*/ 276225 w 1327150"/>
              <a:gd name="connsiteY2" fmla="*/ 42164 h 380301"/>
              <a:gd name="connsiteX3" fmla="*/ 422275 w 1327150"/>
              <a:gd name="connsiteY3" fmla="*/ 889 h 380301"/>
              <a:gd name="connsiteX4" fmla="*/ 504825 w 1327150"/>
              <a:gd name="connsiteY4" fmla="*/ 26288 h 380301"/>
              <a:gd name="connsiteX5" fmla="*/ 750888 w 1327150"/>
              <a:gd name="connsiteY5" fmla="*/ 180276 h 380301"/>
              <a:gd name="connsiteX6" fmla="*/ 812800 w 1327150"/>
              <a:gd name="connsiteY6" fmla="*/ 175513 h 380301"/>
              <a:gd name="connsiteX7" fmla="*/ 903288 w 1327150"/>
              <a:gd name="connsiteY7" fmla="*/ 251713 h 380301"/>
              <a:gd name="connsiteX8" fmla="*/ 1031875 w 1327150"/>
              <a:gd name="connsiteY8" fmla="*/ 261238 h 380301"/>
              <a:gd name="connsiteX9" fmla="*/ 1150938 w 1327150"/>
              <a:gd name="connsiteY9" fmla="*/ 304101 h 380301"/>
              <a:gd name="connsiteX10" fmla="*/ 1327150 w 1327150"/>
              <a:gd name="connsiteY10" fmla="*/ 380301 h 380301"/>
              <a:gd name="connsiteX0" fmla="*/ 0 w 1327150"/>
              <a:gd name="connsiteY0" fmla="*/ 155875 h 379713"/>
              <a:gd name="connsiteX1" fmla="*/ 171450 w 1327150"/>
              <a:gd name="connsiteY1" fmla="*/ 51101 h 379713"/>
              <a:gd name="connsiteX2" fmla="*/ 276225 w 1327150"/>
              <a:gd name="connsiteY2" fmla="*/ 41576 h 379713"/>
              <a:gd name="connsiteX3" fmla="*/ 422275 w 1327150"/>
              <a:gd name="connsiteY3" fmla="*/ 301 h 379713"/>
              <a:gd name="connsiteX4" fmla="*/ 504825 w 1327150"/>
              <a:gd name="connsiteY4" fmla="*/ 25700 h 379713"/>
              <a:gd name="connsiteX5" fmla="*/ 638175 w 1327150"/>
              <a:gd name="connsiteY5" fmla="*/ 38401 h 379713"/>
              <a:gd name="connsiteX6" fmla="*/ 750888 w 1327150"/>
              <a:gd name="connsiteY6" fmla="*/ 179688 h 379713"/>
              <a:gd name="connsiteX7" fmla="*/ 812800 w 1327150"/>
              <a:gd name="connsiteY7" fmla="*/ 174925 h 379713"/>
              <a:gd name="connsiteX8" fmla="*/ 903288 w 1327150"/>
              <a:gd name="connsiteY8" fmla="*/ 251125 h 379713"/>
              <a:gd name="connsiteX9" fmla="*/ 1031875 w 1327150"/>
              <a:gd name="connsiteY9" fmla="*/ 260650 h 379713"/>
              <a:gd name="connsiteX10" fmla="*/ 1150938 w 1327150"/>
              <a:gd name="connsiteY10" fmla="*/ 303513 h 379713"/>
              <a:gd name="connsiteX11" fmla="*/ 1327150 w 1327150"/>
              <a:gd name="connsiteY11" fmla="*/ 379713 h 37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7150" h="379713">
                <a:moveTo>
                  <a:pt x="0" y="155875"/>
                </a:moveTo>
                <a:cubicBezTo>
                  <a:pt x="28575" y="143175"/>
                  <a:pt x="125413" y="70151"/>
                  <a:pt x="171450" y="51101"/>
                </a:cubicBezTo>
                <a:cubicBezTo>
                  <a:pt x="217488" y="32051"/>
                  <a:pt x="239183" y="46338"/>
                  <a:pt x="276225" y="41576"/>
                </a:cubicBezTo>
                <a:cubicBezTo>
                  <a:pt x="313267" y="36814"/>
                  <a:pt x="384175" y="2947"/>
                  <a:pt x="422275" y="301"/>
                </a:cubicBezTo>
                <a:cubicBezTo>
                  <a:pt x="460375" y="-2345"/>
                  <a:pt x="475721" y="13000"/>
                  <a:pt x="504825" y="25700"/>
                </a:cubicBezTo>
                <a:cubicBezTo>
                  <a:pt x="535517" y="42634"/>
                  <a:pt x="607483" y="21467"/>
                  <a:pt x="638175" y="38401"/>
                </a:cubicBezTo>
                <a:lnTo>
                  <a:pt x="750888" y="179688"/>
                </a:lnTo>
                <a:lnTo>
                  <a:pt x="812800" y="174925"/>
                </a:lnTo>
                <a:lnTo>
                  <a:pt x="903288" y="251125"/>
                </a:lnTo>
                <a:lnTo>
                  <a:pt x="1031875" y="260650"/>
                </a:lnTo>
                <a:lnTo>
                  <a:pt x="1150938" y="303513"/>
                </a:lnTo>
                <a:lnTo>
                  <a:pt x="1327150" y="379713"/>
                </a:lnTo>
              </a:path>
            </a:pathLst>
          </a:custGeom>
          <a:noFill/>
          <a:ln w="38100">
            <a:solidFill>
              <a:schemeClr val="accent5"/>
            </a:solidFill>
            <a:prstDash val="sysDot"/>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 name="正方形/長方形 74">
            <a:extLst>
              <a:ext uri="{FF2B5EF4-FFF2-40B4-BE49-F238E27FC236}">
                <a16:creationId xmlns="" xmlns:a16="http://schemas.microsoft.com/office/drawing/2014/main" id="{227E68FE-65DE-4D3D-BA62-6CAC3C0E6355}"/>
              </a:ext>
            </a:extLst>
          </p:cNvPr>
          <p:cNvSpPr/>
          <p:nvPr/>
        </p:nvSpPr>
        <p:spPr>
          <a:xfrm>
            <a:off x="1243603" y="577657"/>
            <a:ext cx="8388651" cy="1011422"/>
          </a:xfrm>
          <a:prstGeom prst="rect">
            <a:avLst/>
          </a:prstGeom>
          <a:solidFill>
            <a:schemeClr val="bg1"/>
          </a:solidFill>
          <a:ln w="6350">
            <a:solidFill>
              <a:schemeClr val="tx1"/>
            </a:solidFill>
          </a:ln>
        </p:spPr>
        <p:txBody>
          <a:bodyPr wrap="square" lIns="36000" tIns="36000" rIns="36000" bIns="36000">
            <a:spAutoFit/>
          </a:bodyPr>
          <a:lstStyle/>
          <a:p>
            <a:pPr marL="266700" indent="-266700" algn="ctr"/>
            <a:r>
              <a:rPr lang="en-US" altLang="ja-JP" b="1" dirty="0" smtClean="0">
                <a:latin typeface="Meiryo UI" panose="020B0604030504040204" pitchFamily="50" charset="-128"/>
                <a:ea typeface="Meiryo UI" panose="020B0604030504040204" pitchFamily="50" charset="-128"/>
                <a:sym typeface="Wingdings" panose="05000000000000000000" pitchFamily="2" charset="2"/>
              </a:rPr>
              <a:t>【</a:t>
            </a:r>
            <a:r>
              <a:rPr lang="ja-JP" altLang="en-US" b="1" dirty="0" smtClean="0">
                <a:latin typeface="Meiryo UI" panose="020B0604030504040204" pitchFamily="50" charset="-128"/>
                <a:ea typeface="Meiryo UI" panose="020B0604030504040204" pitchFamily="50" charset="-128"/>
                <a:sym typeface="Wingdings" panose="05000000000000000000" pitchFamily="2" charset="2"/>
              </a:rPr>
              <a:t>目指す姿</a:t>
            </a:r>
            <a:r>
              <a:rPr lang="en-US" altLang="ja-JP" b="1" dirty="0" smtClean="0">
                <a:latin typeface="Meiryo UI" panose="020B0604030504040204" pitchFamily="50" charset="-128"/>
                <a:ea typeface="Meiryo UI" panose="020B0604030504040204" pitchFamily="50" charset="-128"/>
                <a:sym typeface="Wingdings" panose="05000000000000000000" pitchFamily="2" charset="2"/>
              </a:rPr>
              <a:t>】</a:t>
            </a:r>
          </a:p>
          <a:p>
            <a:pPr marL="266700" indent="-266700" algn="ctr"/>
            <a:r>
              <a:rPr lang="ja-JP" altLang="en-US" b="1" dirty="0" smtClean="0">
                <a:latin typeface="Meiryo UI" panose="020B0604030504040204" pitchFamily="50" charset="-128"/>
                <a:ea typeface="Meiryo UI" panose="020B0604030504040204" pitchFamily="50" charset="-128"/>
                <a:sym typeface="Wingdings" panose="05000000000000000000" pitchFamily="2" charset="2"/>
              </a:rPr>
              <a:t>　北陸で１番のサイクルツーリズムの聖地になる</a:t>
            </a:r>
            <a:endParaRPr lang="en-US" altLang="ja-JP" b="1" dirty="0" smtClean="0">
              <a:latin typeface="Meiryo UI" panose="020B0604030504040204" pitchFamily="50" charset="-128"/>
              <a:ea typeface="Meiryo UI" panose="020B0604030504040204" pitchFamily="50" charset="-128"/>
              <a:sym typeface="Wingdings" panose="05000000000000000000" pitchFamily="2" charset="2"/>
            </a:endParaRPr>
          </a:p>
          <a:p>
            <a:pPr marL="266700" indent="-266700" algn="ctr"/>
            <a:endParaRPr lang="en-US" altLang="ja-JP" sz="1000" b="1" dirty="0" smtClean="0">
              <a:latin typeface="Meiryo UI" panose="020B0604030504040204" pitchFamily="50" charset="-128"/>
              <a:ea typeface="Meiryo UI" panose="020B0604030504040204" pitchFamily="50" charset="-128"/>
              <a:sym typeface="Wingdings" panose="05000000000000000000" pitchFamily="2" charset="2"/>
            </a:endParaRPr>
          </a:p>
          <a:p>
            <a:pPr marL="266700" indent="-266700" algn="ctr"/>
            <a:r>
              <a:rPr lang="ja-JP" altLang="en-US" sz="1400" b="1" dirty="0" smtClean="0">
                <a:latin typeface="Meiryo UI" panose="020B0604030504040204" pitchFamily="50" charset="-128"/>
                <a:ea typeface="Meiryo UI" panose="020B0604030504040204" pitchFamily="50" charset="-128"/>
                <a:sym typeface="Wingdings" panose="05000000000000000000" pitchFamily="2" charset="2"/>
              </a:rPr>
              <a:t>　　　この姿を実現させるために、サイクルツーリズム事業①②および利用促進・環境整備事業を推進する</a:t>
            </a:r>
            <a:endParaRPr lang="en-US" altLang="ja-JP" sz="1100" b="1" dirty="0" smtClean="0">
              <a:latin typeface="Meiryo UI" panose="020B0604030504040204" pitchFamily="50" charset="-128"/>
              <a:ea typeface="Meiryo UI" panose="020B0604030504040204" pitchFamily="50" charset="-128"/>
              <a:sym typeface="Wingdings" panose="05000000000000000000" pitchFamily="2" charset="2"/>
            </a:endParaRPr>
          </a:p>
        </p:txBody>
      </p:sp>
      <p:sp>
        <p:nvSpPr>
          <p:cNvPr id="3" name="円/楕円 2"/>
          <p:cNvSpPr/>
          <p:nvPr/>
        </p:nvSpPr>
        <p:spPr>
          <a:xfrm>
            <a:off x="2971672" y="4718514"/>
            <a:ext cx="403285" cy="400532"/>
          </a:xfrm>
          <a:prstGeom prst="ellipse">
            <a:avLst/>
          </a:prstGeom>
          <a:solidFill>
            <a:srgbClr val="FF0000">
              <a:alpha val="50196"/>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5190181" y="5338029"/>
            <a:ext cx="403285" cy="400532"/>
          </a:xfrm>
          <a:prstGeom prst="ellipse">
            <a:avLst/>
          </a:prstGeom>
          <a:solidFill>
            <a:srgbClr val="FF0000">
              <a:alpha val="50196"/>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p:nvSpPr>
        <p:spPr>
          <a:xfrm>
            <a:off x="885464" y="2696180"/>
            <a:ext cx="403285" cy="400532"/>
          </a:xfrm>
          <a:prstGeom prst="ellipse">
            <a:avLst/>
          </a:prstGeom>
          <a:solidFill>
            <a:srgbClr val="FF0000">
              <a:alpha val="50196"/>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 xmlns:a16="http://schemas.microsoft.com/office/drawing/2014/main" id="{227E68FE-65DE-4D3D-BA62-6CAC3C0E6355}"/>
              </a:ext>
            </a:extLst>
          </p:cNvPr>
          <p:cNvSpPr/>
          <p:nvPr/>
        </p:nvSpPr>
        <p:spPr>
          <a:xfrm>
            <a:off x="1050050" y="2628919"/>
            <a:ext cx="432000" cy="138499"/>
          </a:xfrm>
          <a:prstGeom prst="rect">
            <a:avLst/>
          </a:prstGeom>
          <a:solidFill>
            <a:srgbClr val="002060"/>
          </a:solidFill>
        </p:spPr>
        <p:txBody>
          <a:bodyPr wrap="square" lIns="0" tIns="0" rIns="0" bIns="0">
            <a:spAutoFit/>
          </a:bodyPr>
          <a:lstStyle/>
          <a:p>
            <a:pPr marL="266700" indent="-266700"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富山駅</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92" name="フリーフォーム 91"/>
          <p:cNvSpPr/>
          <p:nvPr/>
        </p:nvSpPr>
        <p:spPr>
          <a:xfrm>
            <a:off x="2996375" y="5121708"/>
            <a:ext cx="2320283" cy="880602"/>
          </a:xfrm>
          <a:custGeom>
            <a:avLst/>
            <a:gdLst>
              <a:gd name="connsiteX0" fmla="*/ 457524 w 4686624"/>
              <a:gd name="connsiteY0" fmla="*/ 0 h 3235305"/>
              <a:gd name="connsiteX1" fmla="*/ 89224 w 4686624"/>
              <a:gd name="connsiteY1" fmla="*/ 2032000 h 3235305"/>
              <a:gd name="connsiteX2" fmla="*/ 1930724 w 4686624"/>
              <a:gd name="connsiteY2" fmla="*/ 2425700 h 3235305"/>
              <a:gd name="connsiteX3" fmla="*/ 2870524 w 4686624"/>
              <a:gd name="connsiteY3" fmla="*/ 3225800 h 3235305"/>
              <a:gd name="connsiteX4" fmla="*/ 4686624 w 4686624"/>
              <a:gd name="connsiteY4" fmla="*/ 2794000 h 3235305"/>
              <a:gd name="connsiteX0" fmla="*/ 0 w 4597400"/>
              <a:gd name="connsiteY0" fmla="*/ 0 h 1203305"/>
              <a:gd name="connsiteX1" fmla="*/ 1841500 w 4597400"/>
              <a:gd name="connsiteY1" fmla="*/ 393700 h 1203305"/>
              <a:gd name="connsiteX2" fmla="*/ 2781300 w 4597400"/>
              <a:gd name="connsiteY2" fmla="*/ 1193800 h 1203305"/>
              <a:gd name="connsiteX3" fmla="*/ 4597400 w 4597400"/>
              <a:gd name="connsiteY3" fmla="*/ 762000 h 1203305"/>
              <a:gd name="connsiteX0" fmla="*/ 0 w 2755900"/>
              <a:gd name="connsiteY0" fmla="*/ 0 h 809605"/>
              <a:gd name="connsiteX1" fmla="*/ 939800 w 2755900"/>
              <a:gd name="connsiteY1" fmla="*/ 800100 h 809605"/>
              <a:gd name="connsiteX2" fmla="*/ 2755900 w 2755900"/>
              <a:gd name="connsiteY2" fmla="*/ 368300 h 809605"/>
              <a:gd name="connsiteX0" fmla="*/ 0 w 2755900"/>
              <a:gd name="connsiteY0" fmla="*/ 0 h 809605"/>
              <a:gd name="connsiteX1" fmla="*/ 939800 w 2755900"/>
              <a:gd name="connsiteY1" fmla="*/ 800100 h 809605"/>
              <a:gd name="connsiteX2" fmla="*/ 2755900 w 2755900"/>
              <a:gd name="connsiteY2" fmla="*/ 368300 h 809605"/>
              <a:gd name="connsiteX0" fmla="*/ 0 w 2508250"/>
              <a:gd name="connsiteY0" fmla="*/ 0 h 863276"/>
              <a:gd name="connsiteX1" fmla="*/ 692150 w 2508250"/>
              <a:gd name="connsiteY1" fmla="*/ 853771 h 863276"/>
              <a:gd name="connsiteX2" fmla="*/ 2508250 w 2508250"/>
              <a:gd name="connsiteY2" fmla="*/ 421971 h 863276"/>
              <a:gd name="connsiteX0" fmla="*/ 38069 w 2546319"/>
              <a:gd name="connsiteY0" fmla="*/ 0 h 863276"/>
              <a:gd name="connsiteX1" fmla="*/ 730219 w 2546319"/>
              <a:gd name="connsiteY1" fmla="*/ 853771 h 863276"/>
              <a:gd name="connsiteX2" fmla="*/ 2546319 w 2546319"/>
              <a:gd name="connsiteY2" fmla="*/ 421971 h 863276"/>
              <a:gd name="connsiteX0" fmla="*/ 66033 w 2320283"/>
              <a:gd name="connsiteY0" fmla="*/ 0 h 930364"/>
              <a:gd name="connsiteX1" fmla="*/ 504183 w 2320283"/>
              <a:gd name="connsiteY1" fmla="*/ 920859 h 930364"/>
              <a:gd name="connsiteX2" fmla="*/ 2320283 w 2320283"/>
              <a:gd name="connsiteY2" fmla="*/ 489059 h 930364"/>
            </a:gdLst>
            <a:ahLst/>
            <a:cxnLst>
              <a:cxn ang="0">
                <a:pos x="connsiteX0" y="connsiteY0"/>
              </a:cxn>
              <a:cxn ang="0">
                <a:pos x="connsiteX1" y="connsiteY1"/>
              </a:cxn>
              <a:cxn ang="0">
                <a:pos x="connsiteX2" y="connsiteY2"/>
              </a:cxn>
            </a:cxnLst>
            <a:rect l="l" t="t" r="r" b="b"/>
            <a:pathLst>
              <a:path w="2320283" h="930364">
                <a:moveTo>
                  <a:pt x="66033" y="0"/>
                </a:moveTo>
                <a:cubicBezTo>
                  <a:pt x="-99067" y="420359"/>
                  <a:pt x="44866" y="859476"/>
                  <a:pt x="504183" y="920859"/>
                </a:cubicBezTo>
                <a:cubicBezTo>
                  <a:pt x="963500" y="982242"/>
                  <a:pt x="1641891" y="735650"/>
                  <a:pt x="2320283" y="489059"/>
                </a:cubicBezTo>
              </a:path>
            </a:pathLst>
          </a:custGeom>
          <a:noFill/>
          <a:ln w="228600">
            <a:solidFill>
              <a:schemeClr val="accent1">
                <a:alpha val="50000"/>
              </a:schemeClr>
            </a:solidFill>
            <a:headEnd type="triangle"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7" name="正方形/長方形 36">
            <a:extLst>
              <a:ext uri="{FF2B5EF4-FFF2-40B4-BE49-F238E27FC236}">
                <a16:creationId xmlns="" xmlns:a16="http://schemas.microsoft.com/office/drawing/2014/main" id="{227E68FE-65DE-4D3D-BA62-6CAC3C0E6355}"/>
              </a:ext>
            </a:extLst>
          </p:cNvPr>
          <p:cNvSpPr/>
          <p:nvPr/>
        </p:nvSpPr>
        <p:spPr>
          <a:xfrm>
            <a:off x="2498372" y="5065363"/>
            <a:ext cx="540000" cy="138499"/>
          </a:xfrm>
          <a:prstGeom prst="rect">
            <a:avLst/>
          </a:prstGeom>
          <a:solidFill>
            <a:srgbClr val="002060"/>
          </a:solidFill>
        </p:spPr>
        <p:txBody>
          <a:bodyPr wrap="square" lIns="0" tIns="0" rIns="0" bIns="0">
            <a:spAutoFit/>
          </a:bodyPr>
          <a:lstStyle/>
          <a:p>
            <a:pPr marL="266700" indent="-266700" algn="ctr"/>
            <a:r>
              <a:rPr lang="ja-JP" altLang="en-US" sz="900" dirty="0">
                <a:solidFill>
                  <a:schemeClr val="bg1"/>
                </a:solidFill>
                <a:latin typeface="Meiryo UI" panose="020B0604030504040204" pitchFamily="50" charset="-128"/>
                <a:ea typeface="Meiryo UI" panose="020B0604030504040204" pitchFamily="50" charset="-128"/>
                <a:sym typeface="Wingdings" panose="05000000000000000000" pitchFamily="2" charset="2"/>
              </a:rPr>
              <a:t>岩峅</a:t>
            </a: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寺駅</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38" name="正方形/長方形 37">
            <a:extLst>
              <a:ext uri="{FF2B5EF4-FFF2-40B4-BE49-F238E27FC236}">
                <a16:creationId xmlns="" xmlns:a16="http://schemas.microsoft.com/office/drawing/2014/main" id="{BE31AC2B-A57B-4526-83D8-E45878C32B30}"/>
              </a:ext>
            </a:extLst>
          </p:cNvPr>
          <p:cNvSpPr/>
          <p:nvPr/>
        </p:nvSpPr>
        <p:spPr>
          <a:xfrm>
            <a:off x="5012716" y="5696850"/>
            <a:ext cx="425213" cy="138499"/>
          </a:xfrm>
          <a:prstGeom prst="rect">
            <a:avLst/>
          </a:prstGeom>
          <a:solidFill>
            <a:srgbClr val="002060"/>
          </a:solidFill>
        </p:spPr>
        <p:txBody>
          <a:bodyPr wrap="square" lIns="0" tIns="0" rIns="0" bIns="0">
            <a:spAutoFit/>
          </a:bodyPr>
          <a:lstStyle/>
          <a:p>
            <a:pPr marL="266700" indent="-266700"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立山駅</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94" name="正方形/長方形 93">
            <a:extLst>
              <a:ext uri="{FF2B5EF4-FFF2-40B4-BE49-F238E27FC236}">
                <a16:creationId xmlns="" xmlns:a16="http://schemas.microsoft.com/office/drawing/2014/main" id="{BE31AC2B-A57B-4526-83D8-E45878C32B30}"/>
              </a:ext>
            </a:extLst>
          </p:cNvPr>
          <p:cNvSpPr/>
          <p:nvPr/>
        </p:nvSpPr>
        <p:spPr>
          <a:xfrm>
            <a:off x="3769156" y="5572223"/>
            <a:ext cx="470529" cy="138499"/>
          </a:xfrm>
          <a:prstGeom prst="rect">
            <a:avLst/>
          </a:prstGeom>
          <a:solidFill>
            <a:srgbClr val="002060"/>
          </a:solidFill>
        </p:spPr>
        <p:txBody>
          <a:bodyPr wrap="square" lIns="0" tIns="0" rIns="0" bIns="0">
            <a:spAutoFit/>
          </a:bodyPr>
          <a:lstStyle/>
          <a:p>
            <a:pPr marL="266700" indent="-266700" algn="ctr"/>
            <a:r>
              <a:rPr lang="ja-JP" altLang="en-US" sz="900" dirty="0">
                <a:solidFill>
                  <a:schemeClr val="bg1"/>
                </a:solidFill>
                <a:latin typeface="Meiryo UI" panose="020B0604030504040204" pitchFamily="50" charset="-128"/>
                <a:ea typeface="Meiryo UI" panose="020B0604030504040204" pitchFamily="50" charset="-128"/>
                <a:sym typeface="Wingdings" panose="05000000000000000000" pitchFamily="2" charset="2"/>
              </a:rPr>
              <a:t>有峰口</a:t>
            </a: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駅</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95" name="円/楕円 94"/>
          <p:cNvSpPr/>
          <p:nvPr/>
        </p:nvSpPr>
        <p:spPr>
          <a:xfrm>
            <a:off x="4135947" y="5746630"/>
            <a:ext cx="108000" cy="10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フリーフォーム 95"/>
          <p:cNvSpPr/>
          <p:nvPr/>
        </p:nvSpPr>
        <p:spPr>
          <a:xfrm rot="11700000">
            <a:off x="2948582" y="3762021"/>
            <a:ext cx="513038" cy="1038238"/>
          </a:xfrm>
          <a:custGeom>
            <a:avLst/>
            <a:gdLst>
              <a:gd name="connsiteX0" fmla="*/ 457524 w 4686624"/>
              <a:gd name="connsiteY0" fmla="*/ 0 h 3235305"/>
              <a:gd name="connsiteX1" fmla="*/ 89224 w 4686624"/>
              <a:gd name="connsiteY1" fmla="*/ 2032000 h 3235305"/>
              <a:gd name="connsiteX2" fmla="*/ 1930724 w 4686624"/>
              <a:gd name="connsiteY2" fmla="*/ 2425700 h 3235305"/>
              <a:gd name="connsiteX3" fmla="*/ 2870524 w 4686624"/>
              <a:gd name="connsiteY3" fmla="*/ 3225800 h 3235305"/>
              <a:gd name="connsiteX4" fmla="*/ 4686624 w 4686624"/>
              <a:gd name="connsiteY4" fmla="*/ 2794000 h 3235305"/>
              <a:gd name="connsiteX0" fmla="*/ 0 w 4597400"/>
              <a:gd name="connsiteY0" fmla="*/ 0 h 1203305"/>
              <a:gd name="connsiteX1" fmla="*/ 1841500 w 4597400"/>
              <a:gd name="connsiteY1" fmla="*/ 393700 h 1203305"/>
              <a:gd name="connsiteX2" fmla="*/ 2781300 w 4597400"/>
              <a:gd name="connsiteY2" fmla="*/ 1193800 h 1203305"/>
              <a:gd name="connsiteX3" fmla="*/ 4597400 w 4597400"/>
              <a:gd name="connsiteY3" fmla="*/ 762000 h 1203305"/>
              <a:gd name="connsiteX0" fmla="*/ 0 w 2755900"/>
              <a:gd name="connsiteY0" fmla="*/ 0 h 809605"/>
              <a:gd name="connsiteX1" fmla="*/ 939800 w 2755900"/>
              <a:gd name="connsiteY1" fmla="*/ 800100 h 809605"/>
              <a:gd name="connsiteX2" fmla="*/ 2755900 w 2755900"/>
              <a:gd name="connsiteY2" fmla="*/ 368300 h 809605"/>
              <a:gd name="connsiteX0" fmla="*/ 0 w 2755900"/>
              <a:gd name="connsiteY0" fmla="*/ 0 h 809605"/>
              <a:gd name="connsiteX1" fmla="*/ 939800 w 2755900"/>
              <a:gd name="connsiteY1" fmla="*/ 800100 h 809605"/>
              <a:gd name="connsiteX2" fmla="*/ 2755900 w 2755900"/>
              <a:gd name="connsiteY2" fmla="*/ 368300 h 809605"/>
              <a:gd name="connsiteX0" fmla="*/ 0 w 2508250"/>
              <a:gd name="connsiteY0" fmla="*/ 0 h 863276"/>
              <a:gd name="connsiteX1" fmla="*/ 692150 w 2508250"/>
              <a:gd name="connsiteY1" fmla="*/ 853771 h 863276"/>
              <a:gd name="connsiteX2" fmla="*/ 2508250 w 2508250"/>
              <a:gd name="connsiteY2" fmla="*/ 421971 h 863276"/>
              <a:gd name="connsiteX0" fmla="*/ 38069 w 2546319"/>
              <a:gd name="connsiteY0" fmla="*/ 0 h 863276"/>
              <a:gd name="connsiteX1" fmla="*/ 730219 w 2546319"/>
              <a:gd name="connsiteY1" fmla="*/ 853771 h 863276"/>
              <a:gd name="connsiteX2" fmla="*/ 2546319 w 2546319"/>
              <a:gd name="connsiteY2" fmla="*/ 421971 h 863276"/>
              <a:gd name="connsiteX0" fmla="*/ 66033 w 2320283"/>
              <a:gd name="connsiteY0" fmla="*/ 0 h 930364"/>
              <a:gd name="connsiteX1" fmla="*/ 504183 w 2320283"/>
              <a:gd name="connsiteY1" fmla="*/ 920859 h 930364"/>
              <a:gd name="connsiteX2" fmla="*/ 2320283 w 2320283"/>
              <a:gd name="connsiteY2" fmla="*/ 489059 h 930364"/>
              <a:gd name="connsiteX0" fmla="*/ 46714 w 2447825"/>
              <a:gd name="connsiteY0" fmla="*/ 0 h 2027850"/>
              <a:gd name="connsiteX1" fmla="*/ 631725 w 2447825"/>
              <a:gd name="connsiteY1" fmla="*/ 2018345 h 2027850"/>
              <a:gd name="connsiteX2" fmla="*/ 2447825 w 2447825"/>
              <a:gd name="connsiteY2" fmla="*/ 1586545 h 2027850"/>
              <a:gd name="connsiteX0" fmla="*/ 35009 w 2436120"/>
              <a:gd name="connsiteY0" fmla="*/ 0 h 2099703"/>
              <a:gd name="connsiteX1" fmla="*/ 776766 w 2436120"/>
              <a:gd name="connsiteY1" fmla="*/ 2092044 h 2099703"/>
              <a:gd name="connsiteX2" fmla="*/ 2436120 w 2436120"/>
              <a:gd name="connsiteY2" fmla="*/ 1586545 h 2099703"/>
              <a:gd name="connsiteX0" fmla="*/ 0 w 2401111"/>
              <a:gd name="connsiteY0" fmla="*/ 0 h 2099703"/>
              <a:gd name="connsiteX1" fmla="*/ 741757 w 2401111"/>
              <a:gd name="connsiteY1" fmla="*/ 2092044 h 2099703"/>
              <a:gd name="connsiteX2" fmla="*/ 2401111 w 2401111"/>
              <a:gd name="connsiteY2" fmla="*/ 1586545 h 2099703"/>
              <a:gd name="connsiteX0" fmla="*/ 0 w 2401111"/>
              <a:gd name="connsiteY0" fmla="*/ 0 h 2161333"/>
              <a:gd name="connsiteX1" fmla="*/ 691925 w 2401111"/>
              <a:gd name="connsiteY1" fmla="*/ 2154769 h 2161333"/>
              <a:gd name="connsiteX2" fmla="*/ 2401111 w 2401111"/>
              <a:gd name="connsiteY2" fmla="*/ 1586545 h 2161333"/>
              <a:gd name="connsiteX0" fmla="*/ 0 w 2401111"/>
              <a:gd name="connsiteY0" fmla="*/ 0 h 2154493"/>
              <a:gd name="connsiteX1" fmla="*/ 716459 w 2401111"/>
              <a:gd name="connsiteY1" fmla="*/ 2147823 h 2154493"/>
              <a:gd name="connsiteX2" fmla="*/ 2401111 w 2401111"/>
              <a:gd name="connsiteY2" fmla="*/ 1586545 h 2154493"/>
              <a:gd name="connsiteX0" fmla="*/ 0 w 2401111"/>
              <a:gd name="connsiteY0" fmla="*/ 0 h 2154493"/>
              <a:gd name="connsiteX1" fmla="*/ 716459 w 2401111"/>
              <a:gd name="connsiteY1" fmla="*/ 2147823 h 2154493"/>
              <a:gd name="connsiteX2" fmla="*/ 2401111 w 2401111"/>
              <a:gd name="connsiteY2" fmla="*/ 1586545 h 2154493"/>
              <a:gd name="connsiteX0" fmla="*/ 0 w 716459"/>
              <a:gd name="connsiteY0" fmla="*/ 0 h 2147823"/>
              <a:gd name="connsiteX1" fmla="*/ 716459 w 716459"/>
              <a:gd name="connsiteY1" fmla="*/ 2147823 h 2147823"/>
              <a:gd name="connsiteX0" fmla="*/ 0 w 398302"/>
              <a:gd name="connsiteY0" fmla="*/ 0 h 1204401"/>
              <a:gd name="connsiteX1" fmla="*/ 398302 w 398302"/>
              <a:gd name="connsiteY1" fmla="*/ 1204401 h 1204401"/>
              <a:gd name="connsiteX0" fmla="*/ 0 w 398302"/>
              <a:gd name="connsiteY0" fmla="*/ 0 h 1204401"/>
              <a:gd name="connsiteX1" fmla="*/ 398302 w 398302"/>
              <a:gd name="connsiteY1" fmla="*/ 1204401 h 1204401"/>
              <a:gd name="connsiteX0" fmla="*/ 0 w 385940"/>
              <a:gd name="connsiteY0" fmla="*/ 0 h 1124555"/>
              <a:gd name="connsiteX1" fmla="*/ 385940 w 385940"/>
              <a:gd name="connsiteY1" fmla="*/ 1124555 h 1124555"/>
              <a:gd name="connsiteX0" fmla="*/ 0 w 476237"/>
              <a:gd name="connsiteY0" fmla="*/ 0 h 1107327"/>
              <a:gd name="connsiteX1" fmla="*/ 476237 w 476237"/>
              <a:gd name="connsiteY1" fmla="*/ 1107326 h 1107327"/>
              <a:gd name="connsiteX0" fmla="*/ 0 w 476237"/>
              <a:gd name="connsiteY0" fmla="*/ 0 h 1107326"/>
              <a:gd name="connsiteX1" fmla="*/ 476237 w 476237"/>
              <a:gd name="connsiteY1" fmla="*/ 1107326 h 1107326"/>
              <a:gd name="connsiteX0" fmla="*/ 0 w 513038"/>
              <a:gd name="connsiteY0" fmla="*/ 0 h 1096908"/>
              <a:gd name="connsiteX1" fmla="*/ 513038 w 513038"/>
              <a:gd name="connsiteY1" fmla="*/ 1096908 h 1096908"/>
              <a:gd name="connsiteX0" fmla="*/ 0 w 513038"/>
              <a:gd name="connsiteY0" fmla="*/ 0 h 1096908"/>
              <a:gd name="connsiteX1" fmla="*/ 513038 w 513038"/>
              <a:gd name="connsiteY1" fmla="*/ 1096908 h 1096908"/>
            </a:gdLst>
            <a:ahLst/>
            <a:cxnLst>
              <a:cxn ang="0">
                <a:pos x="connsiteX0" y="connsiteY0"/>
              </a:cxn>
              <a:cxn ang="0">
                <a:pos x="connsiteX1" y="connsiteY1"/>
              </a:cxn>
            </a:cxnLst>
            <a:rect l="l" t="t" r="r" b="b"/>
            <a:pathLst>
              <a:path w="513038" h="1096908">
                <a:moveTo>
                  <a:pt x="0" y="0"/>
                </a:moveTo>
                <a:cubicBezTo>
                  <a:pt x="67702" y="472529"/>
                  <a:pt x="201926" y="862993"/>
                  <a:pt x="513038" y="1096908"/>
                </a:cubicBezTo>
              </a:path>
            </a:pathLst>
          </a:custGeom>
          <a:noFill/>
          <a:ln w="203200">
            <a:solidFill>
              <a:schemeClr val="accent6">
                <a:alpha val="50000"/>
              </a:schemeClr>
            </a:solidFill>
            <a:headEnd type="triangle"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7" name="フリーフォーム 96"/>
          <p:cNvSpPr/>
          <p:nvPr/>
        </p:nvSpPr>
        <p:spPr>
          <a:xfrm>
            <a:off x="1105810" y="2889249"/>
            <a:ext cx="1898650" cy="2073708"/>
          </a:xfrm>
          <a:custGeom>
            <a:avLst/>
            <a:gdLst>
              <a:gd name="connsiteX0" fmla="*/ 457524 w 4686624"/>
              <a:gd name="connsiteY0" fmla="*/ 0 h 3235305"/>
              <a:gd name="connsiteX1" fmla="*/ 89224 w 4686624"/>
              <a:gd name="connsiteY1" fmla="*/ 2032000 h 3235305"/>
              <a:gd name="connsiteX2" fmla="*/ 1930724 w 4686624"/>
              <a:gd name="connsiteY2" fmla="*/ 2425700 h 3235305"/>
              <a:gd name="connsiteX3" fmla="*/ 2870524 w 4686624"/>
              <a:gd name="connsiteY3" fmla="*/ 3225800 h 3235305"/>
              <a:gd name="connsiteX4" fmla="*/ 4686624 w 4686624"/>
              <a:gd name="connsiteY4" fmla="*/ 2794000 h 3235305"/>
              <a:gd name="connsiteX0" fmla="*/ 457524 w 2870524"/>
              <a:gd name="connsiteY0" fmla="*/ 0 h 3225800"/>
              <a:gd name="connsiteX1" fmla="*/ 89224 w 2870524"/>
              <a:gd name="connsiteY1" fmla="*/ 2032000 h 3225800"/>
              <a:gd name="connsiteX2" fmla="*/ 1930724 w 2870524"/>
              <a:gd name="connsiteY2" fmla="*/ 2425700 h 3225800"/>
              <a:gd name="connsiteX3" fmla="*/ 2870524 w 2870524"/>
              <a:gd name="connsiteY3" fmla="*/ 3225800 h 3225800"/>
              <a:gd name="connsiteX0" fmla="*/ 457524 w 1930724"/>
              <a:gd name="connsiteY0" fmla="*/ 0 h 2425700"/>
              <a:gd name="connsiteX1" fmla="*/ 89224 w 1930724"/>
              <a:gd name="connsiteY1" fmla="*/ 2032000 h 2425700"/>
              <a:gd name="connsiteX2" fmla="*/ 1930724 w 1930724"/>
              <a:gd name="connsiteY2" fmla="*/ 2425700 h 2425700"/>
              <a:gd name="connsiteX0" fmla="*/ 457524 w 1930724"/>
              <a:gd name="connsiteY0" fmla="*/ 0 h 2445186"/>
              <a:gd name="connsiteX1" fmla="*/ 89224 w 1930724"/>
              <a:gd name="connsiteY1" fmla="*/ 2032000 h 2445186"/>
              <a:gd name="connsiteX2" fmla="*/ 1930724 w 1930724"/>
              <a:gd name="connsiteY2" fmla="*/ 2425700 h 2445186"/>
              <a:gd name="connsiteX0" fmla="*/ 470146 w 2121146"/>
              <a:gd name="connsiteY0" fmla="*/ 0 h 2404021"/>
              <a:gd name="connsiteX1" fmla="*/ 101846 w 2121146"/>
              <a:gd name="connsiteY1" fmla="*/ 2032000 h 2404021"/>
              <a:gd name="connsiteX2" fmla="*/ 2121146 w 2121146"/>
              <a:gd name="connsiteY2" fmla="*/ 2378738 h 2404021"/>
              <a:gd name="connsiteX0" fmla="*/ 470146 w 2121146"/>
              <a:gd name="connsiteY0" fmla="*/ 0 h 2444928"/>
              <a:gd name="connsiteX1" fmla="*/ 101846 w 2121146"/>
              <a:gd name="connsiteY1" fmla="*/ 2032000 h 2444928"/>
              <a:gd name="connsiteX2" fmla="*/ 2121146 w 2121146"/>
              <a:gd name="connsiteY2" fmla="*/ 2378738 h 2444928"/>
              <a:gd name="connsiteX0" fmla="*/ 491044 w 2434144"/>
              <a:gd name="connsiteY0" fmla="*/ 0 h 2342232"/>
              <a:gd name="connsiteX1" fmla="*/ 122744 w 2434144"/>
              <a:gd name="connsiteY1" fmla="*/ 2032000 h 2342232"/>
              <a:gd name="connsiteX2" fmla="*/ 2434144 w 2434144"/>
              <a:gd name="connsiteY2" fmla="*/ 2244561 h 2342232"/>
              <a:gd name="connsiteX0" fmla="*/ 491044 w 2434144"/>
              <a:gd name="connsiteY0" fmla="*/ 0 h 2399021"/>
              <a:gd name="connsiteX1" fmla="*/ 122744 w 2434144"/>
              <a:gd name="connsiteY1" fmla="*/ 2159468 h 2399021"/>
              <a:gd name="connsiteX2" fmla="*/ 2434144 w 2434144"/>
              <a:gd name="connsiteY2" fmla="*/ 2244561 h 2399021"/>
              <a:gd name="connsiteX0" fmla="*/ 491044 w 2434144"/>
              <a:gd name="connsiteY0" fmla="*/ 0 h 2399022"/>
              <a:gd name="connsiteX1" fmla="*/ 122744 w 2434144"/>
              <a:gd name="connsiteY1" fmla="*/ 2159468 h 2399022"/>
              <a:gd name="connsiteX2" fmla="*/ 2434144 w 2434144"/>
              <a:gd name="connsiteY2" fmla="*/ 2244561 h 2399022"/>
              <a:gd name="connsiteX0" fmla="*/ 118138 w 2061238"/>
              <a:gd name="connsiteY0" fmla="*/ 0 h 2274749"/>
              <a:gd name="connsiteX1" fmla="*/ 486438 w 2061238"/>
              <a:gd name="connsiteY1" fmla="*/ 1582509 h 2274749"/>
              <a:gd name="connsiteX2" fmla="*/ 2061238 w 2061238"/>
              <a:gd name="connsiteY2" fmla="*/ 2244561 h 2274749"/>
              <a:gd name="connsiteX0" fmla="*/ 93677 w 2233627"/>
              <a:gd name="connsiteY0" fmla="*/ 0 h 2261221"/>
              <a:gd name="connsiteX1" fmla="*/ 658827 w 2233627"/>
              <a:gd name="connsiteY1" fmla="*/ 1569091 h 2261221"/>
              <a:gd name="connsiteX2" fmla="*/ 2233627 w 2233627"/>
              <a:gd name="connsiteY2" fmla="*/ 2231143 h 2261221"/>
              <a:gd name="connsiteX0" fmla="*/ 0 w 2139950"/>
              <a:gd name="connsiteY0" fmla="*/ 0 h 2261221"/>
              <a:gd name="connsiteX1" fmla="*/ 565150 w 2139950"/>
              <a:gd name="connsiteY1" fmla="*/ 1569091 h 2261221"/>
              <a:gd name="connsiteX2" fmla="*/ 2139950 w 2139950"/>
              <a:gd name="connsiteY2" fmla="*/ 2231143 h 2261221"/>
              <a:gd name="connsiteX0" fmla="*/ 0 w 1898650"/>
              <a:gd name="connsiteY0" fmla="*/ 0 h 2222820"/>
              <a:gd name="connsiteX1" fmla="*/ 565150 w 1898650"/>
              <a:gd name="connsiteY1" fmla="*/ 1569091 h 2222820"/>
              <a:gd name="connsiteX2" fmla="*/ 1898650 w 1898650"/>
              <a:gd name="connsiteY2" fmla="*/ 2190890 h 2222820"/>
              <a:gd name="connsiteX0" fmla="*/ 0 w 1898650"/>
              <a:gd name="connsiteY0" fmla="*/ 0 h 2190890"/>
              <a:gd name="connsiteX1" fmla="*/ 565150 w 1898650"/>
              <a:gd name="connsiteY1" fmla="*/ 1569091 h 2190890"/>
              <a:gd name="connsiteX2" fmla="*/ 1898650 w 1898650"/>
              <a:gd name="connsiteY2" fmla="*/ 2190890 h 2190890"/>
              <a:gd name="connsiteX0" fmla="*/ 0 w 1898650"/>
              <a:gd name="connsiteY0" fmla="*/ 0 h 2190890"/>
              <a:gd name="connsiteX1" fmla="*/ 457200 w 1898650"/>
              <a:gd name="connsiteY1" fmla="*/ 1434915 h 2190890"/>
              <a:gd name="connsiteX2" fmla="*/ 1898650 w 1898650"/>
              <a:gd name="connsiteY2" fmla="*/ 2190890 h 2190890"/>
              <a:gd name="connsiteX0" fmla="*/ 0 w 1898650"/>
              <a:gd name="connsiteY0" fmla="*/ 0 h 2190890"/>
              <a:gd name="connsiteX1" fmla="*/ 482600 w 1898650"/>
              <a:gd name="connsiteY1" fmla="*/ 1387953 h 2190890"/>
              <a:gd name="connsiteX2" fmla="*/ 1898650 w 1898650"/>
              <a:gd name="connsiteY2" fmla="*/ 2190890 h 2190890"/>
            </a:gdLst>
            <a:ahLst/>
            <a:cxnLst>
              <a:cxn ang="0">
                <a:pos x="connsiteX0" y="connsiteY0"/>
              </a:cxn>
              <a:cxn ang="0">
                <a:pos x="connsiteX1" y="connsiteY1"/>
              </a:cxn>
              <a:cxn ang="0">
                <a:pos x="connsiteX2" y="connsiteY2"/>
              </a:cxn>
            </a:cxnLst>
            <a:rect l="l" t="t" r="r" b="b"/>
            <a:pathLst>
              <a:path w="1898650" h="2190890">
                <a:moveTo>
                  <a:pt x="0" y="0"/>
                </a:moveTo>
                <a:cubicBezTo>
                  <a:pt x="213783" y="894364"/>
                  <a:pt x="166158" y="1022805"/>
                  <a:pt x="482600" y="1387953"/>
                </a:cubicBezTo>
                <a:cubicBezTo>
                  <a:pt x="799042" y="1753101"/>
                  <a:pt x="1244600" y="2112683"/>
                  <a:pt x="1898650" y="2190890"/>
                </a:cubicBezTo>
              </a:path>
            </a:pathLst>
          </a:custGeom>
          <a:noFill/>
          <a:ln w="114300">
            <a:solidFill>
              <a:srgbClr val="FFC000">
                <a:alpha val="50000"/>
              </a:srgbClr>
            </a:solidFill>
            <a:headEnd type="triangle"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8" name="角丸四角形吹き出し 97"/>
          <p:cNvSpPr/>
          <p:nvPr/>
        </p:nvSpPr>
        <p:spPr>
          <a:xfrm>
            <a:off x="1440576" y="4642854"/>
            <a:ext cx="792000" cy="180000"/>
          </a:xfrm>
          <a:prstGeom prst="wedgeRoundRectCallout">
            <a:avLst>
              <a:gd name="adj1" fmla="val -20833"/>
              <a:gd name="adj2" fmla="val 87900"/>
              <a:gd name="adj3" fmla="val 16667"/>
            </a:avLst>
          </a:prstGeom>
          <a:solidFill>
            <a:schemeClr val="accent6">
              <a:lumMod val="20000"/>
              <a:lumOff val="80000"/>
            </a:schemeClr>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a:t>
            </a:r>
            <a:r>
              <a:rPr lang="ja-JP" altLang="en-US" sz="600" dirty="0">
                <a:solidFill>
                  <a:schemeClr val="tx1"/>
                </a:solidFill>
                <a:latin typeface="Meiryo UI" panose="020B0604030504040204" pitchFamily="50" charset="-128"/>
                <a:ea typeface="Meiryo UI" panose="020B0604030504040204" pitchFamily="50" charset="-128"/>
              </a:rPr>
              <a:t>県</a:t>
            </a:r>
            <a:r>
              <a:rPr lang="ja-JP" altLang="en-US" sz="600" dirty="0" smtClean="0">
                <a:solidFill>
                  <a:schemeClr val="tx1"/>
                </a:solidFill>
                <a:latin typeface="Meiryo UI" panose="020B0604030504040204" pitchFamily="50" charset="-128"/>
                <a:ea typeface="Meiryo UI" panose="020B0604030504040204" pitchFamily="50" charset="-128"/>
              </a:rPr>
              <a:t>のサイクリングコース</a:t>
            </a:r>
            <a:endParaRPr kumimoji="1" lang="en-US" altLang="ja-JP" sz="600" dirty="0" smtClean="0">
              <a:solidFill>
                <a:schemeClr val="tx1"/>
              </a:solidFill>
              <a:latin typeface="Meiryo UI" panose="020B0604030504040204" pitchFamily="50" charset="-128"/>
              <a:ea typeface="Meiryo UI" panose="020B0604030504040204" pitchFamily="50" charset="-128"/>
            </a:endParaRPr>
          </a:p>
        </p:txBody>
      </p:sp>
      <p:sp>
        <p:nvSpPr>
          <p:cNvPr id="99" name="角丸四角形吹き出し 98"/>
          <p:cNvSpPr/>
          <p:nvPr/>
        </p:nvSpPr>
        <p:spPr>
          <a:xfrm>
            <a:off x="1539459" y="3775484"/>
            <a:ext cx="540000" cy="180000"/>
          </a:xfrm>
          <a:prstGeom prst="wedgeRoundRectCallout">
            <a:avLst>
              <a:gd name="adj1" fmla="val -35265"/>
              <a:gd name="adj2" fmla="val 140817"/>
              <a:gd name="adj3" fmla="val 16667"/>
            </a:avLst>
          </a:prstGeom>
          <a:solidFill>
            <a:schemeClr val="accent4">
              <a:lumMod val="20000"/>
              <a:lumOff val="80000"/>
            </a:schemeClr>
          </a:soli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a:t>
            </a:r>
            <a:r>
              <a:rPr lang="ja-JP" altLang="en-US" sz="600" dirty="0" smtClean="0">
                <a:solidFill>
                  <a:schemeClr val="tx1"/>
                </a:solidFill>
                <a:latin typeface="Meiryo UI" panose="020B0604030504040204" pitchFamily="50" charset="-128"/>
                <a:ea typeface="Meiryo UI" panose="020B0604030504040204" pitchFamily="50" charset="-128"/>
              </a:rPr>
              <a:t>サイクルライド</a:t>
            </a:r>
            <a:endParaRPr kumimoji="1" lang="en-US" altLang="ja-JP" sz="600" dirty="0" smtClean="0">
              <a:solidFill>
                <a:schemeClr val="tx1"/>
              </a:solidFill>
              <a:latin typeface="Meiryo UI" panose="020B0604030504040204" pitchFamily="50" charset="-128"/>
              <a:ea typeface="Meiryo UI" panose="020B0604030504040204" pitchFamily="50" charset="-128"/>
            </a:endParaRPr>
          </a:p>
        </p:txBody>
      </p:sp>
      <p:sp>
        <p:nvSpPr>
          <p:cNvPr id="100" name="角丸四角形吹き出し 99"/>
          <p:cNvSpPr/>
          <p:nvPr/>
        </p:nvSpPr>
        <p:spPr>
          <a:xfrm>
            <a:off x="1981243" y="2289422"/>
            <a:ext cx="540000" cy="180000"/>
          </a:xfrm>
          <a:prstGeom prst="wedgeRoundRectCallout">
            <a:avLst>
              <a:gd name="adj1" fmla="val -35265"/>
              <a:gd name="adj2" fmla="val 140817"/>
              <a:gd name="adj3" fmla="val 16667"/>
            </a:avLst>
          </a:prstGeom>
          <a:solidFill>
            <a:schemeClr val="accent4">
              <a:lumMod val="20000"/>
              <a:lumOff val="80000"/>
            </a:schemeClr>
          </a:soli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600" dirty="0" smtClean="0">
                <a:solidFill>
                  <a:schemeClr val="tx1"/>
                </a:solidFill>
                <a:latin typeface="Meiryo UI" panose="020B0604030504040204" pitchFamily="50" charset="-128"/>
                <a:ea typeface="Meiryo UI" panose="020B0604030504040204" pitchFamily="50" charset="-128"/>
              </a:rPr>
              <a:t>・</a:t>
            </a:r>
            <a:r>
              <a:rPr lang="ja-JP" altLang="en-US" sz="600" dirty="0" smtClean="0">
                <a:solidFill>
                  <a:schemeClr val="tx1"/>
                </a:solidFill>
                <a:latin typeface="Meiryo UI" panose="020B0604030504040204" pitchFamily="50" charset="-128"/>
                <a:ea typeface="Meiryo UI" panose="020B0604030504040204" pitchFamily="50" charset="-128"/>
              </a:rPr>
              <a:t>サイクルライド</a:t>
            </a:r>
            <a:endParaRPr kumimoji="1" lang="en-US" altLang="ja-JP" sz="600" dirty="0" smtClean="0">
              <a:solidFill>
                <a:schemeClr val="tx1"/>
              </a:solidFill>
              <a:latin typeface="Meiryo UI" panose="020B0604030504040204" pitchFamily="50" charset="-128"/>
              <a:ea typeface="Meiryo UI" panose="020B0604030504040204" pitchFamily="50" charset="-128"/>
            </a:endParaRPr>
          </a:p>
        </p:txBody>
      </p:sp>
      <p:sp>
        <p:nvSpPr>
          <p:cNvPr id="101" name="フリーフォーム 100"/>
          <p:cNvSpPr/>
          <p:nvPr/>
        </p:nvSpPr>
        <p:spPr>
          <a:xfrm rot="11700000">
            <a:off x="2787561" y="3754642"/>
            <a:ext cx="407104" cy="1113955"/>
          </a:xfrm>
          <a:custGeom>
            <a:avLst/>
            <a:gdLst>
              <a:gd name="connsiteX0" fmla="*/ 457524 w 4686624"/>
              <a:gd name="connsiteY0" fmla="*/ 0 h 3235305"/>
              <a:gd name="connsiteX1" fmla="*/ 89224 w 4686624"/>
              <a:gd name="connsiteY1" fmla="*/ 2032000 h 3235305"/>
              <a:gd name="connsiteX2" fmla="*/ 1930724 w 4686624"/>
              <a:gd name="connsiteY2" fmla="*/ 2425700 h 3235305"/>
              <a:gd name="connsiteX3" fmla="*/ 2870524 w 4686624"/>
              <a:gd name="connsiteY3" fmla="*/ 3225800 h 3235305"/>
              <a:gd name="connsiteX4" fmla="*/ 4686624 w 4686624"/>
              <a:gd name="connsiteY4" fmla="*/ 2794000 h 3235305"/>
              <a:gd name="connsiteX0" fmla="*/ 0 w 4597400"/>
              <a:gd name="connsiteY0" fmla="*/ 0 h 1203305"/>
              <a:gd name="connsiteX1" fmla="*/ 1841500 w 4597400"/>
              <a:gd name="connsiteY1" fmla="*/ 393700 h 1203305"/>
              <a:gd name="connsiteX2" fmla="*/ 2781300 w 4597400"/>
              <a:gd name="connsiteY2" fmla="*/ 1193800 h 1203305"/>
              <a:gd name="connsiteX3" fmla="*/ 4597400 w 4597400"/>
              <a:gd name="connsiteY3" fmla="*/ 762000 h 1203305"/>
              <a:gd name="connsiteX0" fmla="*/ 0 w 2755900"/>
              <a:gd name="connsiteY0" fmla="*/ 0 h 809605"/>
              <a:gd name="connsiteX1" fmla="*/ 939800 w 2755900"/>
              <a:gd name="connsiteY1" fmla="*/ 800100 h 809605"/>
              <a:gd name="connsiteX2" fmla="*/ 2755900 w 2755900"/>
              <a:gd name="connsiteY2" fmla="*/ 368300 h 809605"/>
              <a:gd name="connsiteX0" fmla="*/ 0 w 2755900"/>
              <a:gd name="connsiteY0" fmla="*/ 0 h 809605"/>
              <a:gd name="connsiteX1" fmla="*/ 939800 w 2755900"/>
              <a:gd name="connsiteY1" fmla="*/ 800100 h 809605"/>
              <a:gd name="connsiteX2" fmla="*/ 2755900 w 2755900"/>
              <a:gd name="connsiteY2" fmla="*/ 368300 h 809605"/>
              <a:gd name="connsiteX0" fmla="*/ 0 w 2508250"/>
              <a:gd name="connsiteY0" fmla="*/ 0 h 863276"/>
              <a:gd name="connsiteX1" fmla="*/ 692150 w 2508250"/>
              <a:gd name="connsiteY1" fmla="*/ 853771 h 863276"/>
              <a:gd name="connsiteX2" fmla="*/ 2508250 w 2508250"/>
              <a:gd name="connsiteY2" fmla="*/ 421971 h 863276"/>
              <a:gd name="connsiteX0" fmla="*/ 38069 w 2546319"/>
              <a:gd name="connsiteY0" fmla="*/ 0 h 863276"/>
              <a:gd name="connsiteX1" fmla="*/ 730219 w 2546319"/>
              <a:gd name="connsiteY1" fmla="*/ 853771 h 863276"/>
              <a:gd name="connsiteX2" fmla="*/ 2546319 w 2546319"/>
              <a:gd name="connsiteY2" fmla="*/ 421971 h 863276"/>
              <a:gd name="connsiteX0" fmla="*/ 66033 w 2320283"/>
              <a:gd name="connsiteY0" fmla="*/ 0 h 930364"/>
              <a:gd name="connsiteX1" fmla="*/ 504183 w 2320283"/>
              <a:gd name="connsiteY1" fmla="*/ 920859 h 930364"/>
              <a:gd name="connsiteX2" fmla="*/ 2320283 w 2320283"/>
              <a:gd name="connsiteY2" fmla="*/ 489059 h 930364"/>
              <a:gd name="connsiteX0" fmla="*/ 46714 w 2447825"/>
              <a:gd name="connsiteY0" fmla="*/ 0 h 2027850"/>
              <a:gd name="connsiteX1" fmla="*/ 631725 w 2447825"/>
              <a:gd name="connsiteY1" fmla="*/ 2018345 h 2027850"/>
              <a:gd name="connsiteX2" fmla="*/ 2447825 w 2447825"/>
              <a:gd name="connsiteY2" fmla="*/ 1586545 h 2027850"/>
              <a:gd name="connsiteX0" fmla="*/ 35009 w 2436120"/>
              <a:gd name="connsiteY0" fmla="*/ 0 h 2099703"/>
              <a:gd name="connsiteX1" fmla="*/ 776766 w 2436120"/>
              <a:gd name="connsiteY1" fmla="*/ 2092044 h 2099703"/>
              <a:gd name="connsiteX2" fmla="*/ 2436120 w 2436120"/>
              <a:gd name="connsiteY2" fmla="*/ 1586545 h 2099703"/>
              <a:gd name="connsiteX0" fmla="*/ 0 w 2401111"/>
              <a:gd name="connsiteY0" fmla="*/ 0 h 2099703"/>
              <a:gd name="connsiteX1" fmla="*/ 741757 w 2401111"/>
              <a:gd name="connsiteY1" fmla="*/ 2092044 h 2099703"/>
              <a:gd name="connsiteX2" fmla="*/ 2401111 w 2401111"/>
              <a:gd name="connsiteY2" fmla="*/ 1586545 h 2099703"/>
              <a:gd name="connsiteX0" fmla="*/ 0 w 2401111"/>
              <a:gd name="connsiteY0" fmla="*/ 0 h 2161333"/>
              <a:gd name="connsiteX1" fmla="*/ 691925 w 2401111"/>
              <a:gd name="connsiteY1" fmla="*/ 2154769 h 2161333"/>
              <a:gd name="connsiteX2" fmla="*/ 2401111 w 2401111"/>
              <a:gd name="connsiteY2" fmla="*/ 1586545 h 2161333"/>
              <a:gd name="connsiteX0" fmla="*/ 0 w 2401111"/>
              <a:gd name="connsiteY0" fmla="*/ 0 h 2154493"/>
              <a:gd name="connsiteX1" fmla="*/ 716459 w 2401111"/>
              <a:gd name="connsiteY1" fmla="*/ 2147823 h 2154493"/>
              <a:gd name="connsiteX2" fmla="*/ 2401111 w 2401111"/>
              <a:gd name="connsiteY2" fmla="*/ 1586545 h 2154493"/>
              <a:gd name="connsiteX0" fmla="*/ 0 w 2401111"/>
              <a:gd name="connsiteY0" fmla="*/ 0 h 2154493"/>
              <a:gd name="connsiteX1" fmla="*/ 716459 w 2401111"/>
              <a:gd name="connsiteY1" fmla="*/ 2147823 h 2154493"/>
              <a:gd name="connsiteX2" fmla="*/ 2401111 w 2401111"/>
              <a:gd name="connsiteY2" fmla="*/ 1586545 h 2154493"/>
              <a:gd name="connsiteX0" fmla="*/ 0 w 716459"/>
              <a:gd name="connsiteY0" fmla="*/ 0 h 2147823"/>
              <a:gd name="connsiteX1" fmla="*/ 716459 w 716459"/>
              <a:gd name="connsiteY1" fmla="*/ 2147823 h 2147823"/>
              <a:gd name="connsiteX0" fmla="*/ 0 w 398302"/>
              <a:gd name="connsiteY0" fmla="*/ 0 h 1204401"/>
              <a:gd name="connsiteX1" fmla="*/ 398302 w 398302"/>
              <a:gd name="connsiteY1" fmla="*/ 1204401 h 1204401"/>
              <a:gd name="connsiteX0" fmla="*/ 0 w 398302"/>
              <a:gd name="connsiteY0" fmla="*/ 0 h 1204401"/>
              <a:gd name="connsiteX1" fmla="*/ 398302 w 398302"/>
              <a:gd name="connsiteY1" fmla="*/ 1204401 h 1204401"/>
              <a:gd name="connsiteX0" fmla="*/ 0 w 385940"/>
              <a:gd name="connsiteY0" fmla="*/ 0 h 1124555"/>
              <a:gd name="connsiteX1" fmla="*/ 385940 w 385940"/>
              <a:gd name="connsiteY1" fmla="*/ 1124555 h 1124555"/>
              <a:gd name="connsiteX0" fmla="*/ 0 w 327057"/>
              <a:gd name="connsiteY0" fmla="*/ 0 h 1141222"/>
              <a:gd name="connsiteX1" fmla="*/ 327057 w 327057"/>
              <a:gd name="connsiteY1" fmla="*/ 1141223 h 1141222"/>
              <a:gd name="connsiteX0" fmla="*/ 0 w 327057"/>
              <a:gd name="connsiteY0" fmla="*/ 0 h 1141223"/>
              <a:gd name="connsiteX1" fmla="*/ 327057 w 327057"/>
              <a:gd name="connsiteY1" fmla="*/ 1141223 h 1141223"/>
              <a:gd name="connsiteX0" fmla="*/ 0 w 327057"/>
              <a:gd name="connsiteY0" fmla="*/ 0 h 1141223"/>
              <a:gd name="connsiteX1" fmla="*/ 327057 w 327057"/>
              <a:gd name="connsiteY1" fmla="*/ 1141223 h 1141223"/>
              <a:gd name="connsiteX0" fmla="*/ 0 w 364386"/>
              <a:gd name="connsiteY0" fmla="*/ 0 h 1163994"/>
              <a:gd name="connsiteX1" fmla="*/ 364386 w 364386"/>
              <a:gd name="connsiteY1" fmla="*/ 1163994 h 1163994"/>
              <a:gd name="connsiteX0" fmla="*/ 0 w 422354"/>
              <a:gd name="connsiteY0" fmla="*/ 0 h 1205925"/>
              <a:gd name="connsiteX1" fmla="*/ 422354 w 422354"/>
              <a:gd name="connsiteY1" fmla="*/ 1205925 h 1205925"/>
              <a:gd name="connsiteX0" fmla="*/ 0 w 422354"/>
              <a:gd name="connsiteY0" fmla="*/ 0 h 1205925"/>
              <a:gd name="connsiteX1" fmla="*/ 422354 w 422354"/>
              <a:gd name="connsiteY1" fmla="*/ 1205925 h 1205925"/>
              <a:gd name="connsiteX0" fmla="*/ 0 w 407104"/>
              <a:gd name="connsiteY0" fmla="*/ 0 h 1176903"/>
              <a:gd name="connsiteX1" fmla="*/ 407104 w 407104"/>
              <a:gd name="connsiteY1" fmla="*/ 1176903 h 1176903"/>
            </a:gdLst>
            <a:ahLst/>
            <a:cxnLst>
              <a:cxn ang="0">
                <a:pos x="connsiteX0" y="connsiteY0"/>
              </a:cxn>
              <a:cxn ang="0">
                <a:pos x="connsiteX1" y="connsiteY1"/>
              </a:cxn>
            </a:cxnLst>
            <a:rect l="l" t="t" r="r" b="b"/>
            <a:pathLst>
              <a:path w="407104" h="1176903">
                <a:moveTo>
                  <a:pt x="0" y="0"/>
                </a:moveTo>
                <a:cubicBezTo>
                  <a:pt x="280624" y="378913"/>
                  <a:pt x="393153" y="683839"/>
                  <a:pt x="407104" y="1176903"/>
                </a:cubicBezTo>
              </a:path>
            </a:pathLst>
          </a:custGeom>
          <a:noFill/>
          <a:ln w="228600">
            <a:solidFill>
              <a:schemeClr val="accent1">
                <a:alpha val="50000"/>
              </a:schemeClr>
            </a:solidFill>
            <a:headEnd type="triangle" w="sm" len="sm"/>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3" name="正方形/長方形 102">
            <a:extLst>
              <a:ext uri="{FF2B5EF4-FFF2-40B4-BE49-F238E27FC236}">
                <a16:creationId xmlns:a16="http://schemas.microsoft.com/office/drawing/2014/main" xmlns="" id="{227E68FE-65DE-4D3D-BA62-6CAC3C0E6355}"/>
              </a:ext>
            </a:extLst>
          </p:cNvPr>
          <p:cNvSpPr/>
          <p:nvPr/>
        </p:nvSpPr>
        <p:spPr>
          <a:xfrm>
            <a:off x="5345906" y="2196621"/>
            <a:ext cx="4068000" cy="1152000"/>
          </a:xfrm>
          <a:prstGeom prst="rect">
            <a:avLst/>
          </a:prstGeom>
          <a:solidFill>
            <a:srgbClr val="FFFFFF">
              <a:alpha val="85098"/>
            </a:srgbClr>
          </a:solidFill>
          <a:ln w="76200">
            <a:solidFill>
              <a:srgbClr val="548235">
                <a:alpha val="50196"/>
              </a:srgbClr>
            </a:solidFill>
          </a:ln>
        </p:spPr>
        <p:txBody>
          <a:bodyPr wrap="square" lIns="0" tIns="36000" rIns="0" bIns="0">
            <a:noAutofit/>
          </a:bodyPr>
          <a:lstStyle/>
          <a:p>
            <a:pPr marL="266700" indent="-266700"/>
            <a:r>
              <a:rPr lang="ja-JP" altLang="en-US" sz="1600" b="1" dirty="0" smtClean="0">
                <a:solidFill>
                  <a:schemeClr val="accent6">
                    <a:lumMod val="50000"/>
                  </a:schemeClr>
                </a:solidFill>
                <a:latin typeface="Meiryo UI" panose="020B0604030504040204" pitchFamily="50" charset="-128"/>
                <a:ea typeface="Meiryo UI" panose="020B0604030504040204" pitchFamily="50" charset="-128"/>
                <a:sym typeface="Wingdings" panose="05000000000000000000" pitchFamily="2" charset="2"/>
              </a:rPr>
              <a:t>＜サイクルツーリズム事業①＞</a:t>
            </a:r>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sym typeface="Wingdings" panose="05000000000000000000" pitchFamily="2" charset="2"/>
            </a:endParaRPr>
          </a:p>
          <a:p>
            <a:pPr marL="266700" indent="-266700"/>
            <a:r>
              <a:rPr lang="ja-JP" altLang="en-US" sz="1600" b="1" dirty="0">
                <a:solidFill>
                  <a:schemeClr val="accent6">
                    <a:lumMod val="50000"/>
                  </a:schemeClr>
                </a:solidFill>
                <a:latin typeface="Meiryo UI" panose="020B0604030504040204" pitchFamily="50" charset="-128"/>
                <a:ea typeface="Meiryo UI" panose="020B0604030504040204" pitchFamily="50" charset="-128"/>
                <a:sym typeface="Wingdings" panose="05000000000000000000" pitchFamily="2" charset="2"/>
              </a:rPr>
              <a:t>　自家用車から自転車に</a:t>
            </a:r>
            <a:r>
              <a:rPr lang="ja-JP" altLang="en-US" sz="1600" b="1" dirty="0" smtClean="0">
                <a:solidFill>
                  <a:schemeClr val="accent6">
                    <a:lumMod val="50000"/>
                  </a:schemeClr>
                </a:solidFill>
                <a:latin typeface="Meiryo UI" panose="020B0604030504040204" pitchFamily="50" charset="-128"/>
                <a:ea typeface="Meiryo UI" panose="020B0604030504040204" pitchFamily="50" charset="-128"/>
                <a:sym typeface="Wingdings" panose="05000000000000000000" pitchFamily="2" charset="2"/>
              </a:rPr>
              <a:t>乗り換えて</a:t>
            </a:r>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sym typeface="Wingdings" panose="05000000000000000000" pitchFamily="2" charset="2"/>
            </a:endParaRPr>
          </a:p>
          <a:p>
            <a:pPr marL="266700" indent="-266700"/>
            <a:r>
              <a:rPr lang="ja-JP" altLang="en-US" sz="1600" b="1" dirty="0">
                <a:solidFill>
                  <a:schemeClr val="accent6">
                    <a:lumMod val="50000"/>
                  </a:schemeClr>
                </a:solidFill>
                <a:latin typeface="Meiryo UI" panose="020B0604030504040204" pitchFamily="50" charset="-128"/>
                <a:ea typeface="Meiryo UI" panose="020B0604030504040204" pitchFamily="50" charset="-128"/>
                <a:sym typeface="Wingdings" panose="05000000000000000000" pitchFamily="2" charset="2"/>
              </a:rPr>
              <a:t>　</a:t>
            </a:r>
            <a:r>
              <a:rPr lang="ja-JP" altLang="en-US" sz="1600" b="1" dirty="0" smtClean="0">
                <a:solidFill>
                  <a:schemeClr val="accent6">
                    <a:lumMod val="50000"/>
                  </a:schemeClr>
                </a:solidFill>
                <a:latin typeface="Meiryo UI" panose="020B0604030504040204" pitchFamily="50" charset="-128"/>
                <a:ea typeface="Meiryo UI" panose="020B0604030504040204" pitchFamily="50" charset="-128"/>
                <a:sym typeface="Wingdings" panose="05000000000000000000" pitchFamily="2" charset="2"/>
              </a:rPr>
              <a:t>称名</a:t>
            </a:r>
            <a:r>
              <a:rPr lang="ja-JP" altLang="en-US" sz="1600" b="1" dirty="0">
                <a:solidFill>
                  <a:schemeClr val="accent6">
                    <a:lumMod val="50000"/>
                  </a:schemeClr>
                </a:solidFill>
                <a:latin typeface="Meiryo UI" panose="020B0604030504040204" pitchFamily="50" charset="-128"/>
                <a:ea typeface="Meiryo UI" panose="020B0604030504040204" pitchFamily="50" charset="-128"/>
                <a:sym typeface="Wingdings" panose="05000000000000000000" pitchFamily="2" charset="2"/>
              </a:rPr>
              <a:t>滝や立山信仰等を楽しめるようにする</a:t>
            </a:r>
          </a:p>
          <a:p>
            <a:pPr marL="266700" indent="-266700"/>
            <a:r>
              <a:rPr lang="ja-JP" altLang="en-US" sz="1100" b="1" dirty="0" smtClean="0">
                <a:solidFill>
                  <a:schemeClr val="accent6">
                    <a:lumMod val="50000"/>
                  </a:schemeClr>
                </a:solidFill>
                <a:latin typeface="Meiryo UI" panose="020B0604030504040204" pitchFamily="50" charset="-128"/>
                <a:ea typeface="Meiryo UI" panose="020B0604030504040204" pitchFamily="50" charset="-128"/>
                <a:sym typeface="Wingdings" panose="05000000000000000000" pitchFamily="2" charset="2"/>
              </a:rPr>
              <a:t>　■必要となる主な取組</a:t>
            </a:r>
            <a:endParaRPr lang="en-US" altLang="ja-JP" sz="1100" b="1" dirty="0" smtClean="0">
              <a:solidFill>
                <a:schemeClr val="accent6">
                  <a:lumMod val="50000"/>
                </a:schemeClr>
              </a:solidFill>
              <a:latin typeface="Meiryo UI" panose="020B0604030504040204" pitchFamily="50" charset="-128"/>
              <a:ea typeface="Meiryo UI" panose="020B0604030504040204" pitchFamily="50" charset="-128"/>
              <a:sym typeface="Wingdings" panose="05000000000000000000" pitchFamily="2" charset="2"/>
            </a:endParaRPr>
          </a:p>
          <a:p>
            <a:pPr marL="266700" indent="-266700"/>
            <a:r>
              <a:rPr lang="ja-JP" altLang="en-US" sz="1100" b="1" dirty="0" smtClean="0">
                <a:solidFill>
                  <a:schemeClr val="accent6">
                    <a:lumMod val="50000"/>
                  </a:schemeClr>
                </a:solidFill>
                <a:latin typeface="Meiryo UI" panose="020B0604030504040204" pitchFamily="50" charset="-128"/>
                <a:ea typeface="Meiryo UI" panose="020B0604030504040204" pitchFamily="50" charset="-128"/>
                <a:sym typeface="Wingdings" panose="05000000000000000000" pitchFamily="2" charset="2"/>
              </a:rPr>
              <a:t>　・グリーンパーク吉峰を拠点とした自転車レンタルの仕組み構築</a:t>
            </a:r>
            <a:endParaRPr lang="en-US" altLang="ja-JP" sz="1100" b="1" dirty="0" smtClean="0">
              <a:solidFill>
                <a:schemeClr val="accent6">
                  <a:lumMod val="50000"/>
                </a:schemeClr>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104" name="正方形/長方形 103"/>
          <p:cNvSpPr/>
          <p:nvPr/>
        </p:nvSpPr>
        <p:spPr>
          <a:xfrm>
            <a:off x="8377239" y="2242794"/>
            <a:ext cx="1368000" cy="400110"/>
          </a:xfrm>
          <a:prstGeom prst="rect">
            <a:avLst/>
          </a:prstGeom>
          <a:solidFill>
            <a:schemeClr val="accent6">
              <a:lumMod val="20000"/>
              <a:lumOff val="80000"/>
            </a:schemeClr>
          </a:solidFill>
        </p:spPr>
        <p:txBody>
          <a:bodyPr wrap="square">
            <a:spAutoFit/>
          </a:bodyPr>
          <a:lstStyle/>
          <a:p>
            <a:r>
              <a:rPr lang="ja-JP" altLang="en-US" sz="1000" dirty="0" smtClean="0">
                <a:latin typeface="Meiryo UI" panose="020B0604030504040204" pitchFamily="50" charset="-128"/>
                <a:ea typeface="Meiryo UI" panose="020B0604030504040204" pitchFamily="50" charset="-128"/>
              </a:rPr>
              <a:t>・自家用車⇒自転車</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のゲートウェイ</a:t>
            </a:r>
            <a:r>
              <a:rPr lang="ja-JP" altLang="en-US" sz="1000" dirty="0" smtClean="0">
                <a:latin typeface="Meiryo UI" panose="020B0604030504040204" pitchFamily="50" charset="-128"/>
                <a:ea typeface="Meiryo UI" panose="020B0604030504040204" pitchFamily="50" charset="-128"/>
              </a:rPr>
              <a:t>をつくる</a:t>
            </a:r>
            <a:endParaRPr lang="en-US" altLang="ja-JP" sz="1000" dirty="0">
              <a:latin typeface="Meiryo UI" panose="020B0604030504040204" pitchFamily="50" charset="-128"/>
              <a:ea typeface="Meiryo UI" panose="020B0604030504040204" pitchFamily="50" charset="-128"/>
            </a:endParaRPr>
          </a:p>
        </p:txBody>
      </p:sp>
      <p:cxnSp>
        <p:nvCxnSpPr>
          <p:cNvPr id="105" name="直線コネクタ 104"/>
          <p:cNvCxnSpPr>
            <a:stCxn id="103" idx="1"/>
          </p:cNvCxnSpPr>
          <p:nvPr/>
        </p:nvCxnSpPr>
        <p:spPr>
          <a:xfrm flipH="1">
            <a:off x="3288296" y="2772621"/>
            <a:ext cx="2057610" cy="1525378"/>
          </a:xfrm>
          <a:prstGeom prst="line">
            <a:avLst/>
          </a:prstGeom>
          <a:ln w="76200">
            <a:solidFill>
              <a:srgbClr val="548235">
                <a:alpha val="50588"/>
              </a:srgbClr>
            </a:solidFill>
          </a:ln>
        </p:spPr>
        <p:style>
          <a:lnRef idx="1">
            <a:schemeClr val="accent1"/>
          </a:lnRef>
          <a:fillRef idx="0">
            <a:schemeClr val="accent1"/>
          </a:fillRef>
          <a:effectRef idx="0">
            <a:schemeClr val="accent1"/>
          </a:effectRef>
          <a:fontRef idx="minor">
            <a:schemeClr val="tx1"/>
          </a:fontRef>
        </p:style>
      </p:cxnSp>
      <p:sp>
        <p:nvSpPr>
          <p:cNvPr id="106" name="正方形/長方形 105">
            <a:extLst>
              <a:ext uri="{FF2B5EF4-FFF2-40B4-BE49-F238E27FC236}">
                <a16:creationId xmlns:a16="http://schemas.microsoft.com/office/drawing/2014/main" xmlns="" id="{227E68FE-65DE-4D3D-BA62-6CAC3C0E6355}"/>
              </a:ext>
            </a:extLst>
          </p:cNvPr>
          <p:cNvSpPr/>
          <p:nvPr/>
        </p:nvSpPr>
        <p:spPr>
          <a:xfrm>
            <a:off x="4447634" y="6141970"/>
            <a:ext cx="6048000" cy="1260000"/>
          </a:xfrm>
          <a:prstGeom prst="rect">
            <a:avLst/>
          </a:prstGeom>
          <a:solidFill>
            <a:schemeClr val="bg1">
              <a:alpha val="80000"/>
            </a:schemeClr>
          </a:solidFill>
          <a:ln w="76200">
            <a:solidFill>
              <a:srgbClr val="C00000">
                <a:alpha val="50980"/>
              </a:srgbClr>
            </a:solidFill>
          </a:ln>
        </p:spPr>
        <p:txBody>
          <a:bodyPr wrap="square" lIns="0" tIns="36000" rIns="0" bIns="0">
            <a:noAutofit/>
          </a:bodyPr>
          <a:lstStyle/>
          <a:p>
            <a:pPr marL="266700" indent="-266700"/>
            <a:r>
              <a:rPr lang="ja-JP" altLang="en-US" sz="1600" b="1" dirty="0" smtClean="0">
                <a:solidFill>
                  <a:schemeClr val="accent2">
                    <a:lumMod val="50000"/>
                  </a:schemeClr>
                </a:solidFill>
                <a:latin typeface="Meiryo UI" panose="020B0604030504040204" pitchFamily="50" charset="-128"/>
                <a:ea typeface="Meiryo UI" panose="020B0604030504040204" pitchFamily="50" charset="-128"/>
                <a:sym typeface="Wingdings" panose="05000000000000000000" pitchFamily="2" charset="2"/>
              </a:rPr>
              <a:t>＜利用促進・環境整備事業＞</a:t>
            </a:r>
            <a:endParaRPr lang="en-US" altLang="ja-JP" sz="1600" b="1" dirty="0" smtClean="0">
              <a:solidFill>
                <a:schemeClr val="accent2">
                  <a:lumMod val="50000"/>
                </a:schemeClr>
              </a:solidFill>
              <a:latin typeface="Meiryo UI" panose="020B0604030504040204" pitchFamily="50" charset="-128"/>
              <a:ea typeface="Meiryo UI" panose="020B0604030504040204" pitchFamily="50" charset="-128"/>
              <a:sym typeface="Wingdings" panose="05000000000000000000" pitchFamily="2" charset="2"/>
            </a:endParaRPr>
          </a:p>
          <a:p>
            <a:pPr marL="266700" indent="-266700"/>
            <a:r>
              <a:rPr lang="ja-JP" altLang="en-US" sz="1600" b="1" dirty="0">
                <a:solidFill>
                  <a:schemeClr val="accent2">
                    <a:lumMod val="50000"/>
                  </a:schemeClr>
                </a:solidFill>
                <a:latin typeface="Meiryo UI" panose="020B0604030504040204" pitchFamily="50" charset="-128"/>
                <a:ea typeface="Meiryo UI" panose="020B0604030504040204" pitchFamily="50" charset="-128"/>
                <a:sym typeface="Wingdings" panose="05000000000000000000" pitchFamily="2" charset="2"/>
              </a:rPr>
              <a:t>　</a:t>
            </a:r>
            <a:r>
              <a:rPr lang="ja-JP" altLang="en-US" sz="1600" b="1" dirty="0" smtClean="0">
                <a:solidFill>
                  <a:schemeClr val="accent2">
                    <a:lumMod val="50000"/>
                  </a:schemeClr>
                </a:solidFill>
                <a:latin typeface="Meiryo UI" panose="020B0604030504040204" pitchFamily="50" charset="-128"/>
                <a:ea typeface="Meiryo UI" panose="020B0604030504040204" pitchFamily="50" charset="-128"/>
                <a:sym typeface="Wingdings" panose="05000000000000000000" pitchFamily="2" charset="2"/>
              </a:rPr>
              <a:t>サイクリスト</a:t>
            </a:r>
            <a:r>
              <a:rPr lang="ja-JP" altLang="en-US" sz="1600" b="1" dirty="0">
                <a:solidFill>
                  <a:schemeClr val="accent2">
                    <a:lumMod val="50000"/>
                  </a:schemeClr>
                </a:solidFill>
                <a:latin typeface="Meiryo UI" panose="020B0604030504040204" pitchFamily="50" charset="-128"/>
                <a:ea typeface="Meiryo UI" panose="020B0604030504040204" pitchFamily="50" charset="-128"/>
                <a:sym typeface="Wingdings" panose="05000000000000000000" pitchFamily="2" charset="2"/>
              </a:rPr>
              <a:t>を積極的に受け入れるため</a:t>
            </a:r>
            <a:r>
              <a:rPr lang="ja-JP" altLang="en-US" sz="1600" b="1" dirty="0" smtClean="0">
                <a:solidFill>
                  <a:schemeClr val="accent2">
                    <a:lumMod val="50000"/>
                  </a:schemeClr>
                </a:solidFill>
                <a:latin typeface="Meiryo UI" panose="020B0604030504040204" pitchFamily="50" charset="-128"/>
                <a:ea typeface="Meiryo UI" panose="020B0604030504040204" pitchFamily="50" charset="-128"/>
                <a:sym typeface="Wingdings" panose="05000000000000000000" pitchFamily="2" charset="2"/>
              </a:rPr>
              <a:t>の情報発信や環境づくりの推進</a:t>
            </a:r>
          </a:p>
          <a:p>
            <a:pPr marL="266700" indent="-266700"/>
            <a:r>
              <a:rPr lang="ja-JP" altLang="en-US" sz="1100" b="1" dirty="0" smtClean="0">
                <a:solidFill>
                  <a:schemeClr val="accent2">
                    <a:lumMod val="50000"/>
                  </a:schemeClr>
                </a:solidFill>
                <a:latin typeface="Meiryo UI" panose="020B0604030504040204" pitchFamily="50" charset="-128"/>
                <a:ea typeface="Meiryo UI" panose="020B0604030504040204" pitchFamily="50" charset="-128"/>
                <a:sym typeface="Wingdings" panose="05000000000000000000" pitchFamily="2" charset="2"/>
              </a:rPr>
              <a:t>　</a:t>
            </a:r>
            <a:r>
              <a:rPr lang="ja-JP" altLang="en-US" sz="1100" b="1" dirty="0">
                <a:solidFill>
                  <a:schemeClr val="accent2">
                    <a:lumMod val="50000"/>
                  </a:schemeClr>
                </a:solidFill>
                <a:latin typeface="Meiryo UI" panose="020B0604030504040204" pitchFamily="50" charset="-128"/>
                <a:ea typeface="Meiryo UI" panose="020B0604030504040204" pitchFamily="50" charset="-128"/>
                <a:sym typeface="Wingdings" panose="05000000000000000000" pitchFamily="2" charset="2"/>
              </a:rPr>
              <a:t>■</a:t>
            </a:r>
            <a:r>
              <a:rPr lang="ja-JP" altLang="en-US" sz="1100" b="1" dirty="0" smtClean="0">
                <a:solidFill>
                  <a:schemeClr val="accent2">
                    <a:lumMod val="50000"/>
                  </a:schemeClr>
                </a:solidFill>
                <a:latin typeface="Meiryo UI" panose="020B0604030504040204" pitchFamily="50" charset="-128"/>
                <a:ea typeface="Meiryo UI" panose="020B0604030504040204" pitchFamily="50" charset="-128"/>
                <a:sym typeface="Wingdings" panose="05000000000000000000" pitchFamily="2" charset="2"/>
              </a:rPr>
              <a:t>必要となる主な取組</a:t>
            </a:r>
            <a:endParaRPr lang="en-US" altLang="ja-JP" sz="1100" b="1" dirty="0" smtClean="0">
              <a:solidFill>
                <a:schemeClr val="accent2">
                  <a:lumMod val="50000"/>
                </a:schemeClr>
              </a:solidFill>
              <a:latin typeface="Meiryo UI" panose="020B0604030504040204" pitchFamily="50" charset="-128"/>
              <a:ea typeface="Meiryo UI" panose="020B0604030504040204" pitchFamily="50" charset="-128"/>
              <a:sym typeface="Wingdings" panose="05000000000000000000" pitchFamily="2" charset="2"/>
            </a:endParaRPr>
          </a:p>
          <a:p>
            <a:pPr marL="266700" indent="-266700"/>
            <a:r>
              <a:rPr lang="ja-JP" altLang="en-US" sz="1100" b="1" dirty="0" smtClean="0">
                <a:solidFill>
                  <a:schemeClr val="accent2">
                    <a:lumMod val="50000"/>
                  </a:schemeClr>
                </a:solidFill>
                <a:latin typeface="Meiryo UI" panose="020B0604030504040204" pitchFamily="50" charset="-128"/>
                <a:ea typeface="Meiryo UI" panose="020B0604030504040204" pitchFamily="50" charset="-128"/>
                <a:sym typeface="Wingdings" panose="05000000000000000000" pitchFamily="2" charset="2"/>
              </a:rPr>
              <a:t>　</a:t>
            </a:r>
            <a:r>
              <a:rPr lang="ja-JP" altLang="en-US" sz="1100" b="1" dirty="0">
                <a:solidFill>
                  <a:schemeClr val="accent2">
                    <a:lumMod val="50000"/>
                  </a:schemeClr>
                </a:solidFill>
                <a:latin typeface="Meiryo UI" panose="020B0604030504040204" pitchFamily="50" charset="-128"/>
                <a:ea typeface="Meiryo UI" panose="020B0604030504040204" pitchFamily="50" charset="-128"/>
                <a:sym typeface="Wingdings" panose="05000000000000000000" pitchFamily="2" charset="2"/>
              </a:rPr>
              <a:t>・地域の魅力を活かした観光</a:t>
            </a:r>
            <a:r>
              <a:rPr lang="ja-JP" altLang="en-US" sz="1100" b="1" dirty="0" smtClean="0">
                <a:solidFill>
                  <a:schemeClr val="accent2">
                    <a:lumMod val="50000"/>
                  </a:schemeClr>
                </a:solidFill>
                <a:latin typeface="Meiryo UI" panose="020B0604030504040204" pitchFamily="50" charset="-128"/>
                <a:ea typeface="Meiryo UI" panose="020B0604030504040204" pitchFamily="50" charset="-128"/>
                <a:sym typeface="Wingdings" panose="05000000000000000000" pitchFamily="2" charset="2"/>
              </a:rPr>
              <a:t>コンテンツの開発とプロモーション</a:t>
            </a:r>
            <a:endParaRPr lang="en-US" altLang="ja-JP" sz="1100" b="1" dirty="0">
              <a:solidFill>
                <a:schemeClr val="accent2">
                  <a:lumMod val="50000"/>
                </a:schemeClr>
              </a:solidFill>
              <a:latin typeface="Meiryo UI" panose="020B0604030504040204" pitchFamily="50" charset="-128"/>
              <a:ea typeface="Meiryo UI" panose="020B0604030504040204" pitchFamily="50" charset="-128"/>
              <a:sym typeface="Wingdings" panose="05000000000000000000" pitchFamily="2" charset="2"/>
            </a:endParaRPr>
          </a:p>
          <a:p>
            <a:pPr marL="266700" indent="-266700"/>
            <a:r>
              <a:rPr lang="ja-JP" altLang="en-US" sz="1100" b="1" dirty="0" smtClean="0">
                <a:solidFill>
                  <a:schemeClr val="accent2">
                    <a:lumMod val="50000"/>
                  </a:schemeClr>
                </a:solidFill>
                <a:latin typeface="Meiryo UI" panose="020B0604030504040204" pitchFamily="50" charset="-128"/>
                <a:ea typeface="Meiryo UI" panose="020B0604030504040204" pitchFamily="50" charset="-128"/>
                <a:sym typeface="Wingdings" panose="05000000000000000000" pitchFamily="2" charset="2"/>
              </a:rPr>
              <a:t>　・町内事業者（宿泊・飲食・小売等）と連携したおもてなしの充実</a:t>
            </a:r>
            <a:endParaRPr lang="en-US" altLang="ja-JP" sz="1100" b="1" dirty="0" smtClean="0">
              <a:solidFill>
                <a:schemeClr val="accent2">
                  <a:lumMod val="50000"/>
                </a:schemeClr>
              </a:solidFill>
              <a:latin typeface="Meiryo UI" panose="020B0604030504040204" pitchFamily="50" charset="-128"/>
              <a:ea typeface="Meiryo UI" panose="020B0604030504040204" pitchFamily="50" charset="-128"/>
              <a:sym typeface="Wingdings" panose="05000000000000000000" pitchFamily="2" charset="2"/>
            </a:endParaRPr>
          </a:p>
          <a:p>
            <a:pPr marL="266700" indent="-266700"/>
            <a:r>
              <a:rPr lang="ja-JP" altLang="en-US" sz="1100" b="1" dirty="0">
                <a:solidFill>
                  <a:schemeClr val="accent5">
                    <a:lumMod val="50000"/>
                  </a:schemeClr>
                </a:solidFill>
                <a:latin typeface="Meiryo UI" panose="020B0604030504040204" pitchFamily="50" charset="-128"/>
                <a:ea typeface="Meiryo UI" panose="020B0604030504040204" pitchFamily="50" charset="-128"/>
                <a:sym typeface="Wingdings" panose="05000000000000000000" pitchFamily="2" charset="2"/>
              </a:rPr>
              <a:t>　</a:t>
            </a:r>
            <a:r>
              <a:rPr lang="ja-JP" altLang="en-US" sz="1100" b="1" dirty="0" smtClean="0">
                <a:solidFill>
                  <a:schemeClr val="accent2">
                    <a:lumMod val="50000"/>
                  </a:schemeClr>
                </a:solidFill>
                <a:latin typeface="Meiryo UI" panose="020B0604030504040204" pitchFamily="50" charset="-128"/>
                <a:ea typeface="Meiryo UI" panose="020B0604030504040204" pitchFamily="50" charset="-128"/>
                <a:sym typeface="Wingdings" panose="05000000000000000000" pitchFamily="2" charset="2"/>
              </a:rPr>
              <a:t>・</a:t>
            </a:r>
            <a:r>
              <a:rPr lang="zh-TW" altLang="en-US" sz="1100" b="1" dirty="0" smtClean="0">
                <a:solidFill>
                  <a:schemeClr val="accent2">
                    <a:lumMod val="50000"/>
                  </a:schemeClr>
                </a:solidFill>
                <a:latin typeface="Meiryo UI" panose="020B0604030504040204" pitchFamily="50" charset="-128"/>
                <a:ea typeface="Meiryo UI" panose="020B0604030504040204" pitchFamily="50" charset="-128"/>
                <a:sym typeface="Wingdings" panose="05000000000000000000" pitchFamily="2" charset="2"/>
              </a:rPr>
              <a:t>自転車通行空間</a:t>
            </a:r>
            <a:r>
              <a:rPr lang="ja-JP" altLang="en-US" sz="1100" b="1" dirty="0" smtClean="0">
                <a:solidFill>
                  <a:schemeClr val="accent2">
                    <a:lumMod val="50000"/>
                  </a:schemeClr>
                </a:solidFill>
                <a:latin typeface="Meiryo UI" panose="020B0604030504040204" pitchFamily="50" charset="-128"/>
                <a:ea typeface="Meiryo UI" panose="020B0604030504040204" pitchFamily="50" charset="-128"/>
                <a:sym typeface="Wingdings" panose="05000000000000000000" pitchFamily="2" charset="2"/>
              </a:rPr>
              <a:t>の</a:t>
            </a:r>
            <a:r>
              <a:rPr lang="ja-JP" altLang="en-US" sz="1100" b="1" dirty="0">
                <a:solidFill>
                  <a:schemeClr val="accent2">
                    <a:lumMod val="50000"/>
                  </a:schemeClr>
                </a:solidFill>
                <a:latin typeface="Meiryo UI" panose="020B0604030504040204" pitchFamily="50" charset="-128"/>
                <a:ea typeface="Meiryo UI" panose="020B0604030504040204" pitchFamily="50" charset="-128"/>
                <a:sym typeface="Wingdings" panose="05000000000000000000" pitchFamily="2" charset="2"/>
              </a:rPr>
              <a:t>整備（看板やサイクリングコース等）</a:t>
            </a:r>
            <a:endParaRPr lang="en-US" altLang="ja-JP" sz="1100" b="1" dirty="0">
              <a:solidFill>
                <a:schemeClr val="accent2">
                  <a:lumMod val="50000"/>
                </a:schemeClr>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107" name="正方形/長方形 106"/>
          <p:cNvSpPr/>
          <p:nvPr/>
        </p:nvSpPr>
        <p:spPr>
          <a:xfrm>
            <a:off x="8455373" y="6723923"/>
            <a:ext cx="1944000" cy="553998"/>
          </a:xfrm>
          <a:prstGeom prst="rect">
            <a:avLst/>
          </a:prstGeom>
          <a:solidFill>
            <a:schemeClr val="accent2">
              <a:lumMod val="20000"/>
              <a:lumOff val="80000"/>
            </a:schemeClr>
          </a:solidFill>
        </p:spPr>
        <p:txBody>
          <a:bodyPr wrap="square">
            <a:spAutoFit/>
          </a:bodyPr>
          <a:lstStyle/>
          <a:p>
            <a:r>
              <a:rPr lang="ja-JP" altLang="en-US" sz="1000" dirty="0" smtClean="0">
                <a:latin typeface="Meiryo UI" panose="020B0604030504040204" pitchFamily="50" charset="-128"/>
                <a:ea typeface="Meiryo UI" panose="020B0604030504040204" pitchFamily="50" charset="-128"/>
              </a:rPr>
              <a:t>・立山</a:t>
            </a:r>
            <a:r>
              <a:rPr lang="ja-JP" altLang="en-US" sz="1000" dirty="0">
                <a:latin typeface="Meiryo UI" panose="020B0604030504040204" pitchFamily="50" charset="-128"/>
                <a:ea typeface="Meiryo UI" panose="020B0604030504040204" pitchFamily="50" charset="-128"/>
              </a:rPr>
              <a:t>地域</a:t>
            </a:r>
            <a:r>
              <a:rPr lang="ja-JP" altLang="en-US" sz="1000" dirty="0" smtClean="0">
                <a:latin typeface="Meiryo UI" panose="020B0604030504040204" pitchFamily="50" charset="-128"/>
                <a:ea typeface="Meiryo UI" panose="020B0604030504040204" pitchFamily="50" charset="-128"/>
              </a:rPr>
              <a:t>を</a:t>
            </a:r>
            <a:r>
              <a:rPr lang="ja-JP" altLang="en-US" sz="1000" dirty="0">
                <a:latin typeface="Meiryo UI" panose="020B0604030504040204" pitchFamily="50" charset="-128"/>
                <a:ea typeface="Meiryo UI" panose="020B0604030504040204" pitchFamily="50" charset="-128"/>
              </a:rPr>
              <a:t>訪れた観光客に</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自転車にのって地域の観光</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コンテンツを楽しんで</a:t>
            </a:r>
            <a:r>
              <a:rPr lang="ja-JP" altLang="en-US" sz="1000" dirty="0">
                <a:latin typeface="Meiryo UI" panose="020B0604030504040204" pitchFamily="50" charset="-128"/>
                <a:ea typeface="Meiryo UI" panose="020B0604030504040204" pitchFamily="50" charset="-128"/>
              </a:rPr>
              <a:t>もらう</a:t>
            </a:r>
            <a:endParaRPr lang="en-US" altLang="ja-JP" sz="1000" dirty="0">
              <a:latin typeface="Meiryo UI" panose="020B0604030504040204" pitchFamily="50" charset="-128"/>
              <a:ea typeface="Meiryo UI" panose="020B0604030504040204" pitchFamily="50" charset="-128"/>
            </a:endParaRPr>
          </a:p>
        </p:txBody>
      </p:sp>
      <p:sp>
        <p:nvSpPr>
          <p:cNvPr id="109" name="正方形/長方形 108"/>
          <p:cNvSpPr/>
          <p:nvPr/>
        </p:nvSpPr>
        <p:spPr>
          <a:xfrm>
            <a:off x="2653128" y="6039999"/>
            <a:ext cx="1692000" cy="400110"/>
          </a:xfrm>
          <a:prstGeom prst="rect">
            <a:avLst/>
          </a:prstGeom>
          <a:solidFill>
            <a:schemeClr val="accent1">
              <a:lumMod val="20000"/>
              <a:lumOff val="80000"/>
            </a:schemeClr>
          </a:solidFill>
        </p:spPr>
        <p:txBody>
          <a:bodyPr wrap="square">
            <a:spAutoFit/>
          </a:bodyPr>
          <a:lstStyle/>
          <a:p>
            <a:r>
              <a:rPr lang="ja-JP" altLang="en-US" sz="1000" dirty="0" smtClean="0">
                <a:latin typeface="Meiryo UI" panose="020B0604030504040204" pitchFamily="50" charset="-128"/>
                <a:ea typeface="Meiryo UI" panose="020B0604030504040204" pitchFamily="50" charset="-128"/>
              </a:rPr>
              <a:t>・アルペンルート＆鉄道⇒</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自転車のゲートウェイ</a:t>
            </a:r>
            <a:r>
              <a:rPr lang="ja-JP" altLang="en-US" sz="1000" dirty="0">
                <a:latin typeface="Meiryo UI" panose="020B0604030504040204" pitchFamily="50" charset="-128"/>
                <a:ea typeface="Meiryo UI" panose="020B0604030504040204" pitchFamily="50" charset="-128"/>
              </a:rPr>
              <a:t>を</a:t>
            </a:r>
            <a:r>
              <a:rPr lang="ja-JP" altLang="en-US" sz="1000" dirty="0" smtClean="0">
                <a:latin typeface="Meiryo UI" panose="020B0604030504040204" pitchFamily="50" charset="-128"/>
                <a:ea typeface="Meiryo UI" panose="020B0604030504040204" pitchFamily="50" charset="-128"/>
              </a:rPr>
              <a:t>つくる</a:t>
            </a:r>
            <a:endParaRPr lang="en-US" altLang="ja-JP" sz="10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66147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円弧 89"/>
          <p:cNvSpPr/>
          <p:nvPr/>
        </p:nvSpPr>
        <p:spPr>
          <a:xfrm>
            <a:off x="1677222" y="5039099"/>
            <a:ext cx="3316056" cy="2087924"/>
          </a:xfrm>
          <a:prstGeom prst="arc">
            <a:avLst>
              <a:gd name="adj1" fmla="val 5376831"/>
              <a:gd name="adj2" fmla="val 10901194"/>
            </a:avLst>
          </a:prstGeom>
          <a:ln w="28575">
            <a:solidFill>
              <a:srgbClr val="FFC000"/>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6" name="正方形/長方形 65">
            <a:extLst>
              <a:ext uri="{FF2B5EF4-FFF2-40B4-BE49-F238E27FC236}">
                <a16:creationId xmlns="" xmlns:a16="http://schemas.microsoft.com/office/drawing/2014/main" id="{BE31AC2B-A57B-4526-83D8-E45878C32B30}"/>
              </a:ext>
            </a:extLst>
          </p:cNvPr>
          <p:cNvSpPr/>
          <p:nvPr/>
        </p:nvSpPr>
        <p:spPr>
          <a:xfrm>
            <a:off x="3763894" y="6377106"/>
            <a:ext cx="432000" cy="138499"/>
          </a:xfrm>
          <a:prstGeom prst="rect">
            <a:avLst/>
          </a:prstGeom>
          <a:solidFill>
            <a:schemeClr val="accent6">
              <a:lumMod val="50000"/>
            </a:schemeClr>
          </a:solidFill>
        </p:spPr>
        <p:txBody>
          <a:bodyPr wrap="square" lIns="0" tIns="0" rIns="0" bIns="0">
            <a:spAutoFit/>
          </a:bodyPr>
          <a:lstStyle/>
          <a:p>
            <a:pPr marL="266700" indent="-266700"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称名滝</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69" name="円/楕円 68"/>
          <p:cNvSpPr/>
          <p:nvPr/>
        </p:nvSpPr>
        <p:spPr>
          <a:xfrm>
            <a:off x="2456172" y="6760271"/>
            <a:ext cx="108000" cy="10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 name="正方形/長方形 78"/>
          <p:cNvSpPr/>
          <p:nvPr/>
        </p:nvSpPr>
        <p:spPr>
          <a:xfrm>
            <a:off x="699656" y="4690344"/>
            <a:ext cx="4146394" cy="338554"/>
          </a:xfrm>
          <a:prstGeom prst="rect">
            <a:avLst/>
          </a:prstGeom>
          <a:solidFill>
            <a:schemeClr val="accent1">
              <a:lumMod val="40000"/>
              <a:lumOff val="60000"/>
            </a:schemeClr>
          </a:solidFill>
        </p:spPr>
        <p:txBody>
          <a:bodyPr wrap="square">
            <a:spAutoFit/>
          </a:bodyPr>
          <a:lstStyle/>
          <a:p>
            <a:pPr fontAlgn="ctr"/>
            <a:r>
              <a:rPr lang="en-US" altLang="ja-JP" sz="1600" dirty="0" smtClean="0">
                <a:latin typeface="Meiryo UI" panose="020B0604030504040204" pitchFamily="50" charset="-128"/>
                <a:ea typeface="Meiryo UI" panose="020B0604030504040204" pitchFamily="50" charset="-128"/>
              </a:rPr>
              <a:t>D</a:t>
            </a:r>
            <a:r>
              <a:rPr lang="ja-JP" altLang="en-US" sz="1600" dirty="0" smtClean="0">
                <a:latin typeface="Meiryo UI" panose="020B0604030504040204" pitchFamily="50" charset="-128"/>
                <a:ea typeface="Meiryo UI" panose="020B0604030504040204" pitchFamily="50" charset="-128"/>
              </a:rPr>
              <a:t>）アルペンルート富山側満喫ダウンヒルコース</a:t>
            </a:r>
            <a:endParaRPr lang="ja-JP" altLang="en-US" sz="1600" dirty="0">
              <a:latin typeface="Meiryo UI" panose="020B0604030504040204" pitchFamily="50" charset="-128"/>
              <a:ea typeface="Meiryo UI" panose="020B0604030504040204" pitchFamily="50" charset="-128"/>
            </a:endParaRPr>
          </a:p>
        </p:txBody>
      </p:sp>
      <p:sp>
        <p:nvSpPr>
          <p:cNvPr id="80" name="正方形/長方形 79"/>
          <p:cNvSpPr/>
          <p:nvPr/>
        </p:nvSpPr>
        <p:spPr>
          <a:xfrm>
            <a:off x="577677" y="5088603"/>
            <a:ext cx="4598432" cy="461665"/>
          </a:xfrm>
          <a:prstGeom prst="rect">
            <a:avLst/>
          </a:prstGeom>
          <a:noFill/>
        </p:spPr>
        <p:txBody>
          <a:bodyPr wrap="square">
            <a:spAutoFit/>
          </a:bodyPr>
          <a:lstStyle/>
          <a:p>
            <a:pPr fontAlgn="ctr"/>
            <a:r>
              <a:rPr lang="ja-JP" altLang="en-US" sz="1200" dirty="0" smtClean="0">
                <a:latin typeface="Meiryo UI" panose="020B0604030504040204" pitchFamily="50" charset="-128"/>
                <a:ea typeface="Meiryo UI" panose="020B0604030504040204" pitchFamily="50" charset="-128"/>
              </a:rPr>
              <a:t>＞電車で立山駅まで来て、立山駅～立山町内の駅の間をダウンヒル、</a:t>
            </a:r>
            <a:endParaRPr lang="en-US" altLang="ja-JP" sz="1200" dirty="0" smtClean="0">
              <a:latin typeface="Meiryo UI" panose="020B0604030504040204" pitchFamily="50" charset="-128"/>
              <a:ea typeface="Meiryo UI" panose="020B0604030504040204" pitchFamily="50" charset="-128"/>
            </a:endParaRPr>
          </a:p>
          <a:p>
            <a:pPr fontAlgn="ct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アルプスの麓を満喫する（駅で返却しそのまま帰れる）</a:t>
            </a:r>
            <a:endParaRPr lang="en-US" altLang="ja-JP" sz="1200" dirty="0" smtClean="0">
              <a:latin typeface="Meiryo UI" panose="020B0604030504040204" pitchFamily="50" charset="-128"/>
              <a:ea typeface="Meiryo UI" panose="020B0604030504040204" pitchFamily="50" charset="-128"/>
            </a:endParaRPr>
          </a:p>
        </p:txBody>
      </p:sp>
      <p:sp>
        <p:nvSpPr>
          <p:cNvPr id="108" name="円弧 107"/>
          <p:cNvSpPr/>
          <p:nvPr/>
        </p:nvSpPr>
        <p:spPr>
          <a:xfrm>
            <a:off x="1738612" y="5110665"/>
            <a:ext cx="2853564" cy="1796720"/>
          </a:xfrm>
          <a:prstGeom prst="arc">
            <a:avLst>
              <a:gd name="adj1" fmla="val 4345111"/>
              <a:gd name="adj2" fmla="val 754371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2" name="正方形/長方形 111"/>
          <p:cNvSpPr/>
          <p:nvPr/>
        </p:nvSpPr>
        <p:spPr>
          <a:xfrm>
            <a:off x="3660958" y="6019360"/>
            <a:ext cx="915256" cy="369332"/>
          </a:xfrm>
          <a:prstGeom prst="rect">
            <a:avLst/>
          </a:prstGeom>
          <a:noFill/>
        </p:spPr>
        <p:txBody>
          <a:bodyPr wrap="square">
            <a:spAutoFit/>
          </a:bodyPr>
          <a:lstStyle/>
          <a:p>
            <a:pPr fontAlgn="ctr"/>
            <a:r>
              <a:rPr lang="ja-JP" altLang="en-US" sz="900" dirty="0" smtClean="0">
                <a:latin typeface="Meiryo UI" panose="020B0604030504040204" pitchFamily="50" charset="-128"/>
                <a:ea typeface="Meiryo UI" panose="020B0604030504040204" pitchFamily="50" charset="-128"/>
              </a:rPr>
              <a:t>称名滝まで</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足を</a:t>
            </a:r>
            <a:r>
              <a:rPr lang="ja-JP" altLang="en-US" sz="900" dirty="0" smtClean="0">
                <a:latin typeface="Meiryo UI" panose="020B0604030504040204" pitchFamily="50" charset="-128"/>
                <a:ea typeface="Meiryo UI" panose="020B0604030504040204" pitchFamily="50" charset="-128"/>
              </a:rPr>
              <a:t>延ばす</a:t>
            </a:r>
            <a:endParaRPr lang="en-US" altLang="ja-JP" sz="900" dirty="0" smtClean="0">
              <a:latin typeface="Meiryo UI" panose="020B0604030504040204" pitchFamily="50" charset="-128"/>
              <a:ea typeface="Meiryo UI" panose="020B0604030504040204" pitchFamily="50" charset="-128"/>
            </a:endParaRPr>
          </a:p>
        </p:txBody>
      </p:sp>
      <p:sp>
        <p:nvSpPr>
          <p:cNvPr id="113" name="円/楕円 112"/>
          <p:cNvSpPr/>
          <p:nvPr/>
        </p:nvSpPr>
        <p:spPr>
          <a:xfrm>
            <a:off x="3948281" y="6523545"/>
            <a:ext cx="108000" cy="10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円弧 113"/>
          <p:cNvSpPr/>
          <p:nvPr/>
        </p:nvSpPr>
        <p:spPr>
          <a:xfrm flipH="1">
            <a:off x="3314826" y="6412837"/>
            <a:ext cx="657292" cy="449647"/>
          </a:xfrm>
          <a:prstGeom prst="arc">
            <a:avLst>
              <a:gd name="adj1" fmla="val 6107563"/>
              <a:gd name="adj2" fmla="val 10801926"/>
            </a:avLst>
          </a:prstGeom>
          <a:ln w="28575">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5" name="正方形/長方形 114">
            <a:extLst>
              <a:ext uri="{FF2B5EF4-FFF2-40B4-BE49-F238E27FC236}">
                <a16:creationId xmlns="" xmlns:a16="http://schemas.microsoft.com/office/drawing/2014/main" id="{BE31AC2B-A57B-4526-83D8-E45878C32B30}"/>
              </a:ext>
            </a:extLst>
          </p:cNvPr>
          <p:cNvSpPr/>
          <p:nvPr/>
        </p:nvSpPr>
        <p:spPr>
          <a:xfrm>
            <a:off x="3456129" y="6979622"/>
            <a:ext cx="425213" cy="138499"/>
          </a:xfrm>
          <a:prstGeom prst="rect">
            <a:avLst/>
          </a:prstGeom>
          <a:solidFill>
            <a:srgbClr val="002060"/>
          </a:solidFill>
        </p:spPr>
        <p:txBody>
          <a:bodyPr wrap="square" lIns="0" tIns="0" rIns="0" bIns="0">
            <a:spAutoFit/>
          </a:bodyPr>
          <a:lstStyle/>
          <a:p>
            <a:pPr marL="266700" indent="-266700"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立山駅</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68" name="円/楕円 67"/>
          <p:cNvSpPr/>
          <p:nvPr/>
        </p:nvSpPr>
        <p:spPr>
          <a:xfrm>
            <a:off x="1680206" y="5847505"/>
            <a:ext cx="108000" cy="10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extLst>
              <a:ext uri="{FF2B5EF4-FFF2-40B4-BE49-F238E27FC236}">
                <a16:creationId xmlns="" xmlns:a16="http://schemas.microsoft.com/office/drawing/2014/main" id="{BE31AC2B-A57B-4526-83D8-E45878C32B30}"/>
              </a:ext>
            </a:extLst>
          </p:cNvPr>
          <p:cNvSpPr/>
          <p:nvPr/>
        </p:nvSpPr>
        <p:spPr>
          <a:xfrm>
            <a:off x="1166593" y="5908207"/>
            <a:ext cx="425213" cy="138499"/>
          </a:xfrm>
          <a:prstGeom prst="rect">
            <a:avLst/>
          </a:prstGeom>
          <a:solidFill>
            <a:srgbClr val="002060"/>
          </a:solidFill>
        </p:spPr>
        <p:txBody>
          <a:bodyPr wrap="square" lIns="0" tIns="0" rIns="0" bIns="0">
            <a:spAutoFit/>
          </a:bodyPr>
          <a:lstStyle/>
          <a:p>
            <a:pPr marL="266700" indent="-266700"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富山駅</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71" name="円/楕円 70"/>
          <p:cNvSpPr/>
          <p:nvPr/>
        </p:nvSpPr>
        <p:spPr>
          <a:xfrm>
            <a:off x="3512430" y="6833942"/>
            <a:ext cx="108000" cy="10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弧 71"/>
          <p:cNvSpPr/>
          <p:nvPr/>
        </p:nvSpPr>
        <p:spPr>
          <a:xfrm rot="10516236" flipH="1">
            <a:off x="3617044" y="6569905"/>
            <a:ext cx="657292" cy="449647"/>
          </a:xfrm>
          <a:prstGeom prst="arc">
            <a:avLst>
              <a:gd name="adj1" fmla="val 6107563"/>
              <a:gd name="adj2" fmla="val 10801926"/>
            </a:avLst>
          </a:prstGeom>
          <a:ln w="28575">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5" name="円弧 74"/>
          <p:cNvSpPr/>
          <p:nvPr/>
        </p:nvSpPr>
        <p:spPr>
          <a:xfrm rot="5604687">
            <a:off x="2277229" y="6155826"/>
            <a:ext cx="678692" cy="508746"/>
          </a:xfrm>
          <a:prstGeom prst="arc">
            <a:avLst>
              <a:gd name="adj1" fmla="val 1313080"/>
              <a:gd name="adj2" fmla="val 20723696"/>
            </a:avLst>
          </a:prstGeom>
          <a:ln w="28575">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6" name="正方形/長方形 75"/>
          <p:cNvSpPr/>
          <p:nvPr/>
        </p:nvSpPr>
        <p:spPr>
          <a:xfrm>
            <a:off x="2558473" y="5756865"/>
            <a:ext cx="1289926" cy="230832"/>
          </a:xfrm>
          <a:prstGeom prst="rect">
            <a:avLst/>
          </a:prstGeom>
          <a:noFill/>
        </p:spPr>
        <p:txBody>
          <a:bodyPr wrap="square">
            <a:spAutoFit/>
          </a:bodyPr>
          <a:lstStyle/>
          <a:p>
            <a:pPr fontAlgn="ctr"/>
            <a:r>
              <a:rPr lang="ja-JP" altLang="en-US" sz="900" dirty="0" smtClean="0">
                <a:latin typeface="Meiryo UI" panose="020B0604030504040204" pitchFamily="50" charset="-128"/>
                <a:ea typeface="Meiryo UI" panose="020B0604030504040204" pitchFamily="50" charset="-128"/>
              </a:rPr>
              <a:t>途上での立山町内周遊</a:t>
            </a:r>
            <a:endParaRPr lang="en-US" altLang="ja-JP" sz="900" dirty="0" smtClean="0">
              <a:latin typeface="Meiryo UI" panose="020B0604030504040204" pitchFamily="50" charset="-128"/>
              <a:ea typeface="Meiryo UI" panose="020B0604030504040204" pitchFamily="50" charset="-128"/>
            </a:endParaRPr>
          </a:p>
        </p:txBody>
      </p:sp>
      <p:sp>
        <p:nvSpPr>
          <p:cNvPr id="147" name="正方形/長方形 146"/>
          <p:cNvSpPr/>
          <p:nvPr/>
        </p:nvSpPr>
        <p:spPr>
          <a:xfrm>
            <a:off x="3610339" y="7089410"/>
            <a:ext cx="1148470" cy="369332"/>
          </a:xfrm>
          <a:prstGeom prst="rect">
            <a:avLst/>
          </a:prstGeom>
          <a:noFill/>
        </p:spPr>
        <p:txBody>
          <a:bodyPr wrap="square">
            <a:spAutoFit/>
          </a:bodyPr>
          <a:lstStyle/>
          <a:p>
            <a:pPr fontAlgn="ctr"/>
            <a:r>
              <a:rPr lang="en-US" altLang="ja-JP" sz="900" dirty="0" smtClean="0">
                <a:latin typeface="Meiryo UI" panose="020B0604030504040204" pitchFamily="50" charset="-128"/>
                <a:ea typeface="Meiryo UI" panose="020B0604030504040204" pitchFamily="50" charset="-128"/>
              </a:rPr>
              <a:t>E-BIKE</a:t>
            </a:r>
            <a:r>
              <a:rPr lang="ja-JP" altLang="en-US" sz="900" dirty="0" smtClean="0">
                <a:latin typeface="Meiryo UI" panose="020B0604030504040204" pitchFamily="50" charset="-128"/>
                <a:ea typeface="Meiryo UI" panose="020B0604030504040204" pitchFamily="50" charset="-128"/>
              </a:rPr>
              <a:t>を</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レンタル</a:t>
            </a:r>
            <a:endParaRPr lang="en-US" altLang="ja-JP" sz="900" dirty="0" smtClean="0">
              <a:latin typeface="Meiryo UI" panose="020B0604030504040204" pitchFamily="50" charset="-128"/>
              <a:ea typeface="Meiryo UI" panose="020B0604030504040204" pitchFamily="50" charset="-128"/>
            </a:endParaRPr>
          </a:p>
        </p:txBody>
      </p:sp>
      <p:sp>
        <p:nvSpPr>
          <p:cNvPr id="82" name="円弧 81"/>
          <p:cNvSpPr/>
          <p:nvPr/>
        </p:nvSpPr>
        <p:spPr>
          <a:xfrm>
            <a:off x="1724535" y="5081748"/>
            <a:ext cx="2853564" cy="1796720"/>
          </a:xfrm>
          <a:prstGeom prst="arc">
            <a:avLst>
              <a:gd name="adj1" fmla="val 8012804"/>
              <a:gd name="adj2" fmla="val 10724559"/>
            </a:avLst>
          </a:prstGeom>
          <a:ln w="28575">
            <a:solidFill>
              <a:srgbClr val="FFC000"/>
            </a:solidFill>
            <a:prstDash val="sysDot"/>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83" name="正方形/長方形 82">
            <a:extLst>
              <a:ext uri="{FF2B5EF4-FFF2-40B4-BE49-F238E27FC236}">
                <a16:creationId xmlns="" xmlns:a16="http://schemas.microsoft.com/office/drawing/2014/main" id="{BE31AC2B-A57B-4526-83D8-E45878C32B30}"/>
              </a:ext>
            </a:extLst>
          </p:cNvPr>
          <p:cNvSpPr/>
          <p:nvPr/>
        </p:nvSpPr>
        <p:spPr>
          <a:xfrm>
            <a:off x="2237163" y="6952015"/>
            <a:ext cx="536791" cy="138499"/>
          </a:xfrm>
          <a:prstGeom prst="rect">
            <a:avLst/>
          </a:prstGeom>
          <a:solidFill>
            <a:srgbClr val="002060"/>
          </a:solidFill>
        </p:spPr>
        <p:txBody>
          <a:bodyPr wrap="square" lIns="0" tIns="0" rIns="0" bIns="0">
            <a:spAutoFit/>
          </a:bodyPr>
          <a:lstStyle/>
          <a:p>
            <a:pPr marL="266700" indent="-266700" algn="ctr"/>
            <a:r>
              <a:rPr lang="ja-JP" altLang="en-US" sz="900" dirty="0">
                <a:solidFill>
                  <a:schemeClr val="bg1"/>
                </a:solidFill>
                <a:latin typeface="Meiryo UI" panose="020B0604030504040204" pitchFamily="50" charset="-128"/>
                <a:ea typeface="Meiryo UI" panose="020B0604030504040204" pitchFamily="50" charset="-128"/>
                <a:sym typeface="Wingdings" panose="05000000000000000000" pitchFamily="2" charset="2"/>
              </a:rPr>
              <a:t>五百石</a:t>
            </a: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駅</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84" name="正方形/長方形 83">
            <a:extLst>
              <a:ext uri="{FF2B5EF4-FFF2-40B4-BE49-F238E27FC236}">
                <a16:creationId xmlns="" xmlns:a16="http://schemas.microsoft.com/office/drawing/2014/main" id="{BE31AC2B-A57B-4526-83D8-E45878C32B30}"/>
              </a:ext>
            </a:extLst>
          </p:cNvPr>
          <p:cNvSpPr/>
          <p:nvPr/>
        </p:nvSpPr>
        <p:spPr>
          <a:xfrm>
            <a:off x="2237163" y="7133652"/>
            <a:ext cx="536791" cy="138499"/>
          </a:xfrm>
          <a:prstGeom prst="rect">
            <a:avLst/>
          </a:prstGeom>
          <a:solidFill>
            <a:srgbClr val="002060"/>
          </a:solidFill>
        </p:spPr>
        <p:txBody>
          <a:bodyPr wrap="square" lIns="0" tIns="0" rIns="0" bIns="0">
            <a:spAutoFit/>
          </a:bodyPr>
          <a:lstStyle/>
          <a:p>
            <a:pPr marL="266700" indent="-266700" algn="ctr"/>
            <a:r>
              <a:rPr lang="ja-JP" altLang="en-US" sz="900" dirty="0">
                <a:solidFill>
                  <a:schemeClr val="bg1"/>
                </a:solidFill>
                <a:latin typeface="Meiryo UI" panose="020B0604030504040204" pitchFamily="50" charset="-128"/>
                <a:ea typeface="Meiryo UI" panose="020B0604030504040204" pitchFamily="50" charset="-128"/>
                <a:sym typeface="Wingdings" panose="05000000000000000000" pitchFamily="2" charset="2"/>
              </a:rPr>
              <a:t>岩峅寺駅</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109" name="正方形/長方形 108"/>
          <p:cNvSpPr/>
          <p:nvPr/>
        </p:nvSpPr>
        <p:spPr>
          <a:xfrm>
            <a:off x="1746215" y="6412837"/>
            <a:ext cx="453844" cy="230832"/>
          </a:xfrm>
          <a:prstGeom prst="rect">
            <a:avLst/>
          </a:prstGeom>
          <a:noFill/>
        </p:spPr>
        <p:txBody>
          <a:bodyPr wrap="square">
            <a:spAutoFit/>
          </a:bodyPr>
          <a:lstStyle/>
          <a:p>
            <a:pPr fontAlgn="ctr"/>
            <a:r>
              <a:rPr lang="ja-JP" altLang="en-US" sz="900" dirty="0" smtClean="0">
                <a:latin typeface="Meiryo UI" panose="020B0604030504040204" pitchFamily="50" charset="-128"/>
                <a:ea typeface="Meiryo UI" panose="020B0604030504040204" pitchFamily="50" charset="-128"/>
              </a:rPr>
              <a:t>地鉄</a:t>
            </a:r>
            <a:endParaRPr lang="en-US" altLang="ja-JP" sz="900" dirty="0" smtClean="0">
              <a:latin typeface="Meiryo UI" panose="020B0604030504040204" pitchFamily="50" charset="-128"/>
              <a:ea typeface="Meiryo UI" panose="020B0604030504040204" pitchFamily="50" charset="-128"/>
            </a:endParaRPr>
          </a:p>
        </p:txBody>
      </p:sp>
      <p:sp>
        <p:nvSpPr>
          <p:cNvPr id="86" name="円/楕円 85"/>
          <p:cNvSpPr/>
          <p:nvPr/>
        </p:nvSpPr>
        <p:spPr>
          <a:xfrm>
            <a:off x="2594709" y="6297101"/>
            <a:ext cx="108000" cy="10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a:extLst>
              <a:ext uri="{FF2B5EF4-FFF2-40B4-BE49-F238E27FC236}">
                <a16:creationId xmlns="" xmlns:a16="http://schemas.microsoft.com/office/drawing/2014/main" id="{BE31AC2B-A57B-4526-83D8-E45878C32B30}"/>
              </a:ext>
            </a:extLst>
          </p:cNvPr>
          <p:cNvSpPr/>
          <p:nvPr/>
        </p:nvSpPr>
        <p:spPr>
          <a:xfrm>
            <a:off x="2453958" y="6420302"/>
            <a:ext cx="979628" cy="138499"/>
          </a:xfrm>
          <a:prstGeom prst="rect">
            <a:avLst/>
          </a:prstGeom>
          <a:solidFill>
            <a:schemeClr val="accent6">
              <a:lumMod val="50000"/>
            </a:schemeClr>
          </a:solidFill>
        </p:spPr>
        <p:txBody>
          <a:bodyPr wrap="square" lIns="0" tIns="0" rIns="0" bIns="0">
            <a:spAutoFit/>
          </a:bodyPr>
          <a:lstStyle/>
          <a:p>
            <a:pPr marL="266700" indent="-266700"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グリーンパーク吉峰</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87" name="正方形/長方形 86"/>
          <p:cNvSpPr/>
          <p:nvPr/>
        </p:nvSpPr>
        <p:spPr>
          <a:xfrm>
            <a:off x="2764629" y="6940745"/>
            <a:ext cx="1148470" cy="369332"/>
          </a:xfrm>
          <a:prstGeom prst="rect">
            <a:avLst/>
          </a:prstGeom>
          <a:noFill/>
        </p:spPr>
        <p:txBody>
          <a:bodyPr wrap="square">
            <a:spAutoFit/>
          </a:bodyPr>
          <a:lstStyle/>
          <a:p>
            <a:pPr fontAlgn="ctr"/>
            <a:r>
              <a:rPr lang="en-US" altLang="ja-JP" sz="900" dirty="0" smtClean="0">
                <a:latin typeface="Meiryo UI" panose="020B0604030504040204" pitchFamily="50" charset="-128"/>
                <a:ea typeface="Meiryo UI" panose="020B0604030504040204" pitchFamily="50" charset="-128"/>
              </a:rPr>
              <a:t>E-BIKE</a:t>
            </a:r>
            <a:r>
              <a:rPr lang="ja-JP" altLang="en-US" sz="900" dirty="0" smtClean="0">
                <a:latin typeface="Meiryo UI" panose="020B0604030504040204" pitchFamily="50" charset="-128"/>
                <a:ea typeface="Meiryo UI" panose="020B0604030504040204" pitchFamily="50" charset="-128"/>
              </a:rPr>
              <a:t>を</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返却</a:t>
            </a:r>
            <a:endParaRPr lang="en-US" altLang="ja-JP" sz="900" dirty="0" smtClean="0">
              <a:latin typeface="Meiryo UI" panose="020B0604030504040204" pitchFamily="50" charset="-128"/>
              <a:ea typeface="Meiryo UI" panose="020B0604030504040204" pitchFamily="50" charset="-128"/>
            </a:endParaRPr>
          </a:p>
        </p:txBody>
      </p:sp>
      <p:sp>
        <p:nvSpPr>
          <p:cNvPr id="91" name="正方形/長方形 90"/>
          <p:cNvSpPr/>
          <p:nvPr/>
        </p:nvSpPr>
        <p:spPr>
          <a:xfrm>
            <a:off x="609260" y="6707356"/>
            <a:ext cx="1692757" cy="646331"/>
          </a:xfrm>
          <a:prstGeom prst="rect">
            <a:avLst/>
          </a:prstGeom>
          <a:noFill/>
        </p:spPr>
        <p:txBody>
          <a:bodyPr wrap="square">
            <a:spAutoFit/>
          </a:bodyPr>
          <a:lstStyle/>
          <a:p>
            <a:pPr fontAlgn="ctr"/>
            <a:r>
              <a:rPr lang="en-US" altLang="ja-JP" sz="900" dirty="0" smtClean="0">
                <a:solidFill>
                  <a:srgbClr val="FDA301"/>
                </a:solidFill>
                <a:latin typeface="Meiryo UI" panose="020B0604030504040204" pitchFamily="50" charset="-128"/>
                <a:ea typeface="Meiryo UI" panose="020B0604030504040204" pitchFamily="50" charset="-128"/>
              </a:rPr>
              <a:t>※</a:t>
            </a:r>
            <a:r>
              <a:rPr lang="ja-JP" altLang="en-US" sz="900" dirty="0" smtClean="0">
                <a:solidFill>
                  <a:srgbClr val="FDA301"/>
                </a:solidFill>
                <a:latin typeface="Meiryo UI" panose="020B0604030504040204" pitchFamily="50" charset="-128"/>
                <a:ea typeface="Meiryo UI" panose="020B0604030504040204" pitchFamily="50" charset="-128"/>
              </a:rPr>
              <a:t>行きは電車で移動し、</a:t>
            </a:r>
            <a:endParaRPr lang="en-US" altLang="ja-JP" sz="900" dirty="0" smtClean="0">
              <a:solidFill>
                <a:srgbClr val="FDA301"/>
              </a:solidFill>
              <a:latin typeface="Meiryo UI" panose="020B0604030504040204" pitchFamily="50" charset="-128"/>
              <a:ea typeface="Meiryo UI" panose="020B0604030504040204" pitchFamily="50" charset="-128"/>
            </a:endParaRPr>
          </a:p>
          <a:p>
            <a:pPr fontAlgn="ctr"/>
            <a:r>
              <a:rPr lang="ja-JP" altLang="en-US" sz="900" dirty="0">
                <a:solidFill>
                  <a:srgbClr val="FDA301"/>
                </a:solidFill>
                <a:latin typeface="Meiryo UI" panose="020B0604030504040204" pitchFamily="50" charset="-128"/>
                <a:ea typeface="Meiryo UI" panose="020B0604030504040204" pitchFamily="50" charset="-128"/>
              </a:rPr>
              <a:t>　</a:t>
            </a:r>
            <a:r>
              <a:rPr lang="ja-JP" altLang="en-US" sz="900" dirty="0" smtClean="0">
                <a:solidFill>
                  <a:srgbClr val="FDA301"/>
                </a:solidFill>
                <a:latin typeface="Meiryo UI" panose="020B0604030504040204" pitchFamily="50" charset="-128"/>
                <a:ea typeface="Meiryo UI" panose="020B0604030504040204" pitchFamily="50" charset="-128"/>
              </a:rPr>
              <a:t>帰りはダウンヒルが楽しめる</a:t>
            </a:r>
          </a:p>
          <a:p>
            <a:pPr fontAlgn="ctr"/>
            <a:r>
              <a:rPr lang="en-US" altLang="ja-JP" sz="900" dirty="0" smtClean="0">
                <a:solidFill>
                  <a:srgbClr val="FDA301"/>
                </a:solidFill>
                <a:latin typeface="Meiryo UI" panose="020B0604030504040204" pitchFamily="50" charset="-128"/>
                <a:ea typeface="Meiryo UI" panose="020B0604030504040204" pitchFamily="50" charset="-128"/>
              </a:rPr>
              <a:t>※</a:t>
            </a:r>
            <a:r>
              <a:rPr lang="ja-JP" altLang="en-US" sz="900" dirty="0" smtClean="0">
                <a:solidFill>
                  <a:srgbClr val="FDA301"/>
                </a:solidFill>
                <a:latin typeface="Meiryo UI" panose="020B0604030504040204" pitchFamily="50" charset="-128"/>
                <a:ea typeface="Meiryo UI" panose="020B0604030504040204" pitchFamily="50" charset="-128"/>
              </a:rPr>
              <a:t>地鉄にマイ自転車を</a:t>
            </a:r>
            <a:endParaRPr lang="en-US" altLang="ja-JP" sz="900" dirty="0" smtClean="0">
              <a:solidFill>
                <a:srgbClr val="FDA301"/>
              </a:solidFill>
              <a:latin typeface="Meiryo UI" panose="020B0604030504040204" pitchFamily="50" charset="-128"/>
              <a:ea typeface="Meiryo UI" panose="020B0604030504040204" pitchFamily="50" charset="-128"/>
            </a:endParaRPr>
          </a:p>
          <a:p>
            <a:pPr fontAlgn="ctr"/>
            <a:r>
              <a:rPr lang="ja-JP" altLang="en-US" sz="900" dirty="0">
                <a:solidFill>
                  <a:srgbClr val="FDA301"/>
                </a:solidFill>
                <a:latin typeface="Meiryo UI" panose="020B0604030504040204" pitchFamily="50" charset="-128"/>
                <a:ea typeface="Meiryo UI" panose="020B0604030504040204" pitchFamily="50" charset="-128"/>
              </a:rPr>
              <a:t>　</a:t>
            </a:r>
            <a:r>
              <a:rPr lang="ja-JP" altLang="en-US" sz="900" dirty="0" smtClean="0">
                <a:solidFill>
                  <a:srgbClr val="FDA301"/>
                </a:solidFill>
                <a:latin typeface="Meiryo UI" panose="020B0604030504040204" pitchFamily="50" charset="-128"/>
                <a:ea typeface="Meiryo UI" panose="020B0604030504040204" pitchFamily="50" charset="-128"/>
              </a:rPr>
              <a:t>持ち込むことも可</a:t>
            </a:r>
            <a:endParaRPr lang="en-US" altLang="ja-JP" sz="900" dirty="0" smtClean="0">
              <a:solidFill>
                <a:srgbClr val="FDA301"/>
              </a:solidFill>
              <a:latin typeface="Meiryo UI" panose="020B0604030504040204" pitchFamily="50" charset="-128"/>
              <a:ea typeface="Meiryo UI" panose="020B0604030504040204" pitchFamily="50" charset="-128"/>
            </a:endParaRPr>
          </a:p>
        </p:txBody>
      </p:sp>
      <p:sp>
        <p:nvSpPr>
          <p:cNvPr id="99" name="円弧 98"/>
          <p:cNvSpPr/>
          <p:nvPr/>
        </p:nvSpPr>
        <p:spPr>
          <a:xfrm rot="4500000">
            <a:off x="1883648" y="5995289"/>
            <a:ext cx="973925" cy="475745"/>
          </a:xfrm>
          <a:prstGeom prst="arc">
            <a:avLst>
              <a:gd name="adj1" fmla="val 1313080"/>
              <a:gd name="adj2" fmla="val 13887653"/>
            </a:avLst>
          </a:prstGeom>
          <a:ln w="28575">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0" name="正方形/長方形 99">
            <a:extLst>
              <a:ext uri="{FF2B5EF4-FFF2-40B4-BE49-F238E27FC236}">
                <a16:creationId xmlns="" xmlns:a16="http://schemas.microsoft.com/office/drawing/2014/main" id="{BE31AC2B-A57B-4526-83D8-E45878C32B30}"/>
              </a:ext>
            </a:extLst>
          </p:cNvPr>
          <p:cNvSpPr/>
          <p:nvPr/>
        </p:nvSpPr>
        <p:spPr>
          <a:xfrm>
            <a:off x="1823702" y="5563287"/>
            <a:ext cx="828000" cy="138499"/>
          </a:xfrm>
          <a:prstGeom prst="rect">
            <a:avLst/>
          </a:prstGeom>
          <a:solidFill>
            <a:schemeClr val="accent6">
              <a:lumMod val="50000"/>
            </a:schemeClr>
          </a:solidFill>
        </p:spPr>
        <p:txBody>
          <a:bodyPr wrap="square" lIns="0" tIns="0" rIns="0" bIns="0">
            <a:spAutoFit/>
          </a:bodyPr>
          <a:lstStyle/>
          <a:p>
            <a:pPr marL="266700" indent="-266700" algn="ctr"/>
            <a:r>
              <a:rPr lang="ja-JP" altLang="en-US" sz="900" dirty="0">
                <a:solidFill>
                  <a:schemeClr val="bg1"/>
                </a:solidFill>
                <a:latin typeface="Meiryo UI" panose="020B0604030504040204" pitchFamily="50" charset="-128"/>
                <a:ea typeface="Meiryo UI" panose="020B0604030504040204" pitchFamily="50" charset="-128"/>
                <a:sym typeface="Wingdings" panose="05000000000000000000" pitchFamily="2" charset="2"/>
              </a:rPr>
              <a:t>立山町平野部</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107" name="正方形/長方形 106">
            <a:extLst>
              <a:ext uri="{FF2B5EF4-FFF2-40B4-BE49-F238E27FC236}">
                <a16:creationId xmlns="" xmlns:a16="http://schemas.microsoft.com/office/drawing/2014/main" id="{BE31AC2B-A57B-4526-83D8-E45878C32B30}"/>
              </a:ext>
            </a:extLst>
          </p:cNvPr>
          <p:cNvSpPr/>
          <p:nvPr/>
        </p:nvSpPr>
        <p:spPr>
          <a:xfrm>
            <a:off x="8472671" y="6377106"/>
            <a:ext cx="432000" cy="138499"/>
          </a:xfrm>
          <a:prstGeom prst="rect">
            <a:avLst/>
          </a:prstGeom>
          <a:solidFill>
            <a:schemeClr val="accent6">
              <a:lumMod val="50000"/>
            </a:schemeClr>
          </a:solidFill>
        </p:spPr>
        <p:txBody>
          <a:bodyPr wrap="square" lIns="0" tIns="0" rIns="0" bIns="0">
            <a:spAutoFit/>
          </a:bodyPr>
          <a:lstStyle/>
          <a:p>
            <a:pPr marL="266700" indent="-266700"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称名滝</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118" name="円/楕円 117"/>
          <p:cNvSpPr/>
          <p:nvPr/>
        </p:nvSpPr>
        <p:spPr>
          <a:xfrm>
            <a:off x="7164949" y="6760271"/>
            <a:ext cx="108000" cy="10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9" name="正方形/長方形 118"/>
          <p:cNvSpPr/>
          <p:nvPr/>
        </p:nvSpPr>
        <p:spPr>
          <a:xfrm>
            <a:off x="5727369" y="4690344"/>
            <a:ext cx="4146394" cy="338554"/>
          </a:xfrm>
          <a:prstGeom prst="rect">
            <a:avLst/>
          </a:prstGeom>
          <a:solidFill>
            <a:schemeClr val="accent1">
              <a:lumMod val="40000"/>
              <a:lumOff val="60000"/>
            </a:schemeClr>
          </a:solidFill>
        </p:spPr>
        <p:txBody>
          <a:bodyPr wrap="square">
            <a:spAutoFit/>
          </a:bodyPr>
          <a:lstStyle/>
          <a:p>
            <a:pPr fontAlgn="ctr"/>
            <a:r>
              <a:rPr lang="en-US" altLang="ja-JP" sz="1600" dirty="0">
                <a:latin typeface="Meiryo UI" panose="020B0604030504040204" pitchFamily="50" charset="-128"/>
                <a:ea typeface="Meiryo UI" panose="020B0604030504040204" pitchFamily="50" charset="-128"/>
              </a:rPr>
              <a:t>E</a:t>
            </a:r>
            <a:r>
              <a:rPr lang="ja-JP" altLang="en-US" sz="1600" dirty="0" smtClean="0">
                <a:latin typeface="Meiryo UI" panose="020B0604030504040204" pitchFamily="50" charset="-128"/>
                <a:ea typeface="Meiryo UI" panose="020B0604030504040204" pitchFamily="50" charset="-128"/>
              </a:rPr>
              <a:t>）アルペンルート通り抜けダウンヒルコース</a:t>
            </a:r>
            <a:endParaRPr lang="ja-JP" altLang="en-US" sz="1600" dirty="0">
              <a:latin typeface="Meiryo UI" panose="020B0604030504040204" pitchFamily="50" charset="-128"/>
              <a:ea typeface="Meiryo UI" panose="020B0604030504040204" pitchFamily="50" charset="-128"/>
            </a:endParaRPr>
          </a:p>
        </p:txBody>
      </p:sp>
      <p:sp>
        <p:nvSpPr>
          <p:cNvPr id="120" name="正方形/長方形 119"/>
          <p:cNvSpPr/>
          <p:nvPr/>
        </p:nvSpPr>
        <p:spPr>
          <a:xfrm>
            <a:off x="5605390" y="5088603"/>
            <a:ext cx="4101395" cy="461665"/>
          </a:xfrm>
          <a:prstGeom prst="rect">
            <a:avLst/>
          </a:prstGeom>
          <a:noFill/>
        </p:spPr>
        <p:txBody>
          <a:bodyPr wrap="square">
            <a:spAutoFit/>
          </a:bodyPr>
          <a:lstStyle/>
          <a:p>
            <a:pPr fontAlgn="ctr"/>
            <a:r>
              <a:rPr lang="ja-JP" altLang="en-US" sz="1200" dirty="0" smtClean="0">
                <a:latin typeface="Meiryo UI" panose="020B0604030504040204" pitchFamily="50" charset="-128"/>
                <a:ea typeface="Meiryo UI" panose="020B0604030504040204" pitchFamily="50" charset="-128"/>
              </a:rPr>
              <a:t>＞立山</a:t>
            </a:r>
            <a:r>
              <a:rPr lang="ja-JP" altLang="en-US" sz="1200" dirty="0">
                <a:latin typeface="Meiryo UI" panose="020B0604030504040204" pitchFamily="50" charset="-128"/>
                <a:ea typeface="Meiryo UI" panose="020B0604030504040204" pitchFamily="50" charset="-128"/>
              </a:rPr>
              <a:t>駅</a:t>
            </a:r>
            <a:r>
              <a:rPr lang="ja-JP" altLang="en-US" sz="1200" dirty="0" smtClean="0">
                <a:latin typeface="Meiryo UI" panose="020B0604030504040204" pitchFamily="50" charset="-128"/>
                <a:ea typeface="Meiryo UI" panose="020B0604030504040204" pitchFamily="50" charset="-128"/>
              </a:rPr>
              <a:t>～立山町内の駅の間をダウンヒル、</a:t>
            </a:r>
            <a:endParaRPr lang="en-US" altLang="ja-JP" sz="1200" dirty="0" smtClean="0">
              <a:latin typeface="Meiryo UI" panose="020B0604030504040204" pitchFamily="50" charset="-128"/>
              <a:ea typeface="Meiryo UI" panose="020B0604030504040204" pitchFamily="50" charset="-128"/>
            </a:endParaRPr>
          </a:p>
          <a:p>
            <a:pPr fontAlgn="ct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地鉄を使って富山駅へ（富山駅で手荷物を受け取れる）</a:t>
            </a:r>
            <a:endParaRPr lang="en-US" altLang="ja-JP" sz="1200" dirty="0" smtClean="0">
              <a:latin typeface="Meiryo UI" panose="020B0604030504040204" pitchFamily="50" charset="-128"/>
              <a:ea typeface="Meiryo UI" panose="020B0604030504040204" pitchFamily="50" charset="-128"/>
            </a:endParaRPr>
          </a:p>
        </p:txBody>
      </p:sp>
      <p:sp>
        <p:nvSpPr>
          <p:cNvPr id="121" name="円弧 120"/>
          <p:cNvSpPr/>
          <p:nvPr/>
        </p:nvSpPr>
        <p:spPr>
          <a:xfrm>
            <a:off x="6431427" y="5110665"/>
            <a:ext cx="2853564" cy="1796720"/>
          </a:xfrm>
          <a:prstGeom prst="arc">
            <a:avLst>
              <a:gd name="adj1" fmla="val 4345111"/>
              <a:gd name="adj2" fmla="val 754371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3" name="正方形/長方形 122"/>
          <p:cNvSpPr/>
          <p:nvPr/>
        </p:nvSpPr>
        <p:spPr>
          <a:xfrm>
            <a:off x="8369735" y="6019360"/>
            <a:ext cx="915256" cy="369332"/>
          </a:xfrm>
          <a:prstGeom prst="rect">
            <a:avLst/>
          </a:prstGeom>
          <a:noFill/>
        </p:spPr>
        <p:txBody>
          <a:bodyPr wrap="square">
            <a:spAutoFit/>
          </a:bodyPr>
          <a:lstStyle/>
          <a:p>
            <a:pPr fontAlgn="ctr"/>
            <a:r>
              <a:rPr lang="ja-JP" altLang="en-US" sz="900" dirty="0" smtClean="0">
                <a:latin typeface="Meiryo UI" panose="020B0604030504040204" pitchFamily="50" charset="-128"/>
                <a:ea typeface="Meiryo UI" panose="020B0604030504040204" pitchFamily="50" charset="-128"/>
              </a:rPr>
              <a:t>称名滝まで</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足を</a:t>
            </a:r>
            <a:r>
              <a:rPr lang="ja-JP" altLang="en-US" sz="900" dirty="0" smtClean="0">
                <a:latin typeface="Meiryo UI" panose="020B0604030504040204" pitchFamily="50" charset="-128"/>
                <a:ea typeface="Meiryo UI" panose="020B0604030504040204" pitchFamily="50" charset="-128"/>
              </a:rPr>
              <a:t>延ばす</a:t>
            </a:r>
            <a:endParaRPr lang="en-US" altLang="ja-JP" sz="900" dirty="0" smtClean="0">
              <a:latin typeface="Meiryo UI" panose="020B0604030504040204" pitchFamily="50" charset="-128"/>
              <a:ea typeface="Meiryo UI" panose="020B0604030504040204" pitchFamily="50" charset="-128"/>
            </a:endParaRPr>
          </a:p>
        </p:txBody>
      </p:sp>
      <p:sp>
        <p:nvSpPr>
          <p:cNvPr id="124" name="円/楕円 123"/>
          <p:cNvSpPr/>
          <p:nvPr/>
        </p:nvSpPr>
        <p:spPr>
          <a:xfrm>
            <a:off x="8657058" y="6523545"/>
            <a:ext cx="108000" cy="10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円弧 125"/>
          <p:cNvSpPr/>
          <p:nvPr/>
        </p:nvSpPr>
        <p:spPr>
          <a:xfrm flipH="1">
            <a:off x="8023603" y="6412837"/>
            <a:ext cx="657292" cy="449647"/>
          </a:xfrm>
          <a:prstGeom prst="arc">
            <a:avLst>
              <a:gd name="adj1" fmla="val 6107563"/>
              <a:gd name="adj2" fmla="val 10801926"/>
            </a:avLst>
          </a:prstGeom>
          <a:ln w="28575">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8" name="正方形/長方形 127">
            <a:extLst>
              <a:ext uri="{FF2B5EF4-FFF2-40B4-BE49-F238E27FC236}">
                <a16:creationId xmlns="" xmlns:a16="http://schemas.microsoft.com/office/drawing/2014/main" id="{BE31AC2B-A57B-4526-83D8-E45878C32B30}"/>
              </a:ext>
            </a:extLst>
          </p:cNvPr>
          <p:cNvSpPr/>
          <p:nvPr/>
        </p:nvSpPr>
        <p:spPr>
          <a:xfrm>
            <a:off x="8164906" y="6979622"/>
            <a:ext cx="425213" cy="138499"/>
          </a:xfrm>
          <a:prstGeom prst="rect">
            <a:avLst/>
          </a:prstGeom>
          <a:solidFill>
            <a:srgbClr val="002060"/>
          </a:solidFill>
        </p:spPr>
        <p:txBody>
          <a:bodyPr wrap="square" lIns="0" tIns="0" rIns="0" bIns="0">
            <a:spAutoFit/>
          </a:bodyPr>
          <a:lstStyle/>
          <a:p>
            <a:pPr marL="266700" indent="-266700"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立山駅</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129" name="円/楕円 128"/>
          <p:cNvSpPr/>
          <p:nvPr/>
        </p:nvSpPr>
        <p:spPr>
          <a:xfrm>
            <a:off x="6388983" y="5847505"/>
            <a:ext cx="108000" cy="10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正方形/長方形 129">
            <a:extLst>
              <a:ext uri="{FF2B5EF4-FFF2-40B4-BE49-F238E27FC236}">
                <a16:creationId xmlns="" xmlns:a16="http://schemas.microsoft.com/office/drawing/2014/main" id="{BE31AC2B-A57B-4526-83D8-E45878C32B30}"/>
              </a:ext>
            </a:extLst>
          </p:cNvPr>
          <p:cNvSpPr/>
          <p:nvPr/>
        </p:nvSpPr>
        <p:spPr>
          <a:xfrm>
            <a:off x="5875370" y="5908207"/>
            <a:ext cx="425213" cy="138499"/>
          </a:xfrm>
          <a:prstGeom prst="rect">
            <a:avLst/>
          </a:prstGeom>
          <a:solidFill>
            <a:srgbClr val="002060"/>
          </a:solidFill>
        </p:spPr>
        <p:txBody>
          <a:bodyPr wrap="square" lIns="0" tIns="0" rIns="0" bIns="0">
            <a:spAutoFit/>
          </a:bodyPr>
          <a:lstStyle/>
          <a:p>
            <a:pPr marL="266700" indent="-266700"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富山駅</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131" name="円/楕円 130"/>
          <p:cNvSpPr/>
          <p:nvPr/>
        </p:nvSpPr>
        <p:spPr>
          <a:xfrm>
            <a:off x="8221207" y="6833942"/>
            <a:ext cx="108000" cy="10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円弧 132"/>
          <p:cNvSpPr/>
          <p:nvPr/>
        </p:nvSpPr>
        <p:spPr>
          <a:xfrm rot="10516236" flipH="1">
            <a:off x="8325821" y="6569905"/>
            <a:ext cx="657292" cy="449647"/>
          </a:xfrm>
          <a:prstGeom prst="arc">
            <a:avLst>
              <a:gd name="adj1" fmla="val 6107563"/>
              <a:gd name="adj2" fmla="val 10801926"/>
            </a:avLst>
          </a:prstGeom>
          <a:ln w="28575">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4" name="円弧 133"/>
          <p:cNvSpPr/>
          <p:nvPr/>
        </p:nvSpPr>
        <p:spPr>
          <a:xfrm>
            <a:off x="7151850" y="5609429"/>
            <a:ext cx="2278489" cy="1289219"/>
          </a:xfrm>
          <a:prstGeom prst="arc">
            <a:avLst>
              <a:gd name="adj1" fmla="val 970511"/>
              <a:gd name="adj2" fmla="val 5129728"/>
            </a:avLst>
          </a:prstGeom>
          <a:ln w="28575">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5" name="正方形/長方形 134">
            <a:extLst>
              <a:ext uri="{FF2B5EF4-FFF2-40B4-BE49-F238E27FC236}">
                <a16:creationId xmlns="" xmlns:a16="http://schemas.microsoft.com/office/drawing/2014/main" id="{BE31AC2B-A57B-4526-83D8-E45878C32B30}"/>
              </a:ext>
            </a:extLst>
          </p:cNvPr>
          <p:cNvSpPr/>
          <p:nvPr/>
        </p:nvSpPr>
        <p:spPr>
          <a:xfrm>
            <a:off x="8978766" y="6531092"/>
            <a:ext cx="786842" cy="276999"/>
          </a:xfrm>
          <a:prstGeom prst="rect">
            <a:avLst/>
          </a:prstGeom>
          <a:solidFill>
            <a:srgbClr val="002060"/>
          </a:solidFill>
        </p:spPr>
        <p:txBody>
          <a:bodyPr wrap="square" lIns="0" tIns="0" rIns="0" bIns="0">
            <a:spAutoFit/>
          </a:bodyPr>
          <a:lstStyle/>
          <a:p>
            <a:pPr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立山黒部</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a:p>
            <a:pPr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アルペンルート</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136" name="円弧 135"/>
          <p:cNvSpPr/>
          <p:nvPr/>
        </p:nvSpPr>
        <p:spPr>
          <a:xfrm rot="5604687">
            <a:off x="6986006" y="6155826"/>
            <a:ext cx="678692" cy="508746"/>
          </a:xfrm>
          <a:prstGeom prst="arc">
            <a:avLst>
              <a:gd name="adj1" fmla="val 1313080"/>
              <a:gd name="adj2" fmla="val 20723696"/>
            </a:avLst>
          </a:prstGeom>
          <a:ln w="28575">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7" name="正方形/長方形 136"/>
          <p:cNvSpPr/>
          <p:nvPr/>
        </p:nvSpPr>
        <p:spPr>
          <a:xfrm>
            <a:off x="7267250" y="5756865"/>
            <a:ext cx="1289926" cy="369332"/>
          </a:xfrm>
          <a:prstGeom prst="rect">
            <a:avLst/>
          </a:prstGeom>
          <a:noFill/>
        </p:spPr>
        <p:txBody>
          <a:bodyPr wrap="square">
            <a:spAutoFit/>
          </a:bodyPr>
          <a:lstStyle/>
          <a:p>
            <a:pPr fontAlgn="ctr"/>
            <a:r>
              <a:rPr lang="ja-JP" altLang="en-US" sz="900" dirty="0" smtClean="0">
                <a:latin typeface="Meiryo UI" panose="020B0604030504040204" pitchFamily="50" charset="-128"/>
                <a:ea typeface="Meiryo UI" panose="020B0604030504040204" pitchFamily="50" charset="-128"/>
              </a:rPr>
              <a:t>途上での立山町内周遊宿泊も見込む</a:t>
            </a:r>
            <a:endParaRPr lang="en-US" altLang="ja-JP" sz="900" dirty="0" smtClean="0">
              <a:latin typeface="Meiryo UI" panose="020B0604030504040204" pitchFamily="50" charset="-128"/>
              <a:ea typeface="Meiryo UI" panose="020B0604030504040204" pitchFamily="50" charset="-128"/>
            </a:endParaRPr>
          </a:p>
        </p:txBody>
      </p:sp>
      <p:sp>
        <p:nvSpPr>
          <p:cNvPr id="138" name="正方形/長方形 137"/>
          <p:cNvSpPr/>
          <p:nvPr/>
        </p:nvSpPr>
        <p:spPr>
          <a:xfrm>
            <a:off x="8319116" y="7089410"/>
            <a:ext cx="1148470" cy="369332"/>
          </a:xfrm>
          <a:prstGeom prst="rect">
            <a:avLst/>
          </a:prstGeom>
          <a:noFill/>
        </p:spPr>
        <p:txBody>
          <a:bodyPr wrap="square">
            <a:spAutoFit/>
          </a:bodyPr>
          <a:lstStyle/>
          <a:p>
            <a:pPr fontAlgn="ctr"/>
            <a:r>
              <a:rPr lang="en-US" altLang="ja-JP" sz="900" dirty="0" smtClean="0">
                <a:latin typeface="Meiryo UI" panose="020B0604030504040204" pitchFamily="50" charset="-128"/>
                <a:ea typeface="Meiryo UI" panose="020B0604030504040204" pitchFamily="50" charset="-128"/>
              </a:rPr>
              <a:t>E-BIKE</a:t>
            </a:r>
            <a:r>
              <a:rPr lang="ja-JP" altLang="en-US" sz="900" dirty="0" smtClean="0">
                <a:latin typeface="Meiryo UI" panose="020B0604030504040204" pitchFamily="50" charset="-128"/>
                <a:ea typeface="Meiryo UI" panose="020B0604030504040204" pitchFamily="50" charset="-128"/>
              </a:rPr>
              <a:t>を</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レンタル</a:t>
            </a:r>
            <a:endParaRPr lang="en-US" altLang="ja-JP" sz="900" dirty="0" smtClean="0">
              <a:latin typeface="Meiryo UI" panose="020B0604030504040204" pitchFamily="50" charset="-128"/>
              <a:ea typeface="Meiryo UI" panose="020B0604030504040204" pitchFamily="50" charset="-128"/>
            </a:endParaRPr>
          </a:p>
        </p:txBody>
      </p:sp>
      <p:sp>
        <p:nvSpPr>
          <p:cNvPr id="141" name="円弧 140"/>
          <p:cNvSpPr/>
          <p:nvPr/>
        </p:nvSpPr>
        <p:spPr>
          <a:xfrm>
            <a:off x="6452555" y="5081748"/>
            <a:ext cx="2853564" cy="1796720"/>
          </a:xfrm>
          <a:prstGeom prst="arc">
            <a:avLst>
              <a:gd name="adj1" fmla="val 8012804"/>
              <a:gd name="adj2" fmla="val 10724559"/>
            </a:avLst>
          </a:prstGeom>
          <a:ln w="28575">
            <a:solidFill>
              <a:srgbClr val="FFC000"/>
            </a:solidFill>
            <a:prstDash val="sysDot"/>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48" name="正方形/長方形 147">
            <a:extLst>
              <a:ext uri="{FF2B5EF4-FFF2-40B4-BE49-F238E27FC236}">
                <a16:creationId xmlns="" xmlns:a16="http://schemas.microsoft.com/office/drawing/2014/main" id="{BE31AC2B-A57B-4526-83D8-E45878C32B30}"/>
              </a:ext>
            </a:extLst>
          </p:cNvPr>
          <p:cNvSpPr/>
          <p:nvPr/>
        </p:nvSpPr>
        <p:spPr>
          <a:xfrm>
            <a:off x="6945940" y="6952015"/>
            <a:ext cx="536791" cy="138499"/>
          </a:xfrm>
          <a:prstGeom prst="rect">
            <a:avLst/>
          </a:prstGeom>
          <a:solidFill>
            <a:srgbClr val="002060"/>
          </a:solidFill>
        </p:spPr>
        <p:txBody>
          <a:bodyPr wrap="square" lIns="0" tIns="0" rIns="0" bIns="0">
            <a:spAutoFit/>
          </a:bodyPr>
          <a:lstStyle/>
          <a:p>
            <a:pPr marL="266700" indent="-266700" algn="ctr"/>
            <a:r>
              <a:rPr lang="ja-JP" altLang="en-US" sz="900" dirty="0">
                <a:solidFill>
                  <a:schemeClr val="bg1"/>
                </a:solidFill>
                <a:latin typeface="Meiryo UI" panose="020B0604030504040204" pitchFamily="50" charset="-128"/>
                <a:ea typeface="Meiryo UI" panose="020B0604030504040204" pitchFamily="50" charset="-128"/>
                <a:sym typeface="Wingdings" panose="05000000000000000000" pitchFamily="2" charset="2"/>
              </a:rPr>
              <a:t>五百石</a:t>
            </a: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駅</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154" name="正方形/長方形 153">
            <a:extLst>
              <a:ext uri="{FF2B5EF4-FFF2-40B4-BE49-F238E27FC236}">
                <a16:creationId xmlns="" xmlns:a16="http://schemas.microsoft.com/office/drawing/2014/main" id="{BE31AC2B-A57B-4526-83D8-E45878C32B30}"/>
              </a:ext>
            </a:extLst>
          </p:cNvPr>
          <p:cNvSpPr/>
          <p:nvPr/>
        </p:nvSpPr>
        <p:spPr>
          <a:xfrm>
            <a:off x="6945940" y="7133652"/>
            <a:ext cx="536791" cy="138499"/>
          </a:xfrm>
          <a:prstGeom prst="rect">
            <a:avLst/>
          </a:prstGeom>
          <a:solidFill>
            <a:srgbClr val="002060"/>
          </a:solidFill>
        </p:spPr>
        <p:txBody>
          <a:bodyPr wrap="square" lIns="0" tIns="0" rIns="0" bIns="0">
            <a:spAutoFit/>
          </a:bodyPr>
          <a:lstStyle/>
          <a:p>
            <a:pPr marL="266700" indent="-266700" algn="ctr"/>
            <a:r>
              <a:rPr lang="ja-JP" altLang="en-US" sz="900" dirty="0">
                <a:solidFill>
                  <a:schemeClr val="bg1"/>
                </a:solidFill>
                <a:latin typeface="Meiryo UI" panose="020B0604030504040204" pitchFamily="50" charset="-128"/>
                <a:ea typeface="Meiryo UI" panose="020B0604030504040204" pitchFamily="50" charset="-128"/>
                <a:sym typeface="Wingdings" panose="05000000000000000000" pitchFamily="2" charset="2"/>
              </a:rPr>
              <a:t>岩峅寺駅</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157" name="正方形/長方形 156"/>
          <p:cNvSpPr/>
          <p:nvPr/>
        </p:nvSpPr>
        <p:spPr>
          <a:xfrm>
            <a:off x="6454992" y="6412837"/>
            <a:ext cx="453844" cy="230832"/>
          </a:xfrm>
          <a:prstGeom prst="rect">
            <a:avLst/>
          </a:prstGeom>
          <a:noFill/>
        </p:spPr>
        <p:txBody>
          <a:bodyPr wrap="square">
            <a:spAutoFit/>
          </a:bodyPr>
          <a:lstStyle/>
          <a:p>
            <a:pPr fontAlgn="ctr"/>
            <a:r>
              <a:rPr lang="ja-JP" altLang="en-US" sz="900" dirty="0" smtClean="0">
                <a:latin typeface="Meiryo UI" panose="020B0604030504040204" pitchFamily="50" charset="-128"/>
                <a:ea typeface="Meiryo UI" panose="020B0604030504040204" pitchFamily="50" charset="-128"/>
              </a:rPr>
              <a:t>地鉄</a:t>
            </a:r>
            <a:endParaRPr lang="en-US" altLang="ja-JP" sz="900" dirty="0" smtClean="0">
              <a:latin typeface="Meiryo UI" panose="020B0604030504040204" pitchFamily="50" charset="-128"/>
              <a:ea typeface="Meiryo UI" panose="020B0604030504040204" pitchFamily="50" charset="-128"/>
            </a:endParaRPr>
          </a:p>
        </p:txBody>
      </p:sp>
      <p:sp>
        <p:nvSpPr>
          <p:cNvPr id="158" name="円/楕円 157"/>
          <p:cNvSpPr/>
          <p:nvPr/>
        </p:nvSpPr>
        <p:spPr>
          <a:xfrm>
            <a:off x="7303486" y="6297101"/>
            <a:ext cx="108000" cy="10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a:extLst>
              <a:ext uri="{FF2B5EF4-FFF2-40B4-BE49-F238E27FC236}">
                <a16:creationId xmlns="" xmlns:a16="http://schemas.microsoft.com/office/drawing/2014/main" id="{BE31AC2B-A57B-4526-83D8-E45878C32B30}"/>
              </a:ext>
            </a:extLst>
          </p:cNvPr>
          <p:cNvSpPr/>
          <p:nvPr/>
        </p:nvSpPr>
        <p:spPr>
          <a:xfrm>
            <a:off x="7162735" y="6420302"/>
            <a:ext cx="979628" cy="138499"/>
          </a:xfrm>
          <a:prstGeom prst="rect">
            <a:avLst/>
          </a:prstGeom>
          <a:solidFill>
            <a:schemeClr val="accent6">
              <a:lumMod val="50000"/>
            </a:schemeClr>
          </a:solidFill>
        </p:spPr>
        <p:txBody>
          <a:bodyPr wrap="square" lIns="0" tIns="0" rIns="0" bIns="0">
            <a:spAutoFit/>
          </a:bodyPr>
          <a:lstStyle/>
          <a:p>
            <a:pPr marL="266700" indent="-266700"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グリーンパーク吉峰</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160" name="正方形/長方形 159"/>
          <p:cNvSpPr/>
          <p:nvPr/>
        </p:nvSpPr>
        <p:spPr>
          <a:xfrm>
            <a:off x="7473406" y="6940745"/>
            <a:ext cx="1148470" cy="369332"/>
          </a:xfrm>
          <a:prstGeom prst="rect">
            <a:avLst/>
          </a:prstGeom>
          <a:noFill/>
        </p:spPr>
        <p:txBody>
          <a:bodyPr wrap="square">
            <a:spAutoFit/>
          </a:bodyPr>
          <a:lstStyle/>
          <a:p>
            <a:pPr fontAlgn="ctr"/>
            <a:r>
              <a:rPr lang="en-US" altLang="ja-JP" sz="900" dirty="0" smtClean="0">
                <a:latin typeface="Meiryo UI" panose="020B0604030504040204" pitchFamily="50" charset="-128"/>
                <a:ea typeface="Meiryo UI" panose="020B0604030504040204" pitchFamily="50" charset="-128"/>
              </a:rPr>
              <a:t>E-BIKE</a:t>
            </a:r>
            <a:r>
              <a:rPr lang="ja-JP" altLang="en-US" sz="900" dirty="0" smtClean="0">
                <a:latin typeface="Meiryo UI" panose="020B0604030504040204" pitchFamily="50" charset="-128"/>
                <a:ea typeface="Meiryo UI" panose="020B0604030504040204" pitchFamily="50" charset="-128"/>
              </a:rPr>
              <a:t>を</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a:latin typeface="Meiryo UI" panose="020B0604030504040204" pitchFamily="50" charset="-128"/>
                <a:ea typeface="Meiryo UI" panose="020B0604030504040204" pitchFamily="50" charset="-128"/>
              </a:rPr>
              <a:t>返却</a:t>
            </a:r>
            <a:endParaRPr lang="en-US" altLang="ja-JP" sz="900" dirty="0" smtClean="0">
              <a:latin typeface="Meiryo UI" panose="020B0604030504040204" pitchFamily="50" charset="-128"/>
              <a:ea typeface="Meiryo UI" panose="020B0604030504040204" pitchFamily="50" charset="-128"/>
            </a:endParaRPr>
          </a:p>
        </p:txBody>
      </p:sp>
      <p:sp>
        <p:nvSpPr>
          <p:cNvPr id="162" name="円弧 161"/>
          <p:cNvSpPr/>
          <p:nvPr/>
        </p:nvSpPr>
        <p:spPr>
          <a:xfrm flipV="1">
            <a:off x="9288836" y="6198321"/>
            <a:ext cx="723184" cy="649240"/>
          </a:xfrm>
          <a:prstGeom prst="arc">
            <a:avLst>
              <a:gd name="adj1" fmla="val 5474315"/>
              <a:gd name="adj2" fmla="val 10664844"/>
            </a:avLst>
          </a:prstGeom>
          <a:ln w="28575">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3" name="正方形/長方形 162"/>
          <p:cNvSpPr/>
          <p:nvPr/>
        </p:nvSpPr>
        <p:spPr>
          <a:xfrm>
            <a:off x="9140002" y="5596775"/>
            <a:ext cx="1148470" cy="507831"/>
          </a:xfrm>
          <a:prstGeom prst="rect">
            <a:avLst/>
          </a:prstGeom>
          <a:noFill/>
        </p:spPr>
        <p:txBody>
          <a:bodyPr wrap="square">
            <a:spAutoFit/>
          </a:bodyPr>
          <a:lstStyle/>
          <a:p>
            <a:pPr fontAlgn="ctr"/>
            <a:r>
              <a:rPr lang="ja-JP" altLang="en-US" sz="900" dirty="0" smtClean="0">
                <a:latin typeface="Meiryo UI" panose="020B0604030504040204" pitchFamily="50" charset="-128"/>
                <a:ea typeface="Meiryo UI" panose="020B0604030504040204" pitchFamily="50" charset="-128"/>
              </a:rPr>
              <a:t>大町市側からの</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手荷物配送との</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連携も可</a:t>
            </a:r>
            <a:endParaRPr lang="en-US" altLang="ja-JP" sz="900" dirty="0" smtClean="0">
              <a:latin typeface="Meiryo UI" panose="020B0604030504040204" pitchFamily="50" charset="-128"/>
              <a:ea typeface="Meiryo UI" panose="020B0604030504040204" pitchFamily="50" charset="-128"/>
            </a:endParaRPr>
          </a:p>
        </p:txBody>
      </p:sp>
      <p:sp>
        <p:nvSpPr>
          <p:cNvPr id="164" name="正方形/長方形 163"/>
          <p:cNvSpPr/>
          <p:nvPr/>
        </p:nvSpPr>
        <p:spPr>
          <a:xfrm>
            <a:off x="8952668" y="6860042"/>
            <a:ext cx="1323381" cy="507831"/>
          </a:xfrm>
          <a:prstGeom prst="rect">
            <a:avLst/>
          </a:prstGeom>
          <a:noFill/>
        </p:spPr>
        <p:txBody>
          <a:bodyPr wrap="square">
            <a:spAutoFit/>
          </a:bodyPr>
          <a:lstStyle/>
          <a:p>
            <a:pPr fontAlgn="ctr"/>
            <a:r>
              <a:rPr lang="en-US" altLang="ja-JP" sz="900" dirty="0" smtClean="0">
                <a:solidFill>
                  <a:srgbClr val="FFC000"/>
                </a:solidFill>
                <a:latin typeface="Meiryo UI" panose="020B0604030504040204" pitchFamily="50" charset="-128"/>
                <a:ea typeface="Meiryo UI" panose="020B0604030504040204" pitchFamily="50" charset="-128"/>
              </a:rPr>
              <a:t>※</a:t>
            </a:r>
            <a:r>
              <a:rPr lang="ja-JP" altLang="en-US" sz="900" dirty="0" smtClean="0">
                <a:solidFill>
                  <a:srgbClr val="FFC000"/>
                </a:solidFill>
                <a:latin typeface="Meiryo UI" panose="020B0604030504040204" pitchFamily="50" charset="-128"/>
                <a:ea typeface="Meiryo UI" panose="020B0604030504040204" pitchFamily="50" charset="-128"/>
              </a:rPr>
              <a:t>アルペンルートを</a:t>
            </a:r>
            <a:endParaRPr lang="en-US" altLang="ja-JP" sz="900" dirty="0" smtClean="0">
              <a:solidFill>
                <a:srgbClr val="FFC000"/>
              </a:solidFill>
              <a:latin typeface="Meiryo UI" panose="020B0604030504040204" pitchFamily="50" charset="-128"/>
              <a:ea typeface="Meiryo UI" panose="020B0604030504040204" pitchFamily="50" charset="-128"/>
            </a:endParaRPr>
          </a:p>
          <a:p>
            <a:pPr fontAlgn="ctr"/>
            <a:r>
              <a:rPr lang="ja-JP" altLang="en-US" sz="900" dirty="0" smtClean="0">
                <a:solidFill>
                  <a:srgbClr val="FFC000"/>
                </a:solidFill>
                <a:latin typeface="Meiryo UI" panose="020B0604030504040204" pitchFamily="50" charset="-128"/>
                <a:ea typeface="Meiryo UI" panose="020B0604030504040204" pitchFamily="50" charset="-128"/>
              </a:rPr>
              <a:t>通り抜ける途中で</a:t>
            </a:r>
            <a:endParaRPr lang="en-US" altLang="ja-JP" sz="900" dirty="0" smtClean="0">
              <a:solidFill>
                <a:srgbClr val="FFC000"/>
              </a:solidFill>
              <a:latin typeface="Meiryo UI" panose="020B0604030504040204" pitchFamily="50" charset="-128"/>
              <a:ea typeface="Meiryo UI" panose="020B0604030504040204" pitchFamily="50" charset="-128"/>
            </a:endParaRPr>
          </a:p>
          <a:p>
            <a:pPr fontAlgn="ctr"/>
            <a:r>
              <a:rPr lang="ja-JP" altLang="en-US" sz="900" dirty="0" smtClean="0">
                <a:solidFill>
                  <a:srgbClr val="FFC000"/>
                </a:solidFill>
                <a:latin typeface="Meiryo UI" panose="020B0604030504040204" pitchFamily="50" charset="-128"/>
                <a:ea typeface="Meiryo UI" panose="020B0604030504040204" pitchFamily="50" charset="-128"/>
              </a:rPr>
              <a:t>ダウンヒルが楽しめる</a:t>
            </a:r>
            <a:endParaRPr lang="en-US" altLang="ja-JP" sz="900" dirty="0" smtClean="0">
              <a:solidFill>
                <a:srgbClr val="FFC000"/>
              </a:solidFill>
              <a:latin typeface="Meiryo UI" panose="020B0604030504040204" pitchFamily="50" charset="-128"/>
              <a:ea typeface="Meiryo UI" panose="020B0604030504040204" pitchFamily="50" charset="-128"/>
            </a:endParaRPr>
          </a:p>
        </p:txBody>
      </p:sp>
      <p:sp>
        <p:nvSpPr>
          <p:cNvPr id="165" name="正方形/長方形 164"/>
          <p:cNvSpPr/>
          <p:nvPr/>
        </p:nvSpPr>
        <p:spPr>
          <a:xfrm>
            <a:off x="9255282" y="6240771"/>
            <a:ext cx="453844" cy="230832"/>
          </a:xfrm>
          <a:prstGeom prst="rect">
            <a:avLst/>
          </a:prstGeom>
          <a:noFill/>
        </p:spPr>
        <p:txBody>
          <a:bodyPr wrap="square">
            <a:spAutoFit/>
          </a:bodyPr>
          <a:lstStyle/>
          <a:p>
            <a:pPr fontAlgn="ctr"/>
            <a:r>
              <a:rPr lang="en-US" altLang="ja-JP" sz="900" dirty="0" smtClean="0">
                <a:latin typeface="Meiryo UI" panose="020B0604030504040204" pitchFamily="50" charset="-128"/>
                <a:ea typeface="Meiryo UI" panose="020B0604030504040204" pitchFamily="50" charset="-128"/>
              </a:rPr>
              <a:t>TKK</a:t>
            </a:r>
          </a:p>
        </p:txBody>
      </p:sp>
      <p:sp>
        <p:nvSpPr>
          <p:cNvPr id="166" name="円弧 165"/>
          <p:cNvSpPr/>
          <p:nvPr/>
        </p:nvSpPr>
        <p:spPr>
          <a:xfrm rot="4500000">
            <a:off x="6592425" y="5995289"/>
            <a:ext cx="973925" cy="475745"/>
          </a:xfrm>
          <a:prstGeom prst="arc">
            <a:avLst>
              <a:gd name="adj1" fmla="val 1313080"/>
              <a:gd name="adj2" fmla="val 13887653"/>
            </a:avLst>
          </a:prstGeom>
          <a:ln w="28575">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7" name="正方形/長方形 166">
            <a:extLst>
              <a:ext uri="{FF2B5EF4-FFF2-40B4-BE49-F238E27FC236}">
                <a16:creationId xmlns="" xmlns:a16="http://schemas.microsoft.com/office/drawing/2014/main" id="{BE31AC2B-A57B-4526-83D8-E45878C32B30}"/>
              </a:ext>
            </a:extLst>
          </p:cNvPr>
          <p:cNvSpPr/>
          <p:nvPr/>
        </p:nvSpPr>
        <p:spPr>
          <a:xfrm>
            <a:off x="6532479" y="5563287"/>
            <a:ext cx="828000" cy="138499"/>
          </a:xfrm>
          <a:prstGeom prst="rect">
            <a:avLst/>
          </a:prstGeom>
          <a:solidFill>
            <a:schemeClr val="accent6">
              <a:lumMod val="50000"/>
            </a:schemeClr>
          </a:solidFill>
        </p:spPr>
        <p:txBody>
          <a:bodyPr wrap="square" lIns="0" tIns="0" rIns="0" bIns="0">
            <a:spAutoFit/>
          </a:bodyPr>
          <a:lstStyle/>
          <a:p>
            <a:pPr marL="266700" indent="-266700" algn="ctr"/>
            <a:r>
              <a:rPr lang="ja-JP" altLang="en-US" sz="900" dirty="0">
                <a:solidFill>
                  <a:schemeClr val="bg1"/>
                </a:solidFill>
                <a:latin typeface="Meiryo UI" panose="020B0604030504040204" pitchFamily="50" charset="-128"/>
                <a:ea typeface="Meiryo UI" panose="020B0604030504040204" pitchFamily="50" charset="-128"/>
                <a:sym typeface="Wingdings" panose="05000000000000000000" pitchFamily="2" charset="2"/>
              </a:rPr>
              <a:t>立山町平野部</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170" name="AutoShape 23"/>
          <p:cNvSpPr>
            <a:spLocks noChangeArrowheads="1"/>
          </p:cNvSpPr>
          <p:nvPr/>
        </p:nvSpPr>
        <p:spPr bwMode="auto">
          <a:xfrm flipV="1">
            <a:off x="0" y="5220"/>
            <a:ext cx="10691813" cy="432000"/>
          </a:xfrm>
          <a:prstGeom prst="roundRect">
            <a:avLst>
              <a:gd name="adj" fmla="val 0"/>
            </a:avLst>
          </a:prstGeom>
          <a:solidFill>
            <a:srgbClr val="92D050"/>
          </a:solidFill>
          <a:ln w="9525">
            <a:noFill/>
            <a:round/>
            <a:headEnd/>
            <a:tailEnd/>
          </a:ln>
          <a:effectLst/>
        </p:spPr>
        <p:txBody>
          <a:bodyPr rot="10800000" wrap="none" anchor="ctr"/>
          <a:lstStyle/>
          <a:p>
            <a:pPr algn="ctr">
              <a:lnSpc>
                <a:spcPct val="100000"/>
              </a:lnSpc>
              <a:defRPr/>
            </a:pPr>
            <a:endParaRPr lang="ja-JP" altLang="ja-JP" sz="675">
              <a:latin typeface="Arial" charset="0"/>
              <a:ea typeface="MS UI Gothic" pitchFamily="50" charset="-128"/>
              <a:cs typeface="+mn-cs"/>
            </a:endParaRPr>
          </a:p>
        </p:txBody>
      </p:sp>
      <p:sp>
        <p:nvSpPr>
          <p:cNvPr id="172" name="Rectangle 47"/>
          <p:cNvSpPr>
            <a:spLocks noChangeArrowheads="1"/>
          </p:cNvSpPr>
          <p:nvPr/>
        </p:nvSpPr>
        <p:spPr bwMode="auto">
          <a:xfrm>
            <a:off x="0" y="333596"/>
            <a:ext cx="7200000" cy="54000"/>
          </a:xfrm>
          <a:prstGeom prst="rect">
            <a:avLst/>
          </a:prstGeom>
          <a:gradFill rotWithShape="1">
            <a:gsLst>
              <a:gs pos="0">
                <a:srgbClr val="FFFFFF"/>
              </a:gs>
              <a:gs pos="100000">
                <a:srgbClr val="92D050"/>
              </a:gs>
            </a:gsLst>
            <a:path path="shape">
              <a:fillToRect l="50000" t="50000" r="50000" b="50000"/>
            </a:path>
          </a:gradFill>
          <a:ln w="9525" algn="ctr">
            <a:noFill/>
            <a:miter lim="800000"/>
            <a:headEnd/>
            <a:tailEnd/>
          </a:ln>
          <a:effectLst/>
        </p:spPr>
        <p:txBody>
          <a:bodyPr wrap="none" lIns="67500" tIns="35100" rIns="67500" bIns="35100" anchor="ctr"/>
          <a:lstStyle/>
          <a:p>
            <a:pPr algn="ctr">
              <a:lnSpc>
                <a:spcPct val="100000"/>
              </a:lnSpc>
              <a:defRPr/>
            </a:pPr>
            <a:endParaRPr lang="ja-JP" altLang="en-US" sz="900">
              <a:latin typeface="Arial" charset="0"/>
              <a:ea typeface="MS UI Gothic" pitchFamily="50" charset="-128"/>
              <a:cs typeface="+mn-cs"/>
            </a:endParaRPr>
          </a:p>
        </p:txBody>
      </p:sp>
      <p:pic>
        <p:nvPicPr>
          <p:cNvPr id="95" name="Picture 6">
            <a:extLst>
              <a:ext uri="{FF2B5EF4-FFF2-40B4-BE49-F238E27FC236}">
                <a16:creationId xmlns="" xmlns:a16="http://schemas.microsoft.com/office/drawing/2014/main" id="{531BC838-9717-4868-B22C-A3AB839576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8928" y="1593221"/>
            <a:ext cx="837169" cy="478383"/>
          </a:xfrm>
          <a:prstGeom prst="rect">
            <a:avLst/>
          </a:prstGeom>
          <a:noFill/>
          <a:extLst>
            <a:ext uri="{909E8E84-426E-40DD-AFC4-6F175D3DCCD1}">
              <a14:hiddenFill xmlns:a14="http://schemas.microsoft.com/office/drawing/2010/main">
                <a:solidFill>
                  <a:srgbClr val="FFFFFF"/>
                </a:solidFill>
              </a14:hiddenFill>
            </a:ext>
          </a:extLst>
        </p:spPr>
      </p:pic>
      <p:sp>
        <p:nvSpPr>
          <p:cNvPr id="96" name="正方形/長方形 95">
            <a:extLst>
              <a:ext uri="{FF2B5EF4-FFF2-40B4-BE49-F238E27FC236}">
                <a16:creationId xmlns="" xmlns:a16="http://schemas.microsoft.com/office/drawing/2014/main" id="{BE31AC2B-A57B-4526-83D8-E45878C32B30}"/>
              </a:ext>
            </a:extLst>
          </p:cNvPr>
          <p:cNvSpPr/>
          <p:nvPr/>
        </p:nvSpPr>
        <p:spPr>
          <a:xfrm>
            <a:off x="3162325" y="1779261"/>
            <a:ext cx="432000" cy="138499"/>
          </a:xfrm>
          <a:prstGeom prst="rect">
            <a:avLst/>
          </a:prstGeom>
          <a:solidFill>
            <a:schemeClr val="accent6">
              <a:lumMod val="50000"/>
            </a:schemeClr>
          </a:solidFill>
        </p:spPr>
        <p:txBody>
          <a:bodyPr wrap="square" lIns="0" tIns="0" rIns="0" bIns="0">
            <a:spAutoFit/>
          </a:bodyPr>
          <a:lstStyle/>
          <a:p>
            <a:pPr marL="266700" indent="-266700"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称名滝</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103" name="正方形/長方形 102">
            <a:extLst>
              <a:ext uri="{FF2B5EF4-FFF2-40B4-BE49-F238E27FC236}">
                <a16:creationId xmlns="" xmlns:a16="http://schemas.microsoft.com/office/drawing/2014/main" id="{BE31AC2B-A57B-4526-83D8-E45878C32B30}"/>
              </a:ext>
            </a:extLst>
          </p:cNvPr>
          <p:cNvSpPr/>
          <p:nvPr/>
        </p:nvSpPr>
        <p:spPr>
          <a:xfrm>
            <a:off x="1203019" y="1662891"/>
            <a:ext cx="649920" cy="276999"/>
          </a:xfrm>
          <a:prstGeom prst="rect">
            <a:avLst/>
          </a:prstGeom>
          <a:solidFill>
            <a:schemeClr val="accent6">
              <a:lumMod val="50000"/>
            </a:schemeClr>
          </a:solidFill>
        </p:spPr>
        <p:txBody>
          <a:bodyPr wrap="square" lIns="0" tIns="0" rIns="0" bIns="0">
            <a:spAutoFit/>
          </a:bodyPr>
          <a:lstStyle/>
          <a:p>
            <a:pPr marL="266700" indent="-266700"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グリーンパーク</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a:p>
            <a:pPr marL="266700" indent="-266700"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吉峰</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104" name="円/楕円 103"/>
          <p:cNvSpPr/>
          <p:nvPr/>
        </p:nvSpPr>
        <p:spPr>
          <a:xfrm>
            <a:off x="1439054" y="1997499"/>
            <a:ext cx="108000" cy="108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5" name="正方形/長方形 104"/>
          <p:cNvSpPr/>
          <p:nvPr/>
        </p:nvSpPr>
        <p:spPr>
          <a:xfrm>
            <a:off x="725949" y="931252"/>
            <a:ext cx="4276633" cy="338554"/>
          </a:xfrm>
          <a:prstGeom prst="rect">
            <a:avLst/>
          </a:prstGeom>
          <a:solidFill>
            <a:schemeClr val="accent6">
              <a:lumMod val="20000"/>
              <a:lumOff val="80000"/>
            </a:schemeClr>
          </a:solidFill>
        </p:spPr>
        <p:txBody>
          <a:bodyPr wrap="square">
            <a:spAutoFit/>
          </a:bodyPr>
          <a:lstStyle/>
          <a:p>
            <a:pPr fontAlgn="ctr"/>
            <a:r>
              <a:rPr lang="en-US" altLang="ja-JP" sz="1600" dirty="0" smtClean="0">
                <a:latin typeface="Meiryo UI" panose="020B0604030504040204" pitchFamily="50" charset="-128"/>
                <a:ea typeface="Meiryo UI" panose="020B0604030504040204" pitchFamily="50" charset="-128"/>
              </a:rPr>
              <a:t>A</a:t>
            </a:r>
            <a:r>
              <a:rPr lang="ja-JP" altLang="en-US" sz="1600" dirty="0" smtClean="0">
                <a:latin typeface="Meiryo UI" panose="020B0604030504040204" pitchFamily="50" charset="-128"/>
                <a:ea typeface="Meiryo UI" panose="020B0604030504040204" pitchFamily="50" charset="-128"/>
              </a:rPr>
              <a:t>）立山山麓の本格スポーツバイク体験</a:t>
            </a:r>
            <a:endParaRPr lang="ja-JP" altLang="en-US" sz="1600" dirty="0">
              <a:latin typeface="Meiryo UI" panose="020B0604030504040204" pitchFamily="50" charset="-128"/>
              <a:ea typeface="Meiryo UI" panose="020B0604030504040204" pitchFamily="50" charset="-128"/>
            </a:endParaRPr>
          </a:p>
        </p:txBody>
      </p:sp>
      <p:sp>
        <p:nvSpPr>
          <p:cNvPr id="110" name="正方形/長方形 109"/>
          <p:cNvSpPr/>
          <p:nvPr/>
        </p:nvSpPr>
        <p:spPr>
          <a:xfrm>
            <a:off x="838681" y="1301474"/>
            <a:ext cx="4147938" cy="276999"/>
          </a:xfrm>
          <a:prstGeom prst="rect">
            <a:avLst/>
          </a:prstGeom>
          <a:noFill/>
        </p:spPr>
        <p:txBody>
          <a:bodyPr wrap="square">
            <a:spAutoFit/>
          </a:bodyPr>
          <a:lstStyle/>
          <a:p>
            <a:pPr fontAlgn="ctr"/>
            <a:r>
              <a:rPr lang="ja-JP" altLang="en-US" sz="1200" dirty="0" smtClean="0">
                <a:latin typeface="Meiryo UI" panose="020B0604030504040204" pitchFamily="50" charset="-128"/>
                <a:ea typeface="Meiryo UI" panose="020B0604030504040204" pitchFamily="50" charset="-128"/>
              </a:rPr>
              <a:t>＞全国有数のヒルクライムを初心者でも気軽に体験</a:t>
            </a:r>
            <a:endParaRPr lang="en-US" altLang="ja-JP" sz="1200" dirty="0" smtClean="0">
              <a:latin typeface="Meiryo UI" panose="020B0604030504040204" pitchFamily="50" charset="-128"/>
              <a:ea typeface="Meiryo UI" panose="020B0604030504040204" pitchFamily="50" charset="-128"/>
            </a:endParaRPr>
          </a:p>
        </p:txBody>
      </p:sp>
      <p:sp>
        <p:nvSpPr>
          <p:cNvPr id="111" name="正方形/長方形 110"/>
          <p:cNvSpPr/>
          <p:nvPr/>
        </p:nvSpPr>
        <p:spPr>
          <a:xfrm>
            <a:off x="5727075" y="931252"/>
            <a:ext cx="4276633" cy="338554"/>
          </a:xfrm>
          <a:prstGeom prst="rect">
            <a:avLst/>
          </a:prstGeom>
          <a:solidFill>
            <a:schemeClr val="accent6">
              <a:lumMod val="20000"/>
              <a:lumOff val="80000"/>
            </a:schemeClr>
          </a:solidFill>
        </p:spPr>
        <p:txBody>
          <a:bodyPr wrap="square">
            <a:spAutoFit/>
          </a:bodyPr>
          <a:lstStyle/>
          <a:p>
            <a:pPr fontAlgn="ctr"/>
            <a:r>
              <a:rPr lang="en-US" altLang="ja-JP" sz="1600" dirty="0">
                <a:latin typeface="Meiryo UI" panose="020B0604030504040204" pitchFamily="50" charset="-128"/>
                <a:ea typeface="Meiryo UI" panose="020B0604030504040204" pitchFamily="50" charset="-128"/>
              </a:rPr>
              <a:t>B</a:t>
            </a:r>
            <a:r>
              <a:rPr lang="ja-JP" altLang="en-US" sz="1600" dirty="0" smtClean="0">
                <a:latin typeface="Meiryo UI" panose="020B0604030504040204" pitchFamily="50" charset="-128"/>
                <a:ea typeface="Meiryo UI" panose="020B0604030504040204" pitchFamily="50" charset="-128"/>
              </a:rPr>
              <a:t>）立山信仰の地を巡る旅</a:t>
            </a:r>
            <a:endParaRPr lang="ja-JP" altLang="en-US" sz="1600" dirty="0">
              <a:latin typeface="Meiryo UI" panose="020B0604030504040204" pitchFamily="50" charset="-128"/>
              <a:ea typeface="Meiryo UI" panose="020B0604030504040204" pitchFamily="50" charset="-128"/>
            </a:endParaRPr>
          </a:p>
        </p:txBody>
      </p:sp>
      <p:sp>
        <p:nvSpPr>
          <p:cNvPr id="127" name="正方形/長方形 126">
            <a:extLst>
              <a:ext uri="{FF2B5EF4-FFF2-40B4-BE49-F238E27FC236}">
                <a16:creationId xmlns="" xmlns:a16="http://schemas.microsoft.com/office/drawing/2014/main" id="{BE31AC2B-A57B-4526-83D8-E45878C32B30}"/>
              </a:ext>
            </a:extLst>
          </p:cNvPr>
          <p:cNvSpPr/>
          <p:nvPr/>
        </p:nvSpPr>
        <p:spPr>
          <a:xfrm>
            <a:off x="7782927" y="1885509"/>
            <a:ext cx="428878" cy="143556"/>
          </a:xfrm>
          <a:prstGeom prst="rect">
            <a:avLst/>
          </a:prstGeom>
          <a:solidFill>
            <a:schemeClr val="accent6">
              <a:lumMod val="50000"/>
            </a:schemeClr>
          </a:solidFill>
        </p:spPr>
        <p:txBody>
          <a:bodyPr wrap="square" lIns="0" tIns="0" rIns="0" bIns="0">
            <a:spAutoFit/>
          </a:bodyPr>
          <a:lstStyle/>
          <a:p>
            <a:pPr marL="266700" indent="-266700"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芦峅寺</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145" name="正方形/長方形 144">
            <a:extLst>
              <a:ext uri="{FF2B5EF4-FFF2-40B4-BE49-F238E27FC236}">
                <a16:creationId xmlns="" xmlns:a16="http://schemas.microsoft.com/office/drawing/2014/main" id="{BE31AC2B-A57B-4526-83D8-E45878C32B30}"/>
              </a:ext>
            </a:extLst>
          </p:cNvPr>
          <p:cNvSpPr/>
          <p:nvPr/>
        </p:nvSpPr>
        <p:spPr>
          <a:xfrm>
            <a:off x="7891159" y="2052236"/>
            <a:ext cx="648000" cy="138499"/>
          </a:xfrm>
          <a:prstGeom prst="rect">
            <a:avLst/>
          </a:prstGeom>
          <a:solidFill>
            <a:schemeClr val="accent6">
              <a:lumMod val="50000"/>
            </a:schemeClr>
          </a:solidFill>
        </p:spPr>
        <p:txBody>
          <a:bodyPr wrap="square" lIns="0" tIns="0" rIns="0" bIns="0">
            <a:spAutoFit/>
          </a:bodyPr>
          <a:lstStyle/>
          <a:p>
            <a:pPr marL="266700" indent="-266700"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立山博物館</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cxnSp>
        <p:nvCxnSpPr>
          <p:cNvPr id="146" name="直線矢印コネクタ 145"/>
          <p:cNvCxnSpPr/>
          <p:nvPr/>
        </p:nvCxnSpPr>
        <p:spPr>
          <a:xfrm>
            <a:off x="1597260" y="2050336"/>
            <a:ext cx="1673321" cy="1163"/>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9" name="正方形/長方形 148"/>
          <p:cNvSpPr/>
          <p:nvPr/>
        </p:nvSpPr>
        <p:spPr>
          <a:xfrm>
            <a:off x="804736" y="1899110"/>
            <a:ext cx="658527" cy="369332"/>
          </a:xfrm>
          <a:prstGeom prst="rect">
            <a:avLst/>
          </a:prstGeom>
          <a:noFill/>
        </p:spPr>
        <p:txBody>
          <a:bodyPr wrap="square">
            <a:spAutoFit/>
          </a:bodyPr>
          <a:lstStyle/>
          <a:p>
            <a:pPr fontAlgn="ctr"/>
            <a:r>
              <a:rPr lang="en-US" altLang="ja-JP" sz="900" dirty="0" smtClean="0">
                <a:latin typeface="Meiryo UI" panose="020B0604030504040204" pitchFamily="50" charset="-128"/>
                <a:ea typeface="Meiryo UI" panose="020B0604030504040204" pitchFamily="50" charset="-128"/>
              </a:rPr>
              <a:t>E-BIKE</a:t>
            </a:r>
            <a:r>
              <a:rPr lang="ja-JP" altLang="en-US" sz="900" dirty="0" smtClean="0">
                <a:latin typeface="Meiryo UI" panose="020B0604030504040204" pitchFamily="50" charset="-128"/>
                <a:ea typeface="Meiryo UI" panose="020B0604030504040204" pitchFamily="50" charset="-128"/>
              </a:rPr>
              <a:t>をレンタル</a:t>
            </a:r>
            <a:endParaRPr lang="en-US" altLang="ja-JP" sz="900" dirty="0" smtClean="0">
              <a:latin typeface="Meiryo UI" panose="020B0604030504040204" pitchFamily="50" charset="-128"/>
              <a:ea typeface="Meiryo UI" panose="020B0604030504040204" pitchFamily="50" charset="-128"/>
            </a:endParaRPr>
          </a:p>
        </p:txBody>
      </p:sp>
      <p:sp>
        <p:nvSpPr>
          <p:cNvPr id="150" name="正方形/長方形 149"/>
          <p:cNvSpPr/>
          <p:nvPr/>
        </p:nvSpPr>
        <p:spPr>
          <a:xfrm>
            <a:off x="2168242" y="1811105"/>
            <a:ext cx="1055267" cy="230832"/>
          </a:xfrm>
          <a:prstGeom prst="rect">
            <a:avLst/>
          </a:prstGeom>
          <a:noFill/>
        </p:spPr>
        <p:txBody>
          <a:bodyPr wrap="square">
            <a:spAutoFit/>
          </a:bodyPr>
          <a:lstStyle/>
          <a:p>
            <a:pPr fontAlgn="ctr"/>
            <a:r>
              <a:rPr lang="ja-JP" altLang="en-US" sz="900" dirty="0" smtClean="0">
                <a:latin typeface="Meiryo UI" panose="020B0604030504040204" pitchFamily="50" charset="-128"/>
                <a:ea typeface="Meiryo UI" panose="020B0604030504040204" pitchFamily="50" charset="-128"/>
              </a:rPr>
              <a:t>楽々ヒルクライム</a:t>
            </a:r>
            <a:endParaRPr lang="en-US" altLang="ja-JP" sz="900" dirty="0" smtClean="0">
              <a:latin typeface="Meiryo UI" panose="020B0604030504040204" pitchFamily="50" charset="-128"/>
              <a:ea typeface="Meiryo UI" panose="020B0604030504040204" pitchFamily="50" charset="-128"/>
            </a:endParaRPr>
          </a:p>
        </p:txBody>
      </p:sp>
      <p:sp>
        <p:nvSpPr>
          <p:cNvPr id="151" name="円弧 150"/>
          <p:cNvSpPr/>
          <p:nvPr/>
        </p:nvSpPr>
        <p:spPr>
          <a:xfrm>
            <a:off x="1597260" y="1999912"/>
            <a:ext cx="1889065" cy="341189"/>
          </a:xfrm>
          <a:prstGeom prst="arc">
            <a:avLst>
              <a:gd name="adj1" fmla="val 21398865"/>
              <a:gd name="adj2" fmla="val 10735014"/>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2" name="正方形/長方形 151"/>
          <p:cNvSpPr/>
          <p:nvPr/>
        </p:nvSpPr>
        <p:spPr>
          <a:xfrm>
            <a:off x="1797841" y="2352834"/>
            <a:ext cx="1055267" cy="230832"/>
          </a:xfrm>
          <a:prstGeom prst="rect">
            <a:avLst/>
          </a:prstGeom>
          <a:noFill/>
        </p:spPr>
        <p:txBody>
          <a:bodyPr wrap="square">
            <a:spAutoFit/>
          </a:bodyPr>
          <a:lstStyle/>
          <a:p>
            <a:pPr fontAlgn="ctr"/>
            <a:r>
              <a:rPr lang="ja-JP" altLang="en-US" sz="900" dirty="0" smtClean="0">
                <a:latin typeface="Meiryo UI" panose="020B0604030504040204" pitchFamily="50" charset="-128"/>
                <a:ea typeface="Meiryo UI" panose="020B0604030504040204" pitchFamily="50" charset="-128"/>
              </a:rPr>
              <a:t>ダウンヒル</a:t>
            </a:r>
            <a:endParaRPr lang="en-US" altLang="ja-JP" sz="900" dirty="0" smtClean="0">
              <a:latin typeface="Meiryo UI" panose="020B0604030504040204" pitchFamily="50" charset="-128"/>
              <a:ea typeface="Meiryo UI" panose="020B0604030504040204" pitchFamily="50" charset="-128"/>
            </a:endParaRPr>
          </a:p>
        </p:txBody>
      </p:sp>
      <p:sp>
        <p:nvSpPr>
          <p:cNvPr id="153" name="正方形/長方形 152"/>
          <p:cNvSpPr/>
          <p:nvPr/>
        </p:nvSpPr>
        <p:spPr>
          <a:xfrm>
            <a:off x="4080034" y="2083174"/>
            <a:ext cx="1148470" cy="507831"/>
          </a:xfrm>
          <a:prstGeom prst="rect">
            <a:avLst/>
          </a:prstGeom>
          <a:noFill/>
        </p:spPr>
        <p:txBody>
          <a:bodyPr wrap="square">
            <a:spAutoFit/>
          </a:bodyPr>
          <a:lstStyle/>
          <a:p>
            <a:pPr fontAlgn="ctr"/>
            <a:r>
              <a:rPr lang="ja-JP" altLang="en-US" sz="900" dirty="0" smtClean="0">
                <a:latin typeface="Meiryo UI" panose="020B0604030504040204" pitchFamily="50" charset="-128"/>
                <a:ea typeface="Meiryo UI" panose="020B0604030504040204" pitchFamily="50" charset="-128"/>
              </a:rPr>
              <a:t>立山駅で自転車を一時預けて、</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室堂トレッキング</a:t>
            </a:r>
            <a:endParaRPr lang="en-US" altLang="ja-JP" sz="900" dirty="0" smtClean="0">
              <a:latin typeface="Meiryo UI" panose="020B0604030504040204" pitchFamily="50" charset="-128"/>
              <a:ea typeface="Meiryo UI" panose="020B0604030504040204" pitchFamily="50" charset="-128"/>
            </a:endParaRPr>
          </a:p>
        </p:txBody>
      </p:sp>
      <p:sp>
        <p:nvSpPr>
          <p:cNvPr id="155" name="円/楕円 154"/>
          <p:cNvSpPr/>
          <p:nvPr/>
        </p:nvSpPr>
        <p:spPr>
          <a:xfrm>
            <a:off x="2751393" y="2182545"/>
            <a:ext cx="108000" cy="10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円弧 160"/>
          <p:cNvSpPr/>
          <p:nvPr/>
        </p:nvSpPr>
        <p:spPr>
          <a:xfrm flipH="1">
            <a:off x="2873681" y="2161582"/>
            <a:ext cx="1133560" cy="187859"/>
          </a:xfrm>
          <a:prstGeom prst="arc">
            <a:avLst>
              <a:gd name="adj1" fmla="val 90028"/>
              <a:gd name="adj2" fmla="val 10735014"/>
            </a:avLst>
          </a:prstGeom>
          <a:ln w="28575">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9" name="正方形/長方形 168">
            <a:extLst>
              <a:ext uri="{FF2B5EF4-FFF2-40B4-BE49-F238E27FC236}">
                <a16:creationId xmlns="" xmlns:a16="http://schemas.microsoft.com/office/drawing/2014/main" id="{BE31AC2B-A57B-4526-83D8-E45878C32B30}"/>
              </a:ext>
            </a:extLst>
          </p:cNvPr>
          <p:cNvSpPr/>
          <p:nvPr/>
        </p:nvSpPr>
        <p:spPr>
          <a:xfrm>
            <a:off x="2609503" y="2397304"/>
            <a:ext cx="425213" cy="138499"/>
          </a:xfrm>
          <a:prstGeom prst="rect">
            <a:avLst/>
          </a:prstGeom>
          <a:solidFill>
            <a:srgbClr val="002060"/>
          </a:solidFill>
        </p:spPr>
        <p:txBody>
          <a:bodyPr wrap="square" lIns="0" tIns="0" rIns="0" bIns="0">
            <a:spAutoFit/>
          </a:bodyPr>
          <a:lstStyle/>
          <a:p>
            <a:pPr marL="266700" indent="-266700"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立山駅</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173" name="正方形/長方形 172">
            <a:extLst>
              <a:ext uri="{FF2B5EF4-FFF2-40B4-BE49-F238E27FC236}">
                <a16:creationId xmlns="" xmlns:a16="http://schemas.microsoft.com/office/drawing/2014/main" id="{BE31AC2B-A57B-4526-83D8-E45878C32B30}"/>
              </a:ext>
            </a:extLst>
          </p:cNvPr>
          <p:cNvSpPr/>
          <p:nvPr/>
        </p:nvSpPr>
        <p:spPr>
          <a:xfrm>
            <a:off x="9214261" y="2125970"/>
            <a:ext cx="432000" cy="138499"/>
          </a:xfrm>
          <a:prstGeom prst="rect">
            <a:avLst/>
          </a:prstGeom>
          <a:solidFill>
            <a:schemeClr val="accent6">
              <a:lumMod val="50000"/>
            </a:schemeClr>
          </a:solidFill>
        </p:spPr>
        <p:txBody>
          <a:bodyPr wrap="square" lIns="0" tIns="0" rIns="0" bIns="0">
            <a:spAutoFit/>
          </a:bodyPr>
          <a:lstStyle/>
          <a:p>
            <a:pPr marL="266700" indent="-266700"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称名滝</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174" name="正方形/長方形 173">
            <a:extLst>
              <a:ext uri="{FF2B5EF4-FFF2-40B4-BE49-F238E27FC236}">
                <a16:creationId xmlns="" xmlns:a16="http://schemas.microsoft.com/office/drawing/2014/main" id="{BE31AC2B-A57B-4526-83D8-E45878C32B30}"/>
              </a:ext>
            </a:extLst>
          </p:cNvPr>
          <p:cNvSpPr/>
          <p:nvPr/>
        </p:nvSpPr>
        <p:spPr>
          <a:xfrm>
            <a:off x="6718506" y="1864136"/>
            <a:ext cx="649920" cy="276999"/>
          </a:xfrm>
          <a:prstGeom prst="rect">
            <a:avLst/>
          </a:prstGeom>
          <a:solidFill>
            <a:schemeClr val="accent6">
              <a:lumMod val="50000"/>
            </a:schemeClr>
          </a:solidFill>
        </p:spPr>
        <p:txBody>
          <a:bodyPr wrap="square" lIns="0" tIns="0" rIns="0" bIns="0">
            <a:spAutoFit/>
          </a:bodyPr>
          <a:lstStyle/>
          <a:p>
            <a:pPr marL="266700" indent="-266700"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グリーンパーク</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a:p>
            <a:pPr marL="266700" indent="-266700"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吉峰</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175" name="円/楕円 174"/>
          <p:cNvSpPr/>
          <p:nvPr/>
        </p:nvSpPr>
        <p:spPr>
          <a:xfrm>
            <a:off x="6947037" y="2198874"/>
            <a:ext cx="108000" cy="108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6" name="正方形/長方形 175"/>
          <p:cNvSpPr/>
          <p:nvPr/>
        </p:nvSpPr>
        <p:spPr>
          <a:xfrm>
            <a:off x="5935958" y="1293137"/>
            <a:ext cx="4051787" cy="276999"/>
          </a:xfrm>
          <a:prstGeom prst="rect">
            <a:avLst/>
          </a:prstGeom>
          <a:noFill/>
        </p:spPr>
        <p:txBody>
          <a:bodyPr wrap="square">
            <a:spAutoFit/>
          </a:bodyPr>
          <a:lstStyle/>
          <a:p>
            <a:pPr fontAlgn="ctr"/>
            <a:r>
              <a:rPr lang="ja-JP" altLang="en-US" sz="1200" dirty="0" smtClean="0">
                <a:latin typeface="Meiryo UI" panose="020B0604030504040204" pitchFamily="50" charset="-128"/>
                <a:ea typeface="Meiryo UI" panose="020B0604030504040204" pitchFamily="50" charset="-128"/>
              </a:rPr>
              <a:t>＞自動車では味わえない、自転車による立山信仰の巡礼の旅</a:t>
            </a:r>
            <a:endParaRPr lang="en-US" altLang="ja-JP" sz="1200" dirty="0" smtClean="0">
              <a:latin typeface="Meiryo UI" panose="020B0604030504040204" pitchFamily="50" charset="-128"/>
              <a:ea typeface="Meiryo UI" panose="020B0604030504040204" pitchFamily="50" charset="-128"/>
            </a:endParaRPr>
          </a:p>
        </p:txBody>
      </p:sp>
      <p:cxnSp>
        <p:nvCxnSpPr>
          <p:cNvPr id="177" name="直線矢印コネクタ 176"/>
          <p:cNvCxnSpPr/>
          <p:nvPr/>
        </p:nvCxnSpPr>
        <p:spPr>
          <a:xfrm>
            <a:off x="7105243" y="2251711"/>
            <a:ext cx="832696" cy="2615"/>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8" name="正方形/長方形 177"/>
          <p:cNvSpPr/>
          <p:nvPr/>
        </p:nvSpPr>
        <p:spPr>
          <a:xfrm>
            <a:off x="6074257" y="1842740"/>
            <a:ext cx="658527" cy="369332"/>
          </a:xfrm>
          <a:prstGeom prst="rect">
            <a:avLst/>
          </a:prstGeom>
          <a:noFill/>
        </p:spPr>
        <p:txBody>
          <a:bodyPr wrap="square">
            <a:spAutoFit/>
          </a:bodyPr>
          <a:lstStyle/>
          <a:p>
            <a:pPr fontAlgn="ctr"/>
            <a:r>
              <a:rPr lang="en-US" altLang="ja-JP" sz="900" dirty="0" smtClean="0">
                <a:latin typeface="Meiryo UI" panose="020B0604030504040204" pitchFamily="50" charset="-128"/>
                <a:ea typeface="Meiryo UI" panose="020B0604030504040204" pitchFamily="50" charset="-128"/>
              </a:rPr>
              <a:t>E-BIKE</a:t>
            </a:r>
            <a:r>
              <a:rPr lang="ja-JP" altLang="en-US" sz="900" dirty="0" smtClean="0">
                <a:latin typeface="Meiryo UI" panose="020B0604030504040204" pitchFamily="50" charset="-128"/>
                <a:ea typeface="Meiryo UI" panose="020B0604030504040204" pitchFamily="50" charset="-128"/>
              </a:rPr>
              <a:t>をレンタル</a:t>
            </a:r>
            <a:endParaRPr lang="en-US" altLang="ja-JP" sz="900" dirty="0" smtClean="0">
              <a:latin typeface="Meiryo UI" panose="020B0604030504040204" pitchFamily="50" charset="-128"/>
              <a:ea typeface="Meiryo UI" panose="020B0604030504040204" pitchFamily="50" charset="-128"/>
            </a:endParaRPr>
          </a:p>
        </p:txBody>
      </p:sp>
      <p:sp>
        <p:nvSpPr>
          <p:cNvPr id="179" name="円弧 178"/>
          <p:cNvSpPr/>
          <p:nvPr/>
        </p:nvSpPr>
        <p:spPr>
          <a:xfrm>
            <a:off x="7105243" y="2201287"/>
            <a:ext cx="1889065" cy="341189"/>
          </a:xfrm>
          <a:prstGeom prst="arc">
            <a:avLst>
              <a:gd name="adj1" fmla="val 21398865"/>
              <a:gd name="adj2" fmla="val 10735014"/>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0" name="正方形/長方形 179"/>
          <p:cNvSpPr/>
          <p:nvPr/>
        </p:nvSpPr>
        <p:spPr>
          <a:xfrm>
            <a:off x="8685131" y="2628602"/>
            <a:ext cx="1318577" cy="507831"/>
          </a:xfrm>
          <a:prstGeom prst="rect">
            <a:avLst/>
          </a:prstGeom>
          <a:noFill/>
        </p:spPr>
        <p:txBody>
          <a:bodyPr wrap="square">
            <a:spAutoFit/>
          </a:bodyPr>
          <a:lstStyle/>
          <a:p>
            <a:pPr fontAlgn="ctr"/>
            <a:r>
              <a:rPr lang="ja-JP" altLang="en-US" sz="900" dirty="0" smtClean="0">
                <a:latin typeface="Meiryo UI" panose="020B0604030504040204" pitchFamily="50" charset="-128"/>
                <a:ea typeface="Meiryo UI" panose="020B0604030504040204" pitchFamily="50" charset="-128"/>
              </a:rPr>
              <a:t>立山駅で自転車を一時預けて、</a:t>
            </a:r>
            <a:r>
              <a:rPr lang="ja-JP" altLang="en-US" sz="900" dirty="0" err="1">
                <a:latin typeface="Meiryo UI" panose="020B0604030504040204" pitchFamily="50" charset="-128"/>
                <a:ea typeface="Meiryo UI" panose="020B0604030504040204" pitchFamily="50" charset="-128"/>
              </a:rPr>
              <a:t>み</a:t>
            </a:r>
            <a:r>
              <a:rPr lang="ja-JP" altLang="en-US" sz="900" dirty="0">
                <a:latin typeface="Meiryo UI" panose="020B0604030504040204" pitchFamily="50" charset="-128"/>
                <a:ea typeface="Meiryo UI" panose="020B0604030504040204" pitchFamily="50" charset="-128"/>
              </a:rPr>
              <a:t>くりが池、弥陀ヶ原</a:t>
            </a:r>
            <a:r>
              <a:rPr lang="ja-JP" altLang="en-US" sz="900" dirty="0" smtClean="0">
                <a:latin typeface="Meiryo UI" panose="020B0604030504040204" pitchFamily="50" charset="-128"/>
                <a:ea typeface="Meiryo UI" panose="020B0604030504040204" pitchFamily="50" charset="-128"/>
              </a:rPr>
              <a:t>などを散策</a:t>
            </a:r>
            <a:endParaRPr lang="en-US" altLang="ja-JP" sz="900" dirty="0" smtClean="0">
              <a:latin typeface="Meiryo UI" panose="020B0604030504040204" pitchFamily="50" charset="-128"/>
              <a:ea typeface="Meiryo UI" panose="020B0604030504040204" pitchFamily="50" charset="-128"/>
            </a:endParaRPr>
          </a:p>
        </p:txBody>
      </p:sp>
      <p:sp>
        <p:nvSpPr>
          <p:cNvPr id="181" name="円/楕円 180"/>
          <p:cNvSpPr/>
          <p:nvPr/>
        </p:nvSpPr>
        <p:spPr>
          <a:xfrm>
            <a:off x="8259376" y="2383920"/>
            <a:ext cx="108000" cy="10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円弧 181"/>
          <p:cNvSpPr/>
          <p:nvPr/>
        </p:nvSpPr>
        <p:spPr>
          <a:xfrm flipH="1">
            <a:off x="8381664" y="2362957"/>
            <a:ext cx="1403587" cy="203664"/>
          </a:xfrm>
          <a:prstGeom prst="arc">
            <a:avLst>
              <a:gd name="adj1" fmla="val 90028"/>
              <a:gd name="adj2" fmla="val 10735014"/>
            </a:avLst>
          </a:prstGeom>
          <a:ln w="28575">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3" name="正方形/長方形 182">
            <a:extLst>
              <a:ext uri="{FF2B5EF4-FFF2-40B4-BE49-F238E27FC236}">
                <a16:creationId xmlns="" xmlns:a16="http://schemas.microsoft.com/office/drawing/2014/main" id="{BE31AC2B-A57B-4526-83D8-E45878C32B30}"/>
              </a:ext>
            </a:extLst>
          </p:cNvPr>
          <p:cNvSpPr/>
          <p:nvPr/>
        </p:nvSpPr>
        <p:spPr>
          <a:xfrm>
            <a:off x="8012028" y="2579890"/>
            <a:ext cx="425213" cy="138499"/>
          </a:xfrm>
          <a:prstGeom prst="rect">
            <a:avLst/>
          </a:prstGeom>
          <a:solidFill>
            <a:srgbClr val="002060"/>
          </a:solidFill>
        </p:spPr>
        <p:txBody>
          <a:bodyPr wrap="square" lIns="0" tIns="0" rIns="0" bIns="0">
            <a:spAutoFit/>
          </a:bodyPr>
          <a:lstStyle/>
          <a:p>
            <a:pPr marL="266700" indent="-266700"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立山駅</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cxnSp>
        <p:nvCxnSpPr>
          <p:cNvPr id="184" name="直線矢印コネクタ 183"/>
          <p:cNvCxnSpPr/>
          <p:nvPr/>
        </p:nvCxnSpPr>
        <p:spPr>
          <a:xfrm>
            <a:off x="8161612" y="2251566"/>
            <a:ext cx="832696" cy="2615"/>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5" name="円弧 184"/>
          <p:cNvSpPr/>
          <p:nvPr/>
        </p:nvSpPr>
        <p:spPr>
          <a:xfrm rot="5604687">
            <a:off x="6442924" y="1853101"/>
            <a:ext cx="706895" cy="374918"/>
          </a:xfrm>
          <a:prstGeom prst="arc">
            <a:avLst>
              <a:gd name="adj1" fmla="val 90028"/>
              <a:gd name="adj2" fmla="val 10735014"/>
            </a:avLst>
          </a:prstGeom>
          <a:ln w="28575">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6" name="正方形/長方形 185">
            <a:extLst>
              <a:ext uri="{FF2B5EF4-FFF2-40B4-BE49-F238E27FC236}">
                <a16:creationId xmlns="" xmlns:a16="http://schemas.microsoft.com/office/drawing/2014/main" id="{BE31AC2B-A57B-4526-83D8-E45878C32B30}"/>
              </a:ext>
            </a:extLst>
          </p:cNvPr>
          <p:cNvSpPr/>
          <p:nvPr/>
        </p:nvSpPr>
        <p:spPr>
          <a:xfrm>
            <a:off x="6684312" y="2508473"/>
            <a:ext cx="428878" cy="138499"/>
          </a:xfrm>
          <a:prstGeom prst="rect">
            <a:avLst/>
          </a:prstGeom>
          <a:solidFill>
            <a:schemeClr val="accent6">
              <a:lumMod val="50000"/>
            </a:schemeClr>
          </a:solidFill>
        </p:spPr>
        <p:txBody>
          <a:bodyPr wrap="square" lIns="0" tIns="0" rIns="0" bIns="0">
            <a:spAutoFit/>
          </a:bodyPr>
          <a:lstStyle/>
          <a:p>
            <a:pPr marL="266700" indent="-266700"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岩峅寺</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187" name="正方形/長方形 186"/>
          <p:cNvSpPr/>
          <p:nvPr/>
        </p:nvSpPr>
        <p:spPr>
          <a:xfrm>
            <a:off x="6790416" y="1571897"/>
            <a:ext cx="1318577" cy="230832"/>
          </a:xfrm>
          <a:prstGeom prst="rect">
            <a:avLst/>
          </a:prstGeom>
          <a:noFill/>
        </p:spPr>
        <p:txBody>
          <a:bodyPr wrap="square">
            <a:spAutoFit/>
          </a:bodyPr>
          <a:lstStyle/>
          <a:p>
            <a:pPr fontAlgn="ctr"/>
            <a:r>
              <a:rPr lang="ja-JP" altLang="en-US" sz="900" dirty="0" smtClean="0">
                <a:latin typeface="Meiryo UI" panose="020B0604030504040204" pitchFamily="50" charset="-128"/>
                <a:ea typeface="Meiryo UI" panose="020B0604030504040204" pitchFamily="50" charset="-128"/>
              </a:rPr>
              <a:t>日石寺まで足を延ばす</a:t>
            </a:r>
            <a:endParaRPr lang="en-US" altLang="ja-JP" sz="900" dirty="0" smtClean="0">
              <a:latin typeface="Meiryo UI" panose="020B0604030504040204" pitchFamily="50" charset="-128"/>
              <a:ea typeface="Meiryo UI" panose="020B0604030504040204" pitchFamily="50" charset="-128"/>
            </a:endParaRPr>
          </a:p>
        </p:txBody>
      </p:sp>
      <p:pic>
        <p:nvPicPr>
          <p:cNvPr id="188" name="Picture 2" descr="https://www.alpen-route.com/tateco/_wp/wp-content/uploads/2019/04/DSC_00372-600x4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6966" y="1604835"/>
            <a:ext cx="706076" cy="470717"/>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4" descr="中新川郡立山町岩峅寺～雄山神社稚児舞 2017 : ぐるっと！民俗芸能トリップ！"/>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8779" y="2149596"/>
            <a:ext cx="607554" cy="810072"/>
          </a:xfrm>
          <a:prstGeom prst="rect">
            <a:avLst/>
          </a:prstGeom>
          <a:noFill/>
          <a:extLst>
            <a:ext uri="{909E8E84-426E-40DD-AFC4-6F175D3DCCD1}">
              <a14:hiddenFill xmlns:a14="http://schemas.microsoft.com/office/drawing/2010/main">
                <a:solidFill>
                  <a:srgbClr val="FFFFFF"/>
                </a:solidFill>
              </a14:hiddenFill>
            </a:ext>
          </a:extLst>
        </p:spPr>
      </p:pic>
      <p:sp>
        <p:nvSpPr>
          <p:cNvPr id="190" name="円/楕円 189"/>
          <p:cNvSpPr/>
          <p:nvPr/>
        </p:nvSpPr>
        <p:spPr>
          <a:xfrm>
            <a:off x="6839636" y="2363927"/>
            <a:ext cx="108000" cy="108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1" name="円/楕円 190"/>
          <p:cNvSpPr/>
          <p:nvPr/>
        </p:nvSpPr>
        <p:spPr>
          <a:xfrm>
            <a:off x="3318112" y="2027843"/>
            <a:ext cx="108000" cy="108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2" name="円/楕円 191"/>
          <p:cNvSpPr/>
          <p:nvPr/>
        </p:nvSpPr>
        <p:spPr>
          <a:xfrm>
            <a:off x="7995270" y="2237167"/>
            <a:ext cx="108000" cy="108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3" name="円/楕円 192"/>
          <p:cNvSpPr/>
          <p:nvPr/>
        </p:nvSpPr>
        <p:spPr>
          <a:xfrm>
            <a:off x="9062643" y="2198927"/>
            <a:ext cx="108000" cy="108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4" name="円/楕円 193"/>
          <p:cNvSpPr/>
          <p:nvPr/>
        </p:nvSpPr>
        <p:spPr>
          <a:xfrm>
            <a:off x="2322526" y="3822781"/>
            <a:ext cx="108000" cy="108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709986" y="2693572"/>
            <a:ext cx="4276633" cy="338554"/>
          </a:xfrm>
          <a:prstGeom prst="rect">
            <a:avLst/>
          </a:prstGeom>
          <a:solidFill>
            <a:schemeClr val="accent6">
              <a:lumMod val="20000"/>
              <a:lumOff val="80000"/>
            </a:schemeClr>
          </a:solidFill>
        </p:spPr>
        <p:txBody>
          <a:bodyPr wrap="square">
            <a:spAutoFit/>
          </a:bodyPr>
          <a:lstStyle/>
          <a:p>
            <a:pPr fontAlgn="ctr"/>
            <a:r>
              <a:rPr lang="en-US" altLang="ja-JP" sz="1600" dirty="0" smtClean="0">
                <a:latin typeface="Meiryo UI" panose="020B0604030504040204" pitchFamily="50" charset="-128"/>
                <a:ea typeface="Meiryo UI" panose="020B0604030504040204" pitchFamily="50" charset="-128"/>
              </a:rPr>
              <a:t>C</a:t>
            </a:r>
            <a:r>
              <a:rPr lang="ja-JP" altLang="en-US" sz="1600" dirty="0" smtClean="0">
                <a:latin typeface="Meiryo UI" panose="020B0604030504040204" pitchFamily="50" charset="-128"/>
                <a:ea typeface="Meiryo UI" panose="020B0604030504040204" pitchFamily="50" charset="-128"/>
              </a:rPr>
              <a:t>）立山町平野部のポタリング</a:t>
            </a:r>
            <a:endParaRPr lang="ja-JP" altLang="en-US" sz="1600" dirty="0">
              <a:latin typeface="Meiryo UI" panose="020B0604030504040204" pitchFamily="50" charset="-128"/>
              <a:ea typeface="Meiryo UI" panose="020B0604030504040204" pitchFamily="50" charset="-128"/>
            </a:endParaRPr>
          </a:p>
        </p:txBody>
      </p:sp>
      <p:sp>
        <p:nvSpPr>
          <p:cNvPr id="196" name="正方形/長方形 195"/>
          <p:cNvSpPr/>
          <p:nvPr/>
        </p:nvSpPr>
        <p:spPr>
          <a:xfrm>
            <a:off x="904122" y="3055457"/>
            <a:ext cx="3916939" cy="276999"/>
          </a:xfrm>
          <a:prstGeom prst="rect">
            <a:avLst/>
          </a:prstGeom>
          <a:noFill/>
        </p:spPr>
        <p:txBody>
          <a:bodyPr wrap="square">
            <a:spAutoFit/>
          </a:bodyPr>
          <a:lstStyle/>
          <a:p>
            <a:pPr fontAlgn="ctr"/>
            <a:r>
              <a:rPr lang="ja-JP" altLang="en-US" sz="1200" dirty="0" smtClean="0">
                <a:latin typeface="Meiryo UI" panose="020B0604030504040204" pitchFamily="50" charset="-128"/>
                <a:ea typeface="Meiryo UI" panose="020B0604030504040204" pitchFamily="50" charset="-128"/>
              </a:rPr>
              <a:t>＞アルプス山麓の澄んだ空気や景観を楽しむポタリングの楽しさ</a:t>
            </a:r>
            <a:endParaRPr lang="en-US" altLang="ja-JP" sz="1200" dirty="0" smtClean="0">
              <a:latin typeface="Meiryo UI" panose="020B0604030504040204" pitchFamily="50" charset="-128"/>
              <a:ea typeface="Meiryo UI" panose="020B0604030504040204" pitchFamily="50" charset="-128"/>
            </a:endParaRPr>
          </a:p>
        </p:txBody>
      </p:sp>
      <p:sp>
        <p:nvSpPr>
          <p:cNvPr id="197" name="正方形/長方形 196">
            <a:extLst>
              <a:ext uri="{FF2B5EF4-FFF2-40B4-BE49-F238E27FC236}">
                <a16:creationId xmlns="" xmlns:a16="http://schemas.microsoft.com/office/drawing/2014/main" id="{BE31AC2B-A57B-4526-83D8-E45878C32B30}"/>
              </a:ext>
            </a:extLst>
          </p:cNvPr>
          <p:cNvSpPr/>
          <p:nvPr/>
        </p:nvSpPr>
        <p:spPr>
          <a:xfrm>
            <a:off x="2746728" y="4237204"/>
            <a:ext cx="898974" cy="138499"/>
          </a:xfrm>
          <a:prstGeom prst="rect">
            <a:avLst/>
          </a:prstGeom>
          <a:solidFill>
            <a:schemeClr val="accent6">
              <a:lumMod val="50000"/>
            </a:schemeClr>
          </a:solidFill>
        </p:spPr>
        <p:txBody>
          <a:bodyPr wrap="square" lIns="0" tIns="0" rIns="0" bIns="0">
            <a:spAutoFit/>
          </a:bodyPr>
          <a:lstStyle/>
          <a:p>
            <a:pPr marL="266700" indent="-266700"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グリーンパーク吉峰</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198" name="円/楕円 197"/>
          <p:cNvSpPr/>
          <p:nvPr/>
        </p:nvSpPr>
        <p:spPr>
          <a:xfrm>
            <a:off x="2570084" y="4362103"/>
            <a:ext cx="108000" cy="108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9" name="円弧 198"/>
          <p:cNvSpPr/>
          <p:nvPr/>
        </p:nvSpPr>
        <p:spPr>
          <a:xfrm rot="5604687">
            <a:off x="1872009" y="3408620"/>
            <a:ext cx="1139786" cy="992715"/>
          </a:xfrm>
          <a:prstGeom prst="arc">
            <a:avLst>
              <a:gd name="adj1" fmla="val 90028"/>
              <a:gd name="adj2" fmla="val 18006752"/>
            </a:avLst>
          </a:prstGeom>
          <a:ln w="28575">
            <a:solidFill>
              <a:schemeClr val="accent6">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0" name="正方形/長方形 199"/>
          <p:cNvSpPr/>
          <p:nvPr/>
        </p:nvSpPr>
        <p:spPr>
          <a:xfrm>
            <a:off x="711592" y="4089686"/>
            <a:ext cx="1511389" cy="369332"/>
          </a:xfrm>
          <a:prstGeom prst="rect">
            <a:avLst/>
          </a:prstGeom>
          <a:noFill/>
        </p:spPr>
        <p:txBody>
          <a:bodyPr wrap="square">
            <a:spAutoFit/>
          </a:bodyPr>
          <a:lstStyle/>
          <a:p>
            <a:pPr fontAlgn="ctr"/>
            <a:r>
              <a:rPr lang="ja-JP" altLang="en-US" sz="900" dirty="0" smtClean="0">
                <a:latin typeface="Meiryo UI" panose="020B0604030504040204" pitchFamily="50" charset="-128"/>
                <a:ea typeface="Meiryo UI" panose="020B0604030504040204" pitchFamily="50" charset="-128"/>
              </a:rPr>
              <a:t>景観のよいコースを走り、</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飲食店や観光スポットを巡る</a:t>
            </a:r>
            <a:endParaRPr lang="en-US" altLang="ja-JP" sz="900" dirty="0" smtClean="0">
              <a:latin typeface="Meiryo UI" panose="020B0604030504040204" pitchFamily="50" charset="-128"/>
              <a:ea typeface="Meiryo UI" panose="020B0604030504040204" pitchFamily="50" charset="-128"/>
            </a:endParaRPr>
          </a:p>
        </p:txBody>
      </p:sp>
      <p:sp>
        <p:nvSpPr>
          <p:cNvPr id="201" name="正方形/長方形 200">
            <a:extLst>
              <a:ext uri="{FF2B5EF4-FFF2-40B4-BE49-F238E27FC236}">
                <a16:creationId xmlns="" xmlns:a16="http://schemas.microsoft.com/office/drawing/2014/main" id="{BE31AC2B-A57B-4526-83D8-E45878C32B30}"/>
              </a:ext>
            </a:extLst>
          </p:cNvPr>
          <p:cNvSpPr/>
          <p:nvPr/>
        </p:nvSpPr>
        <p:spPr>
          <a:xfrm>
            <a:off x="3825502" y="4167955"/>
            <a:ext cx="425213" cy="138499"/>
          </a:xfrm>
          <a:prstGeom prst="rect">
            <a:avLst/>
          </a:prstGeom>
          <a:solidFill>
            <a:srgbClr val="002060"/>
          </a:solidFill>
        </p:spPr>
        <p:txBody>
          <a:bodyPr wrap="square" lIns="0" tIns="0" rIns="0" bIns="0">
            <a:spAutoFit/>
          </a:bodyPr>
          <a:lstStyle/>
          <a:p>
            <a:pPr marL="266700" indent="-266700"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立山駅</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202" name="正方形/長方形 201">
            <a:extLst>
              <a:ext uri="{FF2B5EF4-FFF2-40B4-BE49-F238E27FC236}">
                <a16:creationId xmlns="" xmlns:a16="http://schemas.microsoft.com/office/drawing/2014/main" id="{227E68FE-65DE-4D3D-BA62-6CAC3C0E6355}"/>
              </a:ext>
            </a:extLst>
          </p:cNvPr>
          <p:cNvSpPr/>
          <p:nvPr/>
        </p:nvSpPr>
        <p:spPr>
          <a:xfrm>
            <a:off x="1744837" y="3795556"/>
            <a:ext cx="540000" cy="138499"/>
          </a:xfrm>
          <a:prstGeom prst="rect">
            <a:avLst/>
          </a:prstGeom>
          <a:solidFill>
            <a:srgbClr val="002060"/>
          </a:solidFill>
        </p:spPr>
        <p:txBody>
          <a:bodyPr wrap="square" lIns="0" tIns="0" rIns="0" bIns="0">
            <a:spAutoFit/>
          </a:bodyPr>
          <a:lstStyle/>
          <a:p>
            <a:pPr marL="266700" indent="-266700"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五百石駅</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203" name="円弧 202"/>
          <p:cNvSpPr/>
          <p:nvPr/>
        </p:nvSpPr>
        <p:spPr>
          <a:xfrm flipH="1">
            <a:off x="2472090" y="4131138"/>
            <a:ext cx="1535962" cy="386886"/>
          </a:xfrm>
          <a:prstGeom prst="arc">
            <a:avLst>
              <a:gd name="adj1" fmla="val 967064"/>
              <a:gd name="adj2" fmla="val 10735014"/>
            </a:avLst>
          </a:prstGeom>
          <a:ln w="28575">
            <a:solidFill>
              <a:schemeClr val="accent6">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4" name="円弧 203"/>
          <p:cNvSpPr/>
          <p:nvPr/>
        </p:nvSpPr>
        <p:spPr>
          <a:xfrm flipH="1">
            <a:off x="4053045" y="3990387"/>
            <a:ext cx="444924" cy="414055"/>
          </a:xfrm>
          <a:prstGeom prst="arc">
            <a:avLst>
              <a:gd name="adj1" fmla="val 1859672"/>
              <a:gd name="adj2" fmla="val 11571713"/>
            </a:avLst>
          </a:prstGeom>
          <a:ln w="28575">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5" name="円/楕円 204"/>
          <p:cNvSpPr/>
          <p:nvPr/>
        </p:nvSpPr>
        <p:spPr>
          <a:xfrm>
            <a:off x="2599195" y="3549071"/>
            <a:ext cx="108000" cy="108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6" name="正方形/長方形 205">
            <a:extLst>
              <a:ext uri="{FF2B5EF4-FFF2-40B4-BE49-F238E27FC236}">
                <a16:creationId xmlns="" xmlns:a16="http://schemas.microsoft.com/office/drawing/2014/main" id="{BE31AC2B-A57B-4526-83D8-E45878C32B30}"/>
              </a:ext>
            </a:extLst>
          </p:cNvPr>
          <p:cNvSpPr/>
          <p:nvPr/>
        </p:nvSpPr>
        <p:spPr>
          <a:xfrm>
            <a:off x="2746885" y="3439329"/>
            <a:ext cx="1001160" cy="138499"/>
          </a:xfrm>
          <a:prstGeom prst="rect">
            <a:avLst/>
          </a:prstGeom>
          <a:solidFill>
            <a:schemeClr val="accent6">
              <a:lumMod val="50000"/>
            </a:schemeClr>
          </a:solidFill>
        </p:spPr>
        <p:txBody>
          <a:bodyPr wrap="square" lIns="0" tIns="0" rIns="0" bIns="0">
            <a:spAutoFit/>
          </a:bodyPr>
          <a:lstStyle/>
          <a:p>
            <a:pPr marL="266700" indent="-266700" algn="ctr"/>
            <a:r>
              <a:rPr lang="en-US" altLang="ja-JP" sz="900" dirty="0" err="1">
                <a:solidFill>
                  <a:schemeClr val="bg1"/>
                </a:solidFill>
                <a:latin typeface="Meiryo UI" panose="020B0604030504040204" pitchFamily="50" charset="-128"/>
                <a:ea typeface="Meiryo UI" panose="020B0604030504040204" pitchFamily="50" charset="-128"/>
                <a:sym typeface="Wingdings" panose="05000000000000000000" pitchFamily="2" charset="2"/>
              </a:rPr>
              <a:t>Healthian</a:t>
            </a:r>
            <a:r>
              <a:rPr lang="en-US" altLang="ja-JP" sz="900" dirty="0">
                <a:solidFill>
                  <a:schemeClr val="bg1"/>
                </a:solidFill>
                <a:latin typeface="Meiryo UI" panose="020B0604030504040204" pitchFamily="50" charset="-128"/>
                <a:ea typeface="Meiryo UI" panose="020B0604030504040204" pitchFamily="50" charset="-128"/>
                <a:sym typeface="Wingdings" panose="05000000000000000000" pitchFamily="2" charset="2"/>
              </a:rPr>
              <a:t>-wood</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207" name="円/楕円 206"/>
          <p:cNvSpPr/>
          <p:nvPr/>
        </p:nvSpPr>
        <p:spPr>
          <a:xfrm>
            <a:off x="2737825" y="3700846"/>
            <a:ext cx="108000" cy="108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8" name="正方形/長方形 207">
            <a:extLst>
              <a:ext uri="{FF2B5EF4-FFF2-40B4-BE49-F238E27FC236}">
                <a16:creationId xmlns="" xmlns:a16="http://schemas.microsoft.com/office/drawing/2014/main" id="{BE31AC2B-A57B-4526-83D8-E45878C32B30}"/>
              </a:ext>
            </a:extLst>
          </p:cNvPr>
          <p:cNvSpPr/>
          <p:nvPr/>
        </p:nvSpPr>
        <p:spPr>
          <a:xfrm>
            <a:off x="2913798" y="3666825"/>
            <a:ext cx="575962" cy="138499"/>
          </a:xfrm>
          <a:prstGeom prst="rect">
            <a:avLst/>
          </a:prstGeom>
          <a:solidFill>
            <a:schemeClr val="accent6">
              <a:lumMod val="50000"/>
            </a:schemeClr>
          </a:solidFill>
        </p:spPr>
        <p:txBody>
          <a:bodyPr wrap="square" lIns="0" tIns="0" rIns="0" bIns="0">
            <a:spAutoFit/>
          </a:bodyPr>
          <a:lstStyle/>
          <a:p>
            <a:pPr marL="266700" indent="-266700" algn="ctr"/>
            <a:r>
              <a:rPr lang="ja-JP" altLang="en-US" sz="900" dirty="0">
                <a:solidFill>
                  <a:schemeClr val="bg1"/>
                </a:solidFill>
                <a:latin typeface="Meiryo UI" panose="020B0604030504040204" pitchFamily="50" charset="-128"/>
                <a:ea typeface="Meiryo UI" panose="020B0604030504040204" pitchFamily="50" charset="-128"/>
                <a:sym typeface="Wingdings" panose="05000000000000000000" pitchFamily="2" charset="2"/>
              </a:rPr>
              <a:t>白岩酒造</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209" name="円/楕円 208"/>
          <p:cNvSpPr/>
          <p:nvPr/>
        </p:nvSpPr>
        <p:spPr>
          <a:xfrm>
            <a:off x="2070209" y="3521037"/>
            <a:ext cx="108000" cy="108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0" name="正方形/長方形 209">
            <a:extLst>
              <a:ext uri="{FF2B5EF4-FFF2-40B4-BE49-F238E27FC236}">
                <a16:creationId xmlns="" xmlns:a16="http://schemas.microsoft.com/office/drawing/2014/main" id="{BE31AC2B-A57B-4526-83D8-E45878C32B30}"/>
              </a:ext>
            </a:extLst>
          </p:cNvPr>
          <p:cNvSpPr/>
          <p:nvPr/>
        </p:nvSpPr>
        <p:spPr>
          <a:xfrm>
            <a:off x="997576" y="3449163"/>
            <a:ext cx="1001160" cy="138499"/>
          </a:xfrm>
          <a:prstGeom prst="rect">
            <a:avLst/>
          </a:prstGeom>
          <a:solidFill>
            <a:schemeClr val="accent6">
              <a:lumMod val="50000"/>
            </a:schemeClr>
          </a:solidFill>
        </p:spPr>
        <p:txBody>
          <a:bodyPr wrap="square" lIns="0" tIns="0" rIns="0" bIns="0">
            <a:spAutoFit/>
          </a:bodyPr>
          <a:lstStyle/>
          <a:p>
            <a:pPr marL="266700" indent="-266700" algn="ctr"/>
            <a:r>
              <a:rPr lang="ja-JP" altLang="en-US"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rPr>
              <a:t>モンベルヴィレッジ</a:t>
            </a:r>
            <a:endParaRPr lang="en-US" altLang="ja-JP" sz="900" dirty="0" smtClean="0">
              <a:solidFill>
                <a:schemeClr val="bg1"/>
              </a:solidFill>
              <a:latin typeface="Meiryo UI" panose="020B0604030504040204" pitchFamily="50" charset="-128"/>
              <a:ea typeface="Meiryo UI" panose="020B0604030504040204" pitchFamily="50" charset="-128"/>
              <a:sym typeface="Wingdings" panose="05000000000000000000" pitchFamily="2" charset="2"/>
            </a:endParaRPr>
          </a:p>
        </p:txBody>
      </p:sp>
      <p:sp>
        <p:nvSpPr>
          <p:cNvPr id="211" name="正方形/長方形 210"/>
          <p:cNvSpPr/>
          <p:nvPr/>
        </p:nvSpPr>
        <p:spPr>
          <a:xfrm>
            <a:off x="4053045" y="3623306"/>
            <a:ext cx="1148470" cy="507831"/>
          </a:xfrm>
          <a:prstGeom prst="rect">
            <a:avLst/>
          </a:prstGeom>
          <a:noFill/>
        </p:spPr>
        <p:txBody>
          <a:bodyPr wrap="square">
            <a:spAutoFit/>
          </a:bodyPr>
          <a:lstStyle/>
          <a:p>
            <a:pPr fontAlgn="ctr"/>
            <a:r>
              <a:rPr lang="ja-JP" altLang="en-US" sz="900" dirty="0" smtClean="0">
                <a:latin typeface="Meiryo UI" panose="020B0604030504040204" pitchFamily="50" charset="-128"/>
                <a:ea typeface="Meiryo UI" panose="020B0604030504040204" pitchFamily="50" charset="-128"/>
              </a:rPr>
              <a:t>立山駅で自転車を一時預けて、</a:t>
            </a:r>
            <a:endParaRPr lang="en-US" altLang="ja-JP" sz="900" dirty="0" smtClean="0">
              <a:latin typeface="Meiryo UI" panose="020B0604030504040204" pitchFamily="50" charset="-128"/>
              <a:ea typeface="Meiryo UI" panose="020B0604030504040204" pitchFamily="50" charset="-128"/>
            </a:endParaRPr>
          </a:p>
          <a:p>
            <a:pPr fontAlgn="ctr"/>
            <a:r>
              <a:rPr lang="ja-JP" altLang="en-US" sz="900" dirty="0" smtClean="0">
                <a:latin typeface="Meiryo UI" panose="020B0604030504040204" pitchFamily="50" charset="-128"/>
                <a:ea typeface="Meiryo UI" panose="020B0604030504040204" pitchFamily="50" charset="-128"/>
              </a:rPr>
              <a:t>室堂の景色も鑑賞</a:t>
            </a:r>
            <a:endParaRPr lang="en-US" altLang="ja-JP" sz="900" dirty="0" smtClean="0">
              <a:latin typeface="Meiryo UI" panose="020B0604030504040204" pitchFamily="50" charset="-128"/>
              <a:ea typeface="Meiryo UI" panose="020B0604030504040204" pitchFamily="50" charset="-128"/>
            </a:endParaRPr>
          </a:p>
        </p:txBody>
      </p:sp>
      <p:sp>
        <p:nvSpPr>
          <p:cNvPr id="212" name="Rectangle 20"/>
          <p:cNvSpPr txBox="1">
            <a:spLocks noChangeArrowheads="1"/>
          </p:cNvSpPr>
          <p:nvPr/>
        </p:nvSpPr>
        <p:spPr>
          <a:xfrm>
            <a:off x="196849" y="7169"/>
            <a:ext cx="9974114" cy="375127"/>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lvl1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2pPr>
            <a:lvl3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3pPr>
            <a:lvl4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4pPr>
            <a:lvl5pPr algn="l" rtl="0" eaLnBrk="0" fontAlgn="base" hangingPunct="0">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5pPr>
            <a:lvl6pPr marL="3429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6pPr>
            <a:lvl7pPr marL="6858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7pPr>
            <a:lvl8pPr marL="10287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8pPr>
            <a:lvl9pPr marL="1371600" algn="l" rtl="0" fontAlgn="base">
              <a:spcBef>
                <a:spcPct val="0"/>
              </a:spcBef>
              <a:spcAft>
                <a:spcPct val="0"/>
              </a:spcAft>
              <a:defRPr kumimoji="1">
                <a:solidFill>
                  <a:schemeClr val="bg1"/>
                </a:solidFill>
                <a:effectLst>
                  <a:outerShdw blurRad="38100" dist="38100" dir="2700000" algn="tl">
                    <a:srgbClr val="C0C0C0"/>
                  </a:outerShdw>
                </a:effectLst>
                <a:latin typeface="HG創英角ｺﾞｼｯｸUB" pitchFamily="49" charset="-128"/>
                <a:ea typeface="HG創英角ｺﾞｼｯｸUB" pitchFamily="49" charset="-128"/>
              </a:defRPr>
            </a:lvl9pPr>
          </a:lstStyle>
          <a:p>
            <a:pPr>
              <a:lnSpc>
                <a:spcPct val="100000"/>
              </a:lnSpc>
            </a:pPr>
            <a:r>
              <a:rPr lang="ja-JP" altLang="en-US" sz="2000" b="1" kern="0" dirty="0">
                <a:latin typeface="Meiryo UI" panose="020B0604030504040204" pitchFamily="50" charset="-128"/>
                <a:ea typeface="Meiryo UI" panose="020B0604030504040204" pitchFamily="50" charset="-128"/>
              </a:rPr>
              <a:t>参考：具体的な楽しみ方（主なコンテンツ）</a:t>
            </a:r>
          </a:p>
        </p:txBody>
      </p:sp>
      <p:sp>
        <p:nvSpPr>
          <p:cNvPr id="213" name="正方形/長方形 212"/>
          <p:cNvSpPr/>
          <p:nvPr/>
        </p:nvSpPr>
        <p:spPr>
          <a:xfrm>
            <a:off x="204455" y="521978"/>
            <a:ext cx="10290508" cy="338554"/>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rPr>
              <a:t>サイクルツーリズム事業①②の具体的な楽しみ方（主な自転車コンテンツ）を以下に示す。</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8173123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3496</TotalTime>
  <Words>1599</Words>
  <Application>Microsoft Office PowerPoint</Application>
  <PresentationFormat>ユーザー設定</PresentationFormat>
  <Paragraphs>451</Paragraphs>
  <Slides>13</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13</vt:i4>
      </vt:variant>
    </vt:vector>
  </HeadingPairs>
  <TitlesOfParts>
    <vt:vector size="22" baseType="lpstr">
      <vt:lpstr>Meiryo UI</vt:lpstr>
      <vt:lpstr>ＭＳ Ｐゴシック</vt:lpstr>
      <vt:lpstr>MS UI Gothic</vt:lpstr>
      <vt:lpstr>メイリオ</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S0038</dc:creator>
  <cp:lastModifiedBy>S0038</cp:lastModifiedBy>
  <cp:revision>283</cp:revision>
  <cp:lastPrinted>2021-03-26T05:39:50Z</cp:lastPrinted>
  <dcterms:created xsi:type="dcterms:W3CDTF">2021-01-22T00:58:56Z</dcterms:created>
  <dcterms:modified xsi:type="dcterms:W3CDTF">2021-03-26T08:11:23Z</dcterms:modified>
</cp:coreProperties>
</file>