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9"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初回申請用" id="{92303DCD-5D4D-48D3-AB54-D0DDB8DA7622}">
          <p14:sldIdLst>
            <p14:sldId id="259"/>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75" autoAdjust="0"/>
    <p:restoredTop sz="94660"/>
  </p:normalViewPr>
  <p:slideViewPr>
    <p:cSldViewPr snapToGrid="0">
      <p:cViewPr varScale="1">
        <p:scale>
          <a:sx n="61" d="100"/>
          <a:sy n="61" d="100"/>
        </p:scale>
        <p:origin x="1004" y="72"/>
      </p:cViewPr>
      <p:guideLst>
        <p:guide orient="horz" pos="2160"/>
        <p:guide pos="3120"/>
      </p:guideLst>
    </p:cSldViewPr>
  </p:slideViewPr>
  <p:notesTextViewPr>
    <p:cViewPr>
      <p:scale>
        <a:sx n="66" d="100"/>
        <a:sy n="66"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018048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5" name="Google Shape;99;p1"/>
          <p:cNvGrpSpPr/>
          <p:nvPr/>
        </p:nvGrpSpPr>
        <p:grpSpPr>
          <a:xfrm>
            <a:off x="-3175" y="373258"/>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BIZ UDゴシック" panose="020B0400000000000000" pitchFamily="49" charset="-128"/>
                <a:ea typeface="BIZ UDゴシック" panose="020B0400000000000000" pitchFamily="49" charset="-128"/>
                <a:cs typeface="Meiryo"/>
                <a:sym typeface="Meiryo"/>
              </a:rPr>
              <a:t>【様式</a:t>
            </a:r>
            <a:r>
              <a:rPr lang="ja-JP" altLang="en-US" sz="1200" dirty="0">
                <a:solidFill>
                  <a:schemeClr val="dk1"/>
                </a:solidFill>
                <a:latin typeface="BIZ UDゴシック" panose="020B0400000000000000" pitchFamily="49" charset="-128"/>
                <a:ea typeface="BIZ UDゴシック" panose="020B0400000000000000" pitchFamily="49" charset="-128"/>
                <a:cs typeface="Meiryo"/>
                <a:sym typeface="Meiryo"/>
              </a:rPr>
              <a:t>２</a:t>
            </a:r>
            <a:r>
              <a:rPr lang="ja-JP" sz="1200" dirty="0">
                <a:solidFill>
                  <a:schemeClr val="dk1"/>
                </a:solidFill>
                <a:latin typeface="BIZ UDゴシック" panose="020B0400000000000000" pitchFamily="49" charset="-128"/>
                <a:ea typeface="BIZ UDゴシック" panose="020B0400000000000000" pitchFamily="49" charset="-128"/>
                <a:cs typeface="Meiryo"/>
                <a:sym typeface="Meiryo"/>
              </a:rPr>
              <a:t>】</a:t>
            </a:r>
            <a:endParaRPr dirty="0">
              <a:latin typeface="BIZ UDゴシック" panose="020B0400000000000000" pitchFamily="49" charset="-128"/>
              <a:ea typeface="BIZ UDゴシック" panose="020B0400000000000000" pitchFamily="49" charset="-128"/>
            </a:endParaRPr>
          </a:p>
        </p:txBody>
      </p:sp>
      <p:sp>
        <p:nvSpPr>
          <p:cNvPr id="1121" name="Google Shape;105;p1"/>
          <p:cNvSpPr txBox="1"/>
          <p:nvPr/>
        </p:nvSpPr>
        <p:spPr>
          <a:xfrm>
            <a:off x="33572" y="829975"/>
            <a:ext cx="4248000" cy="612000"/>
          </a:xfrm>
          <a:prstGeom prst="rect">
            <a:avLst/>
          </a:prstGeom>
          <a:solidFill>
            <a:schemeClr val="lt1"/>
          </a:solidFill>
          <a:ln w="28575"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algn="just"/>
            <a:r>
              <a:rPr lang="ja-JP" altLang="en-US" sz="1800" b="1" dirty="0">
                <a:solidFill>
                  <a:schemeClr val="dk1"/>
                </a:solidFill>
                <a:latin typeface="BIZ UDPゴシック" panose="020B0400000000000000" pitchFamily="50" charset="-128"/>
                <a:ea typeface="BIZ UDPゴシック" panose="020B0400000000000000" pitchFamily="50" charset="-128"/>
                <a:cs typeface="Meiryo"/>
                <a:sym typeface="Meiryo"/>
              </a:rPr>
              <a:t>○○○○○○○○○○○○○○○○○</a:t>
            </a:r>
            <a:endParaRPr lang="en-US" altLang="ja-JP" sz="18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1" name="Google Shape;105;p1"/>
          <p:cNvSpPr txBox="1"/>
          <p:nvPr/>
        </p:nvSpPr>
        <p:spPr>
          <a:xfrm>
            <a:off x="1401572" y="1793364"/>
            <a:ext cx="2880000" cy="1440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最終的にどのようなレガシーを形成するか、　目指している最終着地点を記載してください。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2" name="Google Shape;96;p1"/>
          <p:cNvSpPr/>
          <p:nvPr/>
        </p:nvSpPr>
        <p:spPr>
          <a:xfrm>
            <a:off x="33572" y="3343262"/>
            <a:ext cx="324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レガシー形成のスケジュール</a:t>
            </a:r>
          </a:p>
        </p:txBody>
      </p:sp>
      <p:sp>
        <p:nvSpPr>
          <p:cNvPr id="33" name="Google Shape;96;p1"/>
          <p:cNvSpPr/>
          <p:nvPr/>
        </p:nvSpPr>
        <p:spPr>
          <a:xfrm>
            <a:off x="3393872" y="3343260"/>
            <a:ext cx="270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令和７年度の取組内容</a:t>
            </a:r>
          </a:p>
        </p:txBody>
      </p:sp>
      <p:sp>
        <p:nvSpPr>
          <p:cNvPr id="35" name="Google Shape;96;p1"/>
          <p:cNvSpPr/>
          <p:nvPr/>
        </p:nvSpPr>
        <p:spPr>
          <a:xfrm>
            <a:off x="6213948" y="3348457"/>
            <a:ext cx="3600000" cy="252000"/>
          </a:xfrm>
          <a:prstGeom prst="rect">
            <a:avLst/>
          </a:prstGeom>
          <a:solidFill>
            <a:schemeClr val="accent4">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独自性、旅行者を惹きつける要因・要素</a:t>
            </a:r>
          </a:p>
        </p:txBody>
      </p:sp>
      <p:sp>
        <p:nvSpPr>
          <p:cNvPr id="36" name="Google Shape;96;p1"/>
          <p:cNvSpPr/>
          <p:nvPr/>
        </p:nvSpPr>
        <p:spPr>
          <a:xfrm>
            <a:off x="6215751" y="5089559"/>
            <a:ext cx="3600000" cy="252000"/>
          </a:xfrm>
          <a:prstGeom prst="rect">
            <a:avLst/>
          </a:prstGeom>
          <a:solidFill>
            <a:schemeClr val="accent4">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レガシー形成に向けて想定される課題</a:t>
            </a:r>
          </a:p>
        </p:txBody>
      </p:sp>
      <p:sp>
        <p:nvSpPr>
          <p:cNvPr id="37" name="Google Shape;97;p1"/>
          <p:cNvSpPr txBox="1"/>
          <p:nvPr/>
        </p:nvSpPr>
        <p:spPr>
          <a:xfrm>
            <a:off x="33572" y="3589861"/>
            <a:ext cx="3240000" cy="141352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現時点でスケジュールが不明であれば、その旨を記載し、今年度事業の結果を踏まえどのように検討を進めていくか、考えられる範囲で記載してください。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8" name="Google Shape;97;p1"/>
          <p:cNvSpPr txBox="1"/>
          <p:nvPr/>
        </p:nvSpPr>
        <p:spPr>
          <a:xfrm>
            <a:off x="6213948" y="3599384"/>
            <a:ext cx="3600000"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について、それを目当てに日本（あるいは地域）へ行きたいと思ってもらえるような独自性を具体的に記載してください。「他にはない自然、食がある」などといった抽象的な記載は避け、当レガシーにしかないと言える独自の強み・ウリを記載してください。</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a:p>
            <a:pPr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形成するレガシーが旅行者を惹きつける要因・要素について、根拠（需要が見込まれる理由等）を交えながら記載してください。</a:t>
            </a:r>
          </a:p>
          <a:p>
            <a:pPr lvl="0" algn="just"/>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9" name="Google Shape;104;p1"/>
          <p:cNvSpPr/>
          <p:nvPr/>
        </p:nvSpPr>
        <p:spPr>
          <a:xfrm>
            <a:off x="1401572" y="1540754"/>
            <a:ext cx="288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dk1"/>
                </a:solidFill>
                <a:latin typeface="BIZ UDPゴシック" panose="020B0400000000000000" pitchFamily="50" charset="-128"/>
                <a:ea typeface="BIZ UDPゴシック" panose="020B0400000000000000" pitchFamily="50" charset="-128"/>
                <a:cs typeface="Meiryo"/>
                <a:sym typeface="Meiryo"/>
              </a:rPr>
              <a:t>レガシー形成の最終着地点</a:t>
            </a:r>
            <a:endParaRPr sz="12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4" name="Google Shape;97;p1"/>
          <p:cNvSpPr txBox="1"/>
          <p:nvPr/>
        </p:nvSpPr>
        <p:spPr>
          <a:xfrm>
            <a:off x="6215751" y="5347564"/>
            <a:ext cx="3600000"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中長期的にレガシーを形成していくにあたり想定される懸念点・課題を記載してください。</a:t>
            </a:r>
          </a:p>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事業化段階における他省庁との協議の必要性や、予算の確保に向けた懸念点・課題を記載してください。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5" name="Google Shape;97;p1"/>
          <p:cNvSpPr txBox="1"/>
          <p:nvPr/>
        </p:nvSpPr>
        <p:spPr>
          <a:xfrm>
            <a:off x="3393872" y="3589859"/>
            <a:ext cx="2700000" cy="3168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これまでの事業成果を踏まえた内容を記載してください。</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endParaRPr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
        <p:nvSpPr>
          <p:cNvPr id="26" name="Google Shape;97;p1"/>
          <p:cNvSpPr txBox="1"/>
          <p:nvPr/>
        </p:nvSpPr>
        <p:spPr>
          <a:xfrm>
            <a:off x="4423248" y="581312"/>
            <a:ext cx="5400000" cy="2648599"/>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形成するレガシーのイメージが伝わるイメージ図、エリア図、</a:t>
            </a:r>
            <a:r>
              <a:rPr lang="ja-JP"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写真等を</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添付</a:t>
            </a:r>
            <a:r>
              <a:rPr lang="ja-JP"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してください。</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7" name="Google Shape;92;p1"/>
          <p:cNvSpPr txBox="1">
            <a:spLocks noGrp="1"/>
          </p:cNvSpPr>
          <p:nvPr>
            <p:ph type="title"/>
          </p:nvPr>
        </p:nvSpPr>
        <p:spPr>
          <a:xfrm>
            <a:off x="-3175" y="-105883"/>
            <a:ext cx="8985250" cy="476250"/>
          </a:xfrm>
          <a:prstGeom prst="rect">
            <a:avLst/>
          </a:prstGeom>
          <a:noFill/>
          <a:ln>
            <a:noFill/>
          </a:ln>
        </p:spPr>
        <p:txBody>
          <a:bodyPr spcFirstLastPara="1" wrap="square" lIns="91425" tIns="45700" rIns="91425" bIns="45700" anchor="ctr" anchorCtr="0">
            <a:normAutofit/>
          </a:bodyPr>
          <a:lstStyle/>
          <a:p>
            <a:pPr lvl="0">
              <a:buSzPts val="1900"/>
            </a:pPr>
            <a:r>
              <a:rPr lang="ja-JP" altLang="en-US" sz="1400" b="1" dirty="0">
                <a:latin typeface="BIZ UDゴシック" panose="020B0400000000000000" pitchFamily="49" charset="-128"/>
                <a:ea typeface="BIZ UDゴシック" panose="020B0400000000000000" pitchFamily="49" charset="-128"/>
                <a:cs typeface="Meiryo"/>
                <a:sym typeface="Meiryo"/>
              </a:rPr>
              <a:t>令和７年度 地域・日本の新たなレガシー形成事業　エントリーシート概要 </a:t>
            </a:r>
            <a:r>
              <a:rPr lang="ja-JP" altLang="en-US" sz="1600" dirty="0">
                <a:latin typeface="BIZ UDゴシック" panose="020B0400000000000000" pitchFamily="49" charset="-128"/>
                <a:ea typeface="BIZ UDゴシック" panose="020B0400000000000000" pitchFamily="49" charset="-128"/>
                <a:cs typeface="Meiryo"/>
                <a:sym typeface="Meiryo"/>
              </a:rPr>
              <a:t>　　</a:t>
            </a:r>
            <a:endParaRPr sz="2800" dirty="0">
              <a:latin typeface="BIZ UDゴシック" panose="020B0400000000000000" pitchFamily="49" charset="-128"/>
              <a:ea typeface="BIZ UDゴシック" panose="020B0400000000000000" pitchFamily="49" charset="-128"/>
            </a:endParaRPr>
          </a:p>
        </p:txBody>
      </p:sp>
      <p:sp>
        <p:nvSpPr>
          <p:cNvPr id="28" name="Google Shape;104;p1"/>
          <p:cNvSpPr/>
          <p:nvPr/>
        </p:nvSpPr>
        <p:spPr>
          <a:xfrm>
            <a:off x="33572" y="1540753"/>
            <a:ext cx="126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dk1"/>
                </a:solidFill>
                <a:latin typeface="BIZ UDPゴシック" panose="020B0400000000000000" pitchFamily="50" charset="-128"/>
                <a:ea typeface="BIZ UDPゴシック" panose="020B0400000000000000" pitchFamily="50" charset="-128"/>
                <a:cs typeface="Meiryo"/>
                <a:sym typeface="Meiryo"/>
              </a:rPr>
              <a:t>地域名</a:t>
            </a:r>
            <a:endParaRPr sz="12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9" name="Google Shape;105;p1"/>
          <p:cNvSpPr txBox="1"/>
          <p:nvPr/>
        </p:nvSpPr>
        <p:spPr>
          <a:xfrm>
            <a:off x="33572" y="1789912"/>
            <a:ext cx="1260000" cy="83674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○○都道府県</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○○市町村</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1" name="Google Shape;104;p1"/>
          <p:cNvSpPr/>
          <p:nvPr/>
        </p:nvSpPr>
        <p:spPr>
          <a:xfrm>
            <a:off x="33572" y="581313"/>
            <a:ext cx="4248000" cy="252000"/>
          </a:xfrm>
          <a:prstGeom prst="rect">
            <a:avLst/>
          </a:prstGeom>
          <a:solidFill>
            <a:schemeClr val="accent5">
              <a:lumMod val="20000"/>
              <a:lumOff val="80000"/>
            </a:schemeClr>
          </a:solidFill>
          <a:ln w="28575"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lgn="just"/>
            <a:r>
              <a:rPr lang="ja-JP" altLang="en-US" sz="1200" b="1" dirty="0">
                <a:solidFill>
                  <a:schemeClr val="tx1"/>
                </a:solidFill>
                <a:latin typeface="BIZ UDPゴシック" panose="020B0400000000000000" pitchFamily="50" charset="-128"/>
                <a:ea typeface="BIZ UDPゴシック" panose="020B0400000000000000" pitchFamily="50" charset="-128"/>
                <a:cs typeface="Meiryo"/>
                <a:sym typeface="Meiryo"/>
              </a:rPr>
              <a:t>レガシー形成候補（事業名）</a:t>
            </a:r>
          </a:p>
        </p:txBody>
      </p:sp>
      <p:sp>
        <p:nvSpPr>
          <p:cNvPr id="23" name="Google Shape;96;p1"/>
          <p:cNvSpPr/>
          <p:nvPr/>
        </p:nvSpPr>
        <p:spPr>
          <a:xfrm>
            <a:off x="33572" y="5101724"/>
            <a:ext cx="324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想定する連携団体・役割</a:t>
            </a:r>
          </a:p>
        </p:txBody>
      </p:sp>
      <p:sp>
        <p:nvSpPr>
          <p:cNvPr id="30" name="Google Shape;97;p1"/>
          <p:cNvSpPr txBox="1"/>
          <p:nvPr/>
        </p:nvSpPr>
        <p:spPr>
          <a:xfrm>
            <a:off x="33572" y="5348323"/>
            <a:ext cx="3240000" cy="141352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現時点で体制が不明であれば、期待される状態を示した上で、体制構築に関する取組の方針を可能な範囲で記載するしてください。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 name="正方形/長方形 1"/>
          <p:cNvSpPr/>
          <p:nvPr/>
        </p:nvSpPr>
        <p:spPr>
          <a:xfrm>
            <a:off x="-3175" y="314622"/>
            <a:ext cx="1784244" cy="215444"/>
          </a:xfrm>
          <a:prstGeom prst="rect">
            <a:avLst/>
          </a:prstGeom>
          <a:solidFill>
            <a:srgbClr val="002060"/>
          </a:solidFill>
        </p:spPr>
        <p:txBody>
          <a:bodyPr wrap="none" lIns="108000" tIns="0" rIns="108000" bIns="0">
            <a:spAutoFit/>
          </a:bodyPr>
          <a:lstStyle/>
          <a:p>
            <a:r>
              <a:rPr lang="ja-JP" altLang="en-US" b="1" dirty="0">
                <a:solidFill>
                  <a:schemeClr val="bg1"/>
                </a:solidFill>
                <a:latin typeface="BIZ UDPゴシック" panose="020B0400000000000000" pitchFamily="50" charset="-128"/>
                <a:ea typeface="BIZ UDPゴシック" panose="020B0400000000000000" pitchFamily="50" charset="-128"/>
                <a:cs typeface="Meiryo"/>
                <a:sym typeface="Meiryo"/>
              </a:rPr>
              <a:t>○○運輸局　</a:t>
            </a:r>
            <a:r>
              <a:rPr lang="en-US" altLang="ja-JP" b="1" dirty="0">
                <a:solidFill>
                  <a:schemeClr val="bg1"/>
                </a:solidFill>
                <a:latin typeface="BIZ UDPゴシック" panose="020B0400000000000000" pitchFamily="50" charset="-128"/>
                <a:ea typeface="BIZ UDPゴシック" panose="020B0400000000000000" pitchFamily="50" charset="-128"/>
                <a:cs typeface="Meiryo"/>
                <a:sym typeface="Meiryo"/>
              </a:rPr>
              <a:t>NO.</a:t>
            </a:r>
            <a:r>
              <a:rPr lang="ja-JP" altLang="en-US" b="1" dirty="0">
                <a:solidFill>
                  <a:schemeClr val="bg1"/>
                </a:solidFill>
                <a:latin typeface="BIZ UDPゴシック" panose="020B0400000000000000" pitchFamily="50" charset="-128"/>
                <a:ea typeface="BIZ UDPゴシック" panose="020B0400000000000000" pitchFamily="50" charset="-128"/>
                <a:cs typeface="Meiryo"/>
                <a:sym typeface="Meiryo"/>
              </a:rPr>
              <a:t>○</a:t>
            </a:r>
            <a:endParaRPr lang="ja-JP" altLang="en-US" dirty="0">
              <a:solidFill>
                <a:schemeClr val="bg1"/>
              </a:solidFill>
            </a:endParaRPr>
          </a:p>
        </p:txBody>
      </p:sp>
      <p:sp>
        <p:nvSpPr>
          <p:cNvPr id="41" name="正方形/長方形 40"/>
          <p:cNvSpPr/>
          <p:nvPr/>
        </p:nvSpPr>
        <p:spPr>
          <a:xfrm>
            <a:off x="7628630" y="337373"/>
            <a:ext cx="2292921" cy="184666"/>
          </a:xfrm>
          <a:prstGeom prst="rect">
            <a:avLst/>
          </a:prstGeom>
          <a:solidFill>
            <a:schemeClr val="bg1"/>
          </a:solidFill>
        </p:spPr>
        <p:txBody>
          <a:bodyPr wrap="square" lIns="72000" tIns="0" rIns="72000" bIns="0">
            <a:spAutoFit/>
          </a:bodyPr>
          <a:lstStyle/>
          <a:p>
            <a:r>
              <a:rPr lang="ja-JP" altLang="en-US" sz="1200" b="1" dirty="0">
                <a:latin typeface="BIZ UDPゴシック" panose="020B0400000000000000" pitchFamily="50" charset="-128"/>
                <a:ea typeface="BIZ UDPゴシック" panose="020B0400000000000000" pitchFamily="50" charset="-128"/>
                <a:cs typeface="Meiryo"/>
                <a:sym typeface="Meiryo"/>
              </a:rPr>
              <a:t>応募者名：　　　　　　　　　　　　　　</a:t>
            </a:r>
            <a:endParaRPr lang="ja-JP" altLang="en-US" sz="1200" dirty="0"/>
          </a:p>
        </p:txBody>
      </p:sp>
      <p:sp>
        <p:nvSpPr>
          <p:cNvPr id="4" name="Google Shape;104;p1">
            <a:extLst>
              <a:ext uri="{FF2B5EF4-FFF2-40B4-BE49-F238E27FC236}">
                <a16:creationId xmlns:a16="http://schemas.microsoft.com/office/drawing/2014/main" id="{D8631A54-02D2-9CAD-E899-1A656C8A99FA}"/>
              </a:ext>
            </a:extLst>
          </p:cNvPr>
          <p:cNvSpPr/>
          <p:nvPr/>
        </p:nvSpPr>
        <p:spPr>
          <a:xfrm>
            <a:off x="33572" y="2693104"/>
            <a:ext cx="126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tx1"/>
                </a:solidFill>
                <a:latin typeface="BIZ UDPゴシック" panose="020B0400000000000000" pitchFamily="50" charset="-128"/>
                <a:ea typeface="BIZ UDPゴシック" panose="020B0400000000000000" pitchFamily="50" charset="-128"/>
                <a:cs typeface="Meiryo"/>
                <a:sym typeface="Meiryo"/>
              </a:rPr>
              <a:t>継続年数</a:t>
            </a:r>
            <a:endParaRPr sz="1200" b="1"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
        <p:nvSpPr>
          <p:cNvPr id="5" name="Google Shape;105;p1">
            <a:extLst>
              <a:ext uri="{FF2B5EF4-FFF2-40B4-BE49-F238E27FC236}">
                <a16:creationId xmlns:a16="http://schemas.microsoft.com/office/drawing/2014/main" id="{CB06DAAB-A6FD-CE3E-4C0C-DB99F1BAF0EC}"/>
              </a:ext>
            </a:extLst>
          </p:cNvPr>
          <p:cNvSpPr txBox="1"/>
          <p:nvPr/>
        </p:nvSpPr>
        <p:spPr>
          <a:xfrm>
            <a:off x="33572" y="2945104"/>
            <a:ext cx="1260000" cy="248599"/>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○年目</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Tree>
    <p:extLst>
      <p:ext uri="{BB962C8B-B14F-4D97-AF65-F5344CB8AC3E}">
        <p14:creationId xmlns:p14="http://schemas.microsoft.com/office/powerpoint/2010/main" val="1182419661"/>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367</Words>
  <PresentationFormat>A4 210 x 297 mm</PresentationFormat>
  <Paragraphs>33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BIZ UDPゴシック</vt:lpstr>
      <vt:lpstr>BIZ UDゴシック</vt:lpstr>
      <vt:lpstr>Arial</vt:lpstr>
      <vt:lpstr>Office テーマ</vt:lpstr>
      <vt:lpstr>令和７年度 地域・日本の新たなレガシー形成事業　エントリーシート概要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