
<file path=[Content_Types].xml><?xml version="1.0" encoding="utf-8"?>
<Types xmlns="http://schemas.openxmlformats.org/package/2006/content-types">
  <Default ContentType="image/jpeg" Extension="jpeg"/>
  <Default ContentType="image/jpeg" Extension="jpg"/>
  <Default ContentType="audio/mp4" Extension="m4a"/>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2"/>
  </p:notesMasterIdLst>
  <p:handoutMasterIdLst>
    <p:handoutMasterId r:id="rId43"/>
  </p:handoutMasterIdLst>
  <p:sldIdLst>
    <p:sldId id="1364" r:id="rId2"/>
    <p:sldId id="1424" r:id="rId3"/>
    <p:sldId id="1425" r:id="rId4"/>
    <p:sldId id="438" r:id="rId5"/>
    <p:sldId id="1426" r:id="rId6"/>
    <p:sldId id="297" r:id="rId7"/>
    <p:sldId id="274" r:id="rId8"/>
    <p:sldId id="1377" r:id="rId9"/>
    <p:sldId id="1428" r:id="rId10"/>
    <p:sldId id="1430" r:id="rId11"/>
    <p:sldId id="1429" r:id="rId12"/>
    <p:sldId id="1431" r:id="rId13"/>
    <p:sldId id="1433" r:id="rId14"/>
    <p:sldId id="1427" r:id="rId15"/>
    <p:sldId id="1419" r:id="rId16"/>
    <p:sldId id="1378" r:id="rId17"/>
    <p:sldId id="1379" r:id="rId18"/>
    <p:sldId id="1380" r:id="rId19"/>
    <p:sldId id="624" r:id="rId20"/>
    <p:sldId id="338" r:id="rId21"/>
    <p:sldId id="637" r:id="rId22"/>
    <p:sldId id="1363" r:id="rId23"/>
    <p:sldId id="1411" r:id="rId24"/>
    <p:sldId id="1409" r:id="rId25"/>
    <p:sldId id="1414" r:id="rId26"/>
    <p:sldId id="1415" r:id="rId27"/>
    <p:sldId id="1416" r:id="rId28"/>
    <p:sldId id="1417" r:id="rId29"/>
    <p:sldId id="1418" r:id="rId30"/>
    <p:sldId id="1383" r:id="rId31"/>
    <p:sldId id="1413" r:id="rId32"/>
    <p:sldId id="1412" r:id="rId33"/>
    <p:sldId id="1423" r:id="rId34"/>
    <p:sldId id="1387" r:id="rId35"/>
    <p:sldId id="1398" r:id="rId36"/>
    <p:sldId id="1432" r:id="rId37"/>
    <p:sldId id="1401" r:id="rId38"/>
    <p:sldId id="1402" r:id="rId39"/>
    <p:sldId id="1403" r:id="rId40"/>
    <p:sldId id="1405" r:id="rId41"/>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堀内 隆史" initials="堀内" lastIdx="5" clrIdx="0">
    <p:extLst>
      <p:ext uri="{19B8F6BF-5375-455C-9EA6-DF929625EA0E}">
        <p15:presenceInfo xmlns:p15="http://schemas.microsoft.com/office/powerpoint/2012/main" userId="S-1-5-21-603612327-3047553966-3616396257-45942" providerId="AD"/>
      </p:ext>
    </p:extLst>
  </p:cmAuthor>
  <p:cmAuthor id="2" name="ㅤ" initials="ㅤ" lastIdx="1" clrIdx="1">
    <p:extLst>
      <p:ext uri="{19B8F6BF-5375-455C-9EA6-DF929625EA0E}">
        <p15:presenceInfo xmlns:p15="http://schemas.microsoft.com/office/powerpoint/2012/main" userId="ㅤ"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FF"/>
    <a:srgbClr val="FF7C80"/>
    <a:srgbClr val="CBE3BB"/>
    <a:srgbClr val="FFE79B"/>
    <a:srgbClr val="A9D18E"/>
    <a:srgbClr val="FF99FF"/>
    <a:srgbClr val="FFDC6D"/>
    <a:srgbClr val="FFD966"/>
    <a:srgbClr val="82D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E34BE-20DB-4E90-A804-1F76B14D0A85}" v="27" dt="2024-12-13T02:39:35.4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淡色スタイル 2 - アクセント 1">
    <a:wholeTbl>
      <a:tcTxStyle>
        <a:fontRef idx="minor">
          <a:srgbClr val="00000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rgbClr val="000000"/>
        </a:fontRef>
        <a:schemeClr val="bg1"/>
      </a:tcTxStyle>
      <a:tcStyle>
        <a:tcBdr/>
        <a:fillRef idx="1">
          <a:schemeClr val="accent1"/>
        </a:fillRef>
      </a:tcStyle>
    </a:firstRow>
  </a:tblStyle>
  <a:tblStyle styleId="{9D7B26C5-4107-4FEC-AEDC-1716B250A1EF}" styleName="スタイル (淡色) 1">
    <a:wholeTbl>
      <a:tcTxStyle>
        <a:fontRef idx="minor">
          <a:srgbClr val="00000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rgbClr val="00000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濃色スタイル 1 - アクセント 1">
    <a:wholeTbl>
      <a:tcTxStyle>
        <a:fontRef idx="minor">
          <a:srgbClr val="00000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濃色スタイル 2 - アクセント 1/アクセント 2">
    <a:wholeTbl>
      <a:tcTxStyle>
        <a:fontRef idx="minor">
          <a:srgbClr val="00000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rgbClr val="000000"/>
        </a:fontRef>
        <a:schemeClr val="lt1"/>
      </a:tcTxStyle>
      <a:tcStyle>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32" autoAdjust="0"/>
    <p:restoredTop sz="96318" autoAdjust="0"/>
  </p:normalViewPr>
  <p:slideViewPr>
    <p:cSldViewPr>
      <p:cViewPr varScale="1">
        <p:scale>
          <a:sx n="80" d="100"/>
          <a:sy n="80" d="100"/>
        </p:scale>
        <p:origin x="840" y="77"/>
      </p:cViewPr>
      <p:guideLst>
        <p:guide orient="horz" pos="2160"/>
        <p:guide pos="3120"/>
      </p:guideLst>
    </p:cSldViewPr>
  </p:slideViewPr>
  <p:notesTextViewPr>
    <p:cViewPr>
      <p:scale>
        <a:sx n="100" d="100"/>
        <a:sy n="100" d="100"/>
      </p:scale>
      <p:origin x="0" y="0"/>
    </p:cViewPr>
  </p:notesTextViewPr>
  <p:notesViewPr>
    <p:cSldViewPr>
      <p:cViewPr varScale="1">
        <p:scale>
          <a:sx n="49" d="100"/>
          <a:sy n="49" d="100"/>
        </p:scale>
        <p:origin x="2064" y="60"/>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notesMasters/notesMaster1.xml" Type="http://schemas.openxmlformats.org/officeDocument/2006/relationships/notesMaster"/><Relationship Id="rId43" Target="handoutMasters/handoutMaster1.xml" Type="http://schemas.openxmlformats.org/officeDocument/2006/relationships/handoutMaster"/><Relationship Id="rId44" Target="commentAuthors.xml" Type="http://schemas.openxmlformats.org/officeDocument/2006/relationships/commentAuthors"/><Relationship Id="rId45" Target="presProps.xml" Type="http://schemas.openxmlformats.org/officeDocument/2006/relationships/presProps"/><Relationship Id="rId46" Target="viewProps.xml" Type="http://schemas.openxmlformats.org/officeDocument/2006/relationships/viewProps"/><Relationship Id="rId47" Target="theme/theme1.xml" Type="http://schemas.openxmlformats.org/officeDocument/2006/relationships/theme"/><Relationship Id="rId48" Target="tableStyles.xml" Type="http://schemas.openxmlformats.org/officeDocument/2006/relationships/tableStyles"/><Relationship Id="rId49" Target="revisionInfo.xml" Type="http://schemas.microsoft.com/office/2015/10/relationships/revisionInfo"/><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1" name="ヘッダー プレースホルダー 1"/>
          <p:cNvSpPr>
            <a:spLocks noGrp="1"/>
          </p:cNvSpPr>
          <p:nvPr>
            <p:ph type="hdr" sz="quarter"/>
          </p:nvPr>
        </p:nvSpPr>
        <p:spPr>
          <a:xfrm>
            <a:off x="5" y="0"/>
            <a:ext cx="2950375" cy="498966"/>
          </a:xfrm>
          <a:prstGeom prst="rect">
            <a:avLst/>
          </a:prstGeom>
        </p:spPr>
        <p:txBody>
          <a:bodyPr vert="horz" lIns="92196" tIns="46098" rIns="92196" bIns="46098" rtlCol="0"/>
          <a:lstStyle>
            <a:lvl1pPr algn="l">
              <a:defRPr sz="1200"/>
            </a:lvl1pPr>
          </a:lstStyle>
          <a:p>
            <a:endParaRPr kumimoji="1" lang="ja-JP" altLang="en-US"/>
          </a:p>
        </p:txBody>
      </p:sp>
      <p:sp>
        <p:nvSpPr>
          <p:cNvPr id="1112" name="日付プレースホルダー 2"/>
          <p:cNvSpPr>
            <a:spLocks noGrp="1"/>
          </p:cNvSpPr>
          <p:nvPr>
            <p:ph type="dt" sz="quarter" idx="1"/>
          </p:nvPr>
        </p:nvSpPr>
        <p:spPr>
          <a:xfrm>
            <a:off x="3855220" y="0"/>
            <a:ext cx="2950374" cy="498966"/>
          </a:xfrm>
          <a:prstGeom prst="rect">
            <a:avLst/>
          </a:prstGeom>
        </p:spPr>
        <p:txBody>
          <a:bodyPr vert="horz" lIns="92196" tIns="46098" rIns="92196" bIns="46098" rtlCol="0"/>
          <a:lstStyle>
            <a:lvl1pPr algn="r">
              <a:defRPr sz="1200"/>
            </a:lvl1pPr>
          </a:lstStyle>
          <a:p>
            <a:fld id="{8A4FAE83-6876-449D-BCCE-496EC707688A}" type="datetimeFigureOut">
              <a:rPr kumimoji="1" lang="ja-JP" altLang="en-US" smtClean="0"/>
              <a:t>2025/3/26</a:t>
            </a:fld>
            <a:endParaRPr kumimoji="1" lang="ja-JP" altLang="en-US"/>
          </a:p>
        </p:txBody>
      </p:sp>
      <p:sp>
        <p:nvSpPr>
          <p:cNvPr id="1113" name="フッター プレースホルダー 3"/>
          <p:cNvSpPr>
            <a:spLocks noGrp="1"/>
          </p:cNvSpPr>
          <p:nvPr>
            <p:ph type="ftr" sz="quarter" idx="2"/>
          </p:nvPr>
        </p:nvSpPr>
        <p:spPr>
          <a:xfrm>
            <a:off x="5" y="9440375"/>
            <a:ext cx="2950375" cy="498966"/>
          </a:xfrm>
          <a:prstGeom prst="rect">
            <a:avLst/>
          </a:prstGeom>
        </p:spPr>
        <p:txBody>
          <a:bodyPr vert="horz" lIns="92196" tIns="46098" rIns="92196" bIns="46098" rtlCol="0" anchor="b"/>
          <a:lstStyle>
            <a:lvl1pPr algn="l">
              <a:defRPr sz="1200"/>
            </a:lvl1pPr>
          </a:lstStyle>
          <a:p>
            <a:endParaRPr kumimoji="1" lang="ja-JP" altLang="en-US"/>
          </a:p>
        </p:txBody>
      </p:sp>
      <p:sp>
        <p:nvSpPr>
          <p:cNvPr id="1114" name="スライド番号プレースホルダー 4"/>
          <p:cNvSpPr>
            <a:spLocks noGrp="1"/>
          </p:cNvSpPr>
          <p:nvPr>
            <p:ph type="sldNum" sz="quarter" idx="3"/>
          </p:nvPr>
        </p:nvSpPr>
        <p:spPr>
          <a:xfrm>
            <a:off x="3855220" y="9440375"/>
            <a:ext cx="2950374" cy="498966"/>
          </a:xfrm>
          <a:prstGeom prst="rect">
            <a:avLst/>
          </a:prstGeom>
        </p:spPr>
        <p:txBody>
          <a:bodyPr vert="horz" lIns="92196" tIns="46098" rIns="92196" bIns="46098" rtlCol="0" anchor="b"/>
          <a:lstStyle>
            <a:lvl1pPr algn="r">
              <a:defRPr sz="1200"/>
            </a:lvl1pPr>
          </a:lstStyle>
          <a:p>
            <a:fld id="{68D39ECE-9559-4BF9-A72E-0A6C08851105}" type="slidenum">
              <a:rPr kumimoji="1" lang="ja-JP" altLang="en-US" smtClean="0"/>
              <a:t>‹#›</a:t>
            </a:fld>
            <a:endParaRPr kumimoji="1" lang="ja-JP" altLang="en-US"/>
          </a:p>
        </p:txBody>
      </p:sp>
    </p:spTree>
    <p:extLst>
      <p:ext uri="{BB962C8B-B14F-4D97-AF65-F5344CB8AC3E}">
        <p14:creationId xmlns:p14="http://schemas.microsoft.com/office/powerpoint/2010/main" val="3343085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4" name="ヘッダー プレースホルダー 1"/>
          <p:cNvSpPr>
            <a:spLocks noGrp="1"/>
          </p:cNvSpPr>
          <p:nvPr>
            <p:ph type="hdr" sz="quarter"/>
          </p:nvPr>
        </p:nvSpPr>
        <p:spPr>
          <a:xfrm>
            <a:off x="5" y="0"/>
            <a:ext cx="2950375" cy="498966"/>
          </a:xfrm>
          <a:prstGeom prst="rect">
            <a:avLst/>
          </a:prstGeom>
        </p:spPr>
        <p:txBody>
          <a:bodyPr vert="horz" lIns="92196" tIns="46098" rIns="92196" bIns="46098" rtlCol="0"/>
          <a:lstStyle>
            <a:lvl1pPr algn="l">
              <a:defRPr sz="1200"/>
            </a:lvl1pPr>
          </a:lstStyle>
          <a:p>
            <a:endParaRPr kumimoji="1" lang="ja-JP" altLang="en-US"/>
          </a:p>
        </p:txBody>
      </p:sp>
      <p:sp>
        <p:nvSpPr>
          <p:cNvPr id="1105" name="日付プレースホルダー 2"/>
          <p:cNvSpPr>
            <a:spLocks noGrp="1"/>
          </p:cNvSpPr>
          <p:nvPr>
            <p:ph type="dt" idx="1"/>
          </p:nvPr>
        </p:nvSpPr>
        <p:spPr>
          <a:xfrm>
            <a:off x="3855220" y="0"/>
            <a:ext cx="2950374" cy="498966"/>
          </a:xfrm>
          <a:prstGeom prst="rect">
            <a:avLst/>
          </a:prstGeom>
        </p:spPr>
        <p:txBody>
          <a:bodyPr vert="horz" lIns="92196" tIns="46098" rIns="92196" bIns="46098" rtlCol="0"/>
          <a:lstStyle>
            <a:lvl1pPr algn="r">
              <a:defRPr sz="1200"/>
            </a:lvl1pPr>
          </a:lstStyle>
          <a:p>
            <a:fld id="{0AC30D34-39EC-4333-89A4-48E429B38CE2}" type="datetimeFigureOut">
              <a:rPr kumimoji="1" lang="ja-JP" altLang="en-US" smtClean="0"/>
              <a:t>2025/3/26</a:t>
            </a:fld>
            <a:endParaRPr kumimoji="1" lang="ja-JP" altLang="en-US"/>
          </a:p>
        </p:txBody>
      </p:sp>
      <p:sp>
        <p:nvSpPr>
          <p:cNvPr id="1106" name="スライド イメージ プレースホルダー 3"/>
          <p:cNvSpPr>
            <a:spLocks noGrp="1" noRot="1" noChangeAspect="1"/>
          </p:cNvSpPr>
          <p:nvPr>
            <p:ph type="sldImg" idx="2"/>
          </p:nvPr>
        </p:nvSpPr>
        <p:spPr>
          <a:xfrm>
            <a:off x="982663" y="1243013"/>
            <a:ext cx="4841875" cy="3352800"/>
          </a:xfrm>
          <a:prstGeom prst="rect">
            <a:avLst/>
          </a:prstGeom>
          <a:noFill/>
          <a:ln w="12700">
            <a:solidFill>
              <a:prstClr val="black"/>
            </a:solidFill>
          </a:ln>
        </p:spPr>
        <p:txBody>
          <a:bodyPr vert="horz" lIns="92196" tIns="46098" rIns="92196" bIns="46098" rtlCol="0" anchor="ctr"/>
          <a:lstStyle/>
          <a:p>
            <a:endParaRPr lang="ja-JP" altLang="en-US"/>
          </a:p>
        </p:txBody>
      </p:sp>
      <p:sp>
        <p:nvSpPr>
          <p:cNvPr id="1107" name="ノート プレースホルダー 4"/>
          <p:cNvSpPr>
            <a:spLocks noGrp="1"/>
          </p:cNvSpPr>
          <p:nvPr>
            <p:ph type="body" sz="quarter" idx="3"/>
          </p:nvPr>
        </p:nvSpPr>
        <p:spPr>
          <a:xfrm>
            <a:off x="680241" y="4783357"/>
            <a:ext cx="5446723" cy="3913364"/>
          </a:xfrm>
          <a:prstGeom prst="rect">
            <a:avLst/>
          </a:prstGeom>
        </p:spPr>
        <p:txBody>
          <a:bodyPr vert="horz" lIns="92196" tIns="46098" rIns="92196" bIns="460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8" name="フッター プレースホルダー 5"/>
          <p:cNvSpPr>
            <a:spLocks noGrp="1"/>
          </p:cNvSpPr>
          <p:nvPr>
            <p:ph type="ftr" sz="quarter" idx="4"/>
          </p:nvPr>
        </p:nvSpPr>
        <p:spPr>
          <a:xfrm>
            <a:off x="5" y="9440375"/>
            <a:ext cx="2950375" cy="498966"/>
          </a:xfrm>
          <a:prstGeom prst="rect">
            <a:avLst/>
          </a:prstGeom>
        </p:spPr>
        <p:txBody>
          <a:bodyPr vert="horz" lIns="92196" tIns="46098" rIns="92196" bIns="46098" rtlCol="0" anchor="b"/>
          <a:lstStyle>
            <a:lvl1pPr algn="l">
              <a:defRPr sz="1200"/>
            </a:lvl1pPr>
          </a:lstStyle>
          <a:p>
            <a:endParaRPr kumimoji="1" lang="ja-JP" altLang="en-US"/>
          </a:p>
        </p:txBody>
      </p:sp>
      <p:sp>
        <p:nvSpPr>
          <p:cNvPr id="1109" name="スライド番号プレースホルダー 6"/>
          <p:cNvSpPr>
            <a:spLocks noGrp="1"/>
          </p:cNvSpPr>
          <p:nvPr>
            <p:ph type="sldNum" sz="quarter" idx="5"/>
          </p:nvPr>
        </p:nvSpPr>
        <p:spPr>
          <a:xfrm>
            <a:off x="3855220" y="9440375"/>
            <a:ext cx="2950374" cy="498966"/>
          </a:xfrm>
          <a:prstGeom prst="rect">
            <a:avLst/>
          </a:prstGeom>
        </p:spPr>
        <p:txBody>
          <a:bodyPr vert="horz" lIns="92196" tIns="46098" rIns="92196" bIns="46098" rtlCol="0" anchor="b"/>
          <a:lstStyle>
            <a:lvl1pPr algn="r">
              <a:defRPr sz="1200"/>
            </a:lvl1pPr>
          </a:lstStyle>
          <a:p>
            <a:fld id="{21C75C97-5DEC-465A-942A-ECFBEE6DB4E1}" type="slidenum">
              <a:rPr kumimoji="1" lang="ja-JP" altLang="en-US" smtClean="0"/>
              <a:t>‹#›</a:t>
            </a:fld>
            <a:endParaRPr kumimoji="1" lang="ja-JP" altLang="en-US"/>
          </a:p>
        </p:txBody>
      </p:sp>
    </p:spTree>
    <p:extLst>
      <p:ext uri="{BB962C8B-B14F-4D97-AF65-F5344CB8AC3E}">
        <p14:creationId xmlns:p14="http://schemas.microsoft.com/office/powerpoint/2010/main" val="18519743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45754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71510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2663" y="1243013"/>
            <a:ext cx="4841875"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22269">
              <a:defRPr/>
            </a:pPr>
            <a:fld id="{21C75C97-5DEC-465A-942A-ECFBEE6DB4E1}" type="slidenum">
              <a:rPr lang="ja-JP" altLang="en-US">
                <a:solidFill>
                  <a:prstClr val="black"/>
                </a:solidFill>
              </a:rPr>
              <a:pPr defTabSz="922269">
                <a:defRPr/>
              </a:pPr>
              <a:t>3</a:t>
            </a:fld>
            <a:endParaRPr lang="ja-JP" altLang="en-US">
              <a:solidFill>
                <a:prstClr val="black"/>
              </a:solidFill>
            </a:endParaRPr>
          </a:p>
        </p:txBody>
      </p:sp>
    </p:spTree>
    <p:extLst>
      <p:ext uri="{BB962C8B-B14F-4D97-AF65-F5344CB8AC3E}">
        <p14:creationId xmlns:p14="http://schemas.microsoft.com/office/powerpoint/2010/main" val="91442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20734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22269">
              <a:defRPr/>
            </a:pPr>
            <a:fld id="{21C75C97-5DEC-465A-942A-ECFBEE6DB4E1}" type="slidenum">
              <a:rPr lang="ja-JP" altLang="en-US">
                <a:solidFill>
                  <a:prstClr val="black"/>
                </a:solidFill>
              </a:rPr>
              <a:pPr defTabSz="922269">
                <a:defRPr/>
              </a:pPr>
              <a:t>5</a:t>
            </a:fld>
            <a:endParaRPr lang="ja-JP" altLang="en-US">
              <a:solidFill>
                <a:prstClr val="black"/>
              </a:solidFill>
            </a:endParaRPr>
          </a:p>
        </p:txBody>
      </p:sp>
    </p:spTree>
    <p:extLst>
      <p:ext uri="{BB962C8B-B14F-4D97-AF65-F5344CB8AC3E}">
        <p14:creationId xmlns:p14="http://schemas.microsoft.com/office/powerpoint/2010/main" val="3690197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73454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511175"/>
            <a:ext cx="5708650" cy="3952875"/>
          </a:xfrm>
          <a:prstGeom prst="rect">
            <a:avLst/>
          </a:prstGeom>
        </p:spPr>
      </p:sp>
      <p:sp>
        <p:nvSpPr>
          <p:cNvPr id="3" name="ノート プレースホルダー 2"/>
          <p:cNvSpPr>
            <a:spLocks noGrp="1"/>
          </p:cNvSpPr>
          <p:nvPr>
            <p:ph type="body" idx="1"/>
          </p:nvPr>
        </p:nvSpPr>
        <p:spPr>
          <a:xfrm>
            <a:off x="651960" y="4646075"/>
            <a:ext cx="5220283" cy="4760803"/>
          </a:xfrm>
          <a:prstGeom prst="rect">
            <a:avLst/>
          </a:prstGeom>
        </p:spPr>
        <p:txBody>
          <a:bodyPr/>
          <a:lstStyle/>
          <a:p>
            <a:pPr marL="0" lvl="1" defTabSz="890995" fontAlgn="base">
              <a:spcBef>
                <a:spcPts val="584"/>
              </a:spcBef>
              <a:spcAft>
                <a:spcPct val="0"/>
              </a:spcAft>
              <a:defRPr/>
            </a:pP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0036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700" y="508000"/>
            <a:ext cx="5667375" cy="3924300"/>
          </a:xfrm>
          <a:prstGeom prst="rect">
            <a:avLst/>
          </a:prstGeom>
        </p:spPr>
      </p:sp>
      <p:sp>
        <p:nvSpPr>
          <p:cNvPr id="3" name="ノート プレースホルダー 2"/>
          <p:cNvSpPr>
            <a:spLocks noGrp="1"/>
          </p:cNvSpPr>
          <p:nvPr>
            <p:ph type="body" idx="1"/>
          </p:nvPr>
        </p:nvSpPr>
        <p:spPr>
          <a:xfrm>
            <a:off x="645117" y="4611938"/>
            <a:ext cx="5165500" cy="4725826"/>
          </a:xfrm>
          <a:prstGeom prst="rect">
            <a:avLst/>
          </a:prstGeom>
        </p:spPr>
        <p:txBody>
          <a:bodyPr/>
          <a:lstStyle/>
          <a:p>
            <a:pPr defTabSz="883310">
              <a:defRPr/>
            </a:pP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6032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700" y="508000"/>
            <a:ext cx="5667375" cy="3924300"/>
          </a:xfrm>
          <a:prstGeom prst="rect">
            <a:avLst/>
          </a:prstGeom>
        </p:spPr>
      </p:sp>
      <p:sp>
        <p:nvSpPr>
          <p:cNvPr id="3" name="ノート プレースホルダー 2"/>
          <p:cNvSpPr>
            <a:spLocks noGrp="1"/>
          </p:cNvSpPr>
          <p:nvPr>
            <p:ph type="body" idx="1"/>
          </p:nvPr>
        </p:nvSpPr>
        <p:spPr>
          <a:xfrm>
            <a:off x="645117" y="4611938"/>
            <a:ext cx="5165500" cy="4725826"/>
          </a:xfrm>
          <a:prstGeom prst="rect">
            <a:avLst/>
          </a:prstGeom>
        </p:spPr>
        <p:txBody>
          <a:bodyPr/>
          <a:lstStyle/>
          <a:p>
            <a:pPr marL="128816" indent="-128816" algn="just"/>
            <a:endParaRPr lang="ja-JP" altLang="ja-JP"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100984949"/>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7" name="Picture 7" descr="mlit_top"/>
          <p:cNvPicPr>
            <a:picLocks noChangeAspect="1" noChangeArrowheads="1"/>
          </p:cNvPicPr>
          <p:nvPr userDrawn="1"/>
        </p:nvPicPr>
        <p:blipFill>
          <a:blip r:embed="rId2"/>
          <a:srcRect t="62230"/>
          <a:stretch>
            <a:fillRect/>
          </a:stretch>
        </p:blipFill>
        <p:spPr>
          <a:xfrm>
            <a:off x="0" y="6524628"/>
            <a:ext cx="9906000" cy="333375"/>
          </a:xfrm>
          <a:prstGeom prst="rect">
            <a:avLst/>
          </a:prstGeom>
          <a:noFill/>
          <a:ln>
            <a:noFill/>
          </a:ln>
        </p:spPr>
      </p:pic>
      <p:sp>
        <p:nvSpPr>
          <p:cNvPr id="1038" name="Rectangle 9"/>
          <p:cNvSpPr>
            <a:spLocks noChangeArrowheads="1"/>
          </p:cNvSpPr>
          <p:nvPr userDrawn="1"/>
        </p:nvSpPr>
        <p:spPr>
          <a:xfrm>
            <a:off x="1833300" y="3284541"/>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1039" name="Picture 11"/>
          <p:cNvPicPr>
            <a:picLocks noChangeAspect="1" noChangeArrowheads="1"/>
          </p:cNvPicPr>
          <p:nvPr userDrawn="1"/>
        </p:nvPicPr>
        <p:blipFill>
          <a:blip r:embed="rId3"/>
          <a:stretch>
            <a:fillRect/>
          </a:stretch>
        </p:blipFill>
        <p:spPr>
          <a:xfrm>
            <a:off x="2" y="6051553"/>
            <a:ext cx="2301081" cy="473075"/>
          </a:xfrm>
          <a:prstGeom prst="rect">
            <a:avLst/>
          </a:prstGeom>
          <a:noFill/>
          <a:ln>
            <a:noFill/>
          </a:ln>
        </p:spPr>
      </p:pic>
      <p:sp>
        <p:nvSpPr>
          <p:cNvPr id="1040" name="Text Box 12"/>
          <p:cNvSpPr txBox="1">
            <a:spLocks noChangeArrowheads="1"/>
          </p:cNvSpPr>
          <p:nvPr userDrawn="1"/>
        </p:nvSpPr>
        <p:spPr>
          <a:xfrm>
            <a:off x="2" y="6524625"/>
            <a:ext cx="3927485" cy="29238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i="1">
                <a:solidFill>
                  <a:schemeClr val="bg1"/>
                </a:solidFill>
                <a:latin typeface="Times New Roman" pitchFamily="18" charset="0"/>
              </a:rPr>
              <a:t>Ministry of Land, Infrastructure, Transport and Tourism</a:t>
            </a:r>
          </a:p>
        </p:txBody>
      </p:sp>
      <p:sp>
        <p:nvSpPr>
          <p:cNvPr id="1041" name="Rectangle 2"/>
          <p:cNvSpPr>
            <a:spLocks noGrp="1" noChangeArrowheads="1"/>
          </p:cNvSpPr>
          <p:nvPr>
            <p:ph type="ctrTitle"/>
          </p:nvPr>
        </p:nvSpPr>
        <p:spPr>
          <a:xfrm>
            <a:off x="1754187" y="2133603"/>
            <a:ext cx="8151813" cy="1470025"/>
          </a:xfrm>
        </p:spPr>
        <p:txBody>
          <a:bodyPr/>
          <a:lstStyle>
            <a:lvl1pPr>
              <a:defRPr sz="4333"/>
            </a:lvl1pPr>
          </a:lstStyle>
          <a:p>
            <a:r>
              <a:rPr lang="ja-JP" altLang="en-US"/>
              <a:t>マスター タイトルの書式設定</a:t>
            </a:r>
            <a:endParaRPr lang="ja-JP" altLang="en-US" dirty="0"/>
          </a:p>
        </p:txBody>
      </p:sp>
      <p:sp>
        <p:nvSpPr>
          <p:cNvPr id="1042"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1043"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4"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187420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89" name="タイトル 1"/>
          <p:cNvSpPr>
            <a:spLocks noGrp="1"/>
          </p:cNvSpPr>
          <p:nvPr>
            <p:ph type="title"/>
          </p:nvPr>
        </p:nvSpPr>
        <p:spPr/>
        <p:txBody>
          <a:bodyPr/>
          <a:lstStyle/>
          <a:p>
            <a:r>
              <a:rPr lang="ja-JP" altLang="en-US"/>
              <a:t>マスター タイトルの書式設定</a:t>
            </a:r>
          </a:p>
        </p:txBody>
      </p:sp>
      <p:sp>
        <p:nvSpPr>
          <p:cNvPr id="1090"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2"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322649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7058025" y="3"/>
            <a:ext cx="2352675" cy="6126163"/>
          </a:xfrm>
        </p:spPr>
        <p:txBody>
          <a:bodyPr vert="eaVert"/>
          <a:lstStyle/>
          <a:p>
            <a:r>
              <a:rPr lang="ja-JP" altLang="en-US"/>
              <a:t>マスター タイトルの書式設定</a:t>
            </a:r>
          </a:p>
        </p:txBody>
      </p:sp>
      <p:sp>
        <p:nvSpPr>
          <p:cNvPr id="1095" name="縦書きテキスト プレースホルダ 2"/>
          <p:cNvSpPr>
            <a:spLocks noGrp="1"/>
          </p:cNvSpPr>
          <p:nvPr>
            <p:ph type="body" orient="vert" idx="1"/>
          </p:nvPr>
        </p:nvSpPr>
        <p:spPr>
          <a:xfrm>
            <a:off x="0" y="3"/>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70143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6" name="タイトル 1"/>
          <p:cNvSpPr>
            <a:spLocks noGrp="1"/>
          </p:cNvSpPr>
          <p:nvPr>
            <p:ph type="title"/>
          </p:nvPr>
        </p:nvSpPr>
        <p:spPr>
          <a:xfrm>
            <a:off x="0" y="0"/>
            <a:ext cx="8385381" cy="476672"/>
          </a:xfrm>
        </p:spPr>
        <p:txBody>
          <a:bodyPr/>
          <a:lstStyle/>
          <a:p>
            <a:r>
              <a:rPr lang="ja-JP" altLang="en-US" dirty="0"/>
              <a:t>マスター タイトルの書式設定</a:t>
            </a:r>
          </a:p>
        </p:txBody>
      </p:sp>
      <p:sp>
        <p:nvSpPr>
          <p:cNvPr id="1047"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04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9"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373670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1" name="タイトル 1"/>
          <p:cNvSpPr>
            <a:spLocks noGrp="1"/>
          </p:cNvSpPr>
          <p:nvPr>
            <p:ph type="title"/>
          </p:nvPr>
        </p:nvSpPr>
        <p:spPr>
          <a:xfrm>
            <a:off x="782506" y="4406903"/>
            <a:ext cx="8420100" cy="1362075"/>
          </a:xfrm>
        </p:spPr>
        <p:txBody>
          <a:bodyPr anchor="t"/>
          <a:lstStyle>
            <a:lvl1pPr algn="l">
              <a:defRPr sz="4333" b="1" cap="all"/>
            </a:lvl1pPr>
          </a:lstStyle>
          <a:p>
            <a:r>
              <a:rPr lang="ja-JP" altLang="en-US"/>
              <a:t>マスター タイトルの書式設定</a:t>
            </a:r>
          </a:p>
        </p:txBody>
      </p:sp>
      <p:sp>
        <p:nvSpPr>
          <p:cNvPr id="1052" name="テキスト プレースホルダ 2"/>
          <p:cNvSpPr>
            <a:spLocks noGrp="1"/>
          </p:cNvSpPr>
          <p:nvPr>
            <p:ph type="body" idx="1"/>
          </p:nvPr>
        </p:nvSpPr>
        <p:spPr>
          <a:xfrm>
            <a:off x="782506" y="2906713"/>
            <a:ext cx="8420100" cy="1500187"/>
          </a:xfrm>
        </p:spPr>
        <p:txBody>
          <a:bodyPr anchor="b"/>
          <a:lstStyle>
            <a:lvl1pPr marL="0" indent="0">
              <a:buNone/>
              <a:defRPr sz="2167"/>
            </a:lvl1pPr>
            <a:lvl2pPr marL="495285" indent="0">
              <a:buNone/>
              <a:defRPr sz="1950"/>
            </a:lvl2pPr>
            <a:lvl3pPr marL="990570" indent="0">
              <a:buNone/>
              <a:defRPr sz="1733"/>
            </a:lvl3pPr>
            <a:lvl4pPr marL="1485854" indent="0">
              <a:buNone/>
              <a:defRPr sz="1517"/>
            </a:lvl4pPr>
            <a:lvl5pPr marL="1981139" indent="0">
              <a:buNone/>
              <a:defRPr sz="1517"/>
            </a:lvl5pPr>
            <a:lvl6pPr marL="2476424" indent="0">
              <a:buNone/>
              <a:defRPr sz="1517"/>
            </a:lvl6pPr>
            <a:lvl7pPr marL="2971709" indent="0">
              <a:buNone/>
              <a:defRPr sz="1517"/>
            </a:lvl7pPr>
            <a:lvl8pPr marL="3466993" indent="0">
              <a:buNone/>
              <a:defRPr sz="1517"/>
            </a:lvl8pPr>
            <a:lvl9pPr marL="3962278" indent="0">
              <a:buNone/>
              <a:defRPr sz="1517"/>
            </a:lvl9pPr>
          </a:lstStyle>
          <a:p>
            <a:pPr lvl="0"/>
            <a:r>
              <a:rPr lang="ja-JP" altLang="en-US"/>
              <a:t>マスター テキストの書式設定</a:t>
            </a:r>
          </a:p>
        </p:txBody>
      </p:sp>
      <p:sp>
        <p:nvSpPr>
          <p:cNvPr id="105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4"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5404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6" name="タイトル 1"/>
          <p:cNvSpPr>
            <a:spLocks noGrp="1"/>
          </p:cNvSpPr>
          <p:nvPr>
            <p:ph type="title"/>
          </p:nvPr>
        </p:nvSpPr>
        <p:spPr/>
        <p:txBody>
          <a:bodyPr/>
          <a:lstStyle/>
          <a:p>
            <a:r>
              <a:rPr lang="ja-JP" altLang="en-US"/>
              <a:t>マスター タイトルの書式設定</a:t>
            </a:r>
          </a:p>
        </p:txBody>
      </p:sp>
      <p:sp>
        <p:nvSpPr>
          <p:cNvPr id="1057" name="コンテンツ プレースホルダ 2"/>
          <p:cNvSpPr>
            <a:spLocks noGrp="1"/>
          </p:cNvSpPr>
          <p:nvPr>
            <p:ph sz="half" idx="1"/>
          </p:nvPr>
        </p:nvSpPr>
        <p:spPr>
          <a:xfrm>
            <a:off x="495300" y="1600203"/>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8" name="コンテンツ プレースホルダ 3"/>
          <p:cNvSpPr>
            <a:spLocks noGrp="1"/>
          </p:cNvSpPr>
          <p:nvPr>
            <p:ph sz="half" idx="2"/>
          </p:nvPr>
        </p:nvSpPr>
        <p:spPr>
          <a:xfrm>
            <a:off x="5035550" y="1600203"/>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0"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209660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1063" name="テキスト プレースホルダ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a:t>
            </a:r>
          </a:p>
        </p:txBody>
      </p:sp>
      <p:sp>
        <p:nvSpPr>
          <p:cNvPr id="1064" name="コンテンツ プレースホルダ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5" name="テキスト プレースホルダ 4"/>
          <p:cNvSpPr>
            <a:spLocks noGrp="1"/>
          </p:cNvSpPr>
          <p:nvPr>
            <p:ph type="body" sz="quarter" idx="3"/>
          </p:nvPr>
        </p:nvSpPr>
        <p:spPr>
          <a:xfrm>
            <a:off x="5032112"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a:t>
            </a:r>
          </a:p>
        </p:txBody>
      </p:sp>
      <p:sp>
        <p:nvSpPr>
          <p:cNvPr id="1066" name="コンテンツ プレースホルダ 5"/>
          <p:cNvSpPr>
            <a:spLocks noGrp="1"/>
          </p:cNvSpPr>
          <p:nvPr>
            <p:ph sz="quarter" idx="4"/>
          </p:nvPr>
        </p:nvSpPr>
        <p:spPr>
          <a:xfrm>
            <a:off x="5032112"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8"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364156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0" name="タイトル 1"/>
          <p:cNvSpPr>
            <a:spLocks noGrp="1"/>
          </p:cNvSpPr>
          <p:nvPr>
            <p:ph type="title"/>
          </p:nvPr>
        </p:nvSpPr>
        <p:spPr/>
        <p:txBody>
          <a:bodyPr/>
          <a:lstStyle/>
          <a:p>
            <a:r>
              <a:rPr lang="ja-JP" altLang="en-US"/>
              <a:t>マスター タイトルの書式設定</a:t>
            </a:r>
          </a:p>
        </p:txBody>
      </p:sp>
      <p:sp>
        <p:nvSpPr>
          <p:cNvPr id="107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2"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288096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5"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311666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7" name="タイトル 1"/>
          <p:cNvSpPr>
            <a:spLocks noGrp="1"/>
          </p:cNvSpPr>
          <p:nvPr>
            <p:ph type="title"/>
          </p:nvPr>
        </p:nvSpPr>
        <p:spPr>
          <a:xfrm>
            <a:off x="495300" y="273050"/>
            <a:ext cx="3259006" cy="1162050"/>
          </a:xfrm>
        </p:spPr>
        <p:txBody>
          <a:bodyPr anchor="b"/>
          <a:lstStyle>
            <a:lvl1pPr algn="l">
              <a:defRPr sz="2167" b="1"/>
            </a:lvl1pPr>
          </a:lstStyle>
          <a:p>
            <a:r>
              <a:rPr lang="ja-JP" altLang="en-US"/>
              <a:t>マスター タイトルの書式設定</a:t>
            </a:r>
          </a:p>
        </p:txBody>
      </p:sp>
      <p:sp>
        <p:nvSpPr>
          <p:cNvPr id="1078" name="コンテンツ プレースホルダ 2"/>
          <p:cNvSpPr>
            <a:spLocks noGrp="1"/>
          </p:cNvSpPr>
          <p:nvPr>
            <p:ph idx="1"/>
          </p:nvPr>
        </p:nvSpPr>
        <p:spPr>
          <a:xfrm>
            <a:off x="3872972" y="273053"/>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9" name="テキスト プレースホルダ 3"/>
          <p:cNvSpPr>
            <a:spLocks noGrp="1"/>
          </p:cNvSpPr>
          <p:nvPr>
            <p:ph type="body" sz="half" idx="2"/>
          </p:nvPr>
        </p:nvSpPr>
        <p:spPr>
          <a:xfrm>
            <a:off x="495300" y="1435103"/>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a:t>
            </a:r>
          </a:p>
        </p:txBody>
      </p:sp>
      <p:sp>
        <p:nvSpPr>
          <p:cNvPr id="108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1"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11518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3" name="タイトル 1"/>
          <p:cNvSpPr>
            <a:spLocks noGrp="1"/>
          </p:cNvSpPr>
          <p:nvPr>
            <p:ph type="title"/>
          </p:nvPr>
        </p:nvSpPr>
        <p:spPr>
          <a:xfrm>
            <a:off x="1941645" y="4800600"/>
            <a:ext cx="5943600" cy="566738"/>
          </a:xfrm>
        </p:spPr>
        <p:txBody>
          <a:bodyPr anchor="b"/>
          <a:lstStyle>
            <a:lvl1pPr algn="l">
              <a:defRPr sz="2167" b="1"/>
            </a:lvl1pPr>
          </a:lstStyle>
          <a:p>
            <a:r>
              <a:rPr lang="ja-JP" altLang="en-US"/>
              <a:t>マスター タイトルの書式設定</a:t>
            </a:r>
          </a:p>
        </p:txBody>
      </p:sp>
      <p:sp>
        <p:nvSpPr>
          <p:cNvPr id="1084" name="図プレースホルダ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pPr lvl="0"/>
            <a:r>
              <a:rPr lang="ja-JP" altLang="en-US" noProof="0"/>
              <a:t>図を追加</a:t>
            </a:r>
          </a:p>
        </p:txBody>
      </p:sp>
      <p:sp>
        <p:nvSpPr>
          <p:cNvPr id="1085" name="テキスト プレースホルダ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a:t>
            </a:r>
          </a:p>
        </p:txBody>
      </p:sp>
      <p:sp>
        <p:nvSpPr>
          <p:cNvPr id="108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4142627888"/>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3"/>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6"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17">
                <a:ea typeface="ＭＳ Ｐゴシック" pitchFamily="50" charset="-128"/>
              </a:defRPr>
            </a:lvl1pPr>
          </a:lstStyle>
          <a:p>
            <a:pPr>
              <a:defRPr/>
            </a:pPr>
            <a:endParaRPr lang="en-US" altLang="ja-JP"/>
          </a:p>
        </p:txBody>
      </p:sp>
      <p:sp>
        <p:nvSpPr>
          <p:cNvPr id="1027"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17">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1028" name="Group 18"/>
          <p:cNvGrpSpPr/>
          <p:nvPr userDrawn="1"/>
        </p:nvGrpSpPr>
        <p:grpSpPr>
          <a:xfrm>
            <a:off x="0" y="0"/>
            <a:ext cx="9906000" cy="548680"/>
            <a:chOff x="0" y="0"/>
            <a:chExt cx="5760" cy="344"/>
          </a:xfrm>
        </p:grpSpPr>
        <p:pic>
          <p:nvPicPr>
            <p:cNvPr id="1029"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a:noFill/>
            </a:ln>
          </p:spPr>
        </p:pic>
        <p:grpSp>
          <p:nvGrpSpPr>
            <p:cNvPr id="1030" name="Group 17"/>
            <p:cNvGrpSpPr/>
            <p:nvPr userDrawn="1"/>
          </p:nvGrpSpPr>
          <p:grpSpPr>
            <a:xfrm>
              <a:off x="0" y="0"/>
              <a:ext cx="5760" cy="318"/>
              <a:chOff x="0" y="0"/>
              <a:chExt cx="5760" cy="318"/>
            </a:xfrm>
          </p:grpSpPr>
          <p:pic>
            <p:nvPicPr>
              <p:cNvPr id="1031"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a:noFill/>
              </a:ln>
            </p:spPr>
          </p:pic>
          <p:pic>
            <p:nvPicPr>
              <p:cNvPr id="1032"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a:noFill/>
              </a:ln>
            </p:spPr>
          </p:pic>
          <p:pic>
            <p:nvPicPr>
              <p:cNvPr id="1033"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a:noFill/>
              </a:ln>
            </p:spPr>
          </p:pic>
        </p:grpSp>
      </p:grpSp>
      <p:sp>
        <p:nvSpPr>
          <p:cNvPr id="1034" name="Rectangle 2"/>
          <p:cNvSpPr>
            <a:spLocks noGrp="1" noChangeArrowheads="1"/>
          </p:cNvSpPr>
          <p:nvPr>
            <p:ph type="title"/>
          </p:nvPr>
        </p:nvSpPr>
        <p:spPr>
          <a:xfrm>
            <a:off x="0" y="0"/>
            <a:ext cx="8385381"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5" name="Picture 14"/>
          <p:cNvPicPr>
            <a:picLocks noChangeAspect="1" noChangeArrowheads="1"/>
          </p:cNvPicPr>
          <p:nvPr userDrawn="1"/>
        </p:nvPicPr>
        <p:blipFill>
          <a:blip r:embed="rId16"/>
          <a:srcRect t="3670"/>
          <a:stretch>
            <a:fillRect/>
          </a:stretch>
        </p:blipFill>
        <p:spPr>
          <a:xfrm>
            <a:off x="8225766" y="3"/>
            <a:ext cx="1680236" cy="33337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rtl="0" eaLnBrk="1" fontAlgn="base" hangingPunct="1">
        <a:spcBef>
          <a:spcPct val="0"/>
        </a:spcBef>
        <a:spcAft>
          <a:spcPct val="0"/>
        </a:spcAft>
        <a:defRPr kumimoji="1" sz="30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85"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570"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854"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11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p:titleStyle>
    <p:bodyStyle>
      <a:lvl1pPr marL="371464" indent="-371464" algn="l" rtl="0" eaLnBrk="1" fontAlgn="base" hangingPunct="1">
        <a:spcBef>
          <a:spcPct val="20000"/>
        </a:spcBef>
        <a:spcAft>
          <a:spcPct val="0"/>
        </a:spcAft>
        <a:buChar char="•"/>
        <a:defRPr kumimoji="1" sz="3467">
          <a:solidFill>
            <a:schemeClr val="tx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tx1"/>
          </a:solidFill>
          <a:latin typeface="+mn-lt"/>
          <a:ea typeface="+mn-ea"/>
        </a:defRPr>
      </a:lvl2pPr>
      <a:lvl3pPr marL="1238212" indent="-247642" algn="l" rtl="0" eaLnBrk="1" fontAlgn="base" hangingPunct="1">
        <a:spcBef>
          <a:spcPct val="20000"/>
        </a:spcBef>
        <a:spcAft>
          <a:spcPct val="0"/>
        </a:spcAft>
        <a:buChar char="•"/>
        <a:defRPr kumimoji="1" sz="2600">
          <a:solidFill>
            <a:schemeClr val="tx1"/>
          </a:solidFill>
          <a:latin typeface="+mn-lt"/>
          <a:ea typeface="+mn-ea"/>
        </a:defRPr>
      </a:lvl3pPr>
      <a:lvl4pPr marL="1733497" indent="-247642" algn="l" rtl="0" eaLnBrk="1" fontAlgn="base" hangingPunct="1">
        <a:spcBef>
          <a:spcPct val="20000"/>
        </a:spcBef>
        <a:spcAft>
          <a:spcPct val="0"/>
        </a:spcAft>
        <a:buChar char="–"/>
        <a:defRPr kumimoji="1" sz="2167">
          <a:solidFill>
            <a:schemeClr val="tx1"/>
          </a:solidFill>
          <a:latin typeface="+mn-lt"/>
          <a:ea typeface="+mn-ea"/>
        </a:defRPr>
      </a:lvl4pPr>
      <a:lvl5pPr marL="2228781" indent="-247642" algn="l" rtl="0" eaLnBrk="1" fontAlgn="base" hangingPunct="1">
        <a:spcBef>
          <a:spcPct val="20000"/>
        </a:spcBef>
        <a:spcAft>
          <a:spcPct val="0"/>
        </a:spcAft>
        <a:buChar char="»"/>
        <a:defRPr kumimoji="1" sz="2167">
          <a:solidFill>
            <a:schemeClr val="tx1"/>
          </a:solidFill>
          <a:latin typeface="+mn-lt"/>
          <a:ea typeface="+mn-ea"/>
        </a:defRPr>
      </a:lvl5pPr>
      <a:lvl6pPr marL="2724066" indent="-247642" algn="l" rtl="0" eaLnBrk="1" fontAlgn="base" hangingPunct="1">
        <a:spcBef>
          <a:spcPct val="20000"/>
        </a:spcBef>
        <a:spcAft>
          <a:spcPct val="0"/>
        </a:spcAft>
        <a:buChar char="»"/>
        <a:defRPr kumimoji="1" sz="2167">
          <a:solidFill>
            <a:schemeClr val="tx1"/>
          </a:solidFill>
          <a:latin typeface="+mn-lt"/>
          <a:ea typeface="+mn-ea"/>
        </a:defRPr>
      </a:lvl6pPr>
      <a:lvl7pPr marL="3219351" indent="-247642" algn="l" rtl="0" eaLnBrk="1" fontAlgn="base" hangingPunct="1">
        <a:spcBef>
          <a:spcPct val="20000"/>
        </a:spcBef>
        <a:spcAft>
          <a:spcPct val="0"/>
        </a:spcAft>
        <a:buChar char="»"/>
        <a:defRPr kumimoji="1" sz="2167">
          <a:solidFill>
            <a:schemeClr val="tx1"/>
          </a:solidFill>
          <a:latin typeface="+mn-lt"/>
          <a:ea typeface="+mn-ea"/>
        </a:defRPr>
      </a:lvl7pPr>
      <a:lvl8pPr marL="3714636" indent="-247642" algn="l" rtl="0" eaLnBrk="1" fontAlgn="base" hangingPunct="1">
        <a:spcBef>
          <a:spcPct val="20000"/>
        </a:spcBef>
        <a:spcAft>
          <a:spcPct val="0"/>
        </a:spcAft>
        <a:buChar char="»"/>
        <a:defRPr kumimoji="1" sz="2167">
          <a:solidFill>
            <a:schemeClr val="tx1"/>
          </a:solidFill>
          <a:latin typeface="+mn-lt"/>
          <a:ea typeface="+mn-ea"/>
        </a:defRPr>
      </a:lvl8pPr>
      <a:lvl9pPr marL="4209920" indent="-247642" algn="l" rtl="0" eaLnBrk="1" fontAlgn="base" hangingPunct="1">
        <a:spcBef>
          <a:spcPct val="20000"/>
        </a:spcBef>
        <a:spcAft>
          <a:spcPct val="0"/>
        </a:spcAft>
        <a:buChar char="»"/>
        <a:defRPr kumimoji="1" sz="2167">
          <a:solidFill>
            <a:schemeClr val="tx1"/>
          </a:solidFill>
          <a:latin typeface="+mn-lt"/>
          <a:ea typeface="+mn-ea"/>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4a" Type="http://schemas.microsoft.com/office/2007/relationships/media"/><Relationship Id="rId2" Target="../media/media1.m4a" Type="http://schemas.openxmlformats.org/officeDocument/2006/relationships/audio"/><Relationship Id="rId3" Target="../slideLayouts/slideLayout1.xml" Type="http://schemas.openxmlformats.org/officeDocument/2006/relationships/slideLayout"/><Relationship Id="rId4"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media/media10.m4a" Type="http://schemas.microsoft.com/office/2007/relationships/media"/><Relationship Id="rId2" Target="../media/media10.m4a" Type="http://schemas.openxmlformats.org/officeDocument/2006/relationships/audio"/><Relationship Id="rId3" Target="../slideLayouts/slideLayout2.xml" Type="http://schemas.openxmlformats.org/officeDocument/2006/relationships/slideLayout"/><Relationship Id="rId4" Target="../media/image11.jpg" Type="http://schemas.openxmlformats.org/officeDocument/2006/relationships/image"/><Relationship Id="rId5"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media/media11.m4a" Type="http://schemas.microsoft.com/office/2007/relationships/media"/><Relationship Id="rId2" Target="../media/media11.m4a" Type="http://schemas.openxmlformats.org/officeDocument/2006/relationships/audio"/><Relationship Id="rId3" Target="../slideLayouts/slideLayout2.xml" Type="http://schemas.openxmlformats.org/officeDocument/2006/relationships/slideLayout"/><Relationship Id="rId4" Target="../media/image12.jpg" Type="http://schemas.openxmlformats.org/officeDocument/2006/relationships/image"/><Relationship Id="rId5"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media/media12.m4a" Type="http://schemas.microsoft.com/office/2007/relationships/media"/><Relationship Id="rId2" Target="../media/media12.m4a" Type="http://schemas.openxmlformats.org/officeDocument/2006/relationships/audio"/><Relationship Id="rId3" Target="../slideLayouts/slideLayout2.xml" Type="http://schemas.openxmlformats.org/officeDocument/2006/relationships/slideLayout"/><Relationship Id="rId4" Target="../media/image13.jpg" Type="http://schemas.openxmlformats.org/officeDocument/2006/relationships/image"/><Relationship Id="rId5"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media/media13.m4a" Type="http://schemas.microsoft.com/office/2007/relationships/media"/><Relationship Id="rId2" Target="../media/media13.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media/media14.m4a" Type="http://schemas.microsoft.com/office/2007/relationships/media"/><Relationship Id="rId2" Target="../media/media14.m4a" Type="http://schemas.openxmlformats.org/officeDocument/2006/relationships/audio"/><Relationship Id="rId3" Target="../slideLayouts/slideLayout2.xml" Type="http://schemas.openxmlformats.org/officeDocument/2006/relationships/slideLayout"/><Relationship Id="rId4" Target="../notesSlides/notesSlide6.xml" Type="http://schemas.openxmlformats.org/officeDocument/2006/relationships/notesSlide"/><Relationship Id="rId5" Target="../media/image5.png" Type="http://schemas.openxmlformats.org/officeDocument/2006/relationships/image"/></Relationships>
</file>

<file path=ppt/slides/_rels/slide15.xml.rels><?xml version="1.0" encoding="UTF-8" standalone="yes"?><Relationships xmlns="http://schemas.openxmlformats.org/package/2006/relationships"><Relationship Id="rId1" Target="../media/media15.m4a" Type="http://schemas.microsoft.com/office/2007/relationships/media"/><Relationship Id="rId2" Target="../media/media15.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media/media16.m4a" Type="http://schemas.microsoft.com/office/2007/relationships/media"/><Relationship Id="rId2" Target="../media/media16.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17.xml.rels><?xml version="1.0" encoding="UTF-8" standalone="yes"?><Relationships xmlns="http://schemas.openxmlformats.org/package/2006/relationships"><Relationship Id="rId1" Target="../media/media17.m4a" Type="http://schemas.microsoft.com/office/2007/relationships/media"/><Relationship Id="rId2" Target="../media/media17.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media/media18.m4a" Type="http://schemas.microsoft.com/office/2007/relationships/media"/><Relationship Id="rId2" Target="../media/media18.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media/media19.m4a" Type="http://schemas.microsoft.com/office/2007/relationships/media"/><Relationship Id="rId2" Target="../media/media19.m4a" Type="http://schemas.openxmlformats.org/officeDocument/2006/relationships/audio"/><Relationship Id="rId3" Target="../slideLayouts/slideLayout2.xml" Type="http://schemas.openxmlformats.org/officeDocument/2006/relationships/slideLayout"/><Relationship Id="rId4" Target="../notesSlides/notesSlide7.xml" Type="http://schemas.openxmlformats.org/officeDocument/2006/relationships/notesSlide"/><Relationship Id="rId5" Target="../media/image14.png" Type="http://schemas.openxmlformats.org/officeDocument/2006/relationships/image"/><Relationship Id="rId6" Target="../media/image15.png" Type="http://schemas.openxmlformats.org/officeDocument/2006/relationships/image"/><Relationship Id="rId7"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media/media2.m4a" Type="http://schemas.microsoft.com/office/2007/relationships/media"/><Relationship Id="rId2" Target="../media/media2.m4a" Type="http://schemas.openxmlformats.org/officeDocument/2006/relationships/audio"/><Relationship Id="rId3" Target="../slideLayouts/slideLayout2.xml" Type="http://schemas.openxmlformats.org/officeDocument/2006/relationships/slideLayout"/><Relationship Id="rId4" Target="../notesSlides/notesSlide1.xml" Type="http://schemas.openxmlformats.org/officeDocument/2006/relationships/notesSlide"/><Relationship Id="rId5"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media/media20.m4a" Type="http://schemas.microsoft.com/office/2007/relationships/media"/><Relationship Id="rId2" Target="../media/media20.m4a" Type="http://schemas.openxmlformats.org/officeDocument/2006/relationships/audio"/><Relationship Id="rId3" Target="../slideLayouts/slideLayout2.xml" Type="http://schemas.openxmlformats.org/officeDocument/2006/relationships/slideLayout"/><Relationship Id="rId4" Target="../notesSlides/notesSlide8.xml" Type="http://schemas.openxmlformats.org/officeDocument/2006/relationships/notesSlide"/><Relationship Id="rId5" Target="../media/image15.png" Type="http://schemas.openxmlformats.org/officeDocument/2006/relationships/image"/><Relationship Id="rId6" Target="../media/image16.jpeg" Type="http://schemas.openxmlformats.org/officeDocument/2006/relationships/image"/><Relationship Id="rId7" Target="../media/image5.png" Type="http://schemas.openxmlformats.org/officeDocument/2006/relationships/image"/></Relationships>
</file>

<file path=ppt/slides/_rels/slide21.xml.rels><?xml version="1.0" encoding="UTF-8" standalone="yes"?><Relationships xmlns="http://schemas.openxmlformats.org/package/2006/relationships"><Relationship Id="rId1" Target="../media/media21.m4a" Type="http://schemas.microsoft.com/office/2007/relationships/media"/><Relationship Id="rId2" Target="../media/media21.m4a" Type="http://schemas.openxmlformats.org/officeDocument/2006/relationships/audio"/><Relationship Id="rId3" Target="../slideLayouts/slideLayout2.xml" Type="http://schemas.openxmlformats.org/officeDocument/2006/relationships/slideLayout"/><Relationship Id="rId4" Target="../notesSlides/notesSlide9.xml" Type="http://schemas.openxmlformats.org/officeDocument/2006/relationships/notesSlide"/><Relationship Id="rId5" Target="../media/image15.png" Type="http://schemas.openxmlformats.org/officeDocument/2006/relationships/image"/><Relationship Id="rId6" Target="../media/image17.png" Type="http://schemas.openxmlformats.org/officeDocument/2006/relationships/image"/><Relationship Id="rId7" Target="../media/image14.png" Type="http://schemas.openxmlformats.org/officeDocument/2006/relationships/image"/><Relationship Id="rId8" Target="../media/image5.png" Type="http://schemas.openxmlformats.org/officeDocument/2006/relationships/image"/></Relationships>
</file>

<file path=ppt/slides/_rels/slide22.xml.rels><?xml version="1.0" encoding="UTF-8" standalone="yes"?><Relationships xmlns="http://schemas.openxmlformats.org/package/2006/relationships"><Relationship Id="rId1" Target="../media/media22.m4a" Type="http://schemas.microsoft.com/office/2007/relationships/media"/><Relationship Id="rId2" Target="../media/media22.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3.xml.rels><?xml version="1.0" encoding="UTF-8" standalone="yes"?><Relationships xmlns="http://schemas.openxmlformats.org/package/2006/relationships"><Relationship Id="rId1" Target="../media/media23.m4a" Type="http://schemas.microsoft.com/office/2007/relationships/media"/><Relationship Id="rId2" Target="../media/media23.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4.xml.rels><?xml version="1.0" encoding="UTF-8" standalone="yes"?><Relationships xmlns="http://schemas.openxmlformats.org/package/2006/relationships"><Relationship Id="rId1" Target="../media/media24.m4a" Type="http://schemas.microsoft.com/office/2007/relationships/media"/><Relationship Id="rId2" Target="../media/media24.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5.xml.rels><?xml version="1.0" encoding="UTF-8" standalone="yes"?><Relationships xmlns="http://schemas.openxmlformats.org/package/2006/relationships"><Relationship Id="rId1" Target="../media/media25.m4a" Type="http://schemas.microsoft.com/office/2007/relationships/media"/><Relationship Id="rId2" Target="../media/media25.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6.xml.rels><?xml version="1.0" encoding="UTF-8" standalone="yes"?><Relationships xmlns="http://schemas.openxmlformats.org/package/2006/relationships"><Relationship Id="rId1" Target="../media/media26.m4a" Type="http://schemas.microsoft.com/office/2007/relationships/media"/><Relationship Id="rId2" Target="../media/media26.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7.xml.rels><?xml version="1.0" encoding="UTF-8" standalone="yes"?><Relationships xmlns="http://schemas.openxmlformats.org/package/2006/relationships"><Relationship Id="rId1" Target="../media/media27.m4a" Type="http://schemas.microsoft.com/office/2007/relationships/media"/><Relationship Id="rId2" Target="../media/media27.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8.xml.rels><?xml version="1.0" encoding="UTF-8" standalone="yes"?><Relationships xmlns="http://schemas.openxmlformats.org/package/2006/relationships"><Relationship Id="rId1" Target="../media/media28.m4a" Type="http://schemas.microsoft.com/office/2007/relationships/media"/><Relationship Id="rId2" Target="../media/media28.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9.xml.rels><?xml version="1.0" encoding="UTF-8" standalone="yes"?><Relationships xmlns="http://schemas.openxmlformats.org/package/2006/relationships"><Relationship Id="rId1" Target="../media/media29.m4a" Type="http://schemas.microsoft.com/office/2007/relationships/media"/><Relationship Id="rId2" Target="../media/media29.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media/media3.m4a" Type="http://schemas.microsoft.com/office/2007/relationships/media"/><Relationship Id="rId2" Target="../media/media3.m4a" Type="http://schemas.openxmlformats.org/officeDocument/2006/relationships/audio"/><Relationship Id="rId3" Target="../slideLayouts/slideLayout2.xml" Type="http://schemas.openxmlformats.org/officeDocument/2006/relationships/slideLayout"/><Relationship Id="rId4" Target="../notesSlides/notesSlide2.xml" Type="http://schemas.openxmlformats.org/officeDocument/2006/relationships/notesSlide"/><Relationship Id="rId5" Target="../media/image5.png" Type="http://schemas.openxmlformats.org/officeDocument/2006/relationships/image"/></Relationships>
</file>

<file path=ppt/slides/_rels/slide30.xml.rels><?xml version="1.0" encoding="UTF-8" standalone="yes"?><Relationships xmlns="http://schemas.openxmlformats.org/package/2006/relationships"><Relationship Id="rId1" Target="../media/media30.m4a" Type="http://schemas.microsoft.com/office/2007/relationships/media"/><Relationship Id="rId2" Target="../media/media30.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1.xml.rels><?xml version="1.0" encoding="UTF-8" standalone="yes"?><Relationships xmlns="http://schemas.openxmlformats.org/package/2006/relationships"><Relationship Id="rId1" Target="../media/media31.m4a" Type="http://schemas.microsoft.com/office/2007/relationships/media"/><Relationship Id="rId2" Target="../media/media31.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2.xml.rels><?xml version="1.0" encoding="UTF-8" standalone="yes"?><Relationships xmlns="http://schemas.openxmlformats.org/package/2006/relationships"><Relationship Id="rId1" Target="../media/media32.m4a" Type="http://schemas.microsoft.com/office/2007/relationships/media"/><Relationship Id="rId2" Target="../media/media32.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3.xml.rels><?xml version="1.0" encoding="UTF-8" standalone="yes"?><Relationships xmlns="http://schemas.openxmlformats.org/package/2006/relationships"><Relationship Id="rId1" Target="../media/media33.m4a" Type="http://schemas.microsoft.com/office/2007/relationships/media"/><Relationship Id="rId2" Target="../media/media33.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4.xml.rels><?xml version="1.0" encoding="UTF-8" standalone="yes"?><Relationships xmlns="http://schemas.openxmlformats.org/package/2006/relationships"><Relationship Id="rId1" Target="../media/media34.m4a" Type="http://schemas.microsoft.com/office/2007/relationships/media"/><Relationship Id="rId2" Target="../media/media34.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5.xml.rels><?xml version="1.0" encoding="UTF-8" standalone="yes"?><Relationships xmlns="http://schemas.openxmlformats.org/package/2006/relationships"><Relationship Id="rId1" Target="../media/media35.m4a" Type="http://schemas.microsoft.com/office/2007/relationships/media"/><Relationship Id="rId2" Target="../media/media35.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6.xml.rels><?xml version="1.0" encoding="UTF-8" standalone="yes"?><Relationships xmlns="http://schemas.openxmlformats.org/package/2006/relationships"><Relationship Id="rId1" Target="../media/media36.m4a" Type="http://schemas.microsoft.com/office/2007/relationships/media"/><Relationship Id="rId2" Target="../media/media36.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7.xml.rels><?xml version="1.0" encoding="UTF-8" standalone="yes"?><Relationships xmlns="http://schemas.openxmlformats.org/package/2006/relationships"><Relationship Id="rId1" Target="../media/media37.m4a" Type="http://schemas.microsoft.com/office/2007/relationships/media"/><Relationship Id="rId2" Target="../media/media37.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8.xml.rels><?xml version="1.0" encoding="UTF-8" standalone="yes"?><Relationships xmlns="http://schemas.openxmlformats.org/package/2006/relationships"><Relationship Id="rId1" Target="../media/media38.m4a" Type="http://schemas.microsoft.com/office/2007/relationships/media"/><Relationship Id="rId2" Target="../media/media38.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39.xml.rels><?xml version="1.0" encoding="UTF-8" standalone="yes"?><Relationships xmlns="http://schemas.openxmlformats.org/package/2006/relationships"><Relationship Id="rId1" Target="../media/media39.m4a" Type="http://schemas.microsoft.com/office/2007/relationships/media"/><Relationship Id="rId2" Target="../media/media39.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media/media4.m4a" Type="http://schemas.microsoft.com/office/2007/relationships/media"/><Relationship Id="rId2" Target="../media/media4.m4a" Type="http://schemas.openxmlformats.org/officeDocument/2006/relationships/audio"/><Relationship Id="rId3" Target="../slideLayouts/slideLayout6.xml" Type="http://schemas.openxmlformats.org/officeDocument/2006/relationships/slideLayout"/><Relationship Id="rId4" Target="../notesSlides/notesSlide3.xml" Type="http://schemas.openxmlformats.org/officeDocument/2006/relationships/notesSlid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 Id="rId9" Target="../media/image5.png" Type="http://schemas.openxmlformats.org/officeDocument/2006/relationships/image"/></Relationships>
</file>

<file path=ppt/slides/_rels/slide40.xml.rels><?xml version="1.0" encoding="UTF-8" standalone="yes"?><Relationships xmlns="http://schemas.openxmlformats.org/package/2006/relationships"><Relationship Id="rId1" Target="../media/media40.m4a" Type="http://schemas.microsoft.com/office/2007/relationships/media"/><Relationship Id="rId2" Target="../media/media40.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media/media5.m4a" Type="http://schemas.microsoft.com/office/2007/relationships/media"/><Relationship Id="rId2" Target="../media/media5.m4a" Type="http://schemas.openxmlformats.org/officeDocument/2006/relationships/audio"/><Relationship Id="rId3" Target="../slideLayouts/slideLayout2.xml" Type="http://schemas.openxmlformats.org/officeDocument/2006/relationships/slideLayout"/><Relationship Id="rId4" Target="../notesSlides/notesSlide4.xml" Type="http://schemas.openxmlformats.org/officeDocument/2006/relationships/notesSlide"/><Relationship Id="rId5"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media/media6.m4a" Type="http://schemas.microsoft.com/office/2007/relationships/media"/><Relationship Id="rId2" Target="../media/media6.m4a" Type="http://schemas.openxmlformats.org/officeDocument/2006/relationships/audio"/><Relationship Id="rId3" Target="../slideLayouts/slideLayout2.xml" Type="http://schemas.openxmlformats.org/officeDocument/2006/relationships/slideLayout"/><Relationship Id="rId4" Target="../notesSlides/notesSlide5.xml" Type="http://schemas.openxmlformats.org/officeDocument/2006/relationships/notesSlide"/><Relationship Id="rId5"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media/media7.m4a" Type="http://schemas.microsoft.com/office/2007/relationships/media"/><Relationship Id="rId2" Target="../media/media7.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media/media8.m4a" Type="http://schemas.microsoft.com/office/2007/relationships/media"/><Relationship Id="rId2" Target="../media/media8.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media/media9.m4a" Type="http://schemas.microsoft.com/office/2007/relationships/media"/><Relationship Id="rId2" Target="../media/media9.m4a" Type="http://schemas.openxmlformats.org/officeDocument/2006/relationships/audio"/><Relationship Id="rId3" Target="../slideLayouts/slideLayout2.xml" Type="http://schemas.openxmlformats.org/officeDocument/2006/relationships/slideLayout"/><Relationship Id="rId4" Target="../media/image10.jpg" Type="http://schemas.openxmlformats.org/officeDocument/2006/relationships/image"/><Relationship Id="rId5" Target="../media/image5.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46CCA-000A-E7D9-3FE9-3FFE560200D1}"/>
              </a:ext>
            </a:extLst>
          </p:cNvPr>
          <p:cNvSpPr>
            <a:spLocks noGrp="1"/>
          </p:cNvSpPr>
          <p:nvPr>
            <p:ph type="ctrTitle"/>
          </p:nvPr>
        </p:nvSpPr>
        <p:spPr/>
        <p:txBody>
          <a:bodyPr/>
          <a:lstStyle/>
          <a:p>
            <a:r>
              <a:rPr kumimoji="1" lang="ja-JP" altLang="en-US" sz="4000" dirty="0"/>
              <a:t>安全統括管理者・運航管理者研修会</a:t>
            </a:r>
          </a:p>
        </p:txBody>
      </p:sp>
      <p:sp>
        <p:nvSpPr>
          <p:cNvPr id="3" name="字幕 2">
            <a:extLst>
              <a:ext uri="{FF2B5EF4-FFF2-40B4-BE49-F238E27FC236}">
                <a16:creationId xmlns:a16="http://schemas.microsoft.com/office/drawing/2014/main" id="{B37A39DC-8543-C4A5-38E8-C11426E1C23E}"/>
              </a:ext>
            </a:extLst>
          </p:cNvPr>
          <p:cNvSpPr>
            <a:spLocks noGrp="1"/>
          </p:cNvSpPr>
          <p:nvPr>
            <p:ph type="subTitle" idx="1"/>
          </p:nvPr>
        </p:nvSpPr>
        <p:spPr>
          <a:xfrm>
            <a:off x="1754187" y="3429000"/>
            <a:ext cx="7303269" cy="672480"/>
          </a:xfrm>
        </p:spPr>
        <p:txBody>
          <a:bodyPr/>
          <a:lstStyle/>
          <a:p>
            <a:pPr algn="l">
              <a:spcBef>
                <a:spcPts val="1200"/>
              </a:spcBef>
            </a:pPr>
            <a:r>
              <a:rPr kumimoji="1" lang="ja-JP" altLang="en-US" sz="3200" dirty="0"/>
              <a:t>（２）安全統括管理者と運航管理者の業務</a:t>
            </a:r>
            <a:endParaRPr kumimoji="1" lang="en-US" altLang="ja-JP" sz="3200" dirty="0"/>
          </a:p>
          <a:p>
            <a:pPr algn="l">
              <a:spcBef>
                <a:spcPts val="1200"/>
              </a:spcBef>
            </a:pPr>
            <a:endParaRPr kumimoji="1" lang="ja-JP" altLang="en-US" sz="3200" dirty="0"/>
          </a:p>
        </p:txBody>
      </p:sp>
      <p:sp>
        <p:nvSpPr>
          <p:cNvPr id="4" name="Rectangle 6">
            <a:extLst>
              <a:ext uri="{FF2B5EF4-FFF2-40B4-BE49-F238E27FC236}">
                <a16:creationId xmlns:a16="http://schemas.microsoft.com/office/drawing/2014/main" id="{6F42BE0C-4E9F-BB80-65F0-DECE01BFFA8C}"/>
              </a:ext>
            </a:extLst>
          </p:cNvPr>
          <p:cNvSpPr txBox="1">
            <a:spLocks noChangeArrowheads="1"/>
          </p:cNvSpPr>
          <p:nvPr/>
        </p:nvSpPr>
        <p:spPr>
          <a:xfrm>
            <a:off x="3296816" y="4677545"/>
            <a:ext cx="6400800" cy="1008112"/>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kumimoji="1" sz="3467">
                <a:solidFill>
                  <a:schemeClr val="tx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tx1"/>
                </a:solidFill>
                <a:latin typeface="+mn-lt"/>
                <a:ea typeface="+mn-ea"/>
              </a:defRPr>
            </a:lvl2pPr>
            <a:lvl3pPr marL="1238212" indent="-247642" algn="l" rtl="0" eaLnBrk="1" fontAlgn="base" hangingPunct="1">
              <a:spcBef>
                <a:spcPct val="20000"/>
              </a:spcBef>
              <a:spcAft>
                <a:spcPct val="0"/>
              </a:spcAft>
              <a:buChar char="•"/>
              <a:defRPr kumimoji="1" sz="2600">
                <a:solidFill>
                  <a:schemeClr val="tx1"/>
                </a:solidFill>
                <a:latin typeface="+mn-lt"/>
                <a:ea typeface="+mn-ea"/>
              </a:defRPr>
            </a:lvl3pPr>
            <a:lvl4pPr marL="1733497" indent="-247642" algn="l" rtl="0" eaLnBrk="1" fontAlgn="base" hangingPunct="1">
              <a:spcBef>
                <a:spcPct val="20000"/>
              </a:spcBef>
              <a:spcAft>
                <a:spcPct val="0"/>
              </a:spcAft>
              <a:buChar char="–"/>
              <a:defRPr kumimoji="1" sz="2167">
                <a:solidFill>
                  <a:schemeClr val="tx1"/>
                </a:solidFill>
                <a:latin typeface="+mn-lt"/>
                <a:ea typeface="+mn-ea"/>
              </a:defRPr>
            </a:lvl4pPr>
            <a:lvl5pPr marL="2228781" indent="-247642" algn="l" rtl="0" eaLnBrk="1" fontAlgn="base" hangingPunct="1">
              <a:spcBef>
                <a:spcPct val="20000"/>
              </a:spcBef>
              <a:spcAft>
                <a:spcPct val="0"/>
              </a:spcAft>
              <a:buChar char="»"/>
              <a:defRPr kumimoji="1" sz="2167">
                <a:solidFill>
                  <a:schemeClr val="tx1"/>
                </a:solidFill>
                <a:latin typeface="+mn-lt"/>
                <a:ea typeface="+mn-ea"/>
              </a:defRPr>
            </a:lvl5pPr>
            <a:lvl6pPr marL="2724066" indent="-247642" algn="l" rtl="0" eaLnBrk="1" fontAlgn="base" hangingPunct="1">
              <a:spcBef>
                <a:spcPct val="20000"/>
              </a:spcBef>
              <a:spcAft>
                <a:spcPct val="0"/>
              </a:spcAft>
              <a:buChar char="»"/>
              <a:defRPr kumimoji="1" sz="2167">
                <a:solidFill>
                  <a:schemeClr val="tx1"/>
                </a:solidFill>
                <a:latin typeface="+mn-lt"/>
                <a:ea typeface="+mn-ea"/>
              </a:defRPr>
            </a:lvl6pPr>
            <a:lvl7pPr marL="3219351" indent="-247642" algn="l" rtl="0" eaLnBrk="1" fontAlgn="base" hangingPunct="1">
              <a:spcBef>
                <a:spcPct val="20000"/>
              </a:spcBef>
              <a:spcAft>
                <a:spcPct val="0"/>
              </a:spcAft>
              <a:buChar char="»"/>
              <a:defRPr kumimoji="1" sz="2167">
                <a:solidFill>
                  <a:schemeClr val="tx1"/>
                </a:solidFill>
                <a:latin typeface="+mn-lt"/>
                <a:ea typeface="+mn-ea"/>
              </a:defRPr>
            </a:lvl7pPr>
            <a:lvl8pPr marL="3714636" indent="-247642" algn="l" rtl="0" eaLnBrk="1" fontAlgn="base" hangingPunct="1">
              <a:spcBef>
                <a:spcPct val="20000"/>
              </a:spcBef>
              <a:spcAft>
                <a:spcPct val="0"/>
              </a:spcAft>
              <a:buChar char="»"/>
              <a:defRPr kumimoji="1" sz="2167">
                <a:solidFill>
                  <a:schemeClr val="tx1"/>
                </a:solidFill>
                <a:latin typeface="+mn-lt"/>
                <a:ea typeface="+mn-ea"/>
              </a:defRPr>
            </a:lvl8pPr>
            <a:lvl9pPr marL="4209920" indent="-247642" algn="l" rtl="0" eaLnBrk="1" fontAlgn="base" hangingPunct="1">
              <a:spcBef>
                <a:spcPct val="20000"/>
              </a:spcBef>
              <a:spcAft>
                <a:spcPct val="0"/>
              </a:spcAft>
              <a:buChar char="»"/>
              <a:defRPr kumimoji="1" sz="2167">
                <a:solidFill>
                  <a:schemeClr val="tx1"/>
                </a:solidFill>
                <a:latin typeface="+mn-lt"/>
                <a:ea typeface="+mn-ea"/>
              </a:defRPr>
            </a:lvl9pPr>
          </a:lstStyle>
          <a:p>
            <a:r>
              <a:rPr lang="ja-JP" altLang="en-US" sz="2400" kern="0" dirty="0">
                <a:latin typeface="ＭＳ Ｐゴシック" panose="020B0600070205080204" pitchFamily="50" charset="-128"/>
              </a:rPr>
              <a:t>国土交通省　北陸信越運輸局</a:t>
            </a:r>
            <a:endParaRPr lang="en-US" altLang="ja-JP" sz="2400" kern="0" dirty="0">
              <a:latin typeface="ＭＳ Ｐゴシック" panose="020B0600070205080204" pitchFamily="50" charset="-128"/>
            </a:endParaRPr>
          </a:p>
          <a:p>
            <a:r>
              <a:rPr lang="ja-JP" altLang="en-US" sz="2400" kern="0" dirty="0">
                <a:latin typeface="ＭＳ Ｐゴシック" panose="020B0600070205080204" pitchFamily="50" charset="-128"/>
              </a:rPr>
              <a:t>海事部　運航労務監理官　中村　悠</a:t>
            </a:r>
          </a:p>
        </p:txBody>
      </p:sp>
      <p:pic>
        <p:nvPicPr>
          <p:cNvPr id="14" name="オーディオ 13">
            <a:hlinkClick r:id="" action="ppaction://media"/>
            <a:extLst>
              <a:ext uri="{FF2B5EF4-FFF2-40B4-BE49-F238E27FC236}">
                <a16:creationId xmlns:a16="http://schemas.microsoft.com/office/drawing/2014/main" id="{8C6B3799-9956-4C5F-855E-51931F42F8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922339468"/>
      </p:ext>
    </p:extLst>
  </p:cSld>
  <p:clrMapOvr>
    <a:masterClrMapping/>
  </p:clrMapOvr>
  <mc:AlternateContent xmlns:mc="http://schemas.openxmlformats.org/markup-compatibility/2006">
    <mc:Choice xmlns:p14="http://schemas.microsoft.com/office/powerpoint/2010/main" Requires="p14">
      <p:transition spd="slow" p14:dur="2000" advTm="28581"/>
    </mc:Choice>
    <mc:Fallback>
      <p:transition spd="slow" advTm="28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79D558-23C8-BDC9-9591-F114EA77A7EC}"/>
              </a:ext>
            </a:extLst>
          </p:cNvPr>
          <p:cNvSpPr>
            <a:spLocks noGrp="1"/>
          </p:cNvSpPr>
          <p:nvPr>
            <p:ph type="title"/>
          </p:nvPr>
        </p:nvSpPr>
        <p:spPr/>
        <p:txBody>
          <a:bodyPr/>
          <a:lstStyle/>
          <a:p>
            <a:r>
              <a:rPr kumimoji="1" lang="ja-JP" altLang="en-US" dirty="0"/>
              <a:t>総合安全統括管理者試験　試験問題例　問１</a:t>
            </a:r>
          </a:p>
        </p:txBody>
      </p:sp>
      <p:sp>
        <p:nvSpPr>
          <p:cNvPr id="4" name="スライド番号プレースホルダー 3">
            <a:extLst>
              <a:ext uri="{FF2B5EF4-FFF2-40B4-BE49-F238E27FC236}">
                <a16:creationId xmlns:a16="http://schemas.microsoft.com/office/drawing/2014/main" id="{925D8800-45D6-CD84-50B0-0CA439715606}"/>
              </a:ext>
            </a:extLst>
          </p:cNvPr>
          <p:cNvSpPr>
            <a:spLocks noGrp="1"/>
          </p:cNvSpPr>
          <p:nvPr>
            <p:ph type="sldNum" sz="quarter" idx="12"/>
          </p:nvPr>
        </p:nvSpPr>
        <p:spPr/>
        <p:txBody>
          <a:bodyPr/>
          <a:lstStyle/>
          <a:p>
            <a:pPr>
              <a:defRPr/>
            </a:pPr>
            <a:fld id="{651FC12D-27C1-4F31-90C9-A93D49E44687}" type="slidenum">
              <a:rPr lang="en-US" altLang="ja-JP" smtClean="0"/>
              <a:pPr>
                <a:defRPr/>
              </a:pPr>
              <a:t>9</a:t>
            </a:fld>
            <a:endParaRPr lang="en-US" altLang="ja-JP"/>
          </a:p>
        </p:txBody>
      </p:sp>
      <p:pic>
        <p:nvPicPr>
          <p:cNvPr id="7" name="コンテンツ プレースホルダー 6">
            <a:extLst>
              <a:ext uri="{FF2B5EF4-FFF2-40B4-BE49-F238E27FC236}">
                <a16:creationId xmlns:a16="http://schemas.microsoft.com/office/drawing/2014/main" id="{C83539E0-540D-B65C-5FCC-FD518A6613AB}"/>
              </a:ext>
            </a:extLst>
          </p:cNvPr>
          <p:cNvPicPr>
            <a:picLocks noGrp="1" noChangeAspect="1"/>
          </p:cNvPicPr>
          <p:nvPr>
            <p:ph idx="1"/>
          </p:nvPr>
        </p:nvPicPr>
        <p:blipFill>
          <a:blip r:embed="rId4"/>
          <a:stretch>
            <a:fillRect/>
          </a:stretch>
        </p:blipFill>
        <p:spPr>
          <a:xfrm>
            <a:off x="1450452" y="1600200"/>
            <a:ext cx="7005096" cy="4525963"/>
          </a:xfrm>
        </p:spPr>
      </p:pic>
      <p:pic>
        <p:nvPicPr>
          <p:cNvPr id="6" name="オーディオ 5">
            <a:hlinkClick r:id="" action="ppaction://media"/>
            <a:extLst>
              <a:ext uri="{FF2B5EF4-FFF2-40B4-BE49-F238E27FC236}">
                <a16:creationId xmlns:a16="http://schemas.microsoft.com/office/drawing/2014/main" id="{593D0403-827E-A0E6-617F-F61640DAAF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996487760"/>
      </p:ext>
    </p:extLst>
  </p:cSld>
  <p:clrMapOvr>
    <a:masterClrMapping/>
  </p:clrMapOvr>
  <mc:AlternateContent xmlns:mc="http://schemas.openxmlformats.org/markup-compatibility/2006">
    <mc:Choice xmlns:p14="http://schemas.microsoft.com/office/powerpoint/2010/main" Requires="p14">
      <p:transition spd="slow" p14:dur="2000" advTm="20732"/>
    </mc:Choice>
    <mc:Fallback>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79D558-23C8-BDC9-9591-F114EA77A7EC}"/>
              </a:ext>
            </a:extLst>
          </p:cNvPr>
          <p:cNvSpPr>
            <a:spLocks noGrp="1"/>
          </p:cNvSpPr>
          <p:nvPr>
            <p:ph type="title"/>
          </p:nvPr>
        </p:nvSpPr>
        <p:spPr/>
        <p:txBody>
          <a:bodyPr/>
          <a:lstStyle/>
          <a:p>
            <a:r>
              <a:rPr kumimoji="1" lang="ja-JP" altLang="en-US" dirty="0"/>
              <a:t>総合運航管理者試験　試験問題例　問１</a:t>
            </a:r>
          </a:p>
        </p:txBody>
      </p:sp>
      <p:sp>
        <p:nvSpPr>
          <p:cNvPr id="4" name="スライド番号プレースホルダー 3">
            <a:extLst>
              <a:ext uri="{FF2B5EF4-FFF2-40B4-BE49-F238E27FC236}">
                <a16:creationId xmlns:a16="http://schemas.microsoft.com/office/drawing/2014/main" id="{925D8800-45D6-CD84-50B0-0CA439715606}"/>
              </a:ext>
            </a:extLst>
          </p:cNvPr>
          <p:cNvSpPr>
            <a:spLocks noGrp="1"/>
          </p:cNvSpPr>
          <p:nvPr>
            <p:ph type="sldNum" sz="quarter" idx="12"/>
          </p:nvPr>
        </p:nvSpPr>
        <p:spPr/>
        <p:txBody>
          <a:bodyPr/>
          <a:lstStyle/>
          <a:p>
            <a:pPr>
              <a:defRPr/>
            </a:pPr>
            <a:fld id="{651FC12D-27C1-4F31-90C9-A93D49E44687}" type="slidenum">
              <a:rPr lang="en-US" altLang="ja-JP" smtClean="0"/>
              <a:pPr>
                <a:defRPr/>
              </a:pPr>
              <a:t>10</a:t>
            </a:fld>
            <a:endParaRPr lang="en-US" altLang="ja-JP"/>
          </a:p>
        </p:txBody>
      </p:sp>
      <p:pic>
        <p:nvPicPr>
          <p:cNvPr id="7" name="コンテンツ プレースホルダー 6">
            <a:extLst>
              <a:ext uri="{FF2B5EF4-FFF2-40B4-BE49-F238E27FC236}">
                <a16:creationId xmlns:a16="http://schemas.microsoft.com/office/drawing/2014/main" id="{044A863B-05B2-F645-7FD1-1CFDE953BBB4}"/>
              </a:ext>
            </a:extLst>
          </p:cNvPr>
          <p:cNvPicPr>
            <a:picLocks noGrp="1" noChangeAspect="1"/>
          </p:cNvPicPr>
          <p:nvPr>
            <p:ph idx="1"/>
          </p:nvPr>
        </p:nvPicPr>
        <p:blipFill>
          <a:blip r:embed="rId4"/>
          <a:stretch>
            <a:fillRect/>
          </a:stretch>
        </p:blipFill>
        <p:spPr>
          <a:xfrm>
            <a:off x="1171575" y="1858169"/>
            <a:ext cx="7562850" cy="4010025"/>
          </a:xfrm>
        </p:spPr>
      </p:pic>
      <p:pic>
        <p:nvPicPr>
          <p:cNvPr id="6" name="オーディオ 5">
            <a:hlinkClick r:id="" action="ppaction://media"/>
            <a:extLst>
              <a:ext uri="{FF2B5EF4-FFF2-40B4-BE49-F238E27FC236}">
                <a16:creationId xmlns:a16="http://schemas.microsoft.com/office/drawing/2014/main" id="{007B5EFF-F38A-7177-E73F-6745DE244E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371436241"/>
      </p:ext>
    </p:extLst>
  </p:cSld>
  <p:clrMapOvr>
    <a:masterClrMapping/>
  </p:clrMapOvr>
  <mc:AlternateContent xmlns:mc="http://schemas.openxmlformats.org/markup-compatibility/2006">
    <mc:Choice xmlns:p14="http://schemas.microsoft.com/office/powerpoint/2010/main" Requires="p14">
      <p:transition spd="slow" p14:dur="2000" advTm="32462"/>
    </mc:Choice>
    <mc:Fallback>
      <p:transition spd="slow" advTm="3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79D558-23C8-BDC9-9591-F114EA77A7EC}"/>
              </a:ext>
            </a:extLst>
          </p:cNvPr>
          <p:cNvSpPr>
            <a:spLocks noGrp="1"/>
          </p:cNvSpPr>
          <p:nvPr>
            <p:ph type="title"/>
          </p:nvPr>
        </p:nvSpPr>
        <p:spPr/>
        <p:txBody>
          <a:bodyPr/>
          <a:lstStyle/>
          <a:p>
            <a:r>
              <a:rPr kumimoji="1" lang="ja-JP" altLang="en-US" dirty="0"/>
              <a:t>総合運航管理者試験　試験問題例　問１</a:t>
            </a:r>
          </a:p>
        </p:txBody>
      </p:sp>
      <p:sp>
        <p:nvSpPr>
          <p:cNvPr id="4" name="スライド番号プレースホルダー 3">
            <a:extLst>
              <a:ext uri="{FF2B5EF4-FFF2-40B4-BE49-F238E27FC236}">
                <a16:creationId xmlns:a16="http://schemas.microsoft.com/office/drawing/2014/main" id="{925D8800-45D6-CD84-50B0-0CA439715606}"/>
              </a:ext>
            </a:extLst>
          </p:cNvPr>
          <p:cNvSpPr>
            <a:spLocks noGrp="1"/>
          </p:cNvSpPr>
          <p:nvPr>
            <p:ph type="sldNum" sz="quarter" idx="12"/>
          </p:nvPr>
        </p:nvSpPr>
        <p:spPr/>
        <p:txBody>
          <a:bodyPr/>
          <a:lstStyle/>
          <a:p>
            <a:pPr>
              <a:defRPr/>
            </a:pPr>
            <a:fld id="{651FC12D-27C1-4F31-90C9-A93D49E44687}" type="slidenum">
              <a:rPr lang="en-US" altLang="ja-JP" smtClean="0"/>
              <a:pPr>
                <a:defRPr/>
              </a:pPr>
              <a:t>11</a:t>
            </a:fld>
            <a:endParaRPr lang="en-US" altLang="ja-JP"/>
          </a:p>
        </p:txBody>
      </p:sp>
      <p:pic>
        <p:nvPicPr>
          <p:cNvPr id="8" name="コンテンツ プレースホルダー 7">
            <a:extLst>
              <a:ext uri="{FF2B5EF4-FFF2-40B4-BE49-F238E27FC236}">
                <a16:creationId xmlns:a16="http://schemas.microsoft.com/office/drawing/2014/main" id="{FD60D37E-489C-9484-8953-14DA969AAB45}"/>
              </a:ext>
            </a:extLst>
          </p:cNvPr>
          <p:cNvPicPr>
            <a:picLocks noGrp="1" noChangeAspect="1"/>
          </p:cNvPicPr>
          <p:nvPr>
            <p:ph idx="1"/>
          </p:nvPr>
        </p:nvPicPr>
        <p:blipFill>
          <a:blip r:embed="rId4"/>
          <a:stretch>
            <a:fillRect/>
          </a:stretch>
        </p:blipFill>
        <p:spPr>
          <a:xfrm>
            <a:off x="1171575" y="1858169"/>
            <a:ext cx="7562850" cy="4010025"/>
          </a:xfrm>
        </p:spPr>
      </p:pic>
      <p:pic>
        <p:nvPicPr>
          <p:cNvPr id="6" name="オーディオ 5">
            <a:hlinkClick r:id="" action="ppaction://media"/>
            <a:extLst>
              <a:ext uri="{FF2B5EF4-FFF2-40B4-BE49-F238E27FC236}">
                <a16:creationId xmlns:a16="http://schemas.microsoft.com/office/drawing/2014/main" id="{12AED80A-3222-ED35-E359-3D715708E5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733673211"/>
      </p:ext>
    </p:extLst>
  </p:cSld>
  <p:clrMapOvr>
    <a:masterClrMapping/>
  </p:clrMapOvr>
  <mc:AlternateContent xmlns:mc="http://schemas.openxmlformats.org/markup-compatibility/2006">
    <mc:Choice xmlns:p14="http://schemas.microsoft.com/office/powerpoint/2010/main" Requires="p14">
      <p:transition spd="slow" p14:dur="2000" advTm="33682"/>
    </mc:Choice>
    <mc:Fallback>
      <p:transition spd="slow" advTm="3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lang="ja-JP" altLang="en-US" sz="2000" kern="1200" dirty="0"/>
              <a:t>　　安全統括管理者・運航管理者資格者証試験の実施について</a:t>
            </a:r>
            <a:endParaRPr kumimoji="1" lang="ja-JP" altLang="en-US" sz="2000"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kumimoji="1" lang="ja-JP" altLang="en-US" sz="3200" dirty="0"/>
              <a:t>・会場：（</a:t>
            </a:r>
            <a:r>
              <a:rPr kumimoji="1" lang="en-US" altLang="ja-JP" sz="3200" dirty="0"/>
              <a:t>R7.2.17</a:t>
            </a:r>
            <a:r>
              <a:rPr kumimoji="1" lang="ja-JP" altLang="en-US" sz="3200" dirty="0"/>
              <a:t>現在）</a:t>
            </a:r>
            <a:endParaRPr kumimoji="1" lang="en-US" altLang="ja-JP" sz="3200" dirty="0"/>
          </a:p>
          <a:p>
            <a:pPr marL="0" indent="0">
              <a:buNone/>
            </a:pPr>
            <a:r>
              <a:rPr kumimoji="1" lang="ja-JP" altLang="en-US" sz="3200" dirty="0"/>
              <a:t>　　新潟県：</a:t>
            </a:r>
            <a:r>
              <a:rPr kumimoji="1" lang="ja-JP" altLang="en-US" sz="3200" dirty="0">
                <a:solidFill>
                  <a:srgbClr val="FF0000"/>
                </a:solidFill>
              </a:rPr>
              <a:t>新潟</a:t>
            </a:r>
            <a:r>
              <a:rPr kumimoji="1" lang="ja-JP" altLang="en-US" sz="3200" dirty="0"/>
              <a:t>市、</a:t>
            </a:r>
            <a:r>
              <a:rPr kumimoji="1" lang="ja-JP" altLang="en-US" sz="3200" dirty="0">
                <a:solidFill>
                  <a:srgbClr val="FF0000"/>
                </a:solidFill>
              </a:rPr>
              <a:t>長岡</a:t>
            </a:r>
            <a:r>
              <a:rPr kumimoji="1" lang="ja-JP" altLang="en-US" sz="3200" dirty="0"/>
              <a:t>市、</a:t>
            </a:r>
            <a:r>
              <a:rPr kumimoji="1" lang="ja-JP" altLang="en-US" sz="3200" dirty="0">
                <a:solidFill>
                  <a:srgbClr val="FF0000"/>
                </a:solidFill>
              </a:rPr>
              <a:t>上越</a:t>
            </a:r>
            <a:r>
              <a:rPr kumimoji="1" lang="ja-JP" altLang="en-US" sz="3200" dirty="0"/>
              <a:t>市</a:t>
            </a:r>
            <a:endParaRPr kumimoji="1" lang="en-US" altLang="ja-JP" sz="3200" dirty="0"/>
          </a:p>
          <a:p>
            <a:pPr marL="0" indent="0">
              <a:buNone/>
            </a:pPr>
            <a:r>
              <a:rPr kumimoji="1" lang="ja-JP" altLang="en-US" sz="3200" dirty="0"/>
              <a:t>　　富山県：</a:t>
            </a:r>
            <a:r>
              <a:rPr kumimoji="1" lang="ja-JP" altLang="en-US" sz="3200" dirty="0">
                <a:solidFill>
                  <a:srgbClr val="FF0000"/>
                </a:solidFill>
              </a:rPr>
              <a:t>富山</a:t>
            </a:r>
            <a:r>
              <a:rPr kumimoji="1" lang="ja-JP" altLang="en-US" sz="3200" dirty="0"/>
              <a:t>市、</a:t>
            </a:r>
            <a:r>
              <a:rPr kumimoji="1" lang="ja-JP" altLang="en-US" sz="3200" dirty="0">
                <a:solidFill>
                  <a:srgbClr val="FF0000"/>
                </a:solidFill>
              </a:rPr>
              <a:t>高岡</a:t>
            </a:r>
            <a:r>
              <a:rPr kumimoji="1" lang="ja-JP" altLang="en-US" sz="3200" dirty="0"/>
              <a:t>市</a:t>
            </a:r>
            <a:endParaRPr kumimoji="1" lang="en-US" altLang="ja-JP" sz="3200" dirty="0"/>
          </a:p>
          <a:p>
            <a:pPr marL="0" indent="0">
              <a:buNone/>
            </a:pPr>
            <a:r>
              <a:rPr kumimoji="1" lang="ja-JP" altLang="en-US" sz="3200" dirty="0"/>
              <a:t>　　石川県：</a:t>
            </a:r>
            <a:r>
              <a:rPr kumimoji="1" lang="ja-JP" altLang="en-US" sz="3200" dirty="0">
                <a:solidFill>
                  <a:srgbClr val="FF0000"/>
                </a:solidFill>
              </a:rPr>
              <a:t>金沢</a:t>
            </a:r>
            <a:r>
              <a:rPr kumimoji="1" lang="ja-JP" altLang="en-US" sz="3200" dirty="0"/>
              <a:t>市、</a:t>
            </a:r>
            <a:r>
              <a:rPr kumimoji="1" lang="ja-JP" altLang="en-US" sz="3200" dirty="0">
                <a:solidFill>
                  <a:srgbClr val="FF0000"/>
                </a:solidFill>
              </a:rPr>
              <a:t>七尾</a:t>
            </a:r>
            <a:r>
              <a:rPr kumimoji="1" lang="ja-JP" altLang="en-US" sz="3200" dirty="0"/>
              <a:t>市</a:t>
            </a:r>
            <a:endParaRPr kumimoji="1" lang="en-US" altLang="ja-JP" sz="3200" dirty="0"/>
          </a:p>
          <a:p>
            <a:pPr marL="0" indent="0">
              <a:buNone/>
            </a:pPr>
            <a:r>
              <a:rPr kumimoji="1" lang="ja-JP" altLang="en-US" sz="3200" dirty="0"/>
              <a:t>　　</a:t>
            </a:r>
            <a:r>
              <a:rPr kumimoji="1" lang="zh-TW" altLang="en-US" sz="3200" dirty="0"/>
              <a:t>長野県：</a:t>
            </a:r>
            <a:r>
              <a:rPr kumimoji="1" lang="zh-TW" altLang="en-US" sz="3200" dirty="0">
                <a:solidFill>
                  <a:srgbClr val="FF0000"/>
                </a:solidFill>
              </a:rPr>
              <a:t>長野</a:t>
            </a:r>
            <a:r>
              <a:rPr kumimoji="1" lang="zh-TW" altLang="en-US" sz="3200" dirty="0"/>
              <a:t>市、</a:t>
            </a:r>
            <a:r>
              <a:rPr kumimoji="1" lang="zh-TW" altLang="en-US" sz="3200" dirty="0">
                <a:solidFill>
                  <a:srgbClr val="FF0000"/>
                </a:solidFill>
              </a:rPr>
              <a:t>松本</a:t>
            </a:r>
            <a:r>
              <a:rPr kumimoji="1" lang="zh-TW" altLang="en-US" sz="3200" dirty="0"/>
              <a:t>市、</a:t>
            </a:r>
            <a:r>
              <a:rPr kumimoji="1" lang="zh-TW" altLang="en-US" sz="3200" dirty="0">
                <a:solidFill>
                  <a:srgbClr val="FF0000"/>
                </a:solidFill>
              </a:rPr>
              <a:t>伊那</a:t>
            </a:r>
            <a:r>
              <a:rPr kumimoji="1" lang="zh-TW" altLang="en-US" sz="3200" dirty="0"/>
              <a:t>市、</a:t>
            </a:r>
            <a:r>
              <a:rPr kumimoji="1" lang="zh-TW" altLang="en-US" sz="3200" dirty="0">
                <a:solidFill>
                  <a:srgbClr val="FF0000"/>
                </a:solidFill>
              </a:rPr>
              <a:t>東御</a:t>
            </a:r>
            <a:r>
              <a:rPr kumimoji="1" lang="zh-TW" altLang="en-US" sz="3200" dirty="0"/>
              <a:t>市</a:t>
            </a:r>
            <a:endParaRPr kumimoji="1" lang="en-US" altLang="ja-JP" sz="3200" dirty="0"/>
          </a:p>
          <a:p>
            <a:pPr marL="0" indent="0">
              <a:buNone/>
            </a:pPr>
            <a:r>
              <a:rPr kumimoji="1" lang="ja-JP" altLang="en-US" sz="3200" dirty="0"/>
              <a:t>・問題例：</a:t>
            </a:r>
            <a:r>
              <a:rPr kumimoji="1" lang="ja-JP" altLang="en-US" sz="3200" dirty="0">
                <a:solidFill>
                  <a:srgbClr val="FF0000"/>
                </a:solidFill>
              </a:rPr>
              <a:t>国土交通省ＨＰに掲載あり</a:t>
            </a:r>
            <a:endParaRPr kumimoji="1" lang="en-US" altLang="ja-JP" sz="3200" dirty="0">
              <a:solidFill>
                <a:srgbClr val="FF0000"/>
              </a:solidFill>
            </a:endParaRPr>
          </a:p>
          <a:p>
            <a:pPr marL="0" indent="0">
              <a:buNone/>
            </a:pPr>
            <a:r>
              <a:rPr kumimoji="1" lang="ja-JP" altLang="en-US" sz="1100" dirty="0"/>
              <a:t>　　</a:t>
            </a:r>
            <a:r>
              <a:rPr kumimoji="1" lang="ja-JP" altLang="en-US" sz="2000" dirty="0"/>
              <a:t>　「現在、船舶を安全に運航していれば合格できるレベルを想定」</a:t>
            </a:r>
            <a:endParaRPr kumimoji="1" lang="en-US" altLang="ja-JP" sz="2000" dirty="0"/>
          </a:p>
          <a:p>
            <a:pPr marL="0" indent="0">
              <a:buNone/>
            </a:pPr>
            <a:endParaRPr kumimoji="1" lang="en-US" altLang="ja-JP" sz="2400" dirty="0">
              <a:solidFill>
                <a:srgbClr val="FF0000"/>
              </a:solidFill>
            </a:endParaRPr>
          </a:p>
          <a:p>
            <a:pPr marL="0" indent="0">
              <a:buNone/>
            </a:pPr>
            <a:r>
              <a:rPr kumimoji="1" lang="ja-JP" altLang="en-US" sz="2400" dirty="0">
                <a:solidFill>
                  <a:srgbClr val="FF0000"/>
                </a:solidFill>
              </a:rPr>
              <a:t>・</a:t>
            </a:r>
            <a:r>
              <a:rPr kumimoji="1" lang="en-US" altLang="ja-JP" sz="2400" dirty="0"/>
              <a:t>｢</a:t>
            </a:r>
            <a:r>
              <a:rPr kumimoji="1" lang="ja-JP" altLang="en-US" sz="2400" dirty="0">
                <a:solidFill>
                  <a:srgbClr val="FF0000"/>
                </a:solidFill>
              </a:rPr>
              <a:t>令和９年度</a:t>
            </a:r>
            <a:r>
              <a:rPr kumimoji="1" lang="ja-JP" altLang="en-US" sz="2400" dirty="0"/>
              <a:t>から・・・必要」と言われるとまだまだ先のような気もしますが、</a:t>
            </a:r>
            <a:endParaRPr kumimoji="1" lang="en-US" altLang="ja-JP" sz="2400" dirty="0"/>
          </a:p>
          <a:p>
            <a:pPr marL="0" indent="0">
              <a:buNone/>
            </a:pPr>
            <a:r>
              <a:rPr kumimoji="1" lang="ja-JP" altLang="en-US" sz="2400" dirty="0">
                <a:solidFill>
                  <a:srgbClr val="FF0000"/>
                </a:solidFill>
              </a:rPr>
              <a:t>　　</a:t>
            </a:r>
            <a:r>
              <a:rPr kumimoji="1" lang="ja-JP" altLang="en-US" sz="2400" dirty="0"/>
              <a:t>言い換えると</a:t>
            </a:r>
            <a:r>
              <a:rPr kumimoji="1" lang="ja-JP" altLang="en-US" sz="2400" dirty="0">
                <a:solidFill>
                  <a:srgbClr val="FF0000"/>
                </a:solidFill>
              </a:rPr>
              <a:t>遅くとも令和８年度内　には</a:t>
            </a:r>
            <a:endParaRPr kumimoji="1" lang="en-US" altLang="ja-JP" sz="2400" dirty="0">
              <a:solidFill>
                <a:srgbClr val="FF0000"/>
              </a:solidFill>
            </a:endParaRPr>
          </a:p>
          <a:p>
            <a:pPr marL="0" indent="0">
              <a:buNone/>
            </a:pPr>
            <a:r>
              <a:rPr kumimoji="1" lang="ja-JP" altLang="en-US" sz="2400" dirty="0"/>
              <a:t>　　試験に合格して資格者証を取得する必要がある　ということです</a:t>
            </a:r>
            <a:endParaRPr kumimoji="1" lang="en-US" altLang="ja-JP" sz="2400" dirty="0"/>
          </a:p>
          <a:p>
            <a:pPr marL="0" indent="0">
              <a:buNone/>
            </a:pPr>
            <a:r>
              <a:rPr kumimoji="1" lang="ja-JP" altLang="en-US" sz="2400" dirty="0">
                <a:solidFill>
                  <a:srgbClr val="FF0000"/>
                </a:solidFill>
              </a:rPr>
              <a:t>　→計画的にご準備、ご対応をお願いします。</a:t>
            </a:r>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12</a:t>
            </a:fld>
            <a:endParaRPr lang="en-US" altLang="ja-JP"/>
          </a:p>
        </p:txBody>
      </p:sp>
      <p:pic>
        <p:nvPicPr>
          <p:cNvPr id="7" name="オーディオ 6">
            <a:hlinkClick r:id="" action="ppaction://media"/>
            <a:extLst>
              <a:ext uri="{FF2B5EF4-FFF2-40B4-BE49-F238E27FC236}">
                <a16:creationId xmlns:a16="http://schemas.microsoft.com/office/drawing/2014/main" id="{38740BCC-C983-616C-0B38-396E994768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920969141"/>
      </p:ext>
    </p:extLst>
  </p:cSld>
  <p:clrMapOvr>
    <a:masterClrMapping/>
  </p:clrMapOvr>
  <mc:AlternateContent xmlns:mc="http://schemas.openxmlformats.org/markup-compatibility/2006">
    <mc:Choice xmlns:p14="http://schemas.microsoft.com/office/powerpoint/2010/main" Requires="p14">
      <p:transition spd="slow" p14:dur="2000" advTm="31913"/>
    </mc:Choice>
    <mc:Fallback>
      <p:transition spd="slow" advTm="3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992560" y="2674947"/>
            <a:ext cx="7920880" cy="1508105"/>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t>安全統括管理者・運航管理者資格者証制度</a:t>
            </a:r>
            <a:r>
              <a:rPr lang="en-US" altLang="ja-JP" sz="2400" dirty="0"/>
              <a:t>(</a:t>
            </a:r>
            <a:r>
              <a:rPr lang="ja-JP" altLang="en-US" sz="2400" dirty="0"/>
              <a:t>おさらい</a:t>
            </a:r>
            <a:r>
              <a:rPr lang="en-US" altLang="ja-JP" sz="2400" dirty="0"/>
              <a:t>)</a:t>
            </a:r>
          </a:p>
          <a:p>
            <a:pPr marL="342900" indent="-342900">
              <a:spcAft>
                <a:spcPts val="1200"/>
              </a:spcAft>
              <a:buFont typeface="+mj-lt"/>
              <a:buAutoNum type="arabicPeriod"/>
            </a:pPr>
            <a:r>
              <a:rPr lang="ja-JP" altLang="en-US" sz="2400" dirty="0"/>
              <a:t>安全統括管理者・運航管理者試験制度</a:t>
            </a:r>
            <a:r>
              <a:rPr lang="en-US" altLang="ja-JP" sz="2400" dirty="0"/>
              <a:t>(</a:t>
            </a:r>
            <a:r>
              <a:rPr lang="ja-JP" altLang="en-US" sz="2400" dirty="0"/>
              <a:t>おさらい</a:t>
            </a:r>
            <a:r>
              <a:rPr lang="en-US" altLang="ja-JP" sz="2400" dirty="0"/>
              <a:t>)</a:t>
            </a:r>
            <a:endParaRPr lang="ja-JP" altLang="en-US" sz="2400" dirty="0"/>
          </a:p>
          <a:p>
            <a:pPr marL="342900" indent="-342900">
              <a:spcAft>
                <a:spcPts val="1200"/>
              </a:spcAft>
              <a:buFont typeface="+mj-lt"/>
              <a:buAutoNum type="arabicPeriod"/>
            </a:pPr>
            <a:r>
              <a:rPr lang="ja-JP" altLang="en-US" sz="2400" dirty="0">
                <a:highlight>
                  <a:srgbClr val="FFFF00"/>
                </a:highlight>
              </a:rPr>
              <a:t>安全統括管理者・運航管理者の業務について</a:t>
            </a:r>
            <a:endParaRPr lang="en-US" altLang="ja-JP" sz="2400" dirty="0">
              <a:highlight>
                <a:srgbClr val="FFFF00"/>
              </a:highlight>
            </a:endParaRP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13</a:t>
            </a:fld>
            <a:endParaRPr lang="en-US" altLang="ja-JP"/>
          </a:p>
        </p:txBody>
      </p:sp>
      <p:pic>
        <p:nvPicPr>
          <p:cNvPr id="5" name="オーディオ 4">
            <a:hlinkClick r:id="" action="ppaction://media"/>
            <a:extLst>
              <a:ext uri="{FF2B5EF4-FFF2-40B4-BE49-F238E27FC236}">
                <a16:creationId xmlns:a16="http://schemas.microsoft.com/office/drawing/2014/main" id="{C457D2F5-0699-2C22-E6A1-B8BDB4D5CD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275161746"/>
      </p:ext>
    </p:extLst>
  </p:cSld>
  <p:clrMapOvr>
    <a:masterClrMapping/>
  </p:clrMapOvr>
  <mc:AlternateContent xmlns:mc="http://schemas.openxmlformats.org/markup-compatibility/2006">
    <mc:Choice xmlns:p14="http://schemas.microsoft.com/office/powerpoint/2010/main" Requires="p14">
      <p:transition spd="slow" p14:dur="2000" advTm="38802"/>
    </mc:Choice>
    <mc:Fallback>
      <p:transition spd="slow" advTm="3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安全統括管理者とは</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kumimoji="1" lang="ja-JP" altLang="en-US" sz="2400" dirty="0"/>
              <a:t>安全統括管理者：</a:t>
            </a:r>
            <a:endParaRPr kumimoji="1" lang="en-US" altLang="ja-JP" sz="2400" dirty="0"/>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一般旅客定期航路事業者が、</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輸送の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安全を確保するための事業の運営の方針</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に関する事項</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・輸送の安全を確保するための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事業の実施</a:t>
            </a:r>
            <a:endParaRPr lang="en-US"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及びその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管理の体制</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に関する事項</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・輸送の安全を確保するための</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事業の実施</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及びその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管理の方法</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に関する事項</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関する業務を統括管理させるため、</a:t>
            </a: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事業運営上の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重要な決定に参画する管理的地位</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にあり、</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かつ、一般旅客定期航路事業に関する一定の実務の経験</a:t>
            </a:r>
            <a:endParaRPr lang="en-US" altLang="ja-JP" sz="24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その他の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国土交通省令で定める要件を備える者のうちから選任</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する者</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安全管理規程のひな形においても</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「事業運営上の</a:t>
            </a:r>
            <a:r>
              <a:rPr lang="ja-JP" altLang="ja-JP"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重要な決定に参画する管理的地位</a:t>
            </a: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にあり、</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dirty="0">
                <a:effectLst/>
                <a:ea typeface="游ゴシック" panose="020B0400000000000000" pitchFamily="50" charset="-128"/>
                <a:cs typeface="Times New Roman" panose="02020603050405020304" pitchFamily="18" charset="0"/>
              </a:rPr>
              <a:t>　</a:t>
            </a:r>
            <a:r>
              <a:rPr lang="ja-JP" altLang="ja-JP" sz="2000" dirty="0">
                <a:effectLst/>
                <a:ea typeface="游ゴシック" panose="020B0400000000000000" pitchFamily="50" charset="-128"/>
                <a:cs typeface="Times New Roman" panose="02020603050405020304" pitchFamily="18" charset="0"/>
              </a:rPr>
              <a:t>輸送の安全を確保するための</a:t>
            </a:r>
            <a:r>
              <a:rPr lang="ja-JP" altLang="ja-JP" sz="2000" dirty="0">
                <a:solidFill>
                  <a:srgbClr val="FF0000"/>
                </a:solidFill>
                <a:effectLst/>
                <a:ea typeface="游ゴシック" panose="020B0400000000000000" pitchFamily="50" charset="-128"/>
                <a:cs typeface="Times New Roman" panose="02020603050405020304" pitchFamily="18" charset="0"/>
              </a:rPr>
              <a:t>管理業務を統括管理</a:t>
            </a:r>
            <a:r>
              <a:rPr lang="ja-JP" altLang="ja-JP" sz="2000" dirty="0">
                <a:effectLst/>
                <a:ea typeface="游ゴシック" panose="020B0400000000000000" pitchFamily="50" charset="-128"/>
                <a:cs typeface="Times New Roman" panose="02020603050405020304" pitchFamily="18" charset="0"/>
              </a:rPr>
              <a:t>する者」</a:t>
            </a:r>
            <a:r>
              <a:rPr lang="ja-JP" altLang="en-US" sz="2000" dirty="0">
                <a:effectLst/>
                <a:ea typeface="游ゴシック" panose="020B0400000000000000" pitchFamily="50" charset="-128"/>
                <a:cs typeface="Times New Roman" panose="02020603050405020304" pitchFamily="18" charset="0"/>
              </a:rPr>
              <a:t>とされています。</a:t>
            </a:r>
            <a:endParaRPr kumimoji="1" lang="ja-JP" altLang="en-US" sz="2000"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14</a:t>
            </a:fld>
            <a:endParaRPr lang="en-US" altLang="ja-JP"/>
          </a:p>
        </p:txBody>
      </p:sp>
      <p:pic>
        <p:nvPicPr>
          <p:cNvPr id="8" name="オーディオ 7">
            <a:hlinkClick r:id="" action="ppaction://media"/>
            <a:extLst>
              <a:ext uri="{FF2B5EF4-FFF2-40B4-BE49-F238E27FC236}">
                <a16:creationId xmlns:a16="http://schemas.microsoft.com/office/drawing/2014/main" id="{3BD68946-2E99-C82E-442E-325EAA442C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502753979"/>
      </p:ext>
    </p:extLst>
  </p:cSld>
  <p:clrMapOvr>
    <a:masterClrMapping/>
  </p:clrMapOvr>
  <mc:AlternateContent xmlns:mc="http://schemas.openxmlformats.org/markup-compatibility/2006">
    <mc:Choice xmlns:p14="http://schemas.microsoft.com/office/powerpoint/2010/main" Requires="p14">
      <p:transition spd="slow" p14:dur="2000" advTm="90642"/>
    </mc:Choice>
    <mc:Fallback>
      <p:transition spd="slow" advTm="9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運航管理者とは</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lang="ja-JP" altLang="ja-JP" sz="2400" b="1" kern="100" dirty="0">
                <a:effectLs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400" b="1"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ja-JP" altLang="ja-JP" sz="24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一般旅客定期航路事業者が、</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輸送の安全を確保するための事業の実施</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及びその管理の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体制</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に関する事項</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輸送の安全を確保するための事業の実施</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及びその管理の</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方法</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に関する事項</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に関する業務のうち、</a:t>
            </a:r>
          </a:p>
          <a:p>
            <a:pPr marL="0" indent="0">
              <a:buNone/>
            </a:pP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船舶の運航の管理に係るもの</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を行わせるため、</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一般旅客定期航路事業に関する一定の実務の経験</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その他の国土交通省令で定める要件を備える者のうちから選任する者</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安全管理規程のひな形においても</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船長の職務権限に属する事項以外の</a:t>
            </a:r>
          </a:p>
          <a:p>
            <a:pPr marL="0" indent="0">
              <a:buNone/>
            </a:pPr>
            <a:r>
              <a:rPr lang="ja-JP" altLang="en-US" sz="2000" dirty="0">
                <a:effectLst/>
                <a:ea typeface="游ゴシック" panose="020B0400000000000000" pitchFamily="50" charset="-128"/>
                <a:cs typeface="Times New Roman" panose="02020603050405020304" pitchFamily="18" charset="0"/>
              </a:rPr>
              <a:t>　</a:t>
            </a:r>
            <a:r>
              <a:rPr lang="ja-JP" altLang="ja-JP" sz="2000" dirty="0">
                <a:solidFill>
                  <a:srgbClr val="FF0000"/>
                </a:solidFill>
                <a:effectLst/>
                <a:ea typeface="游ゴシック" panose="020B0400000000000000" pitchFamily="50" charset="-128"/>
                <a:cs typeface="Times New Roman" panose="02020603050405020304" pitchFamily="18" charset="0"/>
              </a:rPr>
              <a:t>船舶の運航の管理に関する</a:t>
            </a:r>
            <a:r>
              <a:rPr lang="ja-JP" altLang="ja-JP" sz="2000" dirty="0">
                <a:effectLst/>
                <a:ea typeface="游ゴシック" panose="020B0400000000000000" pitchFamily="50" charset="-128"/>
                <a:cs typeface="Times New Roman" panose="02020603050405020304" pitchFamily="18" charset="0"/>
              </a:rPr>
              <a:t>統括責任者」</a:t>
            </a:r>
            <a:r>
              <a:rPr lang="ja-JP" altLang="en-US" sz="2000" dirty="0">
                <a:effectLst/>
                <a:ea typeface="游ゴシック" panose="020B0400000000000000" pitchFamily="50" charset="-128"/>
                <a:cs typeface="Times New Roman" panose="02020603050405020304" pitchFamily="18" charset="0"/>
              </a:rPr>
              <a:t>とされています。</a:t>
            </a:r>
            <a:endPar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15</a:t>
            </a:fld>
            <a:endParaRPr lang="en-US" altLang="ja-JP"/>
          </a:p>
        </p:txBody>
      </p:sp>
      <p:pic>
        <p:nvPicPr>
          <p:cNvPr id="7" name="オーディオ 6">
            <a:hlinkClick r:id="" action="ppaction://media"/>
            <a:extLst>
              <a:ext uri="{FF2B5EF4-FFF2-40B4-BE49-F238E27FC236}">
                <a16:creationId xmlns:a16="http://schemas.microsoft.com/office/drawing/2014/main" id="{5247017F-97F8-39AA-CAA2-D1677364A3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788204633"/>
      </p:ext>
    </p:extLst>
  </p:cSld>
  <p:clrMapOvr>
    <a:masterClrMapping/>
  </p:clrMapOvr>
  <mc:AlternateContent xmlns:mc="http://schemas.openxmlformats.org/markup-compatibility/2006">
    <mc:Choice xmlns:p14="http://schemas.microsoft.com/office/powerpoint/2010/main" Requires="p14">
      <p:transition spd="slow" p14:dur="2000" advTm="69793"/>
    </mc:Choice>
    <mc:Fallback>
      <p:transition spd="slow" advTm="6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安全統括管理者の勤務体制・職務及び権限</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237312"/>
          </a:xfrm>
        </p:spPr>
        <p:txBody>
          <a:bodyPr/>
          <a:lstStyle/>
          <a:p>
            <a:pPr marL="0" indent="0">
              <a:buNone/>
            </a:pPr>
            <a:r>
              <a:rPr lang="ja-JP" altLang="ja-JP" sz="2000" b="1" kern="100" dirty="0">
                <a:effectLst/>
                <a:latin typeface="游ゴシック" panose="020B0400000000000000" pitchFamily="50" charset="-128"/>
                <a:ea typeface="游ゴシック" panose="020B0400000000000000" pitchFamily="50" charset="-128"/>
                <a:cs typeface="Courier New" panose="02070309020205020404" pitchFamily="49" charset="0"/>
              </a:rPr>
              <a:t>安全統括管理者の勤務体制　</a:t>
            </a:r>
          </a:p>
          <a:p>
            <a:pPr marL="0" indent="0">
              <a:buNone/>
            </a:pPr>
            <a:r>
              <a:rPr lang="ja-JP" altLang="ja-JP"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常時連絡</a:t>
            </a: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できる体制　にあり、</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安全統括管理者がその職務を執ることが出来ない時に</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経営の責任者が職務を執るものとする　とされています</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b="1" kern="100" dirty="0">
                <a:effectLst/>
                <a:latin typeface="游ゴシック" panose="020B0400000000000000" pitchFamily="50" charset="-128"/>
                <a:ea typeface="游ゴシック" panose="020B0400000000000000" pitchFamily="50" charset="-128"/>
                <a:cs typeface="Courier New" panose="02070309020205020404" pitchFamily="49" charset="0"/>
              </a:rPr>
              <a:t>職務及び権限</a:t>
            </a:r>
            <a:endParaRPr lang="en-US" altLang="ja-JP" sz="20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latin typeface="游ゴシック" panose="020B0400000000000000" pitchFamily="50" charset="-128"/>
                <a:ea typeface="游ゴシック" panose="020B0400000000000000" pitchFamily="50" charset="-128"/>
                <a:cs typeface="Courier New" panose="02070309020205020404" pitchFamily="49" charset="0"/>
              </a:rPr>
              <a:t>簡潔に言えば、</a:t>
            </a:r>
          </a:p>
          <a:p>
            <a:pPr marL="0" indent="0">
              <a:buNone/>
            </a:pPr>
            <a:r>
              <a:rPr lang="ja-JP" altLang="en-US"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安全管理体制の確立・実施・維持、及び改善のための報告　</a:t>
            </a:r>
            <a:r>
              <a:rPr lang="ja-JP" altLang="en-US" sz="2000" kern="100" dirty="0">
                <a:latin typeface="游ゴシック" panose="020B0400000000000000" pitchFamily="50" charset="-128"/>
                <a:ea typeface="游ゴシック" panose="020B0400000000000000" pitchFamily="50" charset="-128"/>
                <a:cs typeface="Courier New" panose="02070309020205020404" pitchFamily="49" charset="0"/>
              </a:rPr>
              <a:t>を行う</a:t>
            </a:r>
            <a:endParaRPr lang="en-US" altLang="ja-JP" sz="20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latin typeface="游ゴシック" panose="020B0400000000000000" pitchFamily="50" charset="-128"/>
                <a:ea typeface="游ゴシック" panose="020B0400000000000000" pitchFamily="50" charset="-128"/>
                <a:cs typeface="Courier New" panose="02070309020205020404" pitchFamily="49" charset="0"/>
              </a:rPr>
              <a:t>→関連する制度の一つとして</a:t>
            </a:r>
            <a:r>
              <a:rPr lang="en-US"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運輸安全マネジメント制度</a:t>
            </a:r>
            <a:r>
              <a:rPr lang="en-US"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000" kern="100" dirty="0">
                <a:latin typeface="游ゴシック" panose="020B0400000000000000" pitchFamily="50" charset="-128"/>
                <a:ea typeface="游ゴシック" panose="020B0400000000000000" pitchFamily="50" charset="-128"/>
                <a:cs typeface="Courier New" panose="02070309020205020404" pitchFamily="49" charset="0"/>
              </a:rPr>
              <a:t>　というものがあります</a:t>
            </a:r>
            <a:r>
              <a:rPr lang="en-US" altLang="ja-JP" sz="20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000" kern="100" dirty="0">
                <a:latin typeface="游ゴシック" panose="020B0400000000000000" pitchFamily="50" charset="-128"/>
                <a:ea typeface="游ゴシック" panose="020B0400000000000000" pitchFamily="50" charset="-128"/>
                <a:cs typeface="Courier New" panose="02070309020205020404" pitchFamily="49" charset="0"/>
              </a:rPr>
              <a:t>後述</a:t>
            </a:r>
            <a:r>
              <a:rPr lang="en-US" altLang="ja-JP" sz="2000" kern="100" dirty="0">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安全管理体制がしっかりしていれば　</a:t>
            </a:r>
            <a:endParaRPr lang="en-US"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事故を大きく防ぐことが出来る」可能性がある。</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安全統括管理者は、</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「安全管理体制をコントロールし、事故を防ぐ」</a:t>
            </a:r>
            <a:endParaRPr lang="en-US"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　　という大きな責任を担っている</a:t>
            </a:r>
            <a:endPar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16</a:t>
            </a:fld>
            <a:endParaRPr lang="en-US" altLang="ja-JP" dirty="0"/>
          </a:p>
        </p:txBody>
      </p:sp>
      <p:pic>
        <p:nvPicPr>
          <p:cNvPr id="11" name="オーディオ 10">
            <a:hlinkClick r:id="" action="ppaction://media"/>
            <a:extLst>
              <a:ext uri="{FF2B5EF4-FFF2-40B4-BE49-F238E27FC236}">
                <a16:creationId xmlns:a16="http://schemas.microsoft.com/office/drawing/2014/main" id="{F9CFF66B-AAC1-1AD4-8808-CC493FDBD9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781848648"/>
      </p:ext>
    </p:extLst>
  </p:cSld>
  <p:clrMapOvr>
    <a:masterClrMapping/>
  </p:clrMapOvr>
  <mc:AlternateContent xmlns:mc="http://schemas.openxmlformats.org/markup-compatibility/2006">
    <mc:Choice xmlns:p14="http://schemas.microsoft.com/office/powerpoint/2010/main" Requires="p14">
      <p:transition spd="slow" p14:dur="2000" advTm="144180"/>
    </mc:Choice>
    <mc:Fallback>
      <p:transition spd="slow" advTm="144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運航管理者の勤務体制・職務及び権限</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lang="ja-JP" altLang="en-US" sz="2400" b="1" kern="100" dirty="0">
                <a:effectLst/>
                <a:latin typeface="游ゴシック" panose="020B0400000000000000" pitchFamily="50" charset="-128"/>
                <a:ea typeface="游ゴシック" panose="020B0400000000000000" pitchFamily="50" charset="-128"/>
                <a:cs typeface="Courier New" panose="02070309020205020404" pitchFamily="49" charset="0"/>
              </a:rPr>
              <a:t>運航管理者の勤務体制</a:t>
            </a:r>
            <a:endParaRPr lang="en-US" altLang="ja-JP" sz="24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船舶が</a:t>
            </a:r>
            <a:r>
              <a:rPr lang="ja-JP" altLang="en-US"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就航している間は、原則として本社に勤務</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するものとし、</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船舶の就航中に</a:t>
            </a:r>
            <a:r>
              <a:rPr lang="ja-JP" altLang="en-US"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職場を離れるときは運航管理員と常時連絡できる体制</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になければならない。</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連絡の不能その他の理由により、職務を執ることができない</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と認めるときは、あらかじめ運航管理者代行にその職務を引き継いでおくものとする。　　　　　　　　　　　　　　　とされています。</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b="1" kern="100" dirty="0">
                <a:effectLst/>
                <a:latin typeface="游ゴシック" panose="020B0400000000000000" pitchFamily="50" charset="-128"/>
                <a:ea typeface="游ゴシック" panose="020B0400000000000000" pitchFamily="50" charset="-128"/>
                <a:cs typeface="Courier New" panose="02070309020205020404" pitchFamily="49" charset="0"/>
              </a:rPr>
              <a:t>職務及び権限</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簡潔に言えば、</a:t>
            </a:r>
            <a:r>
              <a:rPr lang="ja-JP" altLang="en-US"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船長と協力して、輸送の安全を確保すること　</a:t>
            </a:r>
            <a:endParaRPr lang="en-US"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職務及び権限一例</a:t>
            </a: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・（船長の職務権限に属する事項を除き、）</a:t>
            </a:r>
          </a:p>
          <a:p>
            <a:pPr marL="0" indent="0">
              <a:buNone/>
            </a:pP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船舶の</a:t>
            </a:r>
            <a:r>
              <a:rPr lang="ja-JP" altLang="en-US" sz="1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運航の管理その他の輸送の安全の確保に関する業務全般</a:t>
            </a:r>
            <a:endParaRPr lang="en-US" altLang="ja-JP" sz="1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（当該業務の実施状況について、正確に記録し、備置き、保存することを含む。）を</a:t>
            </a:r>
            <a:r>
              <a:rPr lang="ja-JP" altLang="en-US" sz="1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統轄</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し、</a:t>
            </a:r>
          </a:p>
          <a:p>
            <a:pPr marL="0" indent="0">
              <a:buNone/>
            </a:pP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安全管理規程の遵守を確実</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にしてその実施の確保を図ること。　等</a:t>
            </a:r>
          </a:p>
          <a:p>
            <a:pPr marL="0" indent="0">
              <a:buNone/>
            </a:pPr>
            <a:endPar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17</a:t>
            </a:fld>
            <a:endParaRPr lang="en-US" altLang="ja-JP" dirty="0"/>
          </a:p>
        </p:txBody>
      </p:sp>
      <p:pic>
        <p:nvPicPr>
          <p:cNvPr id="7" name="オーディオ 6">
            <a:hlinkClick r:id="" action="ppaction://media"/>
            <a:extLst>
              <a:ext uri="{FF2B5EF4-FFF2-40B4-BE49-F238E27FC236}">
                <a16:creationId xmlns:a16="http://schemas.microsoft.com/office/drawing/2014/main" id="{C53C903D-29CC-B94E-A2E5-F799E281F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875312848"/>
      </p:ext>
    </p:extLst>
  </p:cSld>
  <p:clrMapOvr>
    <a:masterClrMapping/>
  </p:clrMapOvr>
  <mc:AlternateContent xmlns:mc="http://schemas.openxmlformats.org/markup-compatibility/2006">
    <mc:Choice xmlns:p14="http://schemas.microsoft.com/office/powerpoint/2010/main" Requires="p14">
      <p:transition spd="slow" p14:dur="2000" advTm="105911"/>
    </mc:Choice>
    <mc:Fallback>
      <p:transition spd="slow" advTm="105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dirty="0">
                <a:latin typeface="HGP創英角ｺﾞｼｯｸUB" panose="020B0900000000000000" pitchFamily="50" charset="-128"/>
                <a:ea typeface="HGP創英角ｺﾞｼｯｸUB" panose="020B0900000000000000" pitchFamily="50" charset="-128"/>
              </a:rPr>
              <a:t>　（参考）運航管理体制の強化（</a:t>
            </a:r>
            <a:r>
              <a:rPr lang="en-US" altLang="ja-JP" sz="2000" dirty="0">
                <a:latin typeface="HGP創英角ｺﾞｼｯｸUB" panose="020B0900000000000000" pitchFamily="50" charset="-128"/>
                <a:ea typeface="HGP創英角ｺﾞｼｯｸUB" panose="020B0900000000000000" pitchFamily="50" charset="-128"/>
              </a:rPr>
              <a:t>R8</a:t>
            </a:r>
            <a:r>
              <a:rPr lang="ja-JP" altLang="en-US" sz="2000" dirty="0">
                <a:latin typeface="HGP創英角ｺﾞｼｯｸUB" panose="020B0900000000000000" pitchFamily="50" charset="-128"/>
                <a:ea typeface="HGP創英角ｺﾞｼｯｸUB" panose="020B0900000000000000" pitchFamily="50" charset="-128"/>
              </a:rPr>
              <a:t>年度より施行予定）</a:t>
            </a:r>
            <a:endParaRPr lang="ja-JP" altLang="en-US" sz="2000" dirty="0"/>
          </a:p>
        </p:txBody>
      </p:sp>
      <p:sp>
        <p:nvSpPr>
          <p:cNvPr id="13" name="スライド番号プレースホルダー 12">
            <a:extLst>
              <a:ext uri="{FF2B5EF4-FFF2-40B4-BE49-F238E27FC236}">
                <a16:creationId xmlns:a16="http://schemas.microsoft.com/office/drawing/2014/main" id="{3CA49423-71B9-C07E-0E2A-FE86A7214BEF}"/>
              </a:ext>
            </a:extLst>
          </p:cNvPr>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18</a:t>
            </a:fld>
            <a:endParaRPr lang="en-US" altLang="ja-JP" dirty="0">
              <a:solidFill>
                <a:srgbClr val="000000"/>
              </a:solidFill>
            </a:endParaRPr>
          </a:p>
        </p:txBody>
      </p:sp>
      <p:sp>
        <p:nvSpPr>
          <p:cNvPr id="10" name="テキスト ボックス 612"/>
          <p:cNvSpPr txBox="1"/>
          <p:nvPr/>
        </p:nvSpPr>
        <p:spPr>
          <a:xfrm>
            <a:off x="3440832" y="2815435"/>
            <a:ext cx="4608512" cy="584775"/>
          </a:xfrm>
          <a:prstGeom prst="rect">
            <a:avLst/>
          </a:prstGeom>
          <a:noFill/>
          <a:ln w="12700">
            <a:noFill/>
          </a:ln>
        </p:spPr>
        <p:txBody>
          <a:bodyPr wrap="square" rtlCol="0">
            <a:spAutoFit/>
          </a:bodyPr>
          <a:lstStyle/>
          <a:p>
            <a:pPr defTabSz="844083">
              <a:defRPr/>
            </a:pPr>
            <a:r>
              <a:rPr lang="ja-JP" altLang="en-US" sz="1600" b="1" u="sng" dirty="0">
                <a:solidFill>
                  <a:srgbClr val="4087C8"/>
                </a:solidFill>
                <a:latin typeface="メイリオ" panose="020B0604030504040204" pitchFamily="50" charset="-128"/>
                <a:ea typeface="メイリオ" panose="020B0604030504040204" pitchFamily="50" charset="-128"/>
              </a:rPr>
              <a:t>運航海域における風速、波高、視程が</a:t>
            </a:r>
            <a:endParaRPr lang="en-US" altLang="ja-JP" sz="1600" b="1" u="sng" dirty="0">
              <a:solidFill>
                <a:srgbClr val="4087C8"/>
              </a:solidFill>
              <a:latin typeface="メイリオ" panose="020B0604030504040204" pitchFamily="50" charset="-128"/>
              <a:ea typeface="メイリオ" panose="020B0604030504040204" pitchFamily="50" charset="-128"/>
            </a:endParaRPr>
          </a:p>
          <a:p>
            <a:pPr defTabSz="844083">
              <a:defRPr/>
            </a:pPr>
            <a:r>
              <a:rPr lang="ja-JP" altLang="en-US" sz="1600" b="1" u="sng" dirty="0">
                <a:solidFill>
                  <a:srgbClr val="4087C8"/>
                </a:solidFill>
                <a:latin typeface="メイリオ" panose="020B0604030504040204" pitchFamily="50" charset="-128"/>
                <a:ea typeface="メイリオ" panose="020B0604030504040204" pitchFamily="50" charset="-128"/>
              </a:rPr>
              <a:t>運航基準に定める運航中止条件に該当するとき</a:t>
            </a:r>
            <a:endParaRPr lang="en-US" altLang="ja-JP" b="1" u="sng" dirty="0">
              <a:solidFill>
                <a:srgbClr val="4087C8"/>
              </a:solidFill>
              <a:latin typeface="メイリオ" panose="020B0604030504040204" pitchFamily="50" charset="-128"/>
              <a:ea typeface="メイリオ" panose="020B0604030504040204" pitchFamily="50" charset="-128"/>
            </a:endParaRPr>
          </a:p>
        </p:txBody>
      </p:sp>
      <p:sp>
        <p:nvSpPr>
          <p:cNvPr id="41" name="コンテンツ プレースホルダー 2">
            <a:extLst>
              <a:ext uri="{FF2B5EF4-FFF2-40B4-BE49-F238E27FC236}">
                <a16:creationId xmlns:a16="http://schemas.microsoft.com/office/drawing/2014/main" id="{60B664A8-D235-429B-BCC5-523CABDCDDB1}"/>
              </a:ext>
            </a:extLst>
          </p:cNvPr>
          <p:cNvSpPr txBox="1">
            <a:spLocks/>
          </p:cNvSpPr>
          <p:nvPr/>
        </p:nvSpPr>
        <p:spPr>
          <a:xfrm>
            <a:off x="426244" y="796537"/>
            <a:ext cx="9033034" cy="1264459"/>
          </a:xfrm>
          <a:prstGeom prst="rect">
            <a:avLst/>
          </a:prstGeom>
          <a:ln w="25400">
            <a:solidFill>
              <a:srgbClr val="0070C0"/>
            </a:solidFill>
          </a:ln>
        </p:spPr>
        <p:txBody>
          <a:bodyPr vert="horz" lIns="33231" tIns="33231" rIns="33231" bIns="33231"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266700" lvl="1" indent="-1841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［改正海上運送法において規定］</a:t>
            </a:r>
            <a:endParaRPr lang="en-US" altLang="ja-JP" sz="1400" dirty="0">
              <a:solidFill>
                <a:srgbClr val="000000"/>
              </a:solidFill>
              <a:latin typeface="メイリオ" panose="020B0604030504040204" pitchFamily="50" charset="-128"/>
              <a:ea typeface="メイリオ" panose="020B0604030504040204" pitchFamily="50" charset="-128"/>
            </a:endParaRPr>
          </a:p>
          <a:p>
            <a:pPr marL="266700" lvl="1" indent="-1841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運航基準に定める運航中止条件に該当するときに</a:t>
            </a:r>
            <a:r>
              <a:rPr lang="ja-JP" altLang="en-US" sz="1400" b="1" u="sng" dirty="0">
                <a:solidFill>
                  <a:srgbClr val="FF0000"/>
                </a:solidFill>
                <a:latin typeface="メイリオ" panose="020B0604030504040204" pitchFamily="50" charset="-128"/>
                <a:ea typeface="メイリオ" panose="020B0604030504040204" pitchFamily="50" charset="-128"/>
              </a:rPr>
              <a:t>船舶の運航の中止を指示</a:t>
            </a:r>
            <a:r>
              <a:rPr lang="ja-JP" altLang="en-US" sz="1400" dirty="0">
                <a:solidFill>
                  <a:srgbClr val="000000"/>
                </a:solidFill>
                <a:latin typeface="メイリオ" panose="020B0604030504040204" pitchFamily="50" charset="-128"/>
                <a:ea typeface="メイリオ" panose="020B0604030504040204" pitchFamily="50" charset="-128"/>
              </a:rPr>
              <a:t>することは、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運航管理者の職務</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a:p>
            <a:pPr marL="266700" lvl="1" indent="-1841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b="1" u="sng" dirty="0">
                <a:solidFill>
                  <a:srgbClr val="FF0000"/>
                </a:solidFill>
                <a:latin typeface="メイリオ" panose="020B0604030504040204" pitchFamily="50" charset="-128"/>
                <a:ea typeface="メイリオ" panose="020B0604030504040204" pitchFamily="50" charset="-128"/>
              </a:rPr>
              <a:t>従業者（業務に従事する全ての者）は、運航管理者の運航中止指示に従わなければならない</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p:txBody>
      </p:sp>
      <p:pic>
        <p:nvPicPr>
          <p:cNvPr id="7" name="図 659"/>
          <p:cNvPicPr>
            <a:picLocks noChangeAspect="1"/>
          </p:cNvPicPr>
          <p:nvPr/>
        </p:nvPicPr>
        <p:blipFill>
          <a:blip r:embed="rId5"/>
          <a:stretch>
            <a:fillRect/>
          </a:stretch>
        </p:blipFill>
        <p:spPr>
          <a:xfrm>
            <a:off x="1647649" y="4730942"/>
            <a:ext cx="1260677" cy="1108679"/>
          </a:xfrm>
          <a:prstGeom prst="rect">
            <a:avLst/>
          </a:prstGeom>
        </p:spPr>
      </p:pic>
      <p:sp>
        <p:nvSpPr>
          <p:cNvPr id="9" name="テキスト ボックス 21"/>
          <p:cNvSpPr txBox="1"/>
          <p:nvPr/>
        </p:nvSpPr>
        <p:spPr>
          <a:xfrm>
            <a:off x="998986" y="4666809"/>
            <a:ext cx="609722" cy="348109"/>
          </a:xfrm>
          <a:prstGeom prst="rect">
            <a:avLst/>
          </a:prstGeom>
          <a:solidFill>
            <a:schemeClr val="bg1"/>
          </a:solidFill>
        </p:spPr>
        <p:txBody>
          <a:bodyPr wrap="square" rtlCol="0">
            <a:spAutoFit/>
          </a:bodyPr>
          <a:lstStyle/>
          <a:p>
            <a:pPr defTabSz="844083">
              <a:defRPr/>
            </a:pPr>
            <a:r>
              <a:rPr lang="ja-JP" altLang="en-US" sz="1662" dirty="0">
                <a:solidFill>
                  <a:srgbClr val="000000"/>
                </a:solidFill>
                <a:latin typeface="メイリオ" panose="020B0604030504040204" pitchFamily="50" charset="-128"/>
                <a:ea typeface="メイリオ" panose="020B0604030504040204" pitchFamily="50" charset="-128"/>
              </a:rPr>
              <a:t>船長</a:t>
            </a:r>
          </a:p>
        </p:txBody>
      </p:sp>
      <p:pic>
        <p:nvPicPr>
          <p:cNvPr id="16" name="Picture 660" descr="C:\Users\itou-k27p\AppData\Local\Microsoft\Windows\Temporary Internet Files\Content.IE5\ZIO4VI9F\j0433942[1].png"/>
          <p:cNvPicPr>
            <a:picLocks noChangeAspect="1" noChangeArrowheads="1"/>
          </p:cNvPicPr>
          <p:nvPr/>
        </p:nvPicPr>
        <p:blipFill>
          <a:blip r:embed="rId6"/>
          <a:stretch>
            <a:fillRect/>
          </a:stretch>
        </p:blipFill>
        <p:spPr>
          <a:xfrm>
            <a:off x="1647648" y="2494868"/>
            <a:ext cx="1345928" cy="1345928"/>
          </a:xfrm>
          <a:prstGeom prst="rect">
            <a:avLst/>
          </a:prstGeom>
          <a:noFill/>
        </p:spPr>
      </p:pic>
      <p:sp>
        <p:nvSpPr>
          <p:cNvPr id="45" name="テキスト ボックス 612"/>
          <p:cNvSpPr txBox="1"/>
          <p:nvPr/>
        </p:nvSpPr>
        <p:spPr>
          <a:xfrm>
            <a:off x="640537" y="6084039"/>
            <a:ext cx="8604448" cy="523220"/>
          </a:xfrm>
          <a:prstGeom prst="rect">
            <a:avLst/>
          </a:prstGeom>
          <a:noFill/>
          <a:ln w="12700">
            <a:noFill/>
          </a:ln>
        </p:spPr>
        <p:txBody>
          <a:bodyPr wrap="square" rtlCol="0">
            <a:spAutoFit/>
          </a:bodyPr>
          <a:lstStyle/>
          <a:p>
            <a:pPr marL="355600" lvl="1" indent="-273050">
              <a:spcBef>
                <a:spcPts val="600"/>
              </a:spcBef>
              <a:defRPr/>
            </a:pPr>
            <a:r>
              <a:rPr lang="en-US" altLang="ja-JP" sz="1400" dirty="0">
                <a:solidFill>
                  <a:prstClr val="black"/>
                </a:solidFill>
                <a:latin typeface="メイリオ" panose="020B0604030504040204" pitchFamily="50" charset="-128"/>
                <a:ea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rPr>
              <a:t>　</a:t>
            </a:r>
            <a:r>
              <a:rPr lang="ja-JP" altLang="en-US" sz="1400" b="1" u="sng" dirty="0">
                <a:solidFill>
                  <a:srgbClr val="4087C8"/>
                </a:solidFill>
                <a:latin typeface="メイリオ" panose="020B0604030504040204" pitchFamily="50" charset="-128"/>
                <a:ea typeface="メイリオ" panose="020B0604030504040204" pitchFamily="50" charset="-128"/>
              </a:rPr>
              <a:t>船長は</a:t>
            </a:r>
            <a:r>
              <a:rPr lang="ja-JP" altLang="en-US" sz="1400" dirty="0">
                <a:solidFill>
                  <a:prstClr val="black"/>
                </a:solidFill>
                <a:latin typeface="メイリオ" panose="020B0604030504040204" pitchFamily="50" charset="-128"/>
                <a:ea typeface="メイリオ" panose="020B0604030504040204" pitchFamily="50" charset="-128"/>
              </a:rPr>
              <a:t>、運航管理者からの運航中止指示がない場合であっても、航海の安全を確保するため必要と判断する場合には、</a:t>
            </a:r>
            <a:r>
              <a:rPr lang="ja-JP" altLang="en-US" sz="1400" b="1" u="sng" dirty="0">
                <a:solidFill>
                  <a:srgbClr val="4087C8"/>
                </a:solidFill>
                <a:latin typeface="メイリオ" panose="020B0604030504040204" pitchFamily="50" charset="-128"/>
                <a:ea typeface="メイリオ" panose="020B0604030504040204" pitchFamily="50" charset="-128"/>
              </a:rPr>
              <a:t>船舶の運航を中止</a:t>
            </a:r>
            <a:r>
              <a:rPr lang="ja-JP" altLang="en-US" sz="1400" dirty="0">
                <a:solidFill>
                  <a:prstClr val="black"/>
                </a:solidFill>
                <a:latin typeface="メイリオ" panose="020B0604030504040204" pitchFamily="50" charset="-128"/>
                <a:ea typeface="メイリオ" panose="020B0604030504040204" pitchFamily="50" charset="-128"/>
              </a:rPr>
              <a:t>した上で、</a:t>
            </a:r>
            <a:r>
              <a:rPr lang="ja-JP" altLang="en-US" sz="1400" b="1" u="sng" dirty="0">
                <a:solidFill>
                  <a:srgbClr val="4087C8"/>
                </a:solidFill>
                <a:latin typeface="メイリオ" panose="020B0604030504040204" pitchFamily="50" charset="-128"/>
                <a:ea typeface="メイリオ" panose="020B0604030504040204" pitchFamily="50" charset="-128"/>
              </a:rPr>
              <a:t>運航管理者へ連絡</a:t>
            </a:r>
            <a:r>
              <a:rPr lang="ja-JP" altLang="en-US" sz="1400" dirty="0">
                <a:solidFill>
                  <a:prstClr val="black"/>
                </a:solidFill>
                <a:latin typeface="メイリオ" panose="020B0604030504040204" pitchFamily="50" charset="-128"/>
                <a:ea typeface="メイリオ" panose="020B0604030504040204" pitchFamily="50" charset="-128"/>
              </a:rPr>
              <a:t>する。（船長の職務権限を確保）</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4" name="下矢印 3"/>
          <p:cNvSpPr/>
          <p:nvPr/>
        </p:nvSpPr>
        <p:spPr>
          <a:xfrm>
            <a:off x="2144689" y="3808660"/>
            <a:ext cx="5348829" cy="582891"/>
          </a:xfrm>
          <a:prstGeom prst="downArrow">
            <a:avLst>
              <a:gd name="adj1" fmla="val 50000"/>
              <a:gd name="adj2" fmla="val 520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b="1" dirty="0">
                <a:solidFill>
                  <a:srgbClr val="FF0000"/>
                </a:solidFill>
                <a:latin typeface="メイリオ" panose="020B0604030504040204" pitchFamily="50" charset="-128"/>
                <a:ea typeface="メイリオ" panose="020B0604030504040204" pitchFamily="50" charset="-128"/>
              </a:rPr>
              <a:t>運航中止の指示</a:t>
            </a:r>
          </a:p>
        </p:txBody>
      </p:sp>
      <p:sp>
        <p:nvSpPr>
          <p:cNvPr id="18" name="テキスト ボックス 612"/>
          <p:cNvSpPr txBox="1"/>
          <p:nvPr/>
        </p:nvSpPr>
        <p:spPr>
          <a:xfrm>
            <a:off x="3656856" y="5353472"/>
            <a:ext cx="5328592" cy="307777"/>
          </a:xfrm>
          <a:prstGeom prst="rect">
            <a:avLst/>
          </a:prstGeom>
          <a:noFill/>
          <a:ln w="12700">
            <a:noFill/>
          </a:ln>
        </p:spPr>
        <p:txBody>
          <a:bodyPr wrap="square" rtlCol="0">
            <a:spAutoFit/>
          </a:bodyPr>
          <a:lstStyle/>
          <a:p>
            <a:pPr defTabSz="844083">
              <a:defRPr/>
            </a:pPr>
            <a:r>
              <a:rPr lang="ja-JP" altLang="en-US" sz="1400" dirty="0">
                <a:solidFill>
                  <a:srgbClr val="4087C8"/>
                </a:solidFill>
                <a:latin typeface="メイリオ" panose="020B0604030504040204" pitchFamily="50" charset="-128"/>
                <a:ea typeface="メイリオ" panose="020B0604030504040204" pitchFamily="50" charset="-128"/>
              </a:rPr>
              <a:t>（船長以外の全ての従業者も同様）</a:t>
            </a:r>
            <a:endParaRPr lang="en-US" altLang="ja-JP" sz="1600" dirty="0">
              <a:solidFill>
                <a:srgbClr val="4087C8"/>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3443764" y="5014917"/>
            <a:ext cx="5192447" cy="338554"/>
          </a:xfrm>
          <a:prstGeom prst="rect">
            <a:avLst/>
          </a:prstGeom>
        </p:spPr>
        <p:txBody>
          <a:bodyPr wrap="none">
            <a:spAutoFit/>
          </a:bodyPr>
          <a:lstStyle/>
          <a:p>
            <a:pPr marL="266700" lvl="1" indent="-184150">
              <a:spcBef>
                <a:spcPts val="600"/>
              </a:spcBef>
              <a:defRPr/>
            </a:pPr>
            <a:r>
              <a:rPr lang="ja-JP" altLang="en-US" sz="1600" b="1" u="sng" dirty="0">
                <a:solidFill>
                  <a:srgbClr val="FF0000"/>
                </a:solidFill>
                <a:latin typeface="メイリオ" panose="020B0604030504040204" pitchFamily="50" charset="-128"/>
                <a:ea typeface="メイリオ" panose="020B0604030504040204" pitchFamily="50" charset="-128"/>
              </a:rPr>
              <a:t>運航管理者の運航中止指示に従わなければならない</a:t>
            </a:r>
            <a:r>
              <a:rPr lang="ja-JP" altLang="en-US" sz="1600" dirty="0">
                <a:solidFill>
                  <a:srgbClr val="000000"/>
                </a:solidFill>
                <a:latin typeface="メイリオ" panose="020B0604030504040204" pitchFamily="50" charset="-128"/>
                <a:ea typeface="メイリオ" panose="020B0604030504040204" pitchFamily="50" charset="-128"/>
              </a:rPr>
              <a:t>。</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12" name="テキスト ボックス 650"/>
          <p:cNvSpPr txBox="1"/>
          <p:nvPr/>
        </p:nvSpPr>
        <p:spPr>
          <a:xfrm>
            <a:off x="914190" y="2215476"/>
            <a:ext cx="2310618" cy="348109"/>
          </a:xfrm>
          <a:prstGeom prst="rect">
            <a:avLst/>
          </a:prstGeom>
          <a:solidFill>
            <a:schemeClr val="bg1"/>
          </a:solidFill>
        </p:spPr>
        <p:txBody>
          <a:bodyPr wrap="square" rtlCol="0">
            <a:spAutoFit/>
          </a:bodyPr>
          <a:lstStyle/>
          <a:p>
            <a:pPr defTabSz="844083">
              <a:defRPr/>
            </a:pPr>
            <a:r>
              <a:rPr lang="ja-JP" altLang="en-US" sz="1662" dirty="0">
                <a:solidFill>
                  <a:srgbClr val="000000"/>
                </a:solidFill>
                <a:latin typeface="メイリオ" panose="020B0604030504040204" pitchFamily="50" charset="-128"/>
                <a:ea typeface="メイリオ" panose="020B0604030504040204" pitchFamily="50" charset="-128"/>
              </a:rPr>
              <a:t>運航管理者の職務</a:t>
            </a:r>
          </a:p>
        </p:txBody>
      </p:sp>
      <p:pic>
        <p:nvPicPr>
          <p:cNvPr id="8" name="オーディオ 7">
            <a:hlinkClick r:id="" action="ppaction://media"/>
            <a:extLst>
              <a:ext uri="{FF2B5EF4-FFF2-40B4-BE49-F238E27FC236}">
                <a16:creationId xmlns:a16="http://schemas.microsoft.com/office/drawing/2014/main" id="{FB759595-82BB-4BF3-0F5B-7A3D129864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808514085"/>
      </p:ext>
    </p:extLst>
  </p:cSld>
  <p:clrMapOvr>
    <a:masterClrMapping/>
  </p:clrMapOvr>
  <mc:AlternateContent xmlns:mc="http://schemas.openxmlformats.org/markup-compatibility/2006">
    <mc:Choice xmlns:p14="http://schemas.microsoft.com/office/powerpoint/2010/main" Requires="p14">
      <p:transition spd="slow" p14:dur="2000" advTm="8770"/>
    </mc:Choice>
    <mc:Fallback>
      <p:transition spd="slow" advTm="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992560" y="2674947"/>
            <a:ext cx="7920880" cy="1508105"/>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t>安全統括管理者・運航管理者資格者証制度</a:t>
            </a:r>
            <a:r>
              <a:rPr lang="en-US" altLang="ja-JP" sz="2400" dirty="0"/>
              <a:t>(</a:t>
            </a:r>
            <a:r>
              <a:rPr lang="ja-JP" altLang="en-US" sz="2400" dirty="0"/>
              <a:t>おさらい</a:t>
            </a:r>
            <a:r>
              <a:rPr lang="en-US" altLang="ja-JP" sz="2400" dirty="0"/>
              <a:t>)</a:t>
            </a:r>
          </a:p>
          <a:p>
            <a:pPr marL="342900" indent="-342900">
              <a:spcAft>
                <a:spcPts val="1200"/>
              </a:spcAft>
              <a:buFont typeface="+mj-lt"/>
              <a:buAutoNum type="arabicPeriod"/>
            </a:pPr>
            <a:r>
              <a:rPr lang="ja-JP" altLang="en-US" sz="2400" dirty="0"/>
              <a:t>安全統括管理者・運航管理者試験制度</a:t>
            </a:r>
            <a:r>
              <a:rPr lang="en-US" altLang="ja-JP" sz="2400" dirty="0"/>
              <a:t>(</a:t>
            </a:r>
            <a:r>
              <a:rPr lang="ja-JP" altLang="en-US" sz="2400" dirty="0"/>
              <a:t>おさらい</a:t>
            </a:r>
            <a:r>
              <a:rPr lang="en-US" altLang="ja-JP" sz="2400" dirty="0"/>
              <a:t>)</a:t>
            </a:r>
            <a:endParaRPr lang="ja-JP" altLang="en-US" sz="2400" dirty="0"/>
          </a:p>
          <a:p>
            <a:pPr marL="342900" indent="-342900">
              <a:spcAft>
                <a:spcPts val="1200"/>
              </a:spcAft>
              <a:buFont typeface="+mj-lt"/>
              <a:buAutoNum type="arabicPeriod"/>
            </a:pPr>
            <a:r>
              <a:rPr lang="ja-JP" altLang="en-US" sz="2400" dirty="0"/>
              <a:t>安全統括管理者・運航管理者の業務について</a:t>
            </a:r>
            <a:endParaRPr lang="en-US" altLang="ja-JP"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a:t>
            </a:fld>
            <a:endParaRPr lang="en-US" altLang="ja-JP"/>
          </a:p>
        </p:txBody>
      </p:sp>
      <p:pic>
        <p:nvPicPr>
          <p:cNvPr id="12" name="オーディオ 11">
            <a:hlinkClick r:id="" action="ppaction://media"/>
            <a:extLst>
              <a:ext uri="{FF2B5EF4-FFF2-40B4-BE49-F238E27FC236}">
                <a16:creationId xmlns:a16="http://schemas.microsoft.com/office/drawing/2014/main" id="{C960DABF-CCD9-ACFB-4F05-1748259C91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422173951"/>
      </p:ext>
    </p:extLst>
  </p:cSld>
  <p:clrMapOvr>
    <a:masterClrMapping/>
  </p:clrMapOvr>
  <mc:AlternateContent xmlns:mc="http://schemas.openxmlformats.org/markup-compatibility/2006">
    <mc:Choice xmlns:p14="http://schemas.microsoft.com/office/powerpoint/2010/main" Requires="p14">
      <p:transition spd="slow" p14:dur="2000" advTm="1644"/>
    </mc:Choice>
    <mc:Fallback>
      <p:transition spd="slow" advTm="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87353" y="4577400"/>
            <a:ext cx="3659093" cy="21639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2764" name="タイトル 1"/>
          <p:cNvSpPr>
            <a:spLocks noGrp="1"/>
          </p:cNvSpPr>
          <p:nvPr>
            <p:ph type="title"/>
          </p:nvPr>
        </p:nvSpPr>
        <p:spPr>
          <a:xfrm>
            <a:off x="407164" y="29410"/>
            <a:ext cx="7714188" cy="374583"/>
          </a:xfrm>
        </p:spPr>
        <p:txBody>
          <a:bodyPr/>
          <a:lstStyle/>
          <a:p>
            <a:r>
              <a:rPr lang="ja-JP" altLang="en-US" sz="2000" dirty="0">
                <a:latin typeface="HGP創英角ｺﾞｼｯｸUB" panose="020B0900000000000000" pitchFamily="50" charset="-128"/>
                <a:ea typeface="HGP創英角ｺﾞｼｯｸUB" panose="020B0900000000000000" pitchFamily="50" charset="-128"/>
              </a:rPr>
              <a:t>（参考）運航管理体制の強化（</a:t>
            </a:r>
            <a:r>
              <a:rPr lang="en-US" altLang="ja-JP" sz="2000" dirty="0">
                <a:latin typeface="HGP創英角ｺﾞｼｯｸUB" panose="020B0900000000000000" pitchFamily="50" charset="-128"/>
                <a:ea typeface="HGP創英角ｺﾞｼｯｸUB" panose="020B0900000000000000" pitchFamily="50" charset="-128"/>
              </a:rPr>
              <a:t>R8</a:t>
            </a:r>
            <a:r>
              <a:rPr lang="ja-JP" altLang="en-US" sz="2000" dirty="0">
                <a:latin typeface="HGP創英角ｺﾞｼｯｸUB" panose="020B0900000000000000" pitchFamily="50" charset="-128"/>
                <a:ea typeface="HGP創英角ｺﾞｼｯｸUB" panose="020B0900000000000000" pitchFamily="50" charset="-128"/>
              </a:rPr>
              <a:t>年度より施行予定）</a:t>
            </a:r>
          </a:p>
        </p:txBody>
      </p:sp>
      <p:sp>
        <p:nvSpPr>
          <p:cNvPr id="12" name="角丸四角形 11"/>
          <p:cNvSpPr/>
          <p:nvPr/>
        </p:nvSpPr>
        <p:spPr>
          <a:xfrm>
            <a:off x="471302" y="4305136"/>
            <a:ext cx="2160000" cy="226519"/>
          </a:xfrm>
          <a:prstGeom prst="round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lIns="144000" rtlCol="0" anchor="ctr"/>
          <a:lstStyle/>
          <a:p>
            <a:pPr defTabSz="719255" fontAlgn="auto">
              <a:spcBef>
                <a:spcPts val="0"/>
              </a:spcBef>
              <a:spcAft>
                <a:spcPts val="0"/>
              </a:spcAft>
              <a:defRPr/>
            </a:pPr>
            <a:r>
              <a:rPr lang="en-US" altLang="ja-JP" sz="1258" b="1" dirty="0">
                <a:solidFill>
                  <a:srgbClr val="FFFFFF"/>
                </a:solidFill>
                <a:latin typeface="ＭＳ Ｐゴシック"/>
                <a:ea typeface="ＭＳ Ｐゴシック"/>
              </a:rPr>
              <a:t>(2)</a:t>
            </a:r>
            <a:r>
              <a:rPr lang="ja-JP" altLang="en-US" sz="1258" b="1" dirty="0">
                <a:solidFill>
                  <a:srgbClr val="FFFFFF"/>
                </a:solidFill>
                <a:latin typeface="ＭＳ Ｐゴシック"/>
                <a:ea typeface="ＭＳ Ｐゴシック"/>
              </a:rPr>
              <a:t> 運航管理補助者</a:t>
            </a:r>
            <a:endParaRPr lang="en-US" altLang="ja-JP" sz="1258" b="1" dirty="0">
              <a:solidFill>
                <a:srgbClr val="FFFFFF"/>
              </a:solidFill>
              <a:latin typeface="ＭＳ Ｐゴシック"/>
              <a:ea typeface="ＭＳ Ｐゴシック"/>
            </a:endParaRPr>
          </a:p>
        </p:txBody>
      </p:sp>
      <p:grpSp>
        <p:nvGrpSpPr>
          <p:cNvPr id="6" name="グループ化 5"/>
          <p:cNvGrpSpPr/>
          <p:nvPr/>
        </p:nvGrpSpPr>
        <p:grpSpPr>
          <a:xfrm>
            <a:off x="1712641" y="5545419"/>
            <a:ext cx="1115167" cy="754293"/>
            <a:chOff x="1277368" y="3088382"/>
            <a:chExt cx="1308773" cy="885247"/>
          </a:xfrm>
        </p:grpSpPr>
        <p:pic>
          <p:nvPicPr>
            <p:cNvPr id="15"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3088382"/>
              <a:ext cx="797627" cy="797627"/>
            </a:xfrm>
            <a:prstGeom prst="rect">
              <a:avLst/>
            </a:prstGeom>
            <a:noFill/>
          </p:spPr>
        </p:pic>
        <p:sp>
          <p:nvSpPr>
            <p:cNvPr id="19" name="正方形/長方形 18"/>
            <p:cNvSpPr/>
            <p:nvPr/>
          </p:nvSpPr>
          <p:spPr>
            <a:xfrm>
              <a:off x="1277368" y="3717938"/>
              <a:ext cx="1229538"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運航管理補助者</a:t>
              </a:r>
            </a:p>
          </p:txBody>
        </p:sp>
      </p:grpSp>
      <p:grpSp>
        <p:nvGrpSpPr>
          <p:cNvPr id="11" name="グループ化 10"/>
          <p:cNvGrpSpPr/>
          <p:nvPr/>
        </p:nvGrpSpPr>
        <p:grpSpPr>
          <a:xfrm>
            <a:off x="1715454" y="5343336"/>
            <a:ext cx="1046188" cy="363081"/>
            <a:chOff x="1222766" y="2785405"/>
            <a:chExt cx="1227818" cy="426116"/>
          </a:xfrm>
        </p:grpSpPr>
        <p:sp>
          <p:nvSpPr>
            <p:cNvPr id="3" name="上矢印 2"/>
            <p:cNvSpPr/>
            <p:nvPr/>
          </p:nvSpPr>
          <p:spPr>
            <a:xfrm>
              <a:off x="1421435" y="2785405"/>
              <a:ext cx="797627" cy="35241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6" name="テキスト ボックス 15"/>
            <p:cNvSpPr txBox="1"/>
            <p:nvPr/>
          </p:nvSpPr>
          <p:spPr>
            <a:xfrm>
              <a:off x="1222766" y="2932637"/>
              <a:ext cx="1227818" cy="278884"/>
            </a:xfrm>
            <a:prstGeom prst="rect">
              <a:avLst/>
            </a:prstGeom>
            <a:noFill/>
            <a:ln>
              <a:noFill/>
            </a:ln>
          </p:spPr>
          <p:txBody>
            <a:bodyPr wrap="square" rtlCol="0">
              <a:spAutoFit/>
            </a:bodyPr>
            <a:lstStyle/>
            <a:p>
              <a:pPr defTabSz="719255">
                <a:defRPr/>
              </a:pPr>
              <a:r>
                <a:rPr lang="ja-JP" altLang="en-US" sz="944" b="1" dirty="0">
                  <a:solidFill>
                    <a:srgbClr val="000000"/>
                  </a:solidFill>
                </a:rPr>
                <a:t>運航管理を補助</a:t>
              </a:r>
            </a:p>
          </p:txBody>
        </p:sp>
      </p:grpSp>
      <p:sp>
        <p:nvSpPr>
          <p:cNvPr id="45" name="角丸四角形 44"/>
          <p:cNvSpPr/>
          <p:nvPr/>
        </p:nvSpPr>
        <p:spPr>
          <a:xfrm>
            <a:off x="874263" y="4606219"/>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現行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46" name="角丸四角形 45"/>
          <p:cNvSpPr/>
          <p:nvPr/>
        </p:nvSpPr>
        <p:spPr>
          <a:xfrm>
            <a:off x="4597661" y="4606219"/>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今後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grpSp>
        <p:nvGrpSpPr>
          <p:cNvPr id="5" name="グループ化 4"/>
          <p:cNvGrpSpPr/>
          <p:nvPr/>
        </p:nvGrpSpPr>
        <p:grpSpPr>
          <a:xfrm>
            <a:off x="1811697" y="4543544"/>
            <a:ext cx="1016113" cy="727430"/>
            <a:chOff x="1393620" y="1572782"/>
            <a:chExt cx="1192521" cy="853720"/>
          </a:xfrm>
        </p:grpSpPr>
        <p:pic>
          <p:nvPicPr>
            <p:cNvPr id="7"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1572782"/>
              <a:ext cx="797627" cy="797627"/>
            </a:xfrm>
            <a:prstGeom prst="rect">
              <a:avLst/>
            </a:prstGeom>
            <a:noFill/>
          </p:spPr>
        </p:pic>
        <p:sp>
          <p:nvSpPr>
            <p:cNvPr id="2" name="正方形/長方形 1"/>
            <p:cNvSpPr/>
            <p:nvPr/>
          </p:nvSpPr>
          <p:spPr>
            <a:xfrm>
              <a:off x="1393620" y="2170811"/>
              <a:ext cx="997034"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p>
          </p:txBody>
        </p:sp>
      </p:grpSp>
      <p:sp>
        <p:nvSpPr>
          <p:cNvPr id="47" name="テキスト ボックス 46"/>
          <p:cNvSpPr txBox="1"/>
          <p:nvPr/>
        </p:nvSpPr>
        <p:spPr>
          <a:xfrm>
            <a:off x="6768248" y="4984014"/>
            <a:ext cx="2577241" cy="642292"/>
          </a:xfrm>
          <a:prstGeom prst="rect">
            <a:avLst/>
          </a:prstGeom>
          <a:noFill/>
        </p:spPr>
        <p:txBody>
          <a:bodyPr wrap="square" rtlCol="0">
            <a:spAutoFit/>
          </a:bodyPr>
          <a:lstStyle/>
          <a:p>
            <a:pPr defTabSz="719255">
              <a:lnSpc>
                <a:spcPct val="150000"/>
              </a:lnSpc>
              <a:defRPr/>
            </a:pPr>
            <a:r>
              <a:rPr lang="ja-JP" altLang="en-US" sz="1292" b="1" dirty="0">
                <a:solidFill>
                  <a:srgbClr val="000000"/>
                </a:solidFill>
              </a:rPr>
              <a:t>運航管理者が運航管理補助者を</a:t>
            </a:r>
            <a:r>
              <a:rPr lang="ja-JP" altLang="en-US" sz="1292" b="1" dirty="0">
                <a:solidFill>
                  <a:srgbClr val="FF0000"/>
                </a:solidFill>
              </a:rPr>
              <a:t>必ず指揮監督</a:t>
            </a:r>
            <a:r>
              <a:rPr lang="ja-JP" altLang="en-US" sz="1292" b="1" baseline="30000" dirty="0">
                <a:solidFill>
                  <a:srgbClr val="FF0000"/>
                </a:solidFill>
              </a:rPr>
              <a:t>＊</a:t>
            </a:r>
          </a:p>
        </p:txBody>
      </p:sp>
      <p:sp>
        <p:nvSpPr>
          <p:cNvPr id="25" name="右矢印 24"/>
          <p:cNvSpPr/>
          <p:nvPr/>
        </p:nvSpPr>
        <p:spPr>
          <a:xfrm>
            <a:off x="4148425" y="5239118"/>
            <a:ext cx="410431" cy="5377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3" name="角丸四角形 12"/>
          <p:cNvSpPr/>
          <p:nvPr/>
        </p:nvSpPr>
        <p:spPr>
          <a:xfrm>
            <a:off x="487352" y="1793951"/>
            <a:ext cx="2160000" cy="226519"/>
          </a:xfrm>
          <a:prstGeom prst="round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lIns="144000" rtlCol="0" anchor="ctr"/>
          <a:lstStyle/>
          <a:p>
            <a:pPr defTabSz="663944">
              <a:defRPr/>
            </a:pPr>
            <a:r>
              <a:rPr lang="en-US" altLang="ja-JP" sz="1258" b="1" dirty="0">
                <a:solidFill>
                  <a:srgbClr val="FFFFFF"/>
                </a:solidFill>
                <a:latin typeface="Arial"/>
                <a:ea typeface="ＭＳ Ｐゴシック"/>
              </a:rPr>
              <a:t>(1)</a:t>
            </a:r>
            <a:r>
              <a:rPr lang="ja-JP" altLang="en-US" sz="1258" b="1" dirty="0">
                <a:solidFill>
                  <a:srgbClr val="FFFFFF"/>
                </a:solidFill>
                <a:latin typeface="Arial"/>
                <a:ea typeface="ＭＳ Ｐゴシック"/>
              </a:rPr>
              <a:t> 運航管理者代行</a:t>
            </a:r>
          </a:p>
        </p:txBody>
      </p:sp>
      <p:grpSp>
        <p:nvGrpSpPr>
          <p:cNvPr id="9" name="グループ化 8"/>
          <p:cNvGrpSpPr/>
          <p:nvPr/>
        </p:nvGrpSpPr>
        <p:grpSpPr>
          <a:xfrm>
            <a:off x="1727636" y="1985535"/>
            <a:ext cx="1044840" cy="748946"/>
            <a:chOff x="1261833" y="4496549"/>
            <a:chExt cx="1226236" cy="878972"/>
          </a:xfrm>
        </p:grpSpPr>
        <p:pic>
          <p:nvPicPr>
            <p:cNvPr id="53"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657311" y="4496549"/>
              <a:ext cx="797627" cy="797627"/>
            </a:xfrm>
            <a:prstGeom prst="rect">
              <a:avLst/>
            </a:prstGeom>
            <a:noFill/>
          </p:spPr>
        </p:pic>
        <p:sp>
          <p:nvSpPr>
            <p:cNvPr id="54" name="正方形/長方形 53"/>
            <p:cNvSpPr/>
            <p:nvPr/>
          </p:nvSpPr>
          <p:spPr>
            <a:xfrm>
              <a:off x="1261833" y="5119830"/>
              <a:ext cx="1226236"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en-US" altLang="ja-JP" sz="944" dirty="0">
                  <a:solidFill>
                    <a:srgbClr val="000000"/>
                  </a:solidFill>
                  <a:latin typeface="Arial"/>
                  <a:ea typeface="ＭＳ Ｐゴシック"/>
                </a:rPr>
                <a:t>A</a:t>
              </a:r>
              <a:endParaRPr lang="ja-JP" altLang="en-US" sz="944" dirty="0">
                <a:solidFill>
                  <a:srgbClr val="000000"/>
                </a:solidFill>
                <a:latin typeface="Arial"/>
                <a:ea typeface="ＭＳ Ｐゴシック"/>
              </a:endParaRPr>
            </a:p>
          </p:txBody>
        </p:sp>
      </p:grpSp>
      <p:grpSp>
        <p:nvGrpSpPr>
          <p:cNvPr id="10" name="グループ化 9"/>
          <p:cNvGrpSpPr/>
          <p:nvPr/>
        </p:nvGrpSpPr>
        <p:grpSpPr>
          <a:xfrm>
            <a:off x="1769061" y="2727539"/>
            <a:ext cx="1069232" cy="382925"/>
            <a:chOff x="1230482" y="5467036"/>
            <a:chExt cx="1254863" cy="449405"/>
          </a:xfrm>
        </p:grpSpPr>
        <p:sp>
          <p:nvSpPr>
            <p:cNvPr id="64" name="上矢印 63"/>
            <p:cNvSpPr/>
            <p:nvPr/>
          </p:nvSpPr>
          <p:spPr>
            <a:xfrm flipV="1">
              <a:off x="1230482" y="5527108"/>
              <a:ext cx="1229538" cy="32240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65" name="テキスト ボックス 64"/>
            <p:cNvSpPr txBox="1"/>
            <p:nvPr/>
          </p:nvSpPr>
          <p:spPr>
            <a:xfrm>
              <a:off x="1257527" y="5467036"/>
              <a:ext cx="1227818" cy="449405"/>
            </a:xfrm>
            <a:prstGeom prst="rect">
              <a:avLst/>
            </a:prstGeom>
            <a:noFill/>
            <a:ln>
              <a:noFill/>
            </a:ln>
          </p:spPr>
          <p:txBody>
            <a:bodyPr wrap="square" rtlCol="0">
              <a:spAutoFit/>
            </a:bodyPr>
            <a:lstStyle/>
            <a:p>
              <a:pPr defTabSz="719255">
                <a:defRPr/>
              </a:pPr>
              <a:r>
                <a:rPr lang="ja-JP" altLang="en-US" sz="944" b="1" dirty="0">
                  <a:solidFill>
                    <a:srgbClr val="000000"/>
                  </a:solidFill>
                </a:rPr>
                <a:t>運航管理者代行へ職務を引継ぎ</a:t>
              </a:r>
            </a:p>
          </p:txBody>
        </p:sp>
      </p:grpSp>
      <p:sp>
        <p:nvSpPr>
          <p:cNvPr id="71" name="角丸四角形 70"/>
          <p:cNvSpPr/>
          <p:nvPr/>
        </p:nvSpPr>
        <p:spPr>
          <a:xfrm>
            <a:off x="890312" y="2085323"/>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現行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72" name="角丸四角形 71"/>
          <p:cNvSpPr/>
          <p:nvPr/>
        </p:nvSpPr>
        <p:spPr>
          <a:xfrm>
            <a:off x="4593095" y="2087205"/>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今後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84" name="右矢印 83"/>
          <p:cNvSpPr/>
          <p:nvPr/>
        </p:nvSpPr>
        <p:spPr>
          <a:xfrm>
            <a:off x="4146445" y="2570682"/>
            <a:ext cx="412410" cy="5377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60" name="テキスト ボックス 59"/>
          <p:cNvSpPr txBox="1"/>
          <p:nvPr/>
        </p:nvSpPr>
        <p:spPr>
          <a:xfrm>
            <a:off x="6685830" y="2647626"/>
            <a:ext cx="2418180" cy="650306"/>
          </a:xfrm>
          <a:prstGeom prst="rect">
            <a:avLst/>
          </a:prstGeom>
          <a:noFill/>
          <a:ln>
            <a:noFill/>
          </a:ln>
        </p:spPr>
        <p:txBody>
          <a:bodyPr wrap="square" rtlCol="0">
            <a:spAutoFit/>
          </a:bodyPr>
          <a:lstStyle/>
          <a:p>
            <a:pPr defTabSz="719255">
              <a:lnSpc>
                <a:spcPct val="150000"/>
              </a:lnSpc>
              <a:defRPr/>
            </a:pPr>
            <a:r>
              <a:rPr lang="ja-JP" altLang="en-US" sz="1292" b="1" dirty="0">
                <a:solidFill>
                  <a:srgbClr val="FF0000"/>
                </a:solidFill>
              </a:rPr>
              <a:t>無資格者による運航管理者の</a:t>
            </a:r>
            <a:endParaRPr lang="en-US" altLang="ja-JP" sz="1292" b="1" dirty="0">
              <a:solidFill>
                <a:srgbClr val="FF0000"/>
              </a:solidFill>
            </a:endParaRPr>
          </a:p>
          <a:p>
            <a:pPr defTabSz="719255">
              <a:lnSpc>
                <a:spcPct val="150000"/>
              </a:lnSpc>
              <a:defRPr/>
            </a:pPr>
            <a:r>
              <a:rPr lang="ja-JP" altLang="en-US" sz="1292" b="1" dirty="0">
                <a:solidFill>
                  <a:srgbClr val="FF0000"/>
                </a:solidFill>
              </a:rPr>
              <a:t>代行を禁止</a:t>
            </a:r>
          </a:p>
        </p:txBody>
      </p:sp>
      <p:sp>
        <p:nvSpPr>
          <p:cNvPr id="70" name="テキスト ボックス 69"/>
          <p:cNvSpPr txBox="1"/>
          <p:nvPr/>
        </p:nvSpPr>
        <p:spPr>
          <a:xfrm>
            <a:off x="2760293" y="5559893"/>
            <a:ext cx="1289042" cy="818814"/>
          </a:xfrm>
          <a:prstGeom prst="rect">
            <a:avLst/>
          </a:prstGeom>
          <a:noFill/>
        </p:spPr>
        <p:txBody>
          <a:bodyPr wrap="square" rtlCol="0">
            <a:spAutoFit/>
          </a:bodyPr>
          <a:lstStyle/>
          <a:p>
            <a:pPr marL="141104" indent="-141104" algn="just" defTabSz="719255">
              <a:defRPr/>
            </a:pPr>
            <a:r>
              <a:rPr lang="en-US" altLang="ja-JP" sz="944" dirty="0">
                <a:solidFill>
                  <a:srgbClr val="000000"/>
                </a:solidFill>
              </a:rPr>
              <a:t>※</a:t>
            </a:r>
            <a:r>
              <a:rPr lang="ja-JP" altLang="en-US" sz="944" dirty="0">
                <a:solidFill>
                  <a:srgbClr val="000000"/>
                </a:solidFill>
              </a:rPr>
              <a:t>運航管理者の指揮監督を受けずに、一部の運航管理業務を行っている場合がある。</a:t>
            </a:r>
          </a:p>
        </p:txBody>
      </p:sp>
      <p:pic>
        <p:nvPicPr>
          <p:cNvPr id="63" name="図 62"/>
          <p:cNvPicPr>
            <a:picLocks noChangeAspect="1"/>
          </p:cNvPicPr>
          <p:nvPr/>
        </p:nvPicPr>
        <p:blipFill rotWithShape="1">
          <a:blip r:embed="rId6" cstate="print">
            <a:extLst>
              <a:ext uri="{28A0092B-C50C-407E-A947-70E740481C1C}">
                <a14:useLocalDpi xmlns:a14="http://schemas.microsoft.com/office/drawing/2010/main" val="0"/>
              </a:ext>
            </a:extLst>
          </a:blip>
          <a:srcRect l="19760" t="24413" r="19760" b="22087"/>
          <a:stretch/>
        </p:blipFill>
        <p:spPr>
          <a:xfrm>
            <a:off x="1946299" y="3048279"/>
            <a:ext cx="663086" cy="597810"/>
          </a:xfrm>
          <a:prstGeom prst="rect">
            <a:avLst/>
          </a:prstGeom>
        </p:spPr>
      </p:pic>
      <p:sp>
        <p:nvSpPr>
          <p:cNvPr id="56" name="正方形/長方形 55"/>
          <p:cNvSpPr/>
          <p:nvPr/>
        </p:nvSpPr>
        <p:spPr>
          <a:xfrm>
            <a:off x="1712640" y="3511751"/>
            <a:ext cx="1047654" cy="21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ja-JP" altLang="en-US" sz="944" dirty="0">
                <a:solidFill>
                  <a:srgbClr val="FF0000"/>
                </a:solidFill>
                <a:latin typeface="Arial"/>
                <a:ea typeface="ＭＳ Ｐゴシック"/>
              </a:rPr>
              <a:t>代行</a:t>
            </a:r>
          </a:p>
        </p:txBody>
      </p:sp>
      <p:sp>
        <p:nvSpPr>
          <p:cNvPr id="81" name="テキスト ボックス 80"/>
          <p:cNvSpPr txBox="1"/>
          <p:nvPr/>
        </p:nvSpPr>
        <p:spPr>
          <a:xfrm>
            <a:off x="2744247" y="2925468"/>
            <a:ext cx="1301504" cy="673518"/>
          </a:xfrm>
          <a:prstGeom prst="rect">
            <a:avLst/>
          </a:prstGeom>
          <a:noFill/>
        </p:spPr>
        <p:txBody>
          <a:bodyPr wrap="square" rtlCol="0">
            <a:spAutoFit/>
          </a:bodyPr>
          <a:lstStyle/>
          <a:p>
            <a:pPr marL="141104" indent="-141104" algn="just" defTabSz="719255">
              <a:defRPr/>
            </a:pPr>
            <a:r>
              <a:rPr lang="en-US" altLang="ja-JP" sz="944" dirty="0">
                <a:solidFill>
                  <a:srgbClr val="000000"/>
                </a:solidFill>
              </a:rPr>
              <a:t>※</a:t>
            </a:r>
            <a:r>
              <a:rPr lang="ja-JP" altLang="en-US" sz="944" dirty="0">
                <a:solidFill>
                  <a:srgbClr val="000000"/>
                </a:solidFill>
              </a:rPr>
              <a:t>運航管理者の要件を満たさない者が代行している場合がある</a:t>
            </a:r>
            <a:r>
              <a:rPr lang="ja-JP" altLang="en-US" sz="944" dirty="0" err="1">
                <a:solidFill>
                  <a:srgbClr val="000000"/>
                </a:solidFill>
              </a:rPr>
              <a:t>。</a:t>
            </a:r>
            <a:endParaRPr lang="ja-JP" altLang="en-US" sz="944" dirty="0">
              <a:solidFill>
                <a:srgbClr val="000000"/>
              </a:solidFill>
            </a:endParaRPr>
          </a:p>
        </p:txBody>
      </p:sp>
      <p:grpSp>
        <p:nvGrpSpPr>
          <p:cNvPr id="87" name="グループ化 86"/>
          <p:cNvGrpSpPr/>
          <p:nvPr/>
        </p:nvGrpSpPr>
        <p:grpSpPr>
          <a:xfrm>
            <a:off x="5244338" y="2020470"/>
            <a:ext cx="1408574" cy="721092"/>
            <a:chOff x="1259297" y="4529239"/>
            <a:chExt cx="1653119" cy="846282"/>
          </a:xfrm>
        </p:grpSpPr>
        <p:pic>
          <p:nvPicPr>
            <p:cNvPr id="88"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90380" y="4529239"/>
              <a:ext cx="797627" cy="797627"/>
            </a:xfrm>
            <a:prstGeom prst="rect">
              <a:avLst/>
            </a:prstGeom>
            <a:noFill/>
          </p:spPr>
        </p:pic>
        <p:sp>
          <p:nvSpPr>
            <p:cNvPr id="89" name="正方形/長方形 88"/>
            <p:cNvSpPr/>
            <p:nvPr/>
          </p:nvSpPr>
          <p:spPr>
            <a:xfrm>
              <a:off x="1259297" y="5119830"/>
              <a:ext cx="1653119"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en-US" altLang="ja-JP" sz="944" dirty="0">
                  <a:solidFill>
                    <a:srgbClr val="000000"/>
                  </a:solidFill>
                  <a:latin typeface="Arial"/>
                  <a:ea typeface="ＭＳ Ｐゴシック"/>
                </a:rPr>
                <a:t>A</a:t>
              </a:r>
              <a:r>
                <a:rPr lang="ja-JP" altLang="en-US" sz="944" dirty="0">
                  <a:solidFill>
                    <a:srgbClr val="000000"/>
                  </a:solidFill>
                  <a:latin typeface="Arial"/>
                  <a:ea typeface="ＭＳ Ｐゴシック"/>
                </a:rPr>
                <a:t>（資格者）</a:t>
              </a:r>
            </a:p>
          </p:txBody>
        </p:sp>
      </p:grpSp>
      <p:grpSp>
        <p:nvGrpSpPr>
          <p:cNvPr id="90" name="グループ化 89"/>
          <p:cNvGrpSpPr/>
          <p:nvPr/>
        </p:nvGrpSpPr>
        <p:grpSpPr>
          <a:xfrm>
            <a:off x="5449757" y="2734006"/>
            <a:ext cx="1069232" cy="382925"/>
            <a:chOff x="1230482" y="5467036"/>
            <a:chExt cx="1254863" cy="449405"/>
          </a:xfrm>
        </p:grpSpPr>
        <p:sp>
          <p:nvSpPr>
            <p:cNvPr id="91" name="上矢印 90"/>
            <p:cNvSpPr/>
            <p:nvPr/>
          </p:nvSpPr>
          <p:spPr>
            <a:xfrm flipV="1">
              <a:off x="1230482" y="5527108"/>
              <a:ext cx="1229538" cy="32240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92" name="テキスト ボックス 91"/>
            <p:cNvSpPr txBox="1"/>
            <p:nvPr/>
          </p:nvSpPr>
          <p:spPr>
            <a:xfrm>
              <a:off x="1257527" y="5467036"/>
              <a:ext cx="1227818" cy="449405"/>
            </a:xfrm>
            <a:prstGeom prst="rect">
              <a:avLst/>
            </a:prstGeom>
            <a:noFill/>
            <a:ln>
              <a:noFill/>
            </a:ln>
          </p:spPr>
          <p:txBody>
            <a:bodyPr wrap="square" rtlCol="0">
              <a:spAutoFit/>
            </a:bodyPr>
            <a:lstStyle/>
            <a:p>
              <a:pPr defTabSz="719255">
                <a:defRPr/>
              </a:pPr>
              <a:r>
                <a:rPr lang="ja-JP" altLang="en-US" sz="944" b="1" dirty="0">
                  <a:solidFill>
                    <a:srgbClr val="000000"/>
                  </a:solidFill>
                </a:rPr>
                <a:t>別の運航管理者へ職務を引継ぎ</a:t>
              </a:r>
            </a:p>
          </p:txBody>
        </p:sp>
      </p:grpSp>
      <p:pic>
        <p:nvPicPr>
          <p:cNvPr id="93" name="図 92"/>
          <p:cNvPicPr>
            <a:picLocks noChangeAspect="1"/>
          </p:cNvPicPr>
          <p:nvPr/>
        </p:nvPicPr>
        <p:blipFill rotWithShape="1">
          <a:blip r:embed="rId6" cstate="print">
            <a:extLst>
              <a:ext uri="{28A0092B-C50C-407E-A947-70E740481C1C}">
                <a14:useLocalDpi xmlns:a14="http://schemas.microsoft.com/office/drawing/2010/main" val="0"/>
              </a:ext>
            </a:extLst>
          </a:blip>
          <a:srcRect l="19760" t="24413" r="19760" b="22087"/>
          <a:stretch/>
        </p:blipFill>
        <p:spPr>
          <a:xfrm>
            <a:off x="5689062" y="3057424"/>
            <a:ext cx="663086" cy="597810"/>
          </a:xfrm>
          <a:prstGeom prst="rect">
            <a:avLst/>
          </a:prstGeom>
        </p:spPr>
      </p:pic>
      <p:sp>
        <p:nvSpPr>
          <p:cNvPr id="94" name="正方形/長方形 93"/>
          <p:cNvSpPr/>
          <p:nvPr/>
        </p:nvSpPr>
        <p:spPr>
          <a:xfrm>
            <a:off x="5259734" y="3520300"/>
            <a:ext cx="1393179" cy="21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en-US" altLang="ja-JP" sz="944" dirty="0">
                <a:solidFill>
                  <a:srgbClr val="FF0000"/>
                </a:solidFill>
                <a:latin typeface="Arial"/>
                <a:ea typeface="ＭＳ Ｐゴシック"/>
              </a:rPr>
              <a:t>B</a:t>
            </a:r>
            <a:r>
              <a:rPr lang="ja-JP" altLang="en-US" sz="944" dirty="0">
                <a:solidFill>
                  <a:srgbClr val="FF0000"/>
                </a:solidFill>
                <a:latin typeface="Arial"/>
                <a:ea typeface="ＭＳ Ｐゴシック"/>
              </a:rPr>
              <a:t>（資格者）</a:t>
            </a:r>
          </a:p>
        </p:txBody>
      </p:sp>
      <p:sp>
        <p:nvSpPr>
          <p:cNvPr id="96" name="テキスト ボックス 95"/>
          <p:cNvSpPr txBox="1"/>
          <p:nvPr/>
        </p:nvSpPr>
        <p:spPr>
          <a:xfrm>
            <a:off x="6651259" y="5643615"/>
            <a:ext cx="2400863" cy="553998"/>
          </a:xfrm>
          <a:prstGeom prst="rect">
            <a:avLst/>
          </a:prstGeom>
          <a:noFill/>
        </p:spPr>
        <p:txBody>
          <a:bodyPr wrap="square" rtlCol="0">
            <a:spAutoFit/>
          </a:bodyPr>
          <a:lstStyle/>
          <a:p>
            <a:pPr marL="168524" indent="-168524" algn="just" defTabSz="719255">
              <a:lnSpc>
                <a:spcPts val="1200"/>
              </a:lnSpc>
              <a:defRPr/>
            </a:pPr>
            <a:r>
              <a:rPr lang="ja-JP" altLang="en-US" sz="831" dirty="0">
                <a:solidFill>
                  <a:srgbClr val="000000"/>
                </a:solidFill>
              </a:rPr>
              <a:t>＊</a:t>
            </a:r>
            <a:r>
              <a:rPr lang="en-US" altLang="ja-JP" sz="831" dirty="0">
                <a:solidFill>
                  <a:srgbClr val="000000"/>
                </a:solidFill>
              </a:rPr>
              <a:t>	</a:t>
            </a:r>
            <a:r>
              <a:rPr lang="ja-JP" altLang="en-US" sz="831" dirty="0">
                <a:solidFill>
                  <a:srgbClr val="000000"/>
                </a:solidFill>
              </a:rPr>
              <a:t>運航管理者が、補助者に対し、</a:t>
            </a:r>
            <a:r>
              <a:rPr lang="ja-JP" altLang="en-US" sz="831" u="sng" dirty="0">
                <a:solidFill>
                  <a:srgbClr val="FF0000"/>
                </a:solidFill>
              </a:rPr>
              <a:t>補助させる</a:t>
            </a:r>
            <a:r>
              <a:rPr lang="ja-JP" altLang="en-US" sz="831" u="sng" dirty="0">
                <a:solidFill>
                  <a:srgbClr val="000000"/>
                </a:solidFill>
              </a:rPr>
              <a:t>運航管理</a:t>
            </a:r>
            <a:r>
              <a:rPr lang="ja-JP" altLang="en-US" sz="831" u="sng" dirty="0">
                <a:solidFill>
                  <a:srgbClr val="FF0000"/>
                </a:solidFill>
              </a:rPr>
              <a:t>業務の範囲</a:t>
            </a:r>
            <a:r>
              <a:rPr lang="ja-JP" altLang="en-US" sz="831" u="sng" dirty="0">
                <a:solidFill>
                  <a:srgbClr val="000000"/>
                </a:solidFill>
              </a:rPr>
              <a:t>及びその</a:t>
            </a:r>
            <a:r>
              <a:rPr lang="ja-JP" altLang="en-US" sz="831" u="sng" dirty="0">
                <a:solidFill>
                  <a:srgbClr val="FF0000"/>
                </a:solidFill>
              </a:rPr>
              <a:t>執行方法</a:t>
            </a:r>
            <a:r>
              <a:rPr lang="ja-JP" altLang="en-US" sz="831" u="sng" dirty="0">
                <a:solidFill>
                  <a:srgbClr val="000000"/>
                </a:solidFill>
              </a:rPr>
              <a:t>（報告、相談が必要な場合を含む。）</a:t>
            </a:r>
            <a:r>
              <a:rPr lang="ja-JP" altLang="en-US" sz="831" dirty="0">
                <a:solidFill>
                  <a:srgbClr val="FF0000"/>
                </a:solidFill>
              </a:rPr>
              <a:t>を明確に</a:t>
            </a:r>
            <a:r>
              <a:rPr lang="ja-JP" altLang="en-US" sz="831" u="sng" dirty="0">
                <a:solidFill>
                  <a:srgbClr val="FF0000"/>
                </a:solidFill>
              </a:rPr>
              <a:t>指示</a:t>
            </a:r>
            <a:r>
              <a:rPr lang="ja-JP" altLang="en-US" sz="831" dirty="0">
                <a:solidFill>
                  <a:srgbClr val="000000"/>
                </a:solidFill>
              </a:rPr>
              <a:t>。</a:t>
            </a:r>
            <a:endParaRPr lang="en-US" altLang="ja-JP" sz="831" dirty="0">
              <a:solidFill>
                <a:srgbClr val="000000"/>
              </a:solidFill>
            </a:endParaRPr>
          </a:p>
        </p:txBody>
      </p:sp>
      <p:sp>
        <p:nvSpPr>
          <p:cNvPr id="85" name="楕円 84"/>
          <p:cNvSpPr/>
          <p:nvPr/>
        </p:nvSpPr>
        <p:spPr>
          <a:xfrm>
            <a:off x="5025008" y="4633339"/>
            <a:ext cx="1629326" cy="1752237"/>
          </a:xfrm>
          <a:prstGeom prst="ellipse">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grpSp>
        <p:nvGrpSpPr>
          <p:cNvPr id="100" name="グループ化 99"/>
          <p:cNvGrpSpPr/>
          <p:nvPr/>
        </p:nvGrpSpPr>
        <p:grpSpPr>
          <a:xfrm>
            <a:off x="5400629" y="4574357"/>
            <a:ext cx="933206" cy="705351"/>
            <a:chOff x="4742272" y="1539356"/>
            <a:chExt cx="1095221" cy="827807"/>
          </a:xfrm>
        </p:grpSpPr>
        <p:pic>
          <p:nvPicPr>
            <p:cNvPr id="101"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5106335" y="1539356"/>
              <a:ext cx="731158" cy="731158"/>
            </a:xfrm>
            <a:prstGeom prst="rect">
              <a:avLst/>
            </a:prstGeom>
            <a:noFill/>
          </p:spPr>
        </p:pic>
        <p:sp>
          <p:nvSpPr>
            <p:cNvPr id="102" name="正方形/長方形 101"/>
            <p:cNvSpPr/>
            <p:nvPr/>
          </p:nvSpPr>
          <p:spPr>
            <a:xfrm>
              <a:off x="4742272" y="2111472"/>
              <a:ext cx="997034"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p>
          </p:txBody>
        </p:sp>
      </p:grpSp>
      <p:grpSp>
        <p:nvGrpSpPr>
          <p:cNvPr id="106" name="グループ化 105"/>
          <p:cNvGrpSpPr/>
          <p:nvPr/>
        </p:nvGrpSpPr>
        <p:grpSpPr>
          <a:xfrm>
            <a:off x="5282245" y="5550656"/>
            <a:ext cx="1115167" cy="754293"/>
            <a:chOff x="1277368" y="3088382"/>
            <a:chExt cx="1308773" cy="885247"/>
          </a:xfrm>
        </p:grpSpPr>
        <p:pic>
          <p:nvPicPr>
            <p:cNvPr id="107"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3088382"/>
              <a:ext cx="797627" cy="797627"/>
            </a:xfrm>
            <a:prstGeom prst="rect">
              <a:avLst/>
            </a:prstGeom>
            <a:noFill/>
          </p:spPr>
        </p:pic>
        <p:sp>
          <p:nvSpPr>
            <p:cNvPr id="108" name="正方形/長方形 107"/>
            <p:cNvSpPr/>
            <p:nvPr/>
          </p:nvSpPr>
          <p:spPr>
            <a:xfrm>
              <a:off x="1277368" y="3717938"/>
              <a:ext cx="1229538"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運航管理補助者</a:t>
              </a:r>
            </a:p>
          </p:txBody>
        </p:sp>
      </p:grpSp>
      <p:grpSp>
        <p:nvGrpSpPr>
          <p:cNvPr id="109" name="グループ化 108"/>
          <p:cNvGrpSpPr/>
          <p:nvPr/>
        </p:nvGrpSpPr>
        <p:grpSpPr>
          <a:xfrm>
            <a:off x="5316574" y="5352870"/>
            <a:ext cx="1046188" cy="363081"/>
            <a:chOff x="1222766" y="2785405"/>
            <a:chExt cx="1227818" cy="426116"/>
          </a:xfrm>
        </p:grpSpPr>
        <p:sp>
          <p:nvSpPr>
            <p:cNvPr id="110" name="上矢印 109"/>
            <p:cNvSpPr/>
            <p:nvPr/>
          </p:nvSpPr>
          <p:spPr>
            <a:xfrm>
              <a:off x="1421435" y="2785405"/>
              <a:ext cx="797627" cy="35241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11" name="テキスト ボックス 110"/>
            <p:cNvSpPr txBox="1"/>
            <p:nvPr/>
          </p:nvSpPr>
          <p:spPr>
            <a:xfrm>
              <a:off x="1222766" y="2932637"/>
              <a:ext cx="1227818" cy="278884"/>
            </a:xfrm>
            <a:prstGeom prst="rect">
              <a:avLst/>
            </a:prstGeom>
            <a:noFill/>
            <a:ln>
              <a:noFill/>
            </a:ln>
          </p:spPr>
          <p:txBody>
            <a:bodyPr wrap="square" rtlCol="0">
              <a:spAutoFit/>
            </a:bodyPr>
            <a:lstStyle/>
            <a:p>
              <a:pPr defTabSz="719255">
                <a:defRPr/>
              </a:pPr>
              <a:r>
                <a:rPr lang="ja-JP" altLang="en-US" sz="944" b="1" dirty="0">
                  <a:solidFill>
                    <a:srgbClr val="000000"/>
                  </a:solidFill>
                </a:rPr>
                <a:t>運航管理を補助</a:t>
              </a:r>
            </a:p>
          </p:txBody>
        </p:sp>
      </p:grpSp>
      <p:sp>
        <p:nvSpPr>
          <p:cNvPr id="98" name="正方形/長方形 97"/>
          <p:cNvSpPr/>
          <p:nvPr/>
        </p:nvSpPr>
        <p:spPr>
          <a:xfrm>
            <a:off x="488124" y="2020470"/>
            <a:ext cx="3660301" cy="2056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05" name="正方形/長方形 104"/>
          <p:cNvSpPr/>
          <p:nvPr/>
        </p:nvSpPr>
        <p:spPr>
          <a:xfrm>
            <a:off x="4567260" y="2020470"/>
            <a:ext cx="4634212" cy="2056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12" name="正方形/長方形 111"/>
          <p:cNvSpPr/>
          <p:nvPr/>
        </p:nvSpPr>
        <p:spPr>
          <a:xfrm>
            <a:off x="4569710" y="4574356"/>
            <a:ext cx="4631762" cy="2167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57" name="コンテンツ プレースホルダー 2">
            <a:extLst>
              <a:ext uri="{FF2B5EF4-FFF2-40B4-BE49-F238E27FC236}">
                <a16:creationId xmlns:a16="http://schemas.microsoft.com/office/drawing/2014/main" id="{60B664A8-D235-429B-BCC5-523CABDCDDB1}"/>
              </a:ext>
            </a:extLst>
          </p:cNvPr>
          <p:cNvSpPr txBox="1">
            <a:spLocks/>
          </p:cNvSpPr>
          <p:nvPr/>
        </p:nvSpPr>
        <p:spPr>
          <a:xfrm>
            <a:off x="426244" y="713634"/>
            <a:ext cx="9033034" cy="888439"/>
          </a:xfrm>
          <a:prstGeom prst="rect">
            <a:avLst/>
          </a:prstGeom>
          <a:ln w="25400">
            <a:solidFill>
              <a:srgbClr val="0070C0"/>
            </a:solidFill>
          </a:ln>
        </p:spPr>
        <p:txBody>
          <a:bodyPr vert="horz" lIns="33231" tIns="33231" rIns="33231" bIns="33231"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b="1" u="sng" dirty="0">
                <a:solidFill>
                  <a:srgbClr val="FF0000"/>
                </a:solidFill>
                <a:latin typeface="メイリオ" panose="020B0604030504040204" pitchFamily="50" charset="-128"/>
                <a:ea typeface="メイリオ" panose="020B0604030504040204" pitchFamily="50" charset="-128"/>
              </a:rPr>
              <a:t>運航管理者</a:t>
            </a:r>
            <a:r>
              <a:rPr lang="ja-JP" altLang="en-US" sz="1400" dirty="0">
                <a:solidFill>
                  <a:prstClr val="black"/>
                </a:solidFill>
                <a:latin typeface="メイリオ" panose="020B0604030504040204" pitchFamily="50" charset="-128"/>
                <a:ea typeface="メイリオ" panose="020B0604030504040204" pitchFamily="50" charset="-128"/>
              </a:rPr>
              <a:t>の職務は、</a:t>
            </a:r>
            <a:r>
              <a:rPr lang="ja-JP" altLang="en-US" sz="1400" b="1" u="sng" dirty="0">
                <a:solidFill>
                  <a:srgbClr val="FF0000"/>
                </a:solidFill>
                <a:latin typeface="メイリオ" panose="020B0604030504040204" pitchFamily="50" charset="-128"/>
                <a:ea typeface="メイリオ" panose="020B0604030504040204" pitchFamily="50" charset="-128"/>
              </a:rPr>
              <a:t>有資格者のうちから選任</a:t>
            </a:r>
            <a:r>
              <a:rPr lang="ja-JP" altLang="en-US" sz="1400" dirty="0">
                <a:solidFill>
                  <a:prstClr val="black"/>
                </a:solidFill>
                <a:latin typeface="メイリオ" panose="020B0604030504040204" pitchFamily="50" charset="-128"/>
                <a:ea typeface="メイリオ" panose="020B0604030504040204" pitchFamily="50" charset="-128"/>
              </a:rPr>
              <a:t>された者が担う。</a:t>
            </a:r>
            <a:endParaRPr lang="en-US" altLang="ja-JP" sz="1400" dirty="0">
              <a:solidFill>
                <a:prstClr val="black"/>
              </a:solidFill>
              <a:latin typeface="メイリオ" panose="020B0604030504040204" pitchFamily="50" charset="-128"/>
              <a:ea typeface="メイリオ" panose="020B0604030504040204" pitchFamily="50" charset="-128"/>
            </a:endParaRPr>
          </a:p>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b="1" u="sng" dirty="0">
                <a:solidFill>
                  <a:srgbClr val="FF0000"/>
                </a:solidFill>
                <a:latin typeface="メイリオ" panose="020B0604030504040204" pitchFamily="50" charset="-128"/>
                <a:ea typeface="メイリオ" panose="020B0604030504040204" pitchFamily="50" charset="-128"/>
              </a:rPr>
              <a:t>運航管理補助者</a:t>
            </a:r>
            <a:r>
              <a:rPr lang="ja-JP" altLang="en-US" sz="1400" dirty="0">
                <a:solidFill>
                  <a:prstClr val="black"/>
                </a:solidFill>
                <a:latin typeface="メイリオ" panose="020B0604030504040204" pitchFamily="50" charset="-128"/>
                <a:ea typeface="メイリオ" panose="020B0604030504040204" pitchFamily="50" charset="-128"/>
              </a:rPr>
              <a:t>（資格不要）</a:t>
            </a:r>
            <a:r>
              <a:rPr lang="ja-JP" altLang="en-US" sz="1400" dirty="0">
                <a:solidFill>
                  <a:srgbClr val="000000"/>
                </a:solidFill>
                <a:latin typeface="メイリオ" panose="020B0604030504040204" pitchFamily="50" charset="-128"/>
                <a:ea typeface="メイリオ" panose="020B0604030504040204" pitchFamily="50" charset="-128"/>
              </a:rPr>
              <a:t>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運航管理者の指揮監督のもとで業務</a:t>
            </a:r>
            <a:r>
              <a:rPr lang="ja-JP" altLang="en-US" sz="1400" dirty="0">
                <a:solidFill>
                  <a:srgbClr val="000000"/>
                </a:solidFill>
                <a:latin typeface="メイリオ" panose="020B0604030504040204" pitchFamily="50" charset="-128"/>
                <a:ea typeface="メイリオ" panose="020B0604030504040204" pitchFamily="50" charset="-128"/>
              </a:rPr>
              <a:t>を行う。</a:t>
            </a:r>
            <a:endParaRPr lang="en-US" altLang="ja-JP" sz="1400" dirty="0">
              <a:solidFill>
                <a:srgbClr val="000000"/>
              </a:solidFill>
              <a:latin typeface="メイリオ" panose="020B0604030504040204" pitchFamily="50" charset="-128"/>
              <a:ea typeface="メイリオ" panose="020B0604030504040204" pitchFamily="50" charset="-128"/>
            </a:endParaRPr>
          </a:p>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運航中は、</a:t>
            </a:r>
            <a:r>
              <a:rPr lang="ja-JP" altLang="en-US" sz="1400" dirty="0">
                <a:solidFill>
                  <a:prstClr val="black"/>
                </a:solidFill>
                <a:latin typeface="メイリオ" panose="020B0604030504040204" pitchFamily="50" charset="-128"/>
                <a:ea typeface="メイリオ" panose="020B0604030504040204" pitchFamily="50" charset="-128"/>
              </a:rPr>
              <a:t>陸上の</a:t>
            </a:r>
            <a:r>
              <a:rPr lang="ja-JP" altLang="en-US" sz="1400" b="1" u="sng" dirty="0">
                <a:solidFill>
                  <a:srgbClr val="FF0000"/>
                </a:solidFill>
                <a:latin typeface="メイリオ" panose="020B0604030504040204" pitchFamily="50" charset="-128"/>
                <a:ea typeface="メイリオ" panose="020B0604030504040204" pitchFamily="50" charset="-128"/>
              </a:rPr>
              <a:t>運航管理者</a:t>
            </a:r>
            <a:r>
              <a:rPr lang="ja-JP" altLang="en-US" sz="1400" dirty="0">
                <a:solidFill>
                  <a:srgbClr val="000000"/>
                </a:solidFill>
                <a:latin typeface="メイリオ" panose="020B0604030504040204" pitchFamily="50" charset="-128"/>
                <a:ea typeface="メイリオ" panose="020B0604030504040204" pitchFamily="50" charset="-128"/>
              </a:rPr>
              <a:t>と</a:t>
            </a:r>
            <a:r>
              <a:rPr lang="ja-JP" altLang="en-US" sz="1400" dirty="0">
                <a:solidFill>
                  <a:prstClr val="black"/>
                </a:solidFill>
                <a:latin typeface="メイリオ" panose="020B0604030504040204" pitchFamily="50" charset="-128"/>
                <a:ea typeface="メイリオ" panose="020B0604030504040204" pitchFamily="50" charset="-128"/>
              </a:rPr>
              <a:t>船上の</a:t>
            </a:r>
            <a:r>
              <a:rPr lang="ja-JP" altLang="en-US" sz="1400" b="1" u="sng" dirty="0">
                <a:solidFill>
                  <a:srgbClr val="FF0000"/>
                </a:solidFill>
                <a:latin typeface="メイリオ" panose="020B0604030504040204" pitchFamily="50" charset="-128"/>
                <a:ea typeface="メイリオ" panose="020B0604030504040204" pitchFamily="50" charset="-128"/>
              </a:rPr>
              <a:t>船長</a:t>
            </a:r>
            <a:r>
              <a:rPr lang="ja-JP" altLang="en-US" sz="1400" dirty="0">
                <a:solidFill>
                  <a:srgbClr val="000000"/>
                </a:solidFill>
                <a:latin typeface="メイリオ" panose="020B0604030504040204" pitchFamily="50" charset="-128"/>
                <a:ea typeface="メイリオ" panose="020B0604030504040204" pitchFamily="50" charset="-128"/>
              </a:rPr>
              <a:t>との間で</a:t>
            </a:r>
            <a:r>
              <a:rPr lang="ja-JP" altLang="en-US" sz="1400" dirty="0">
                <a:solidFill>
                  <a:prstClr val="black"/>
                </a:solidFill>
                <a:latin typeface="メイリオ" panose="020B0604030504040204" pitchFamily="50" charset="-128"/>
                <a:ea typeface="メイリオ" panose="020B0604030504040204" pitchFamily="50" charset="-128"/>
              </a:rPr>
              <a:t>必要な</a:t>
            </a:r>
            <a:r>
              <a:rPr lang="ja-JP" altLang="en-US" sz="1400" b="1" u="sng" dirty="0">
                <a:solidFill>
                  <a:srgbClr val="FF0000"/>
                </a:solidFill>
                <a:latin typeface="メイリオ" panose="020B0604030504040204" pitchFamily="50" charset="-128"/>
                <a:ea typeface="メイリオ" panose="020B0604030504040204" pitchFamily="50" charset="-128"/>
              </a:rPr>
              <a:t>連絡・協議等を行える体制</a:t>
            </a:r>
            <a:r>
              <a:rPr lang="ja-JP" altLang="en-US" sz="1400" dirty="0">
                <a:solidFill>
                  <a:srgbClr val="000000"/>
                </a:solidFill>
                <a:latin typeface="メイリオ" panose="020B0604030504040204" pitchFamily="50" charset="-128"/>
                <a:ea typeface="メイリオ" panose="020B0604030504040204" pitchFamily="50" charset="-128"/>
              </a:rPr>
              <a:t>を確保する必要がある。</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19</a:t>
            </a:fld>
            <a:endParaRPr lang="en-US" altLang="ja-JP" dirty="0">
              <a:solidFill>
                <a:srgbClr val="000000"/>
              </a:solidFill>
            </a:endParaRPr>
          </a:p>
        </p:txBody>
      </p:sp>
      <p:pic>
        <p:nvPicPr>
          <p:cNvPr id="17" name="オーディオ 16">
            <a:hlinkClick r:id="" action="ppaction://media"/>
            <a:extLst>
              <a:ext uri="{FF2B5EF4-FFF2-40B4-BE49-F238E27FC236}">
                <a16:creationId xmlns:a16="http://schemas.microsoft.com/office/drawing/2014/main" id="{10E1F907-11D6-F59B-44AC-0329089323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575364269"/>
      </p:ext>
    </p:extLst>
  </p:cSld>
  <p:clrMapOvr>
    <a:masterClrMapping/>
  </p:clrMapOvr>
  <mc:AlternateContent xmlns:mc="http://schemas.openxmlformats.org/markup-compatibility/2006">
    <mc:Choice xmlns:p14="http://schemas.microsoft.com/office/powerpoint/2010/main" Requires="p14">
      <p:transition spd="slow" p14:dur="2000" advTm="15124"/>
    </mc:Choice>
    <mc:Fallback>
      <p:transition spd="slow" advTm="1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dirty="0">
                <a:latin typeface="HGP創英角ｺﾞｼｯｸUB" panose="020B0900000000000000" pitchFamily="50" charset="-128"/>
                <a:ea typeface="HGP創英角ｺﾞｼｯｸUB" panose="020B0900000000000000" pitchFamily="50" charset="-128"/>
              </a:rPr>
              <a:t>　（参考）運航管理体制の強化（</a:t>
            </a:r>
            <a:r>
              <a:rPr lang="en-US" altLang="ja-JP" sz="2000" dirty="0">
                <a:latin typeface="HGP創英角ｺﾞｼｯｸUB" panose="020B0900000000000000" pitchFamily="50" charset="-128"/>
                <a:ea typeface="HGP創英角ｺﾞｼｯｸUB" panose="020B0900000000000000" pitchFamily="50" charset="-128"/>
              </a:rPr>
              <a:t>R8</a:t>
            </a:r>
            <a:r>
              <a:rPr lang="ja-JP" altLang="en-US" sz="2000" dirty="0">
                <a:latin typeface="HGP創英角ｺﾞｼｯｸUB" panose="020B0900000000000000" pitchFamily="50" charset="-128"/>
                <a:ea typeface="HGP創英角ｺﾞｼｯｸUB" panose="020B0900000000000000" pitchFamily="50" charset="-128"/>
              </a:rPr>
              <a:t>年度より施行予定）</a:t>
            </a:r>
            <a:endParaRPr lang="ja-JP" altLang="en-US" sz="2000" dirty="0"/>
          </a:p>
        </p:txBody>
      </p:sp>
      <p:sp>
        <p:nvSpPr>
          <p:cNvPr id="38" name="コンテンツ プレースホルダー 2">
            <a:extLst>
              <a:ext uri="{FF2B5EF4-FFF2-40B4-BE49-F238E27FC236}">
                <a16:creationId xmlns:a16="http://schemas.microsoft.com/office/drawing/2014/main" id="{60B664A8-D235-429B-BCC5-523CABDCDDB1}"/>
              </a:ext>
            </a:extLst>
          </p:cNvPr>
          <p:cNvSpPr txBox="1">
            <a:spLocks/>
          </p:cNvSpPr>
          <p:nvPr/>
        </p:nvSpPr>
        <p:spPr>
          <a:xfrm>
            <a:off x="426244" y="713634"/>
            <a:ext cx="9033034" cy="888439"/>
          </a:xfrm>
          <a:prstGeom prst="rect">
            <a:avLst/>
          </a:prstGeom>
          <a:ln w="25400">
            <a:solidFill>
              <a:srgbClr val="0070C0"/>
            </a:solidFill>
          </a:ln>
        </p:spPr>
        <p:txBody>
          <a:bodyPr vert="horz" lIns="33231" tIns="33231" rIns="33231" bIns="33231"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運航する船舶隻数やその旅客定員も少ない</a:t>
            </a:r>
            <a:r>
              <a:rPr lang="ja-JP" altLang="en-US" sz="1400" b="1" u="sng" dirty="0">
                <a:solidFill>
                  <a:srgbClr val="FF0000"/>
                </a:solidFill>
                <a:latin typeface="メイリオ" panose="020B0604030504040204" pitchFamily="50" charset="-128"/>
                <a:ea typeface="メイリオ" panose="020B0604030504040204" pitchFamily="50" charset="-128"/>
              </a:rPr>
              <a:t>小規模事業者</a:t>
            </a:r>
            <a:r>
              <a:rPr lang="ja-JP" altLang="en-US" sz="1400" dirty="0">
                <a:solidFill>
                  <a:srgbClr val="000000"/>
                </a:solidFill>
                <a:latin typeface="メイリオ" panose="020B0604030504040204" pitchFamily="50" charset="-128"/>
                <a:ea typeface="メイリオ" panose="020B0604030504040204" pitchFamily="50" charset="-128"/>
              </a:rPr>
              <a:t>については、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運航管理者と船長の兼務を認める</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ただし、運航中は、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運航管理者（船長）</a:t>
            </a:r>
            <a:r>
              <a:rPr lang="ja-JP" altLang="en-US" sz="1400" dirty="0">
                <a:solidFill>
                  <a:srgbClr val="000000"/>
                </a:solidFill>
                <a:latin typeface="メイリオ" panose="020B0604030504040204" pitchFamily="50" charset="-128"/>
                <a:ea typeface="メイリオ" panose="020B0604030504040204" pitchFamily="50" charset="-128"/>
              </a:rPr>
              <a:t>と</a:t>
            </a:r>
            <a:r>
              <a:rPr lang="ja-JP" altLang="en-US" sz="1400" b="1" u="sng" dirty="0">
                <a:solidFill>
                  <a:srgbClr val="FF0000"/>
                </a:solidFill>
                <a:latin typeface="メイリオ" panose="020B0604030504040204" pitchFamily="50" charset="-128"/>
                <a:ea typeface="メイリオ" panose="020B0604030504040204" pitchFamily="50" charset="-128"/>
              </a:rPr>
              <a:t>陸上要員</a:t>
            </a:r>
            <a:r>
              <a:rPr lang="ja-JP" altLang="en-US" sz="1400" dirty="0">
                <a:solidFill>
                  <a:srgbClr val="000000"/>
                </a:solidFill>
                <a:latin typeface="メイリオ" panose="020B0604030504040204" pitchFamily="50" charset="-128"/>
                <a:ea typeface="メイリオ" panose="020B0604030504040204" pitchFamily="50" charset="-128"/>
              </a:rPr>
              <a:t>（いずれも</a:t>
            </a:r>
            <a:r>
              <a:rPr lang="ja-JP" altLang="en-US" sz="1400" b="1" u="sng" dirty="0">
                <a:solidFill>
                  <a:srgbClr val="FF0000"/>
                </a:solidFill>
                <a:latin typeface="メイリオ" panose="020B0604030504040204" pitchFamily="50" charset="-128"/>
                <a:ea typeface="メイリオ" panose="020B0604030504040204" pitchFamily="50" charset="-128"/>
              </a:rPr>
              <a:t>追加講習の受講が必要</a:t>
            </a:r>
            <a:r>
              <a:rPr lang="ja-JP" altLang="en-US" sz="1400" dirty="0">
                <a:solidFill>
                  <a:srgbClr val="000000"/>
                </a:solidFill>
                <a:latin typeface="メイリオ" panose="020B0604030504040204" pitchFamily="50" charset="-128"/>
                <a:ea typeface="メイリオ" panose="020B0604030504040204" pitchFamily="50" charset="-128"/>
              </a:rPr>
              <a:t>。）が、</a:t>
            </a:r>
            <a:r>
              <a:rPr lang="ja-JP" altLang="en-US" sz="1400" dirty="0">
                <a:solidFill>
                  <a:prstClr val="black"/>
                </a:solidFill>
                <a:latin typeface="メイリオ" panose="020B0604030504040204" pitchFamily="50" charset="-128"/>
                <a:ea typeface="メイリオ" panose="020B0604030504040204" pitchFamily="50" charset="-128"/>
              </a:rPr>
              <a:t>必要な</a:t>
            </a:r>
            <a:r>
              <a:rPr lang="ja-JP" altLang="en-US" sz="1400" b="1" u="sng" dirty="0">
                <a:solidFill>
                  <a:srgbClr val="FF0000"/>
                </a:solidFill>
                <a:latin typeface="メイリオ" panose="020B0604030504040204" pitchFamily="50" charset="-128"/>
                <a:ea typeface="メイリオ" panose="020B0604030504040204" pitchFamily="50" charset="-128"/>
              </a:rPr>
              <a:t>連絡・協議等を行える体制</a:t>
            </a:r>
            <a:r>
              <a:rPr lang="ja-JP" altLang="en-US" sz="1400" dirty="0">
                <a:solidFill>
                  <a:srgbClr val="000000"/>
                </a:solidFill>
                <a:latin typeface="メイリオ" panose="020B0604030504040204" pitchFamily="50" charset="-128"/>
                <a:ea typeface="メイリオ" panose="020B0604030504040204" pitchFamily="50" charset="-128"/>
              </a:rPr>
              <a:t>を確保する必要がある。</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39" name="涙形 38"/>
          <p:cNvSpPr/>
          <p:nvPr/>
        </p:nvSpPr>
        <p:spPr>
          <a:xfrm rot="16200000">
            <a:off x="4722583" y="1811394"/>
            <a:ext cx="1311565" cy="1574248"/>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defRPr/>
            </a:pPr>
            <a:endParaRPr lang="ja-JP" altLang="en-US">
              <a:solidFill>
                <a:srgbClr val="FFFFFF"/>
              </a:solidFill>
              <a:latin typeface="Arial"/>
              <a:ea typeface="ＭＳ Ｐゴシック"/>
            </a:endParaRPr>
          </a:p>
        </p:txBody>
      </p:sp>
      <p:sp>
        <p:nvSpPr>
          <p:cNvPr id="40" name="涙形 39"/>
          <p:cNvSpPr/>
          <p:nvPr/>
        </p:nvSpPr>
        <p:spPr>
          <a:xfrm rot="16200000">
            <a:off x="896211" y="1914297"/>
            <a:ext cx="1311565" cy="1368445"/>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defRPr/>
            </a:pPr>
            <a:endParaRPr lang="ja-JP" altLang="en-US">
              <a:solidFill>
                <a:srgbClr val="FFFFFF"/>
              </a:solidFill>
              <a:latin typeface="Arial"/>
              <a:ea typeface="ＭＳ Ｐゴシック"/>
            </a:endParaRPr>
          </a:p>
        </p:txBody>
      </p:sp>
      <p:grpSp>
        <p:nvGrpSpPr>
          <p:cNvPr id="41" name="グループ化 40"/>
          <p:cNvGrpSpPr/>
          <p:nvPr/>
        </p:nvGrpSpPr>
        <p:grpSpPr>
          <a:xfrm>
            <a:off x="6383099" y="2207168"/>
            <a:ext cx="933206" cy="705351"/>
            <a:chOff x="4742272" y="1539356"/>
            <a:chExt cx="1095221" cy="827807"/>
          </a:xfrm>
        </p:grpSpPr>
        <p:pic>
          <p:nvPicPr>
            <p:cNvPr id="42"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5106335" y="1539356"/>
              <a:ext cx="731158" cy="731158"/>
            </a:xfrm>
            <a:prstGeom prst="rect">
              <a:avLst/>
            </a:prstGeom>
            <a:noFill/>
          </p:spPr>
        </p:pic>
        <p:sp>
          <p:nvSpPr>
            <p:cNvPr id="43" name="正方形/長方形 42"/>
            <p:cNvSpPr/>
            <p:nvPr/>
          </p:nvSpPr>
          <p:spPr>
            <a:xfrm>
              <a:off x="4742272" y="2111472"/>
              <a:ext cx="997034"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p>
          </p:txBody>
        </p:sp>
      </p:grpSp>
      <p:sp>
        <p:nvSpPr>
          <p:cNvPr id="44" name="角丸四角形 43"/>
          <p:cNvSpPr/>
          <p:nvPr/>
        </p:nvSpPr>
        <p:spPr>
          <a:xfrm>
            <a:off x="487352" y="1663397"/>
            <a:ext cx="2160000" cy="226519"/>
          </a:xfrm>
          <a:prstGeom prst="round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en-US" altLang="ja-JP" sz="1258" b="1" dirty="0">
                <a:solidFill>
                  <a:srgbClr val="FFFFFF"/>
                </a:solidFill>
                <a:latin typeface="ＭＳ Ｐゴシック"/>
                <a:ea typeface="ＭＳ Ｐゴシック"/>
              </a:rPr>
              <a:t>(3)</a:t>
            </a:r>
            <a:r>
              <a:rPr lang="ja-JP" altLang="en-US" sz="1258" b="1" dirty="0">
                <a:solidFill>
                  <a:srgbClr val="FFFFFF"/>
                </a:solidFill>
                <a:latin typeface="ＭＳ Ｐゴシック"/>
                <a:ea typeface="ＭＳ Ｐゴシック"/>
              </a:rPr>
              <a:t> 運航管理者の船長兼務</a:t>
            </a:r>
            <a:endParaRPr lang="en-US" altLang="ja-JP" sz="1258" b="1" dirty="0">
              <a:solidFill>
                <a:srgbClr val="FFFFFF"/>
              </a:solidFill>
              <a:latin typeface="ＭＳ Ｐゴシック"/>
              <a:ea typeface="ＭＳ Ｐゴシック"/>
            </a:endParaRPr>
          </a:p>
        </p:txBody>
      </p:sp>
      <p:sp>
        <p:nvSpPr>
          <p:cNvPr id="45" name="正方形/長方形 44"/>
          <p:cNvSpPr/>
          <p:nvPr/>
        </p:nvSpPr>
        <p:spPr>
          <a:xfrm>
            <a:off x="4575475" y="1927010"/>
            <a:ext cx="4770012" cy="1718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46" name="正方形/長方形 45"/>
          <p:cNvSpPr/>
          <p:nvPr/>
        </p:nvSpPr>
        <p:spPr>
          <a:xfrm>
            <a:off x="850993" y="1927009"/>
            <a:ext cx="3279402" cy="1718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grpSp>
        <p:nvGrpSpPr>
          <p:cNvPr id="47" name="グループ化 46"/>
          <p:cNvGrpSpPr/>
          <p:nvPr/>
        </p:nvGrpSpPr>
        <p:grpSpPr>
          <a:xfrm>
            <a:off x="1990873" y="2781797"/>
            <a:ext cx="1115167" cy="754293"/>
            <a:chOff x="1277368" y="3088382"/>
            <a:chExt cx="1308773" cy="885247"/>
          </a:xfrm>
        </p:grpSpPr>
        <p:pic>
          <p:nvPicPr>
            <p:cNvPr id="48"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3088382"/>
              <a:ext cx="797627" cy="797627"/>
            </a:xfrm>
            <a:prstGeom prst="rect">
              <a:avLst/>
            </a:prstGeom>
            <a:noFill/>
          </p:spPr>
        </p:pic>
        <p:sp>
          <p:nvSpPr>
            <p:cNvPr id="49" name="正方形/長方形 48"/>
            <p:cNvSpPr/>
            <p:nvPr/>
          </p:nvSpPr>
          <p:spPr>
            <a:xfrm>
              <a:off x="1277368" y="3717938"/>
              <a:ext cx="1229538"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運航管理補助者</a:t>
              </a:r>
            </a:p>
          </p:txBody>
        </p:sp>
      </p:grpSp>
      <p:grpSp>
        <p:nvGrpSpPr>
          <p:cNvPr id="50" name="グループ化 49"/>
          <p:cNvGrpSpPr/>
          <p:nvPr/>
        </p:nvGrpSpPr>
        <p:grpSpPr>
          <a:xfrm rot="19132320">
            <a:off x="1974302" y="2424959"/>
            <a:ext cx="1174872" cy="503153"/>
            <a:chOff x="1421435" y="2785405"/>
            <a:chExt cx="1378843" cy="484303"/>
          </a:xfrm>
        </p:grpSpPr>
        <p:sp>
          <p:nvSpPr>
            <p:cNvPr id="51" name="上矢印 50"/>
            <p:cNvSpPr/>
            <p:nvPr/>
          </p:nvSpPr>
          <p:spPr>
            <a:xfrm>
              <a:off x="1421435" y="2785405"/>
              <a:ext cx="797627" cy="35241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52" name="テキスト ボックス 51"/>
            <p:cNvSpPr txBox="1"/>
            <p:nvPr/>
          </p:nvSpPr>
          <p:spPr>
            <a:xfrm rot="2467680">
              <a:off x="1572460" y="3040981"/>
              <a:ext cx="1227818" cy="228727"/>
            </a:xfrm>
            <a:prstGeom prst="rect">
              <a:avLst/>
            </a:prstGeom>
            <a:noFill/>
            <a:ln>
              <a:noFill/>
            </a:ln>
          </p:spPr>
          <p:txBody>
            <a:bodyPr wrap="square" rtlCol="0">
              <a:spAutoFit/>
            </a:bodyPr>
            <a:lstStyle/>
            <a:p>
              <a:pPr defTabSz="719255">
                <a:defRPr/>
              </a:pPr>
              <a:r>
                <a:rPr lang="ja-JP" altLang="en-US" sz="944" b="1" dirty="0">
                  <a:solidFill>
                    <a:srgbClr val="000000"/>
                  </a:solidFill>
                </a:rPr>
                <a:t>運航管理を補助</a:t>
              </a:r>
            </a:p>
          </p:txBody>
        </p:sp>
      </p:grpSp>
      <p:sp>
        <p:nvSpPr>
          <p:cNvPr id="53" name="角丸四角形 52"/>
          <p:cNvSpPr/>
          <p:nvPr/>
        </p:nvSpPr>
        <p:spPr>
          <a:xfrm>
            <a:off x="874263" y="1955828"/>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現行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54" name="角丸四角形 53"/>
          <p:cNvSpPr/>
          <p:nvPr/>
        </p:nvSpPr>
        <p:spPr>
          <a:xfrm>
            <a:off x="4597661" y="1955828"/>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今後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55" name="テキスト ボックス 54"/>
          <p:cNvSpPr txBox="1"/>
          <p:nvPr/>
        </p:nvSpPr>
        <p:spPr>
          <a:xfrm>
            <a:off x="7602570" y="2278306"/>
            <a:ext cx="1579813" cy="940579"/>
          </a:xfrm>
          <a:prstGeom prst="rect">
            <a:avLst/>
          </a:prstGeom>
          <a:noFill/>
        </p:spPr>
        <p:txBody>
          <a:bodyPr wrap="square" rtlCol="0">
            <a:spAutoFit/>
          </a:bodyPr>
          <a:lstStyle/>
          <a:p>
            <a:pPr defTabSz="719255">
              <a:lnSpc>
                <a:spcPct val="150000"/>
              </a:lnSpc>
              <a:defRPr/>
            </a:pPr>
            <a:r>
              <a:rPr lang="ja-JP" altLang="en-US" sz="1292" b="1" dirty="0">
                <a:solidFill>
                  <a:srgbClr val="000000"/>
                </a:solidFill>
              </a:rPr>
              <a:t>乗船時間中の船長は、運航管理者との</a:t>
            </a:r>
            <a:r>
              <a:rPr lang="ja-JP" altLang="en-US" sz="1292" b="1" dirty="0">
                <a:solidFill>
                  <a:srgbClr val="FF0000"/>
                </a:solidFill>
              </a:rPr>
              <a:t>兼務を原則禁止</a:t>
            </a:r>
            <a:endParaRPr lang="ja-JP" altLang="en-US" sz="1292" b="1" baseline="30000" dirty="0">
              <a:solidFill>
                <a:srgbClr val="FF0000"/>
              </a:solidFill>
            </a:endParaRPr>
          </a:p>
        </p:txBody>
      </p:sp>
      <p:sp>
        <p:nvSpPr>
          <p:cNvPr id="56" name="右矢印 55"/>
          <p:cNvSpPr/>
          <p:nvPr/>
        </p:nvSpPr>
        <p:spPr>
          <a:xfrm>
            <a:off x="4148425" y="2588727"/>
            <a:ext cx="410431" cy="5377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grpSp>
        <p:nvGrpSpPr>
          <p:cNvPr id="57" name="グループ化 56"/>
          <p:cNvGrpSpPr/>
          <p:nvPr/>
        </p:nvGrpSpPr>
        <p:grpSpPr>
          <a:xfrm>
            <a:off x="1100022" y="1970558"/>
            <a:ext cx="1184386" cy="827266"/>
            <a:chOff x="-1813695" y="3504366"/>
            <a:chExt cx="1184386" cy="827266"/>
          </a:xfrm>
        </p:grpSpPr>
        <p:pic>
          <p:nvPicPr>
            <p:cNvPr id="58" name="図 57"/>
            <p:cNvPicPr>
              <a:picLocks noChangeAspect="1"/>
            </p:cNvPicPr>
            <p:nvPr/>
          </p:nvPicPr>
          <p:blipFill>
            <a:blip r:embed="rId6"/>
            <a:stretch>
              <a:fillRect/>
            </a:stretch>
          </p:blipFill>
          <p:spPr>
            <a:xfrm>
              <a:off x="-1813695" y="3717032"/>
              <a:ext cx="1050598" cy="614600"/>
            </a:xfrm>
            <a:prstGeom prst="rect">
              <a:avLst/>
            </a:prstGeom>
          </p:spPr>
        </p:pic>
        <p:pic>
          <p:nvPicPr>
            <p:cNvPr id="59" name="図 30"/>
            <p:cNvPicPr>
              <a:picLocks noChangeAspect="1"/>
            </p:cNvPicPr>
            <p:nvPr/>
          </p:nvPicPr>
          <p:blipFill>
            <a:blip r:embed="rId7"/>
            <a:stretch>
              <a:fillRect/>
            </a:stretch>
          </p:blipFill>
          <p:spPr>
            <a:xfrm>
              <a:off x="-1374087" y="3504366"/>
              <a:ext cx="744778" cy="654982"/>
            </a:xfrm>
            <a:prstGeom prst="rect">
              <a:avLst/>
            </a:prstGeom>
            <a:ln>
              <a:noFill/>
            </a:ln>
            <a:effectLst>
              <a:softEdge rad="112500"/>
            </a:effectLst>
          </p:spPr>
        </p:pic>
      </p:grpSp>
      <p:sp>
        <p:nvSpPr>
          <p:cNvPr id="60" name="正方形/長方形 59"/>
          <p:cNvSpPr/>
          <p:nvPr/>
        </p:nvSpPr>
        <p:spPr>
          <a:xfrm>
            <a:off x="1132712" y="2675690"/>
            <a:ext cx="909515" cy="3783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44083">
              <a:defRPr/>
            </a:pPr>
            <a:r>
              <a:rPr lang="ja-JP" altLang="en-US" sz="1100" dirty="0">
                <a:solidFill>
                  <a:srgbClr val="000000"/>
                </a:solidFill>
                <a:latin typeface="ＭＳ Ｐゴシック"/>
                <a:ea typeface="ＭＳ Ｐゴシック"/>
              </a:rPr>
              <a:t>船長かつ</a:t>
            </a:r>
            <a:endParaRPr lang="en-US" altLang="ja-JP" sz="1100" dirty="0">
              <a:solidFill>
                <a:srgbClr val="000000"/>
              </a:solidFill>
              <a:latin typeface="ＭＳ Ｐゴシック"/>
              <a:ea typeface="ＭＳ Ｐゴシック"/>
            </a:endParaRPr>
          </a:p>
          <a:p>
            <a:pPr algn="ctr" defTabSz="844083">
              <a:defRPr/>
            </a:pPr>
            <a:r>
              <a:rPr lang="ja-JP" altLang="en-US" sz="1100" dirty="0">
                <a:solidFill>
                  <a:srgbClr val="000000"/>
                </a:solidFill>
                <a:latin typeface="ＭＳ Ｐゴシック"/>
                <a:ea typeface="ＭＳ Ｐゴシック"/>
              </a:rPr>
              <a:t>運航管理者</a:t>
            </a:r>
          </a:p>
        </p:txBody>
      </p:sp>
      <p:grpSp>
        <p:nvGrpSpPr>
          <p:cNvPr id="61" name="グループ化 60"/>
          <p:cNvGrpSpPr/>
          <p:nvPr/>
        </p:nvGrpSpPr>
        <p:grpSpPr>
          <a:xfrm>
            <a:off x="4802497" y="1960530"/>
            <a:ext cx="1184386" cy="827266"/>
            <a:chOff x="-1813695" y="3504366"/>
            <a:chExt cx="1184386" cy="827266"/>
          </a:xfrm>
        </p:grpSpPr>
        <p:pic>
          <p:nvPicPr>
            <p:cNvPr id="62" name="図 61"/>
            <p:cNvPicPr>
              <a:picLocks noChangeAspect="1"/>
            </p:cNvPicPr>
            <p:nvPr/>
          </p:nvPicPr>
          <p:blipFill>
            <a:blip r:embed="rId6"/>
            <a:stretch>
              <a:fillRect/>
            </a:stretch>
          </p:blipFill>
          <p:spPr>
            <a:xfrm>
              <a:off x="-1813695" y="3717032"/>
              <a:ext cx="1050598" cy="614600"/>
            </a:xfrm>
            <a:prstGeom prst="rect">
              <a:avLst/>
            </a:prstGeom>
          </p:spPr>
        </p:pic>
        <p:pic>
          <p:nvPicPr>
            <p:cNvPr id="63" name="図 30"/>
            <p:cNvPicPr>
              <a:picLocks noChangeAspect="1"/>
            </p:cNvPicPr>
            <p:nvPr/>
          </p:nvPicPr>
          <p:blipFill>
            <a:blip r:embed="rId7"/>
            <a:stretch>
              <a:fillRect/>
            </a:stretch>
          </p:blipFill>
          <p:spPr>
            <a:xfrm>
              <a:off x="-1374087" y="3504366"/>
              <a:ext cx="744778" cy="654982"/>
            </a:xfrm>
            <a:prstGeom prst="rect">
              <a:avLst/>
            </a:prstGeom>
            <a:ln>
              <a:noFill/>
            </a:ln>
            <a:effectLst>
              <a:softEdge rad="112500"/>
            </a:effectLst>
          </p:spPr>
        </p:pic>
      </p:grpSp>
      <p:sp>
        <p:nvSpPr>
          <p:cNvPr id="64" name="正方形/長方形 63"/>
          <p:cNvSpPr/>
          <p:nvPr/>
        </p:nvSpPr>
        <p:spPr>
          <a:xfrm>
            <a:off x="4911286" y="2667360"/>
            <a:ext cx="909515" cy="21982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44083">
              <a:defRPr/>
            </a:pPr>
            <a:r>
              <a:rPr lang="ja-JP" altLang="en-US" sz="1100" dirty="0">
                <a:solidFill>
                  <a:srgbClr val="000000"/>
                </a:solidFill>
                <a:latin typeface="Arial"/>
                <a:ea typeface="ＭＳ Ｐゴシック"/>
              </a:rPr>
              <a:t>船長</a:t>
            </a:r>
            <a:endParaRPr lang="en-US" altLang="ja-JP" sz="1100" dirty="0">
              <a:solidFill>
                <a:srgbClr val="000000"/>
              </a:solidFill>
              <a:latin typeface="Arial"/>
              <a:ea typeface="ＭＳ Ｐゴシック"/>
            </a:endParaRPr>
          </a:p>
        </p:txBody>
      </p:sp>
      <p:sp>
        <p:nvSpPr>
          <p:cNvPr id="65" name="テキスト ボックス 64"/>
          <p:cNvSpPr txBox="1"/>
          <p:nvPr/>
        </p:nvSpPr>
        <p:spPr>
          <a:xfrm>
            <a:off x="2883081" y="2778796"/>
            <a:ext cx="1289042" cy="818814"/>
          </a:xfrm>
          <a:prstGeom prst="rect">
            <a:avLst/>
          </a:prstGeom>
          <a:noFill/>
        </p:spPr>
        <p:txBody>
          <a:bodyPr wrap="square" rtlCol="0">
            <a:spAutoFit/>
          </a:bodyPr>
          <a:lstStyle/>
          <a:p>
            <a:pPr marL="141104" indent="-141104" algn="just" defTabSz="719255">
              <a:defRPr/>
            </a:pPr>
            <a:r>
              <a:rPr lang="en-US" altLang="ja-JP" sz="944" dirty="0">
                <a:solidFill>
                  <a:srgbClr val="000000"/>
                </a:solidFill>
              </a:rPr>
              <a:t>※</a:t>
            </a:r>
            <a:r>
              <a:rPr lang="ja-JP" altLang="en-US" sz="944" dirty="0">
                <a:solidFill>
                  <a:srgbClr val="000000"/>
                </a:solidFill>
              </a:rPr>
              <a:t>運航管理者の指揮監督を受けずに、一部の運航管理業務を行っている場合がある。</a:t>
            </a:r>
          </a:p>
        </p:txBody>
      </p:sp>
      <p:grpSp>
        <p:nvGrpSpPr>
          <p:cNvPr id="66" name="グループ化 65"/>
          <p:cNvGrpSpPr/>
          <p:nvPr/>
        </p:nvGrpSpPr>
        <p:grpSpPr>
          <a:xfrm>
            <a:off x="590643" y="4028402"/>
            <a:ext cx="8769605" cy="2036322"/>
            <a:chOff x="558053" y="5209107"/>
            <a:chExt cx="8441448" cy="2036322"/>
          </a:xfrm>
        </p:grpSpPr>
        <p:sp>
          <p:nvSpPr>
            <p:cNvPr id="67" name="テキスト ボックス 66"/>
            <p:cNvSpPr txBox="1"/>
            <p:nvPr/>
          </p:nvSpPr>
          <p:spPr>
            <a:xfrm>
              <a:off x="558053" y="5209107"/>
              <a:ext cx="8441448" cy="964367"/>
            </a:xfrm>
            <a:prstGeom prst="rect">
              <a:avLst/>
            </a:prstGeom>
            <a:noFill/>
          </p:spPr>
          <p:txBody>
            <a:bodyPr wrap="square" rtlCol="0">
              <a:spAutoFit/>
            </a:bodyPr>
            <a:lstStyle/>
            <a:p>
              <a:pPr marL="361950" indent="-361950">
                <a:lnSpc>
                  <a:spcPts val="1700"/>
                </a:lnSpc>
                <a:defRPr/>
              </a:pPr>
              <a:r>
                <a:rPr lang="en-US" altLang="ja-JP" sz="1100" dirty="0">
                  <a:solidFill>
                    <a:srgbClr val="000000"/>
                  </a:solidFill>
                  <a:latin typeface="メイリオ" panose="020B0604030504040204" pitchFamily="50" charset="-128"/>
                  <a:ea typeface="メイリオ" panose="020B0604030504040204" pitchFamily="50" charset="-128"/>
                </a:rPr>
                <a:t>※</a:t>
              </a:r>
              <a:r>
                <a:rPr lang="ja-JP" altLang="en-US" sz="1100" dirty="0">
                  <a:solidFill>
                    <a:srgbClr val="000000"/>
                  </a:solidFill>
                  <a:latin typeface="メイリオ" panose="020B0604030504040204" pitchFamily="50" charset="-128"/>
                  <a:ea typeface="メイリオ" panose="020B0604030504040204" pitchFamily="50" charset="-128"/>
                </a:rPr>
                <a:t>１：運航する船舶隻数やその旅客定員も少ない小規模事業者では、事業の実態上、運航管理者の船長兼務を認めない場合の影響が大きい一方、兼務する場合でも、当該運航管理者及び陸上要員が必要な講習を受講していれば安全水準を確保できると考えられる。　具体的には、</a:t>
              </a:r>
              <a:r>
                <a:rPr lang="ja-JP" altLang="en-US" sz="1100" b="1" u="sng" dirty="0">
                  <a:solidFill>
                    <a:srgbClr val="4087C8"/>
                  </a:solidFill>
                  <a:latin typeface="メイリオ" panose="020B0604030504040204" pitchFamily="50" charset="-128"/>
                  <a:ea typeface="メイリオ" panose="020B0604030504040204" pitchFamily="50" charset="-128"/>
                </a:rPr>
                <a:t>同時に運航している船舶が常時１隻であって、当該船舶の総トン数が</a:t>
              </a:r>
              <a:r>
                <a:rPr lang="en-US" altLang="ja-JP" sz="1100" b="1" u="sng" dirty="0">
                  <a:solidFill>
                    <a:srgbClr val="4087C8"/>
                  </a:solidFill>
                  <a:latin typeface="メイリオ" panose="020B0604030504040204" pitchFamily="50" charset="-128"/>
                  <a:ea typeface="メイリオ" panose="020B0604030504040204" pitchFamily="50" charset="-128"/>
                </a:rPr>
                <a:t>20</a:t>
              </a:r>
              <a:r>
                <a:rPr lang="ja-JP" altLang="en-US" sz="1100" b="1" u="sng" dirty="0">
                  <a:solidFill>
                    <a:srgbClr val="4087C8"/>
                  </a:solidFill>
                  <a:latin typeface="メイリオ" panose="020B0604030504040204" pitchFamily="50" charset="-128"/>
                  <a:ea typeface="メイリオ" panose="020B0604030504040204" pitchFamily="50" charset="-128"/>
                </a:rPr>
                <a:t>トン未満かつ旅客定員が</a:t>
              </a:r>
              <a:r>
                <a:rPr lang="en-US" altLang="ja-JP" sz="1100" b="1" u="sng" dirty="0">
                  <a:solidFill>
                    <a:srgbClr val="4087C8"/>
                  </a:solidFill>
                  <a:latin typeface="メイリオ" panose="020B0604030504040204" pitchFamily="50" charset="-128"/>
                  <a:ea typeface="メイリオ" panose="020B0604030504040204" pitchFamily="50" charset="-128"/>
                </a:rPr>
                <a:t>13</a:t>
              </a:r>
              <a:r>
                <a:rPr lang="ja-JP" altLang="en-US" sz="1100" b="1" u="sng" dirty="0">
                  <a:solidFill>
                    <a:srgbClr val="4087C8"/>
                  </a:solidFill>
                  <a:latin typeface="メイリオ" panose="020B0604030504040204" pitchFamily="50" charset="-128"/>
                  <a:ea typeface="メイリオ" panose="020B0604030504040204" pitchFamily="50" charset="-128"/>
                </a:rPr>
                <a:t>人未満である届出事業者である事業者</a:t>
              </a:r>
              <a:r>
                <a:rPr lang="ja-JP" altLang="en-US" sz="1100" dirty="0">
                  <a:solidFill>
                    <a:srgbClr val="000000"/>
                  </a:solidFill>
                  <a:latin typeface="メイリオ" panose="020B0604030504040204" pitchFamily="50" charset="-128"/>
                  <a:ea typeface="メイリオ" panose="020B0604030504040204" pitchFamily="50" charset="-128"/>
                </a:rPr>
                <a:t>にあっては、</a:t>
              </a:r>
              <a:r>
                <a:rPr lang="ja-JP" altLang="en-US" sz="1100" b="1" u="sng" dirty="0">
                  <a:solidFill>
                    <a:srgbClr val="4087C8"/>
                  </a:solidFill>
                  <a:latin typeface="メイリオ" panose="020B0604030504040204" pitchFamily="50" charset="-128"/>
                  <a:ea typeface="メイリオ" panose="020B0604030504040204" pitchFamily="50" charset="-128"/>
                </a:rPr>
                <a:t>運航管理者と陸上要員が追加の講習を受講することを条件</a:t>
              </a:r>
              <a:r>
                <a:rPr lang="ja-JP" altLang="en-US" sz="1100" dirty="0">
                  <a:solidFill>
                    <a:srgbClr val="000000"/>
                  </a:solidFill>
                  <a:latin typeface="メイリオ" panose="020B0604030504040204" pitchFamily="50" charset="-128"/>
                  <a:ea typeface="メイリオ" panose="020B0604030504040204" pitchFamily="50" charset="-128"/>
                </a:rPr>
                <a:t>に、</a:t>
              </a:r>
              <a:r>
                <a:rPr lang="ja-JP" altLang="en-US" sz="1100" b="1" u="sng" dirty="0">
                  <a:solidFill>
                    <a:srgbClr val="4087C8"/>
                  </a:solidFill>
                  <a:latin typeface="メイリオ" panose="020B0604030504040204" pitchFamily="50" charset="-128"/>
                  <a:ea typeface="メイリオ" panose="020B0604030504040204" pitchFamily="50" charset="-128"/>
                </a:rPr>
                <a:t>特例を認めることを想定</a:t>
              </a:r>
              <a:r>
                <a:rPr lang="ja-JP" altLang="en-US" sz="1100" dirty="0">
                  <a:solidFill>
                    <a:srgbClr val="000000"/>
                  </a:solidFill>
                  <a:latin typeface="メイリオ" panose="020B0604030504040204" pitchFamily="50" charset="-128"/>
                  <a:ea typeface="メイリオ" panose="020B0604030504040204" pitchFamily="50" charset="-128"/>
                </a:rPr>
                <a:t>している。</a:t>
              </a:r>
              <a:endParaRPr lang="en-US" altLang="ja-JP" sz="1100" dirty="0">
                <a:solidFill>
                  <a:srgbClr val="000000"/>
                </a:solidFill>
                <a:latin typeface="メイリオ" panose="020B0604030504040204" pitchFamily="50" charset="-128"/>
                <a:ea typeface="メイリオ" panose="020B0604030504040204" pitchFamily="50" charset="-128"/>
              </a:endParaRPr>
            </a:p>
          </p:txBody>
        </p:sp>
        <p:sp>
          <p:nvSpPr>
            <p:cNvPr id="68" name="テキスト ボックス 67"/>
            <p:cNvSpPr txBox="1"/>
            <p:nvPr/>
          </p:nvSpPr>
          <p:spPr>
            <a:xfrm>
              <a:off x="558053" y="6281062"/>
              <a:ext cx="8438384" cy="964367"/>
            </a:xfrm>
            <a:prstGeom prst="rect">
              <a:avLst/>
            </a:prstGeom>
          </p:spPr>
          <p:txBody>
            <a:bodyPr wrap="square" rtlCol="0">
              <a:spAutoFit/>
            </a:bodyPr>
            <a:lstStyle/>
            <a:p>
              <a:pPr marL="361950" indent="-361950">
                <a:lnSpc>
                  <a:spcPts val="1700"/>
                </a:lnSpc>
                <a:defRPr/>
              </a:pPr>
              <a:r>
                <a:rPr lang="en-US" altLang="ja-JP" sz="1100" dirty="0">
                  <a:solidFill>
                    <a:srgbClr val="000000"/>
                  </a:solidFill>
                  <a:latin typeface="メイリオ" panose="020B0604030504040204" pitchFamily="50" charset="-128"/>
                  <a:ea typeface="メイリオ" panose="020B0604030504040204" pitchFamily="50" charset="-128"/>
                </a:rPr>
                <a:t>※</a:t>
              </a:r>
              <a:r>
                <a:rPr lang="ja-JP" altLang="en-US" sz="1100" dirty="0">
                  <a:solidFill>
                    <a:srgbClr val="000000"/>
                  </a:solidFill>
                  <a:latin typeface="メイリオ" panose="020B0604030504040204" pitchFamily="50" charset="-128"/>
                  <a:ea typeface="メイリオ" panose="020B0604030504040204" pitchFamily="50" charset="-128"/>
                </a:rPr>
                <a:t>２：当該事業者の航路が</a:t>
              </a:r>
              <a:r>
                <a:rPr lang="ja-JP" altLang="en-US" sz="1100" b="1" u="sng" dirty="0">
                  <a:solidFill>
                    <a:srgbClr val="4087C8"/>
                  </a:solidFill>
                  <a:latin typeface="メイリオ" panose="020B0604030504040204" pitchFamily="50" charset="-128"/>
                  <a:ea typeface="メイリオ" panose="020B0604030504040204" pitchFamily="50" charset="-128"/>
                </a:rPr>
                <a:t>地域住民等の日々の経済社会活動に必要不可欠な航路である場合</a:t>
              </a:r>
              <a:r>
                <a:rPr lang="ja-JP" altLang="en-US" sz="1100" dirty="0">
                  <a:solidFill>
                    <a:srgbClr val="000000"/>
                  </a:solidFill>
                  <a:latin typeface="メイリオ" panose="020B0604030504040204" pitchFamily="50" charset="-128"/>
                  <a:ea typeface="メイリオ" panose="020B0604030504040204" pitchFamily="50" charset="-128"/>
                </a:rPr>
                <a:t>にあっては、運航を止めることが当該地域に与える影響が大きいことから、</a:t>
              </a:r>
              <a:r>
                <a:rPr lang="ja-JP" altLang="en-US" sz="1100" b="1" u="sng" dirty="0">
                  <a:solidFill>
                    <a:srgbClr val="4087C8"/>
                  </a:solidFill>
                  <a:latin typeface="メイリオ" panose="020B0604030504040204" pitchFamily="50" charset="-128"/>
                  <a:ea typeface="メイリオ" panose="020B0604030504040204" pitchFamily="50" charset="-128"/>
                </a:rPr>
                <a:t>非常時の陸上要員を置く等の体制確保を条件</a:t>
              </a:r>
              <a:r>
                <a:rPr lang="ja-JP" altLang="en-US" sz="1100" dirty="0">
                  <a:solidFill>
                    <a:srgbClr val="000000"/>
                  </a:solidFill>
                  <a:latin typeface="メイリオ" panose="020B0604030504040204" pitchFamily="50" charset="-128"/>
                  <a:ea typeface="メイリオ" panose="020B0604030504040204" pitchFamily="50" charset="-128"/>
                </a:rPr>
                <a:t>に、急病等による運航管理者の不在により</a:t>
              </a:r>
              <a:r>
                <a:rPr lang="ja-JP" altLang="en-US" sz="1100" b="1" u="sng" dirty="0">
                  <a:solidFill>
                    <a:srgbClr val="4087C8"/>
                  </a:solidFill>
                  <a:latin typeface="メイリオ" panose="020B0604030504040204" pitchFamily="50" charset="-128"/>
                  <a:ea typeface="メイリオ" panose="020B0604030504040204" pitchFamily="50" charset="-128"/>
                </a:rPr>
                <a:t>臨時に必要と認められる場合</a:t>
              </a:r>
              <a:r>
                <a:rPr lang="ja-JP" altLang="en-US" sz="1100" dirty="0">
                  <a:solidFill>
                    <a:srgbClr val="000000"/>
                  </a:solidFill>
                  <a:latin typeface="メイリオ" panose="020B0604030504040204" pitchFamily="50" charset="-128"/>
                  <a:ea typeface="メイリオ" panose="020B0604030504040204" pitchFamily="50" charset="-128"/>
                </a:rPr>
                <a:t>には、</a:t>
              </a:r>
              <a:r>
                <a:rPr lang="ja-JP" altLang="en-US" sz="1100" b="1" u="sng" dirty="0">
                  <a:solidFill>
                    <a:srgbClr val="4087C8"/>
                  </a:solidFill>
                  <a:latin typeface="メイリオ" panose="020B0604030504040204" pitchFamily="50" charset="-128"/>
                  <a:ea typeface="メイリオ" panose="020B0604030504040204" pitchFamily="50" charset="-128"/>
                </a:rPr>
                <a:t>特例を認めることを想定</a:t>
              </a:r>
              <a:r>
                <a:rPr lang="ja-JP" altLang="en-US" sz="1100" dirty="0">
                  <a:solidFill>
                    <a:srgbClr val="000000"/>
                  </a:solidFill>
                  <a:latin typeface="メイリオ" panose="020B0604030504040204" pitchFamily="50" charset="-128"/>
                  <a:ea typeface="メイリオ" panose="020B0604030504040204" pitchFamily="50" charset="-128"/>
                </a:rPr>
                <a:t>している。</a:t>
              </a:r>
            </a:p>
            <a:p>
              <a:pPr>
                <a:lnSpc>
                  <a:spcPts val="1700"/>
                </a:lnSpc>
                <a:defRPr/>
              </a:pPr>
              <a:endParaRPr lang="ja-JP" altLang="en-US" sz="1100" dirty="0">
                <a:solidFill>
                  <a:srgbClr val="000000"/>
                </a:solidFill>
              </a:endParaRPr>
            </a:p>
          </p:txBody>
        </p:sp>
      </p:gr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20</a:t>
            </a:fld>
            <a:endParaRPr lang="en-US" altLang="ja-JP" dirty="0">
              <a:solidFill>
                <a:srgbClr val="000000"/>
              </a:solidFill>
            </a:endParaRPr>
          </a:p>
        </p:txBody>
      </p:sp>
      <p:sp>
        <p:nvSpPr>
          <p:cNvPr id="4" name="テキスト ボックス 3">
            <a:extLst>
              <a:ext uri="{FF2B5EF4-FFF2-40B4-BE49-F238E27FC236}">
                <a16:creationId xmlns:a16="http://schemas.microsoft.com/office/drawing/2014/main" id="{8A31F3BF-5BC6-88AA-758C-C5C00B66855D}"/>
              </a:ext>
            </a:extLst>
          </p:cNvPr>
          <p:cNvSpPr txBox="1"/>
          <p:nvPr/>
        </p:nvSpPr>
        <p:spPr>
          <a:xfrm>
            <a:off x="559550" y="6035756"/>
            <a:ext cx="8766422" cy="298159"/>
          </a:xfrm>
          <a:prstGeom prst="rect">
            <a:avLst/>
          </a:prstGeom>
          <a:ln>
            <a:solidFill>
              <a:schemeClr val="tx1"/>
            </a:solidFill>
          </a:ln>
        </p:spPr>
        <p:txBody>
          <a:bodyPr wrap="square" rtlCol="0">
            <a:spAutoFit/>
          </a:bodyPr>
          <a:lstStyle/>
          <a:p>
            <a:pPr marL="361950" indent="-361950">
              <a:lnSpc>
                <a:spcPts val="1700"/>
              </a:lnSpc>
              <a:defRPr/>
            </a:pPr>
            <a:r>
              <a:rPr lang="ja-JP" altLang="en-US" sz="1100" b="1" dirty="0">
                <a:solidFill>
                  <a:srgbClr val="FF0000"/>
                </a:solidFill>
                <a:latin typeface="メイリオ" panose="020B0604030504040204" pitchFamily="50" charset="-128"/>
                <a:ea typeface="メイリオ" panose="020B0604030504040204" pitchFamily="50" charset="-128"/>
              </a:rPr>
              <a:t>本制度は令和</a:t>
            </a:r>
            <a:r>
              <a:rPr lang="en-US" altLang="ja-JP" sz="1100" b="1" dirty="0">
                <a:solidFill>
                  <a:srgbClr val="FF0000"/>
                </a:solidFill>
                <a:latin typeface="メイリオ" panose="020B0604030504040204" pitchFamily="50" charset="-128"/>
                <a:ea typeface="メイリオ" panose="020B0604030504040204" pitchFamily="50" charset="-128"/>
              </a:rPr>
              <a:t>8</a:t>
            </a:r>
            <a:r>
              <a:rPr lang="ja-JP" altLang="en-US" sz="1100" b="1" dirty="0">
                <a:solidFill>
                  <a:srgbClr val="FF0000"/>
                </a:solidFill>
                <a:latin typeface="メイリオ" panose="020B0604030504040204" pitchFamily="50" charset="-128"/>
                <a:ea typeface="メイリオ" panose="020B0604030504040204" pitchFamily="50" charset="-128"/>
              </a:rPr>
              <a:t>年度の施行であり、そのための省令改正を含め、今後、制度の詳細を検討し、措置を講じていくこととしているところ。</a:t>
            </a:r>
            <a:endParaRPr lang="ja-JP" altLang="en-US" sz="1100" b="1" dirty="0">
              <a:solidFill>
                <a:srgbClr val="FF0000"/>
              </a:solidFill>
            </a:endParaRPr>
          </a:p>
        </p:txBody>
      </p:sp>
      <p:pic>
        <p:nvPicPr>
          <p:cNvPr id="7" name="オーディオ 6">
            <a:hlinkClick r:id="" action="ppaction://media"/>
            <a:extLst>
              <a:ext uri="{FF2B5EF4-FFF2-40B4-BE49-F238E27FC236}">
                <a16:creationId xmlns:a16="http://schemas.microsoft.com/office/drawing/2014/main" id="{1E34A03C-721D-5AEC-AE1F-E137C5A504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867419189"/>
      </p:ext>
    </p:extLst>
  </p:cSld>
  <p:clrMapOvr>
    <a:masterClrMapping/>
  </p:clrMapOvr>
  <mc:AlternateContent xmlns:mc="http://schemas.openxmlformats.org/markup-compatibility/2006">
    <mc:Choice xmlns:p14="http://schemas.microsoft.com/office/powerpoint/2010/main" Requires="p14">
      <p:transition spd="slow" p14:dur="2000" advTm="17876"/>
    </mc:Choice>
    <mc:Fallback>
      <p:transition spd="slow" advTm="1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フローチャート: 処理 27">
            <a:extLst>
              <a:ext uri="{FF2B5EF4-FFF2-40B4-BE49-F238E27FC236}">
                <a16:creationId xmlns:a16="http://schemas.microsoft.com/office/drawing/2014/main" id="{4EFC436D-E150-B327-EC21-674F95C1FC3A}"/>
              </a:ext>
            </a:extLst>
          </p:cNvPr>
          <p:cNvSpPr/>
          <p:nvPr/>
        </p:nvSpPr>
        <p:spPr>
          <a:xfrm>
            <a:off x="461529" y="5686034"/>
            <a:ext cx="8989529" cy="1027504"/>
          </a:xfrm>
          <a:prstGeom prst="flowChart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0" name="フローチャート: 処理 19">
            <a:extLst>
              <a:ext uri="{FF2B5EF4-FFF2-40B4-BE49-F238E27FC236}">
                <a16:creationId xmlns:a16="http://schemas.microsoft.com/office/drawing/2014/main" id="{A76C0CF9-0C3D-EEC3-2E88-1ACC5485DCFF}"/>
              </a:ext>
            </a:extLst>
          </p:cNvPr>
          <p:cNvSpPr/>
          <p:nvPr/>
        </p:nvSpPr>
        <p:spPr>
          <a:xfrm>
            <a:off x="461529" y="882414"/>
            <a:ext cx="8989529" cy="1048340"/>
          </a:xfrm>
          <a:prstGeom prst="flowChart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14966459-D3D2-5AE3-026A-10918C1B0EAE}"/>
              </a:ext>
            </a:extLst>
          </p:cNvPr>
          <p:cNvSpPr txBox="1"/>
          <p:nvPr/>
        </p:nvSpPr>
        <p:spPr>
          <a:xfrm>
            <a:off x="487053" y="1037980"/>
            <a:ext cx="8964005" cy="954107"/>
          </a:xfrm>
          <a:prstGeom prst="rect">
            <a:avLst/>
          </a:prstGeom>
          <a:noFill/>
        </p:spPr>
        <p:txBody>
          <a:bodyPr wrap="square" rtlCol="0">
            <a:spAutoFit/>
          </a:bodyPr>
          <a:lstStyle/>
          <a:p>
            <a:pPr marL="182562" marR="0" lvl="0" indent="-182562"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安全管理規程</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ひな形）</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の</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充実</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について、</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事業者の負担</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を</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考慮し、フェーズ１及びフェーズ２の</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２段階</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endParaRPr kumimoji="1" lang="en-US"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82562" marR="0" lvl="0" indent="-182562"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に分けて改正</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する。</a:t>
            </a:r>
            <a:endPar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82562" marR="0" lvl="0" indent="-182562"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フェーズ１では、</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安全・安心対策で実施目途が令和６年度までとなっている事項等を反映し、</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フェーズ２では、海上運送法の法律改正事項（令和８</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年度</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施行</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予定</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を</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反映</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する</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226B68EE-AB97-1A19-8AA0-2F988899D9D9}"/>
              </a:ext>
            </a:extLst>
          </p:cNvPr>
          <p:cNvSpPr txBox="1"/>
          <p:nvPr/>
        </p:nvSpPr>
        <p:spPr>
          <a:xfrm>
            <a:off x="416496" y="5826178"/>
            <a:ext cx="9390098" cy="892552"/>
          </a:xfrm>
          <a:prstGeom prst="rect">
            <a:avLst/>
          </a:prstGeom>
          <a:noFill/>
        </p:spPr>
        <p:txBody>
          <a:bodyPr wrap="square" rtlCol="0">
            <a:spAutoFit/>
          </a:bodyPr>
          <a:lstStyle/>
          <a:p>
            <a:pPr marL="171448" marR="0" lvl="0" indent="-171448"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フェーズ１：国は、ひな形改正の周知に合わせてフェーズ２の改正事項（概要）を示し、事業者の判断により、フェーズ２と</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合わせて改正することを認める。（事業者は、フェーズ２に係る規程変更の期限までに改正が行われていれば良い）</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171448" marR="0" lvl="0" indent="-171448"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フェーズ２：事業者は、</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事業の実施に必要な資格者を確保し次第、令和８年度中に規程変更・届出</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を行う。</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（規程変更のリミットは経過措置適用期限の令和８年度末）</a:t>
            </a:r>
          </a:p>
        </p:txBody>
      </p:sp>
      <p:sp>
        <p:nvSpPr>
          <p:cNvPr id="17" name="角丸四角形 4">
            <a:extLst>
              <a:ext uri="{FF2B5EF4-FFF2-40B4-BE49-F238E27FC236}">
                <a16:creationId xmlns:a16="http://schemas.microsoft.com/office/drawing/2014/main" id="{67155945-F357-A4A7-9C9E-7BA388E453AF}"/>
              </a:ext>
            </a:extLst>
          </p:cNvPr>
          <p:cNvSpPr/>
          <p:nvPr/>
        </p:nvSpPr>
        <p:spPr>
          <a:xfrm>
            <a:off x="487049" y="747402"/>
            <a:ext cx="3121036" cy="28800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0" rtl="0" eaLnBrk="1" fontAlgn="base" latinLnBrk="0" hangingPunct="1">
              <a:lnSpc>
                <a:spcPct val="100000"/>
              </a:lnSpc>
              <a:spcBef>
                <a:spcPct val="0"/>
              </a:spcBef>
              <a:spcAft>
                <a:spcPts val="0"/>
              </a:spcAft>
              <a:buClrTx/>
              <a:buSzTx/>
              <a:buFontTx/>
              <a:buNone/>
              <a:tabLst/>
              <a:defRPr/>
            </a:pPr>
            <a:r>
              <a:rPr kumimoji="1" lang="ja-JP" altLang="en-US" sz="1400" b="0" i="0" u="none" strike="noStrike" kern="1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見直し内容に関する基本的な考え方</a:t>
            </a:r>
          </a:p>
        </p:txBody>
      </p:sp>
      <p:sp>
        <p:nvSpPr>
          <p:cNvPr id="30" name="正方形/長方形 29">
            <a:extLst>
              <a:ext uri="{FF2B5EF4-FFF2-40B4-BE49-F238E27FC236}">
                <a16:creationId xmlns:a16="http://schemas.microsoft.com/office/drawing/2014/main" id="{231B36F4-E848-C570-D3D3-044EE3589831}"/>
              </a:ext>
            </a:extLst>
          </p:cNvPr>
          <p:cNvSpPr/>
          <p:nvPr/>
        </p:nvSpPr>
        <p:spPr>
          <a:xfrm>
            <a:off x="461528" y="2262234"/>
            <a:ext cx="8989529" cy="16020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9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66BCBC4-3C0E-1E99-8528-97E7D67174E0}"/>
              </a:ext>
            </a:extLst>
          </p:cNvPr>
          <p:cNvSpPr txBox="1"/>
          <p:nvPr/>
        </p:nvSpPr>
        <p:spPr>
          <a:xfrm>
            <a:off x="515303" y="2295917"/>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フェーズ１</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1" lang="ja-JP" alt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4" name="正方形/長方形 13">
            <a:extLst>
              <a:ext uri="{FF2B5EF4-FFF2-40B4-BE49-F238E27FC236}">
                <a16:creationId xmlns:a16="http://schemas.microsoft.com/office/drawing/2014/main" id="{DF5F61AE-225E-C874-F71A-59AAE40E5350}"/>
              </a:ext>
            </a:extLst>
          </p:cNvPr>
          <p:cNvSpPr/>
          <p:nvPr/>
        </p:nvSpPr>
        <p:spPr>
          <a:xfrm>
            <a:off x="6613686" y="2274139"/>
            <a:ext cx="2742416" cy="29245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令和６年１１月ひな形改正</a:t>
            </a:r>
            <a:r>
              <a:rPr lang="ja-JP" altLang="en-US" sz="1400" dirty="0">
                <a:solidFill>
                  <a:srgbClr val="FF0000"/>
                </a:solidFill>
                <a:latin typeface="メイリオ" panose="020B0604030504040204" pitchFamily="50" charset="-128"/>
                <a:ea typeface="メイリオ" panose="020B0604030504040204" pitchFamily="50" charset="-128"/>
              </a:rPr>
              <a:t>済</a:t>
            </a:r>
            <a:endParaRPr kumimoji="1" lang="ja-JP" altLang="en-US" sz="14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5D7CDDA-FE98-9F6F-CC55-F71996171C12}"/>
              </a:ext>
            </a:extLst>
          </p:cNvPr>
          <p:cNvSpPr txBox="1"/>
          <p:nvPr/>
        </p:nvSpPr>
        <p:spPr>
          <a:xfrm>
            <a:off x="501795" y="2545387"/>
            <a:ext cx="8921408"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○安全管理規程の実効性確保</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・記録の作成、備置き及び保存（期間）について明確化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・運航の可否判断の客観性を確保するため、気象・海象情報の入手元及び取得時間の明確化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600E6A0-1B47-4213-745B-EA93675B9D29}"/>
              </a:ext>
            </a:extLst>
          </p:cNvPr>
          <p:cNvSpPr txBox="1"/>
          <p:nvPr/>
        </p:nvSpPr>
        <p:spPr>
          <a:xfrm>
            <a:off x="501798" y="3150142"/>
            <a:ext cx="8870165"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○事故の防止、事故発生時の対応</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国への事故等情報の報告事項のうち「インシデント」の定義を明確化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事故発生時における再発防止に向けた安全教育の実施について明確化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等</a:t>
            </a:r>
          </a:p>
        </p:txBody>
      </p:sp>
      <p:sp>
        <p:nvSpPr>
          <p:cNvPr id="31" name="正方形/長方形 30">
            <a:extLst>
              <a:ext uri="{FF2B5EF4-FFF2-40B4-BE49-F238E27FC236}">
                <a16:creationId xmlns:a16="http://schemas.microsoft.com/office/drawing/2014/main" id="{3E487218-0C63-F8C0-3036-B6E64B71D7E0}"/>
              </a:ext>
            </a:extLst>
          </p:cNvPr>
          <p:cNvSpPr/>
          <p:nvPr/>
        </p:nvSpPr>
        <p:spPr>
          <a:xfrm>
            <a:off x="461525" y="3990990"/>
            <a:ext cx="8989528" cy="141890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9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71899D75-CE74-168A-F215-5B604667A2F6}"/>
              </a:ext>
            </a:extLst>
          </p:cNvPr>
          <p:cNvSpPr txBox="1"/>
          <p:nvPr/>
        </p:nvSpPr>
        <p:spPr>
          <a:xfrm>
            <a:off x="497720" y="407090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フェーズ２</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1" lang="ja-JP" alt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5" name="正方形/長方形 14">
            <a:extLst>
              <a:ext uri="{FF2B5EF4-FFF2-40B4-BE49-F238E27FC236}">
                <a16:creationId xmlns:a16="http://schemas.microsoft.com/office/drawing/2014/main" id="{DCC41DFA-EC45-7DDD-F806-13967DCA3720}"/>
              </a:ext>
            </a:extLst>
          </p:cNvPr>
          <p:cNvSpPr/>
          <p:nvPr/>
        </p:nvSpPr>
        <p:spPr>
          <a:xfrm>
            <a:off x="6613686" y="3991778"/>
            <a:ext cx="2742416" cy="29245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令和７年１０月ひな形改正予定</a:t>
            </a:r>
            <a:endParaRPr kumimoji="1" lang="ja-JP" altLang="en-US" sz="14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F2E42232-DD8D-11DF-3B76-0C48BE042A83}"/>
              </a:ext>
            </a:extLst>
          </p:cNvPr>
          <p:cNvSpPr txBox="1"/>
          <p:nvPr/>
        </p:nvSpPr>
        <p:spPr>
          <a:xfrm>
            <a:off x="501795" y="4322761"/>
            <a:ext cx="8784978"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○管理者等の資質の向上、事業参入時・参入後のチェック強化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・安全統括管理者・運航管理者に対する試験制度創設に伴う管理者の選任取扱いについて明確化</a:t>
            </a:r>
          </a:p>
        </p:txBody>
      </p:sp>
      <p:sp>
        <p:nvSpPr>
          <p:cNvPr id="26" name="テキスト ボックス 25">
            <a:extLst>
              <a:ext uri="{FF2B5EF4-FFF2-40B4-BE49-F238E27FC236}">
                <a16:creationId xmlns:a16="http://schemas.microsoft.com/office/drawing/2014/main" id="{7D132327-FA2C-2CE4-9CF6-B1CAAE3DF87B}"/>
              </a:ext>
            </a:extLst>
          </p:cNvPr>
          <p:cNvSpPr txBox="1"/>
          <p:nvPr/>
        </p:nvSpPr>
        <p:spPr>
          <a:xfrm>
            <a:off x="501794" y="4894654"/>
            <a:ext cx="8899346"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○安全管理規程の実効性確保</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・乗船中の船長と運航管理者との兼務の禁止等、運航管理の責任体制を明確化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等</a:t>
            </a:r>
          </a:p>
        </p:txBody>
      </p:sp>
      <p:sp>
        <p:nvSpPr>
          <p:cNvPr id="22" name="角丸四角形 4">
            <a:extLst>
              <a:ext uri="{FF2B5EF4-FFF2-40B4-BE49-F238E27FC236}">
                <a16:creationId xmlns:a16="http://schemas.microsoft.com/office/drawing/2014/main" id="{C94F8038-701C-3EF5-D718-DE7C286CA9F1}"/>
              </a:ext>
            </a:extLst>
          </p:cNvPr>
          <p:cNvSpPr/>
          <p:nvPr/>
        </p:nvSpPr>
        <p:spPr>
          <a:xfrm>
            <a:off x="515303" y="2002725"/>
            <a:ext cx="1548000" cy="28800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0" rtl="0" eaLnBrk="1" fontAlgn="base" latinLnBrk="0" hangingPunct="1">
              <a:lnSpc>
                <a:spcPct val="100000"/>
              </a:lnSpc>
              <a:spcBef>
                <a:spcPct val="0"/>
              </a:spcBef>
              <a:spcAft>
                <a:spcPts val="0"/>
              </a:spcAft>
              <a:buClrTx/>
              <a:buSzTx/>
              <a:buFontTx/>
              <a:buNone/>
              <a:tabLst/>
              <a:defRPr/>
            </a:pPr>
            <a:r>
              <a:rPr kumimoji="1" lang="ja-JP" altLang="en-US" sz="1400" b="0" i="0" u="none" strike="noStrike" kern="1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主な改正事項</a:t>
            </a:r>
          </a:p>
        </p:txBody>
      </p:sp>
      <p:sp>
        <p:nvSpPr>
          <p:cNvPr id="2" name="角丸四角形 4">
            <a:extLst>
              <a:ext uri="{FF2B5EF4-FFF2-40B4-BE49-F238E27FC236}">
                <a16:creationId xmlns:a16="http://schemas.microsoft.com/office/drawing/2014/main" id="{9AC29913-A52C-F6A6-F226-787900529931}"/>
              </a:ext>
            </a:extLst>
          </p:cNvPr>
          <p:cNvSpPr/>
          <p:nvPr/>
        </p:nvSpPr>
        <p:spPr>
          <a:xfrm>
            <a:off x="515306" y="5505223"/>
            <a:ext cx="3004733" cy="28800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0" rtl="0" eaLnBrk="1" fontAlgn="base" latinLnBrk="0" hangingPunct="1">
              <a:lnSpc>
                <a:spcPct val="100000"/>
              </a:lnSpc>
              <a:spcBef>
                <a:spcPct val="0"/>
              </a:spcBef>
              <a:spcAft>
                <a:spcPts val="0"/>
              </a:spcAft>
              <a:buClrTx/>
              <a:buSzTx/>
              <a:buFontTx/>
              <a:buNone/>
              <a:tabLst/>
              <a:defRPr/>
            </a:pPr>
            <a:r>
              <a:rPr kumimoji="1" lang="ja-JP" altLang="en-US" sz="1400" b="0" i="0" u="none" strike="noStrike" kern="1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既存事業者の変更届出の提出時期</a:t>
            </a:r>
          </a:p>
        </p:txBody>
      </p:sp>
      <p:sp>
        <p:nvSpPr>
          <p:cNvPr id="9" name="タイトル 3">
            <a:extLst>
              <a:ext uri="{FF2B5EF4-FFF2-40B4-BE49-F238E27FC236}">
                <a16:creationId xmlns:a16="http://schemas.microsoft.com/office/drawing/2014/main" id="{846AF6DC-023A-EA64-2379-7B66AC9E85AE}"/>
              </a:ext>
            </a:extLst>
          </p:cNvPr>
          <p:cNvSpPr>
            <a:spLocks noGrp="1"/>
          </p:cNvSpPr>
          <p:nvPr/>
        </p:nvSpPr>
        <p:spPr bwMode="auto">
          <a:xfrm>
            <a:off x="344488" y="27708"/>
            <a:ext cx="58510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457197" rtl="0" eaLnBrk="1" fontAlgn="base" latinLnBrk="0" hangingPunct="1">
              <a:lnSpc>
                <a:spcPct val="100000"/>
              </a:lnSpc>
              <a:spcBef>
                <a:spcPct val="0"/>
              </a:spcBef>
              <a:spcAft>
                <a:spcPct val="0"/>
              </a:spcAft>
              <a:buClrTx/>
              <a:buSzTx/>
              <a:buFontTx/>
              <a:buNone/>
              <a:tabLst/>
              <a:defRPr/>
            </a:pPr>
            <a:r>
              <a:rPr lang="ja-JP" altLang="en-US" sz="2400" dirty="0">
                <a:latin typeface="+mj-lt"/>
                <a:ea typeface="+mj-ea"/>
              </a:rPr>
              <a:t>安全管理規程のひな形の改正について</a:t>
            </a:r>
          </a:p>
        </p:txBody>
      </p:sp>
      <p:sp>
        <p:nvSpPr>
          <p:cNvPr id="4" name="スライド番号プレースホルダー 3">
            <a:extLst>
              <a:ext uri="{FF2B5EF4-FFF2-40B4-BE49-F238E27FC236}">
                <a16:creationId xmlns:a16="http://schemas.microsoft.com/office/drawing/2014/main" id="{B76A939D-269E-5102-EB58-678DD8A2BF27}"/>
              </a:ext>
            </a:extLst>
          </p:cNvPr>
          <p:cNvSpPr>
            <a:spLocks noGrp="1"/>
          </p:cNvSpPr>
          <p:nvPr>
            <p:ph type="sldNum" sz="quarter" idx="12"/>
          </p:nvPr>
        </p:nvSpPr>
        <p:spPr/>
        <p:txBody>
          <a:bodyPr/>
          <a:lstStyle/>
          <a:p>
            <a:pPr>
              <a:defRPr/>
            </a:pPr>
            <a:fld id="{651FC12D-27C1-4F31-90C9-A93D49E44687}" type="slidenum">
              <a:rPr lang="en-US" altLang="ja-JP" smtClean="0"/>
              <a:pPr>
                <a:defRPr/>
              </a:pPr>
              <a:t>21</a:t>
            </a:fld>
            <a:endParaRPr lang="en-US" altLang="ja-JP"/>
          </a:p>
        </p:txBody>
      </p:sp>
      <p:pic>
        <p:nvPicPr>
          <p:cNvPr id="21" name="オーディオ 20">
            <a:hlinkClick r:id="" action="ppaction://media"/>
            <a:extLst>
              <a:ext uri="{FF2B5EF4-FFF2-40B4-BE49-F238E27FC236}">
                <a16:creationId xmlns:a16="http://schemas.microsoft.com/office/drawing/2014/main" id="{76FED103-7E73-5E04-F947-26768B1D1C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057472434"/>
      </p:ext>
    </p:extLst>
  </p:cSld>
  <p:clrMapOvr>
    <a:masterClrMapping/>
  </p:clrMapOvr>
  <mc:AlternateContent xmlns:mc="http://schemas.openxmlformats.org/markup-compatibility/2006">
    <mc:Choice xmlns:p14="http://schemas.microsoft.com/office/powerpoint/2010/main" Requires="p14">
      <p:transition spd="slow" p14:dur="2000" advTm="51012"/>
    </mc:Choice>
    <mc:Fallback>
      <p:transition spd="slow" advTm="5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運航計画・配船計画・配乗計画の安全性の検討</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運航計画、配船計画、配乗計画の作成</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において、</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必要事項の安全性を検討</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し、内容に同意する</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ことが求められます。</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en-US" altLang="ja-JP" sz="1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検討すべき事項一例</a:t>
            </a:r>
            <a:r>
              <a:rPr lang="en-US" altLang="ja-JP" sz="1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①運航計画及び配船計画の作成時</a:t>
            </a: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使用船舶や陸上施設</a:t>
            </a: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の構造や設備性能、使用港の港勢、並びに</a:t>
            </a:r>
            <a:r>
              <a:rPr lang="ja-JP" altLang="en-US" sz="1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航路の自然的性質及び交通状況　</a:t>
            </a:r>
            <a:endParaRPr lang="en-US" altLang="ja-JP" sz="1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など</a:t>
            </a:r>
          </a:p>
          <a:p>
            <a:pPr marL="0" indent="0">
              <a:buNone/>
            </a:pPr>
            <a:endParaRPr lang="en-US" altLang="ja-JP" sz="1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②配乗計画の作成時</a:t>
            </a: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法定乗組員及びそれ以外の乗組員及び予備員が適正に確保されていること、</a:t>
            </a: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航路の気象海象、地形、障害物、交通事情等に精通した船舶職員　が乗り組むこと</a:t>
            </a: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★小型船舶においては、</a:t>
            </a: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乗組員が船員法第</a:t>
            </a:r>
            <a:r>
              <a:rPr lang="en-US" altLang="ja-JP" sz="1600" kern="100" dirty="0">
                <a:effectLst/>
                <a:latin typeface="游ゴシック" panose="020B0400000000000000" pitchFamily="50" charset="-128"/>
                <a:ea typeface="游ゴシック" panose="020B0400000000000000" pitchFamily="50" charset="-128"/>
                <a:cs typeface="Courier New" panose="02070309020205020404" pitchFamily="49" charset="0"/>
              </a:rPr>
              <a:t>118</a:t>
            </a: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条の４または</a:t>
            </a:r>
            <a:r>
              <a:rPr lang="en-US" altLang="ja-JP" sz="1600" kern="100" dirty="0">
                <a:effectLst/>
                <a:latin typeface="游ゴシック" panose="020B0400000000000000" pitchFamily="50" charset="-128"/>
                <a:ea typeface="游ゴシック" panose="020B0400000000000000" pitchFamily="50" charset="-128"/>
                <a:cs typeface="Courier New" panose="02070309020205020404" pitchFamily="49" charset="0"/>
              </a:rPr>
              <a:t>118</a:t>
            </a: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条の５第</a:t>
            </a:r>
            <a:r>
              <a:rPr lang="en-US" altLang="ja-JP" sz="1600" kern="100" dirty="0">
                <a:effectLst/>
                <a:latin typeface="游ゴシック" panose="020B0400000000000000" pitchFamily="50" charset="-128"/>
                <a:ea typeface="游ゴシック" panose="020B0400000000000000" pitchFamily="50" charset="-128"/>
                <a:cs typeface="Courier New" panose="02070309020205020404" pitchFamily="49" charset="0"/>
              </a:rPr>
              <a:t>1</a:t>
            </a: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項の規定による</a:t>
            </a:r>
            <a:r>
              <a:rPr lang="ja-JP" altLang="en-US" sz="1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特定教育訓練を終了していること　　</a:t>
            </a:r>
            <a:endParaRPr lang="en-US" altLang="ja-JP" sz="1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1600" kern="100" dirty="0">
                <a:effectLst/>
                <a:latin typeface="游ゴシック" panose="020B0400000000000000" pitchFamily="50" charset="-128"/>
                <a:ea typeface="游ゴシック" panose="020B0400000000000000" pitchFamily="50" charset="-128"/>
                <a:cs typeface="Courier New" panose="02070309020205020404" pitchFamily="49" charset="0"/>
              </a:rPr>
              <a:t>　　　　　　　　　　　　　　　　　　　　　　　　　　　　　　　　　　　　　　　　　　　　　など</a:t>
            </a: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11" name="オーディオ 10">
            <a:hlinkClick r:id="" action="ppaction://media"/>
            <a:extLst>
              <a:ext uri="{FF2B5EF4-FFF2-40B4-BE49-F238E27FC236}">
                <a16:creationId xmlns:a16="http://schemas.microsoft.com/office/drawing/2014/main" id="{270CC6D4-3613-9313-2203-C13E4567D5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470293568"/>
      </p:ext>
    </p:extLst>
  </p:cSld>
  <p:clrMapOvr>
    <a:masterClrMapping/>
  </p:clrMapOvr>
  <mc:AlternateContent xmlns:mc="http://schemas.openxmlformats.org/markup-compatibility/2006">
    <mc:Choice xmlns:p14="http://schemas.microsoft.com/office/powerpoint/2010/main" Requires="p14">
      <p:transition spd="slow" p14:dur="2000" advTm="117724"/>
    </mc:Choice>
    <mc:Fallback>
      <p:transition spd="slow" advTm="11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運航前における情報共有、協議等</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の間で</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・互いに気象海象など</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必要事項について情報収集</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を行う</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・必要あれば</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協議</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をする</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運航した場合、または中止した場合</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について、</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の間で</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共有する</a:t>
            </a:r>
            <a:endParaRPr lang="en-US"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ことが求められます。</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lgn="ctr">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↓具体的には</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7" name="オーディオ 6">
            <a:hlinkClick r:id="" action="ppaction://media"/>
            <a:extLst>
              <a:ext uri="{FF2B5EF4-FFF2-40B4-BE49-F238E27FC236}">
                <a16:creationId xmlns:a16="http://schemas.microsoft.com/office/drawing/2014/main" id="{030F1E2F-BABB-00BD-2CCA-75B1AB083C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096975721"/>
      </p:ext>
    </p:extLst>
  </p:cSld>
  <p:clrMapOvr>
    <a:masterClrMapping/>
  </p:clrMapOvr>
  <mc:AlternateContent xmlns:mc="http://schemas.openxmlformats.org/markup-compatibility/2006">
    <mc:Choice xmlns:p14="http://schemas.microsoft.com/office/powerpoint/2010/main" Requires="p14">
      <p:transition spd="slow" p14:dur="2000" advTm="46870"/>
    </mc:Choice>
    <mc:Fallback>
      <p:transition spd="slow" advTm="4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運航前における情報共有、協議等</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6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と</a:t>
            </a:r>
            <a:r>
              <a:rPr lang="ja-JP" altLang="en-US" sz="36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発航予定時刻前</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の決められた時間に、</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気象・海象に関する情報</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を入手する。</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運航中止条件に該当すると確認した時は、</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発航中止を決定し、旅客の下船等措置を取る。　</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6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は運航中止に係る判断にあたり、</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判断困難な時は</a:t>
            </a:r>
            <a:r>
              <a:rPr lang="ja-JP" altLang="en-US" sz="36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と協議</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6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r>
              <a:rPr lang="ja-JP" altLang="en-US" sz="36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からの求めに応じて、</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必要な情報提供、助言等の</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適切な援助</a:t>
            </a:r>
            <a:endParaRPr lang="en-US" altLang="ja-JP" sz="1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7" name="オーディオ 6">
            <a:hlinkClick r:id="" action="ppaction://media"/>
            <a:extLst>
              <a:ext uri="{FF2B5EF4-FFF2-40B4-BE49-F238E27FC236}">
                <a16:creationId xmlns:a16="http://schemas.microsoft.com/office/drawing/2014/main" id="{F580743E-7CE0-3C4D-6624-FA8C0C0186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25050444"/>
      </p:ext>
    </p:extLst>
  </p:cSld>
  <p:clrMapOvr>
    <a:masterClrMapping/>
  </p:clrMapOvr>
  <mc:AlternateContent xmlns:mc="http://schemas.openxmlformats.org/markup-compatibility/2006">
    <mc:Choice xmlns:p14="http://schemas.microsoft.com/office/powerpoint/2010/main" Requires="p14">
      <p:transition spd="slow" p14:dur="2000" advTm="78186"/>
    </mc:Choice>
    <mc:Fallback>
      <p:transition spd="slow" advTm="7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運航前における情報共有、協議等</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運航中止の判断</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を取ったときは、</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速やかに</a:t>
            </a:r>
            <a:r>
              <a:rPr lang="ja-JP" altLang="en-US" sz="28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へ連絡。</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が運航中止</a:t>
            </a:r>
            <a:r>
              <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or</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継続の措置を取った時は、</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へ連絡</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・（逆に）</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運航中止すべきと判断した場合に</a:t>
            </a:r>
            <a:endParaRPr lang="en-US"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かかわらず、</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から</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運航中止の連絡が無い</a:t>
            </a:r>
            <a:endParaRPr lang="en-US"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又は運航する　旨の連絡があるような時も、</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r>
              <a:rPr lang="ja-JP" altLang="en-US" sz="28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へ</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運航中止を指示</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し、</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へ連絡　する</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19" name="オーディオ 18">
            <a:hlinkClick r:id="" action="ppaction://media"/>
            <a:extLst>
              <a:ext uri="{FF2B5EF4-FFF2-40B4-BE49-F238E27FC236}">
                <a16:creationId xmlns:a16="http://schemas.microsoft.com/office/drawing/2014/main" id="{CDA6163B-C800-646C-FB4A-3FAE94E5D5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84770868"/>
      </p:ext>
    </p:extLst>
  </p:cSld>
  <p:clrMapOvr>
    <a:masterClrMapping/>
  </p:clrMapOvr>
  <mc:AlternateContent xmlns:mc="http://schemas.openxmlformats.org/markup-compatibility/2006">
    <mc:Choice xmlns:p14="http://schemas.microsoft.com/office/powerpoint/2010/main" Requires="p14">
      <p:transition spd="slow" p14:dur="2000" advTm="50453"/>
    </mc:Choice>
    <mc:Fallback>
      <p:transition spd="slow" advTm="5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運航前における情報共有、協議等</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・経営の責任者や</a:t>
            </a:r>
            <a:r>
              <a:rPr lang="ja-JP" altLang="en-US" sz="36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は</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運航が中止されるおそれのある情報</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を</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入手した場合には、</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直ちに</a:t>
            </a:r>
            <a:r>
              <a:rPr lang="ja-JP" altLang="en-US" sz="36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へ</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運航可否判断</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を促す</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36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・経営の責任者や</a:t>
            </a:r>
            <a:r>
              <a:rPr lang="ja-JP" altLang="en-US" sz="36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は</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36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から運航継続する旨の連絡を受けた場合、</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その理由を求め、</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理由が適切でなければ</a:t>
            </a:r>
            <a:endParaRPr lang="en-US" altLang="ja-JP"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　運航中止を指示　</a:t>
            </a:r>
            <a:endParaRPr lang="en-US" altLang="ja-JP"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7" name="オーディオ 6">
            <a:hlinkClick r:id="" action="ppaction://media"/>
            <a:extLst>
              <a:ext uri="{FF2B5EF4-FFF2-40B4-BE49-F238E27FC236}">
                <a16:creationId xmlns:a16="http://schemas.microsoft.com/office/drawing/2014/main" id="{C275D8B0-4FBF-1B25-CAFD-5E9D2177F8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492930330"/>
      </p:ext>
    </p:extLst>
  </p:cSld>
  <p:clrMapOvr>
    <a:masterClrMapping/>
  </p:clrMapOvr>
  <mc:AlternateContent xmlns:mc="http://schemas.openxmlformats.org/markup-compatibility/2006">
    <mc:Choice xmlns:p14="http://schemas.microsoft.com/office/powerpoint/2010/main" Requires="p14">
      <p:transition spd="slow" p14:dur="2000" advTm="49480"/>
    </mc:Choice>
    <mc:Fallback>
      <p:transition spd="slow" advTm="4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運航前における情報共有、協議等</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endParaRPr lang="en-US" altLang="ja-JP" sz="36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このように、</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6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6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　の三者で</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情報共有・協議等</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を行い、</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必要に応じて</a:t>
            </a: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互いの判断に対して</a:t>
            </a:r>
            <a:endParaRPr lang="en-US" altLang="ja-JP"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6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確認・フォロー</a:t>
            </a:r>
            <a:r>
              <a:rPr lang="ja-JP" altLang="en-US" sz="3600" kern="100" dirty="0">
                <a:effectLst/>
                <a:latin typeface="游ゴシック" panose="020B0400000000000000" pitchFamily="50" charset="-128"/>
                <a:ea typeface="游ゴシック" panose="020B0400000000000000" pitchFamily="50" charset="-128"/>
                <a:cs typeface="Courier New" panose="02070309020205020404" pitchFamily="49" charset="0"/>
              </a:rPr>
              <a:t>を行っている。</a:t>
            </a:r>
            <a:endParaRPr lang="en-US" altLang="ja-JP" sz="36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11" name="オーディオ 10">
            <a:hlinkClick r:id="" action="ppaction://media"/>
            <a:extLst>
              <a:ext uri="{FF2B5EF4-FFF2-40B4-BE49-F238E27FC236}">
                <a16:creationId xmlns:a16="http://schemas.microsoft.com/office/drawing/2014/main" id="{2F7DD5C1-2E7F-B045-59B7-77239817B7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618338917"/>
      </p:ext>
    </p:extLst>
  </p:cSld>
  <p:clrMapOvr>
    <a:masterClrMapping/>
  </p:clrMapOvr>
  <mc:AlternateContent xmlns:mc="http://schemas.openxmlformats.org/markup-compatibility/2006">
    <mc:Choice xmlns:p14="http://schemas.microsoft.com/office/powerpoint/2010/main" Requires="p14">
      <p:transition spd="slow" p14:dur="2000" advTm="30392"/>
    </mc:Choice>
    <mc:Fallback>
      <p:transition spd="slow" advTm="3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運航管理者からの援助・情報共有</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から臨時寄港する旨の連絡を受けたときは、</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寄港地における使用岸壁の手配　等</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適切な援助　</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を行う。</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は、必要な情報を把握し、</a:t>
            </a: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特に</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官公庁の発する運航に関する情報</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や</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乗船した旅客数及び車両数</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については</a:t>
            </a:r>
            <a:r>
              <a:rPr lang="ja-JP" altLang="en-US" sz="2800" kern="100" dirty="0">
                <a:solidFill>
                  <a:srgbClr val="0070C0"/>
                </a:solidFill>
                <a:latin typeface="游ゴシック" panose="020B0400000000000000" pitchFamily="50" charset="-128"/>
                <a:ea typeface="游ゴシック" panose="020B0400000000000000" pitchFamily="50" charset="-128"/>
                <a:cs typeface="Courier New" panose="02070309020205020404" pitchFamily="49" charset="0"/>
              </a:rPr>
              <a:t>必ず</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その他の事項については</a:t>
            </a:r>
            <a:r>
              <a:rPr lang="ja-JP" altLang="en-US" sz="2800" kern="100" dirty="0">
                <a:solidFill>
                  <a:srgbClr val="0070C0"/>
                </a:solidFill>
                <a:latin typeface="游ゴシック" panose="020B0400000000000000" pitchFamily="50" charset="-128"/>
                <a:ea typeface="游ゴシック" panose="020B0400000000000000" pitchFamily="50" charset="-128"/>
                <a:cs typeface="Courier New" panose="02070309020205020404" pitchFamily="49" charset="0"/>
              </a:rPr>
              <a:t>必要に応じ</a:t>
            </a:r>
            <a:r>
              <a:rPr lang="ja-JP" altLang="en-US" sz="2800" kern="100" dirty="0">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に連絡する</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1800" kern="100" dirty="0">
                <a:solidFill>
                  <a:srgbClr val="0070C0"/>
                </a:solidFill>
                <a:latin typeface="游ゴシック" panose="020B0400000000000000" pitchFamily="50" charset="-128"/>
                <a:ea typeface="游ゴシック" panose="020B0400000000000000" pitchFamily="50" charset="-128"/>
                <a:cs typeface="Courier New" panose="02070309020205020404" pitchFamily="49" charset="0"/>
              </a:rPr>
              <a:t>必要に応じて</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船長に連絡するその他の事項</a:t>
            </a: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a:t>
            </a:r>
            <a:endPar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(1)</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　気象・海象に関する情報　</a:t>
            </a: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(2)</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　港内事情、航路の自然的性質</a:t>
            </a:r>
          </a:p>
          <a:p>
            <a:pPr marL="0" indent="0">
              <a:buNone/>
            </a:pP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(3)</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　陸上施設の状況　</a:t>
            </a: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(4)</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　営業所における乗船待ちの旅客数及び車両数</a:t>
            </a:r>
          </a:p>
          <a:p>
            <a:pPr marL="0" indent="0">
              <a:buNone/>
            </a:pP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(5)</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　船舶の動静　</a:t>
            </a:r>
            <a:r>
              <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rPr>
              <a:t>(6)</a:t>
            </a:r>
            <a:r>
              <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rPr>
              <a:t>　その他航行の安全の確保のために必要な事項　</a:t>
            </a: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7" name="オーディオ 6">
            <a:hlinkClick r:id="" action="ppaction://media"/>
            <a:extLst>
              <a:ext uri="{FF2B5EF4-FFF2-40B4-BE49-F238E27FC236}">
                <a16:creationId xmlns:a16="http://schemas.microsoft.com/office/drawing/2014/main" id="{9BD4F1BD-8357-494A-A821-3E9A78FFCF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57146554"/>
      </p:ext>
    </p:extLst>
  </p:cSld>
  <p:clrMapOvr>
    <a:masterClrMapping/>
  </p:clrMapOvr>
  <mc:AlternateContent xmlns:mc="http://schemas.openxmlformats.org/markup-compatibility/2006">
    <mc:Choice xmlns:p14="http://schemas.microsoft.com/office/powerpoint/2010/main" Requires="p14">
      <p:transition spd="slow" p14:dur="2000" advTm="80557"/>
    </mc:Choice>
    <mc:Fallback>
      <p:transition spd="slow" advTm="8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992560" y="2674947"/>
            <a:ext cx="7920880" cy="1508105"/>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highlight>
                  <a:srgbClr val="FFFF00"/>
                </a:highlight>
              </a:rPr>
              <a:t>安全統括管理者・運航管理者資格者証制度</a:t>
            </a:r>
            <a:r>
              <a:rPr lang="en-US" altLang="ja-JP" sz="2400" dirty="0">
                <a:highlight>
                  <a:srgbClr val="FFFF00"/>
                </a:highlight>
              </a:rPr>
              <a:t>(</a:t>
            </a:r>
            <a:r>
              <a:rPr lang="ja-JP" altLang="en-US" sz="2400" dirty="0">
                <a:highlight>
                  <a:srgbClr val="FFFF00"/>
                </a:highlight>
              </a:rPr>
              <a:t>おさらい</a:t>
            </a:r>
            <a:r>
              <a:rPr lang="en-US" altLang="ja-JP" sz="2400" dirty="0">
                <a:highlight>
                  <a:srgbClr val="FFFF00"/>
                </a:highlight>
              </a:rPr>
              <a:t>)</a:t>
            </a:r>
          </a:p>
          <a:p>
            <a:pPr marL="342900" indent="-342900">
              <a:spcAft>
                <a:spcPts val="1200"/>
              </a:spcAft>
              <a:buFont typeface="+mj-lt"/>
              <a:buAutoNum type="arabicPeriod"/>
            </a:pPr>
            <a:r>
              <a:rPr lang="ja-JP" altLang="en-US" sz="2400" dirty="0"/>
              <a:t>安全統括管理者・運航管理者試験制度</a:t>
            </a:r>
            <a:r>
              <a:rPr lang="en-US" altLang="ja-JP" sz="2400" dirty="0"/>
              <a:t>(</a:t>
            </a:r>
            <a:r>
              <a:rPr lang="ja-JP" altLang="en-US" sz="2400" dirty="0"/>
              <a:t>おさらい</a:t>
            </a:r>
            <a:r>
              <a:rPr lang="en-US" altLang="ja-JP" sz="2400" dirty="0"/>
              <a:t>)</a:t>
            </a:r>
            <a:endParaRPr lang="ja-JP" altLang="en-US" sz="2400" dirty="0"/>
          </a:p>
          <a:p>
            <a:pPr marL="342900" indent="-342900">
              <a:spcAft>
                <a:spcPts val="1200"/>
              </a:spcAft>
              <a:buFont typeface="+mj-lt"/>
              <a:buAutoNum type="arabicPeriod"/>
            </a:pPr>
            <a:r>
              <a:rPr lang="ja-JP" altLang="en-US" sz="2400" dirty="0"/>
              <a:t>安全統括管理者・運航管理者の業務について</a:t>
            </a:r>
            <a:endParaRPr lang="en-US" altLang="ja-JP"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endParaRPr kumimoji="1" lang="ja-JP" altLang="en-US" dirty="0"/>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2</a:t>
            </a:fld>
            <a:endParaRPr lang="en-US" altLang="ja-JP"/>
          </a:p>
        </p:txBody>
      </p:sp>
      <p:pic>
        <p:nvPicPr>
          <p:cNvPr id="5" name="オーディオ 4">
            <a:hlinkClick r:id="" action="ppaction://media"/>
            <a:extLst>
              <a:ext uri="{FF2B5EF4-FFF2-40B4-BE49-F238E27FC236}">
                <a16:creationId xmlns:a16="http://schemas.microsoft.com/office/drawing/2014/main" id="{C659BE4E-8449-9F17-93DD-1E63B1F98E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562338365"/>
      </p:ext>
    </p:extLst>
  </p:cSld>
  <p:clrMapOvr>
    <a:masterClrMapping/>
  </p:clrMapOvr>
  <mc:AlternateContent xmlns:mc="http://schemas.openxmlformats.org/markup-compatibility/2006">
    <mc:Choice xmlns:p14="http://schemas.microsoft.com/office/powerpoint/2010/main" Requires="p14">
      <p:transition spd="slow" p14:dur="2000" advTm="26933"/>
    </mc:Choice>
    <mc:Fallback>
      <p:transition spd="slow" advTm="2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事故発生時の対応</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4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4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0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000" kern="100" dirty="0">
                <a:effectLst/>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からの連絡で</a:t>
            </a:r>
            <a:r>
              <a:rPr lang="ja-JP" altLang="en-US"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事故発生を知ったとき</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船舶の動静を把握できない</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とき　は</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　事故処理基準に定める措置をとり、</a:t>
            </a:r>
            <a:r>
              <a:rPr lang="ja-JP" altLang="en-US" sz="20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へ</a:t>
            </a:r>
            <a:r>
              <a:rPr lang="ja-JP" altLang="en-US"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連絡</a:t>
            </a:r>
            <a:endParaRPr lang="en-US" altLang="ja-JP"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・事故発生を知ったときは、</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関係運輸局や海上保安官署へも報告</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し助言を求める</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4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4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の対応</a:t>
            </a:r>
            <a:r>
              <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0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事故発生を知ったとき</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　事故処理基準に定める措置をとり、</a:t>
            </a:r>
            <a:r>
              <a:rPr lang="ja-JP" altLang="en-US"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経営責任者へ速報</a:t>
            </a:r>
            <a:endParaRPr lang="en-US" altLang="ja-JP"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・経営責任者と安全統括管理者は</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0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事故状況や被害規模を把握分析</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の上、</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　運航再開前に適切な対応措置を行い、現場のリスクを明らかにし、　　</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　必要な対応を取る</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29</a:t>
            </a:fld>
            <a:endParaRPr lang="en-US" altLang="ja-JP" dirty="0"/>
          </a:p>
        </p:txBody>
      </p:sp>
      <p:pic>
        <p:nvPicPr>
          <p:cNvPr id="11" name="オーディオ 10">
            <a:hlinkClick r:id="" action="ppaction://media"/>
            <a:extLst>
              <a:ext uri="{FF2B5EF4-FFF2-40B4-BE49-F238E27FC236}">
                <a16:creationId xmlns:a16="http://schemas.microsoft.com/office/drawing/2014/main" id="{D685BA8E-7AB9-2B30-396F-F1543BF753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333155369"/>
      </p:ext>
    </p:extLst>
  </p:cSld>
  <p:clrMapOvr>
    <a:masterClrMapping/>
  </p:clrMapOvr>
  <mc:AlternateContent xmlns:mc="http://schemas.openxmlformats.org/markup-compatibility/2006">
    <mc:Choice xmlns:p14="http://schemas.microsoft.com/office/powerpoint/2010/main" Requires="p14">
      <p:transition spd="slow" p14:dur="2000" advTm="89999"/>
    </mc:Choice>
    <mc:Fallback>
      <p:transition spd="slow" advTm="8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日々の点検</a:t>
            </a:r>
            <a:r>
              <a:rPr kumimoji="1" lang="en-US" altLang="ja-JP" dirty="0"/>
              <a:t>【</a:t>
            </a:r>
            <a:r>
              <a:rPr kumimoji="1" lang="ja-JP" altLang="en-US" dirty="0"/>
              <a:t>船舶・陸上施設の点検整備</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船舶の点検整備</a:t>
            </a:r>
            <a:r>
              <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highlight>
                  <a:srgbClr val="00FF00"/>
                </a:highlight>
                <a:latin typeface="游ゴシック" panose="020B0400000000000000" pitchFamily="50" charset="-128"/>
                <a:ea typeface="游ゴシック" panose="020B0400000000000000" pitchFamily="50" charset="-128"/>
                <a:cs typeface="Courier New" panose="02070309020205020404" pitchFamily="49" charset="0"/>
              </a:rPr>
              <a:t>船長</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原則</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毎日</a:t>
            </a:r>
            <a:r>
              <a:rPr lang="en-US" altLang="ja-JP"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1</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回以上</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船舶の設備、装置について点検を行い、</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異常があれば</a:t>
            </a:r>
            <a:r>
              <a:rPr lang="ja-JP" altLang="en-US" sz="2800" kern="100" dirty="0">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へ報告</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は</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担当部署へ通報</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し、対応措置の検討、</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修復整備を求める</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陸上施設の点検</a:t>
            </a:r>
            <a:r>
              <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毎日</a:t>
            </a:r>
            <a:r>
              <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rPr>
              <a:t>1</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回以上</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陸上施設点検簿に基づいて点検</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を行い、</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異常があれば担当部署へ通報し、修復整備を求める</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→点検を行った際は、</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必ず記録し</a:t>
            </a:r>
            <a:r>
              <a:rPr lang="en-US" altLang="ja-JP"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1</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年間保存</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して下さい</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11" name="オーディオ 10">
            <a:hlinkClick r:id="" action="ppaction://media"/>
            <a:extLst>
              <a:ext uri="{FF2B5EF4-FFF2-40B4-BE49-F238E27FC236}">
                <a16:creationId xmlns:a16="http://schemas.microsoft.com/office/drawing/2014/main" id="{F6F07C0C-029E-CC15-56F4-81AAEEAABA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518530761"/>
      </p:ext>
    </p:extLst>
  </p:cSld>
  <p:clrMapOvr>
    <a:masterClrMapping/>
  </p:clrMapOvr>
  <mc:AlternateContent xmlns:mc="http://schemas.openxmlformats.org/markup-compatibility/2006">
    <mc:Choice xmlns:p14="http://schemas.microsoft.com/office/powerpoint/2010/main" Requires="p14">
      <p:transition spd="slow" p14:dur="2000" advTm="104375"/>
    </mc:Choice>
    <mc:Fallback>
      <p:transition spd="slow" advTm="10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教育訓練</a:t>
            </a:r>
            <a:r>
              <a:rPr kumimoji="1" lang="en-US" altLang="ja-JP" dirty="0"/>
              <a:t>【</a:t>
            </a:r>
            <a:r>
              <a:rPr kumimoji="1" lang="ja-JP" altLang="en-US" dirty="0"/>
              <a:t>安全教育</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安全教育の実施</a:t>
            </a:r>
            <a:r>
              <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2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及び</a:t>
            </a:r>
            <a:r>
              <a:rPr lang="ja-JP" altLang="en-US" sz="32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32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安全管理規程</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32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関係法令</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その他輸送の安全の確保のために必要な事項</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について、</a:t>
            </a:r>
            <a:r>
              <a:rPr lang="ja-JP" altLang="en-US" sz="32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定期的に</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安全教育を実施。</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★安全管理規程：</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その事業者における</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32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安全な運航のための動き方を定めたもの</a:t>
            </a:r>
            <a:endParaRPr lang="en-US" altLang="ja-JP" sz="32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　→→読み合わせなどを行い周知徹底を</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8" name="オーディオ 7">
            <a:hlinkClick r:id="" action="ppaction://media"/>
            <a:extLst>
              <a:ext uri="{FF2B5EF4-FFF2-40B4-BE49-F238E27FC236}">
                <a16:creationId xmlns:a16="http://schemas.microsoft.com/office/drawing/2014/main" id="{99629F8D-A1F0-FBA7-2A79-E021A3032E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871449651"/>
      </p:ext>
    </p:extLst>
  </p:cSld>
  <p:clrMapOvr>
    <a:masterClrMapping/>
  </p:clrMapOvr>
  <mc:AlternateContent xmlns:mc="http://schemas.openxmlformats.org/markup-compatibility/2006">
    <mc:Choice xmlns:p14="http://schemas.microsoft.com/office/powerpoint/2010/main" Requires="p14">
      <p:transition spd="slow" p14:dur="2000" advTm="54902"/>
    </mc:Choice>
    <mc:Fallback>
      <p:transition spd="slow" advTm="5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教育訓練</a:t>
            </a:r>
            <a:r>
              <a:rPr kumimoji="1" lang="en-US" altLang="ja-JP" dirty="0"/>
              <a:t>【</a:t>
            </a:r>
            <a:r>
              <a:rPr kumimoji="1" lang="ja-JP" altLang="en-US" dirty="0"/>
              <a:t>訓練</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0" y="656160"/>
            <a:ext cx="9849544" cy="6092849"/>
          </a:xfrm>
        </p:spPr>
        <p:txBody>
          <a:bodyPr/>
          <a:lstStyle/>
          <a:p>
            <a:pPr marL="0" indent="0">
              <a:buNone/>
            </a:pPr>
            <a:r>
              <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事故処理訓練の実施</a:t>
            </a:r>
            <a:r>
              <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及び</a:t>
            </a:r>
            <a:r>
              <a:rPr lang="ja-JP" altLang="en-US" sz="2800" kern="100" dirty="0">
                <a:effectLst/>
                <a:highlight>
                  <a:srgbClr val="00FFFF"/>
                </a:highlight>
                <a:latin typeface="游ゴシック" panose="020B0400000000000000" pitchFamily="50" charset="-128"/>
                <a:ea typeface="游ゴシック" panose="020B0400000000000000" pitchFamily="50" charset="-128"/>
                <a:cs typeface="Courier New" panose="02070309020205020404" pitchFamily="49" charset="0"/>
              </a:rPr>
              <a:t>運航管理者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全社的体制で処理する規模の事故　</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を想定した</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実践的な</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事故処理及び避難港の活用に関する</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訓練</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を計画し、</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年</a:t>
            </a:r>
            <a:r>
              <a:rPr lang="en-US"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1</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回以上</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実施　</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★実際に身体を動かしてやってみて、見直しを行う</a:t>
            </a:r>
            <a:endParaRPr lang="en-US" altLang="ja-JP"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→→「頭で動き方を理解していても、</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いざという時にその通りに動けなかった</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「やってみたら</a:t>
            </a:r>
            <a:r>
              <a:rPr lang="ja-JP" altLang="en-US" sz="28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そもそも体制自体が不十分</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で、</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改善の余地があった」ということもあり得る　</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→→→これらの教育、訓練を行った際も必ず記録を取る。</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ja-JP" sz="1200" spc="5" dirty="0">
              <a:effectLst/>
              <a:latin typeface="Century" panose="02040604050505020304" pitchFamily="18" charset="0"/>
              <a:ea typeface="ＭＳ ゴシック" panose="020B0609070205080204" pitchFamily="49" charset="-128"/>
              <a:cs typeface="ＭＳ ゴシック" panose="020B0609070205080204" pitchFamily="49" charset="-128"/>
            </a:endParaRPr>
          </a:p>
          <a:p>
            <a:pPr marL="0" indent="0">
              <a:buNone/>
            </a:pPr>
            <a:endParaRPr lang="ja-JP" altLang="en-US" sz="1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endParaRPr lang="en-US" altLang="ja-JP" dirty="0"/>
          </a:p>
          <a:p>
            <a:pPr>
              <a:defRPr/>
            </a:pPr>
            <a:endParaRPr lang="en-US" altLang="ja-JP" dirty="0"/>
          </a:p>
        </p:txBody>
      </p:sp>
      <p:pic>
        <p:nvPicPr>
          <p:cNvPr id="7" name="オーディオ 6">
            <a:hlinkClick r:id="" action="ppaction://media"/>
            <a:extLst>
              <a:ext uri="{FF2B5EF4-FFF2-40B4-BE49-F238E27FC236}">
                <a16:creationId xmlns:a16="http://schemas.microsoft.com/office/drawing/2014/main" id="{0574247D-7D31-CA53-9CBF-D4C4F79BB1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23670783"/>
      </p:ext>
    </p:extLst>
  </p:cSld>
  <p:clrMapOvr>
    <a:masterClrMapping/>
  </p:clrMapOvr>
  <mc:AlternateContent xmlns:mc="http://schemas.openxmlformats.org/markup-compatibility/2006">
    <mc:Choice xmlns:p14="http://schemas.microsoft.com/office/powerpoint/2010/main" Requires="p14">
      <p:transition spd="slow" p14:dur="2000" advTm="99078"/>
    </mc:Choice>
    <mc:Fallback>
      <p:transition spd="slow" advTm="99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輸送の安全に係る情報の公表</a:t>
            </a:r>
            <a:r>
              <a:rPr kumimoji="1" lang="en-US" altLang="ja-JP" dirty="0"/>
              <a:t>〈</a:t>
            </a:r>
            <a:r>
              <a:rPr kumimoji="1" lang="ja-JP" altLang="en-US" dirty="0"/>
              <a:t>安全統括管理者</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237312"/>
          </a:xfrm>
        </p:spPr>
        <p:txBody>
          <a:bodyPr/>
          <a:lstStyle/>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①インターネット等その他適切な方法にて公表</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事業の</a:t>
            </a:r>
            <a:r>
              <a:rPr lang="ja-JP"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輸送の安全に関する基本的な方針</a:t>
            </a:r>
            <a:r>
              <a:rPr lang="ja-JP" altLang="en-US"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latin typeface="游ゴシック" panose="020B0400000000000000" pitchFamily="50" charset="-128"/>
                <a:ea typeface="游ゴシック" panose="020B0400000000000000" pitchFamily="50" charset="-128"/>
                <a:cs typeface="Courier New" panose="02070309020205020404" pitchFamily="49" charset="0"/>
              </a:rPr>
              <a:t>輸送の安全に関する</a:t>
            </a:r>
            <a:r>
              <a:rPr lang="ja-JP"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重点施策及びその達成状況</a:t>
            </a:r>
            <a:r>
              <a:rPr lang="ja-JP" altLang="en-US"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安全管理規程（運航可否判断のフロー図を含む）</a:t>
            </a:r>
            <a:r>
              <a:rPr lang="ja-JP" altLang="en-US"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安全統括管理者、運航管理者に係る情報</a:t>
            </a:r>
            <a:endParaRPr lang="en-US"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latin typeface="游ゴシック" panose="020B0400000000000000" pitchFamily="50" charset="-128"/>
                <a:ea typeface="游ゴシック" panose="020B0400000000000000" pitchFamily="50" charset="-128"/>
                <a:cs typeface="Courier New" panose="02070309020205020404" pitchFamily="49" charset="0"/>
              </a:rPr>
              <a:t>（特定の個人を識別することができる情報を除く）</a:t>
            </a:r>
            <a:r>
              <a:rPr lang="ja-JP" altLang="en-US"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rPr>
              <a:t>　　など</a:t>
            </a:r>
            <a:endParaRPr lang="en-US" altLang="ja-JP" sz="2000" kern="100" dirty="0">
              <a:solidFill>
                <a:srgbClr val="FF0000"/>
              </a:solidFill>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0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②</a:t>
            </a:r>
            <a:r>
              <a:rPr lang="ja-JP" altLang="en-US" sz="2800" kern="100" dirty="0">
                <a:solidFill>
                  <a:srgbClr val="0070C0"/>
                </a:solidFill>
                <a:latin typeface="游ゴシック" panose="020B0400000000000000" pitchFamily="50" charset="-128"/>
                <a:ea typeface="游ゴシック" panose="020B0400000000000000" pitchFamily="50" charset="-128"/>
                <a:cs typeface="Courier New" panose="02070309020205020404" pitchFamily="49" charset="0"/>
              </a:rPr>
              <a:t>毎事業年度の経過後１００日以内</a:t>
            </a: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に、</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インターネット等適切な方法により公表</a:t>
            </a:r>
          </a:p>
          <a:p>
            <a:pPr marL="0" indent="0">
              <a:buNone/>
            </a:pPr>
            <a:r>
              <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rPr>
              <a:t>　＋遅滞なく、その内容を運輸局等に報告</a:t>
            </a:r>
          </a:p>
          <a:p>
            <a:pPr marL="0" indent="0">
              <a:buNone/>
            </a:pPr>
            <a:r>
              <a:rPr lang="ja-JP" altLang="en-US" sz="2000" kern="100" dirty="0">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latin typeface="游ゴシック" panose="020B0400000000000000" pitchFamily="50" charset="-128"/>
                <a:ea typeface="游ゴシック" panose="020B0400000000000000" pitchFamily="50" charset="-128"/>
                <a:cs typeface="Courier New" panose="02070309020205020404" pitchFamily="49" charset="0"/>
              </a:rPr>
              <a:t>事業の</a:t>
            </a: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用に供する</a:t>
            </a:r>
            <a:r>
              <a:rPr lang="ja-JP" altLang="ja-JP"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rPr>
              <a:t>船舶ごとの救命設備</a:t>
            </a:r>
            <a:endParaRPr lang="en-US" altLang="ja-JP"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rPr>
              <a:t>及び通信設備の搭載の状況その他の事業の用に供する船舶</a:t>
            </a: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に係る情報</a:t>
            </a:r>
            <a:r>
              <a:rPr lang="ja-JP" altLang="en-US"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事業の用に供する</a:t>
            </a:r>
            <a:r>
              <a:rPr lang="ja-JP" altLang="ja-JP"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rPr>
              <a:t>船舶の事故に係る情報</a:t>
            </a:r>
            <a:r>
              <a:rPr lang="ja-JP" altLang="en-US"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rPr>
              <a:t>　など</a:t>
            </a:r>
            <a:endParaRPr lang="en-US" altLang="ja-JP" sz="20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r>
              <a:rPr lang="ja-JP" altLang="en-US" dirty="0"/>
              <a:t>　</a:t>
            </a:r>
            <a:fld id="{651FC12D-27C1-4F31-90C9-A93D49E44687}" type="slidenum">
              <a:rPr lang="en-US" altLang="ja-JP" smtClean="0"/>
              <a:pPr>
                <a:defRPr/>
              </a:pPr>
              <a:t>33</a:t>
            </a:fld>
            <a:endParaRPr lang="en-US" altLang="ja-JP" dirty="0"/>
          </a:p>
        </p:txBody>
      </p:sp>
      <p:pic>
        <p:nvPicPr>
          <p:cNvPr id="7" name="オーディオ 6">
            <a:hlinkClick r:id="" action="ppaction://media"/>
            <a:extLst>
              <a:ext uri="{FF2B5EF4-FFF2-40B4-BE49-F238E27FC236}">
                <a16:creationId xmlns:a16="http://schemas.microsoft.com/office/drawing/2014/main" id="{9AE19DB7-6746-6D79-9463-F84D5E2366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222892260"/>
      </p:ext>
    </p:extLst>
  </p:cSld>
  <p:clrMapOvr>
    <a:masterClrMapping/>
  </p:clrMapOvr>
  <mc:AlternateContent xmlns:mc="http://schemas.openxmlformats.org/markup-compatibility/2006">
    <mc:Choice xmlns:p14="http://schemas.microsoft.com/office/powerpoint/2010/main" Requires="p14">
      <p:transition spd="slow" p14:dur="2000" advTm="101360"/>
    </mc:Choice>
    <mc:Fallback>
      <p:transition spd="slow" advTm="10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運輸安全マネジメント制度</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運輸安全マネジメント</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とは</a:t>
            </a:r>
            <a:endPar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「安全性の向上のための運営の方法　を考える」　</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もの</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この</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運輸安全マネジメント制度において</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は</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「安全性の向上のために取り組んでいただきたい項目」</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として</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en-US"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14</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項目の「ガイドライン」</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を定めています。</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この</a:t>
            </a:r>
            <a:r>
              <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14</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項目を実施することで、</a:t>
            </a: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｢計画をたて、実施し、自らの取組をチェックし、見直しを行う｣と</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いう</a:t>
            </a:r>
            <a:r>
              <a:rPr lang="en-US"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PDCA</a:t>
            </a:r>
            <a:r>
              <a:rPr lang="ja-JP" altLang="ja-JP" sz="24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サイクルの流れが出来上がります</a:t>
            </a:r>
            <a:r>
              <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800" kern="100" dirty="0">
                <a:effectLst/>
                <a:highlight>
                  <a:srgbClr val="FF0000"/>
                </a:highlight>
                <a:latin typeface="游ゴシック" panose="020B0400000000000000" pitchFamily="50" charset="-128"/>
                <a:ea typeface="游ゴシック" panose="020B0400000000000000" pitchFamily="50" charset="-128"/>
                <a:cs typeface="Courier New" panose="02070309020205020404" pitchFamily="49" charset="0"/>
              </a:rPr>
              <a:t>安全統括管理者</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には、</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経営トップの指示のもと、</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この</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安全管理体制の</a:t>
            </a:r>
            <a:r>
              <a:rPr lang="en-US"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PDCA</a:t>
            </a:r>
            <a:r>
              <a:rPr lang="ja-JP"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サイクルを回す</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ための</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責務、権限があ</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ります</a:t>
            </a:r>
            <a:endParaRPr lang="ja-JP" altLang="ja-JP" sz="24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34</a:t>
            </a:fld>
            <a:endParaRPr lang="en-US" altLang="ja-JP" dirty="0"/>
          </a:p>
        </p:txBody>
      </p:sp>
      <p:pic>
        <p:nvPicPr>
          <p:cNvPr id="7" name="オーディオ 6">
            <a:hlinkClick r:id="" action="ppaction://media"/>
            <a:extLst>
              <a:ext uri="{FF2B5EF4-FFF2-40B4-BE49-F238E27FC236}">
                <a16:creationId xmlns:a16="http://schemas.microsoft.com/office/drawing/2014/main" id="{741A3F1E-4BCE-B3C9-9352-9E715BC11A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369486790"/>
      </p:ext>
    </p:extLst>
  </p:cSld>
  <p:clrMapOvr>
    <a:masterClrMapping/>
  </p:clrMapOvr>
  <mc:AlternateContent xmlns:mc="http://schemas.openxmlformats.org/markup-compatibility/2006">
    <mc:Choice xmlns:p14="http://schemas.microsoft.com/office/powerpoint/2010/main" Requires="p14">
      <p:transition spd="slow" p14:dur="2000" advTm="58220"/>
    </mc:Choice>
    <mc:Fallback>
      <p:transition spd="slow" advTm="5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運輸安全マネジメント制度</a:t>
            </a:r>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rPr>
              <a:t>14</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項目のガイドライン：これを実施することで、</a:t>
            </a:r>
            <a:r>
              <a:rPr lang="ja-JP" altLang="en-US" sz="32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rPr>
              <a:t>安全管理についての</a:t>
            </a:r>
            <a:r>
              <a:rPr lang="en-US" altLang="ja-JP" sz="32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rPr>
              <a:t>PDCA</a:t>
            </a:r>
            <a:r>
              <a:rPr lang="ja-JP" altLang="en-US" sz="32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rPr>
              <a:t>サイクル</a:t>
            </a:r>
            <a:r>
              <a:rPr lang="ja-JP" altLang="en-US" sz="3200" kern="100" dirty="0">
                <a:effectLst/>
                <a:latin typeface="游ゴシック" panose="020B0400000000000000" pitchFamily="50" charset="-128"/>
                <a:ea typeface="游ゴシック" panose="020B0400000000000000" pitchFamily="50" charset="-128"/>
                <a:cs typeface="Courier New" panose="02070309020205020404" pitchFamily="49" charset="0"/>
              </a:rPr>
              <a:t>が出来上がる</a:t>
            </a:r>
            <a:endParaRPr lang="en-US"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①経営トップの責務　②安全方針　③安全重点施策</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④安全統括管理者の責務　⑤要員の責任・権限</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⑥情報伝達及びコミュニケーションの確保</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⑦事故・ヒヤリハット情報等の収集・活用</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⑧重大な事故等への対応　⑨関係法令等の遵守の確保</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⑩安全管理体制の構築・改善に必要な教育・訓練等</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⑪内部監査⑫マネジメントレビューと継続的改善</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⑬文書の作成及び管理⑭記録の作成及び維持</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→実は、</a:t>
            </a:r>
            <a:r>
              <a:rPr lang="ja-JP" altLang="en-US" sz="28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rPr>
              <a:t>安全管理規程の項目と近い</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ものがある</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＝安全管理規程の項目を</a:t>
            </a:r>
            <a:r>
              <a:rPr lang="ja-JP" altLang="en-US" sz="24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rPr>
              <a:t>遵守</a:t>
            </a:r>
            <a:r>
              <a:rPr lang="ja-JP" altLang="en-US" sz="2400" kern="100" dirty="0">
                <a:effectLst/>
                <a:latin typeface="游ゴシック" panose="020B0400000000000000" pitchFamily="50" charset="-128"/>
                <a:ea typeface="游ゴシック" panose="020B0400000000000000" pitchFamily="50" charset="-128"/>
                <a:cs typeface="Courier New" panose="02070309020205020404" pitchFamily="49" charset="0"/>
              </a:rPr>
              <a:t>する＝安全管理の</a:t>
            </a:r>
            <a:r>
              <a:rPr lang="en-US" altLang="ja-JP" sz="24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rPr>
              <a:t>PDCA</a:t>
            </a:r>
            <a:r>
              <a:rPr lang="ja-JP" altLang="en-US" sz="24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rPr>
              <a:t>サイクルが回る</a:t>
            </a:r>
            <a:endParaRPr lang="en-US" altLang="ja-JP" sz="2400" kern="100" dirty="0">
              <a:effectLst/>
              <a:highlight>
                <a:srgbClr val="FFFF00"/>
              </a:highligh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ja-JP" sz="32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35</a:t>
            </a:fld>
            <a:endParaRPr lang="en-US" altLang="ja-JP" dirty="0"/>
          </a:p>
        </p:txBody>
      </p:sp>
      <p:pic>
        <p:nvPicPr>
          <p:cNvPr id="7" name="オーディオ 6">
            <a:hlinkClick r:id="" action="ppaction://media"/>
            <a:extLst>
              <a:ext uri="{FF2B5EF4-FFF2-40B4-BE49-F238E27FC236}">
                <a16:creationId xmlns:a16="http://schemas.microsoft.com/office/drawing/2014/main" id="{C423996E-A0C4-391D-900A-6AF8F2CA25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074934092"/>
      </p:ext>
    </p:extLst>
  </p:cSld>
  <p:clrMapOvr>
    <a:masterClrMapping/>
  </p:clrMapOvr>
  <mc:AlternateContent xmlns:mc="http://schemas.openxmlformats.org/markup-compatibility/2006">
    <mc:Choice xmlns:p14="http://schemas.microsoft.com/office/powerpoint/2010/main" Requires="p14">
      <p:transition spd="slow" p14:dur="2000" advTm="79824"/>
    </mc:Choice>
    <mc:Fallback>
      <p:transition spd="slow" advTm="7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運輸安全マネジメント制度</a:t>
            </a:r>
            <a:r>
              <a:rPr kumimoji="1" lang="en-US" altLang="ja-JP" dirty="0"/>
              <a:t>【</a:t>
            </a:r>
            <a:r>
              <a:rPr kumimoji="1" lang="ja-JP" altLang="en-US" dirty="0"/>
              <a:t>安全方針</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安全方針</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輸送の安全の確保に関する</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事業者の全体的な意図及び方向性</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を明確にした　もの</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具体的には</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会社創設時より掲げている社是に、</a:t>
            </a: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関係法令等の遵守や安全最優先の原則、</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継続的改善を行うこと</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等を追加して</a:t>
            </a: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自社の事業環境等を加味した安全方針</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を作成　し　</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内部で周知徹底、実践させること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が重要です。</a:t>
            </a:r>
          </a:p>
          <a:p>
            <a:pPr marL="0" indent="0">
              <a:buNone/>
            </a:pP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36</a:t>
            </a:fld>
            <a:endParaRPr lang="en-US" altLang="ja-JP" dirty="0"/>
          </a:p>
        </p:txBody>
      </p:sp>
      <p:pic>
        <p:nvPicPr>
          <p:cNvPr id="11" name="オーディオ 10">
            <a:hlinkClick r:id="" action="ppaction://media"/>
            <a:extLst>
              <a:ext uri="{FF2B5EF4-FFF2-40B4-BE49-F238E27FC236}">
                <a16:creationId xmlns:a16="http://schemas.microsoft.com/office/drawing/2014/main" id="{B59AA291-FED3-969A-B00A-C528712994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130795951"/>
      </p:ext>
    </p:extLst>
  </p:cSld>
  <p:clrMapOvr>
    <a:masterClrMapping/>
  </p:clrMapOvr>
  <mc:AlternateContent xmlns:mc="http://schemas.openxmlformats.org/markup-compatibility/2006">
    <mc:Choice xmlns:p14="http://schemas.microsoft.com/office/powerpoint/2010/main" Requires="p14">
      <p:transition spd="slow" p14:dur="2000" advTm="35971"/>
    </mc:Choice>
    <mc:Fallback>
      <p:transition spd="slow" advTm="35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運輸安全マネジメント制度</a:t>
            </a:r>
            <a:r>
              <a:rPr kumimoji="1" lang="en-US" altLang="ja-JP" dirty="0"/>
              <a:t>【</a:t>
            </a:r>
            <a:r>
              <a:rPr kumimoji="1" lang="ja-JP" altLang="en-US" dirty="0"/>
              <a:t>安全重点施策</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安全重点施策</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↑安全方針の実現　のために向けた</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具体的・数値的な目標　</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と</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その</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目標達成のための計画　</a:t>
            </a:r>
            <a:endParaRPr lang="en-US"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→作成して終わり　ではなく、</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進捗・達成状況を適宜把握すること　</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が大切</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取組の一例</a:t>
            </a:r>
            <a:r>
              <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安全方針、安全重点施策が書かれた紙　を</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携帯サイズにしてパウチ　して</a:t>
            </a:r>
            <a:endParaRPr lang="en-US"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　社員に配布して周知徹底</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する　等</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37</a:t>
            </a:fld>
            <a:endParaRPr lang="en-US" altLang="ja-JP" dirty="0"/>
          </a:p>
        </p:txBody>
      </p:sp>
      <p:pic>
        <p:nvPicPr>
          <p:cNvPr id="7" name="オーディオ 6">
            <a:hlinkClick r:id="" action="ppaction://media"/>
            <a:extLst>
              <a:ext uri="{FF2B5EF4-FFF2-40B4-BE49-F238E27FC236}">
                <a16:creationId xmlns:a16="http://schemas.microsoft.com/office/drawing/2014/main" id="{C2CE2DF0-C2CF-596B-F2D7-D55B3D57A0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627333733"/>
      </p:ext>
    </p:extLst>
  </p:cSld>
  <p:clrMapOvr>
    <a:masterClrMapping/>
  </p:clrMapOvr>
  <mc:AlternateContent xmlns:mc="http://schemas.openxmlformats.org/markup-compatibility/2006">
    <mc:Choice xmlns:p14="http://schemas.microsoft.com/office/powerpoint/2010/main" Requires="p14">
      <p:transition spd="slow" p14:dur="2000" advTm="47255"/>
    </mc:Choice>
    <mc:Fallback>
      <p:transition spd="slow" advTm="4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sz="2000" dirty="0"/>
              <a:t>運輸安全マネジメント制度</a:t>
            </a:r>
            <a:r>
              <a:rPr kumimoji="1" lang="en-US" altLang="ja-JP" sz="2000" dirty="0"/>
              <a:t>【</a:t>
            </a:r>
            <a:r>
              <a:rPr kumimoji="1" lang="ja-JP" altLang="en-US" sz="2000" dirty="0"/>
              <a:t>事故、ヒヤリ・ハット情報等の収集・活用</a:t>
            </a:r>
            <a:r>
              <a:rPr kumimoji="1" lang="en-US" altLang="ja-JP" sz="2000" dirty="0"/>
              <a:t>】</a:t>
            </a:r>
            <a:endParaRPr kumimoji="1" lang="ja-JP" altLang="en-US" sz="2000"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事故、ヒヤリハット情報</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等</a:t>
            </a:r>
            <a:r>
              <a:rPr lang="ja-JP"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rPr>
              <a:t>の収集・活用</a:t>
            </a: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現場で起きた事故やその一歩手前状態の「ヒヤリハット」　について</a:t>
            </a:r>
            <a:endParaRPr lang="en-US" altLang="ja-JP" sz="20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000" kern="100" dirty="0">
                <a:effectLst/>
                <a:latin typeface="游ゴシック" panose="020B0400000000000000" pitchFamily="50" charset="-128"/>
                <a:ea typeface="游ゴシック" panose="020B0400000000000000" pitchFamily="50" charset="-128"/>
                <a:cs typeface="Courier New" panose="02070309020205020404" pitchFamily="49" charset="0"/>
              </a:rPr>
              <a:t>情報を収集し、原因を分析して今後の事故トラブル防止につなげる</a:t>
            </a:r>
            <a:endParaRPr lang="en-US" altLang="ja-JP" sz="20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en-US"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38</a:t>
            </a:fld>
            <a:endParaRPr lang="en-US" altLang="ja-JP" dirty="0"/>
          </a:p>
        </p:txBody>
      </p:sp>
      <p:sp>
        <p:nvSpPr>
          <p:cNvPr id="5" name="コンテンツ プレースホルダー 2">
            <a:extLst>
              <a:ext uri="{FF2B5EF4-FFF2-40B4-BE49-F238E27FC236}">
                <a16:creationId xmlns:a16="http://schemas.microsoft.com/office/drawing/2014/main" id="{432133C8-6833-3251-E734-69FDBAC650D9}"/>
              </a:ext>
            </a:extLst>
          </p:cNvPr>
          <p:cNvSpPr txBox="1">
            <a:spLocks/>
          </p:cNvSpPr>
          <p:nvPr/>
        </p:nvSpPr>
        <p:spPr bwMode="auto">
          <a:xfrm>
            <a:off x="776536" y="2060848"/>
            <a:ext cx="2120300" cy="44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1800" kern="0" dirty="0"/>
              <a:t>ハインリッヒの法則</a:t>
            </a:r>
          </a:p>
        </p:txBody>
      </p:sp>
      <p:sp>
        <p:nvSpPr>
          <p:cNvPr id="6" name="二等辺三角形 5">
            <a:extLst>
              <a:ext uri="{FF2B5EF4-FFF2-40B4-BE49-F238E27FC236}">
                <a16:creationId xmlns:a16="http://schemas.microsoft.com/office/drawing/2014/main" id="{25254669-3C22-858D-62D5-41FC33007B24}"/>
              </a:ext>
            </a:extLst>
          </p:cNvPr>
          <p:cNvSpPr/>
          <p:nvPr/>
        </p:nvSpPr>
        <p:spPr>
          <a:xfrm>
            <a:off x="2504137" y="2215974"/>
            <a:ext cx="1207604" cy="50405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１</a:t>
            </a:r>
          </a:p>
        </p:txBody>
      </p:sp>
      <p:sp>
        <p:nvSpPr>
          <p:cNvPr id="7" name="台形 6">
            <a:extLst>
              <a:ext uri="{FF2B5EF4-FFF2-40B4-BE49-F238E27FC236}">
                <a16:creationId xmlns:a16="http://schemas.microsoft.com/office/drawing/2014/main" id="{6922FB27-D791-B7BC-4133-4DB104452C0B}"/>
              </a:ext>
            </a:extLst>
          </p:cNvPr>
          <p:cNvSpPr/>
          <p:nvPr/>
        </p:nvSpPr>
        <p:spPr>
          <a:xfrm>
            <a:off x="2000081" y="2744640"/>
            <a:ext cx="2215716" cy="520825"/>
          </a:xfrm>
          <a:prstGeom prst="trapezoid">
            <a:avLst>
              <a:gd name="adj" fmla="val 100609"/>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２９</a:t>
            </a:r>
          </a:p>
        </p:txBody>
      </p:sp>
      <p:sp>
        <p:nvSpPr>
          <p:cNvPr id="8" name="台形 7">
            <a:extLst>
              <a:ext uri="{FF2B5EF4-FFF2-40B4-BE49-F238E27FC236}">
                <a16:creationId xmlns:a16="http://schemas.microsoft.com/office/drawing/2014/main" id="{1D4DF1A7-ED60-A317-63F5-0CBE4A1D663B}"/>
              </a:ext>
            </a:extLst>
          </p:cNvPr>
          <p:cNvSpPr/>
          <p:nvPr/>
        </p:nvSpPr>
        <p:spPr>
          <a:xfrm>
            <a:off x="865773" y="3293017"/>
            <a:ext cx="4484332" cy="1235222"/>
          </a:xfrm>
          <a:prstGeom prst="trapezoid">
            <a:avLst>
              <a:gd name="adj" fmla="val 944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３００</a:t>
            </a:r>
          </a:p>
        </p:txBody>
      </p:sp>
      <p:sp>
        <p:nvSpPr>
          <p:cNvPr id="9" name="右矢印 13">
            <a:extLst>
              <a:ext uri="{FF2B5EF4-FFF2-40B4-BE49-F238E27FC236}">
                <a16:creationId xmlns:a16="http://schemas.microsoft.com/office/drawing/2014/main" id="{0DE93894-06B9-0D58-7782-0DB30C8C37F6}"/>
              </a:ext>
            </a:extLst>
          </p:cNvPr>
          <p:cNvSpPr/>
          <p:nvPr/>
        </p:nvSpPr>
        <p:spPr>
          <a:xfrm>
            <a:off x="3872290" y="2212118"/>
            <a:ext cx="2320683" cy="5049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145F772-57EC-F8F8-1765-6666F1FB716D}"/>
              </a:ext>
            </a:extLst>
          </p:cNvPr>
          <p:cNvSpPr txBox="1"/>
          <p:nvPr/>
        </p:nvSpPr>
        <p:spPr>
          <a:xfrm>
            <a:off x="6464577" y="2212118"/>
            <a:ext cx="1584176" cy="523220"/>
          </a:xfrm>
          <a:prstGeom prst="rect">
            <a:avLst/>
          </a:prstGeom>
          <a:noFill/>
        </p:spPr>
        <p:txBody>
          <a:bodyPr wrap="square" rtlCol="0">
            <a:spAutoFit/>
          </a:bodyPr>
          <a:lstStyle/>
          <a:p>
            <a:r>
              <a:rPr lang="ja-JP" altLang="en-US" sz="2800" dirty="0"/>
              <a:t>大事故</a:t>
            </a:r>
          </a:p>
        </p:txBody>
      </p:sp>
      <p:sp>
        <p:nvSpPr>
          <p:cNvPr id="11" name="右矢印 15">
            <a:extLst>
              <a:ext uri="{FF2B5EF4-FFF2-40B4-BE49-F238E27FC236}">
                <a16:creationId xmlns:a16="http://schemas.microsoft.com/office/drawing/2014/main" id="{495BF254-957E-BD45-B3CD-5C373F56F018}"/>
              </a:ext>
            </a:extLst>
          </p:cNvPr>
          <p:cNvSpPr/>
          <p:nvPr/>
        </p:nvSpPr>
        <p:spPr>
          <a:xfrm>
            <a:off x="4245952" y="2753767"/>
            <a:ext cx="1983929" cy="50496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1E123BF-7A26-ECEB-6A34-1C57EFC3C4E5}"/>
              </a:ext>
            </a:extLst>
          </p:cNvPr>
          <p:cNvSpPr txBox="1"/>
          <p:nvPr/>
        </p:nvSpPr>
        <p:spPr>
          <a:xfrm>
            <a:off x="6464577" y="2717086"/>
            <a:ext cx="1584176" cy="523220"/>
          </a:xfrm>
          <a:prstGeom prst="rect">
            <a:avLst/>
          </a:prstGeom>
          <a:noFill/>
        </p:spPr>
        <p:txBody>
          <a:bodyPr wrap="square" rtlCol="0">
            <a:spAutoFit/>
          </a:bodyPr>
          <a:lstStyle/>
          <a:p>
            <a:r>
              <a:rPr lang="ja-JP" altLang="en-US" sz="2800" dirty="0"/>
              <a:t>中事故</a:t>
            </a:r>
          </a:p>
        </p:txBody>
      </p:sp>
      <p:sp>
        <p:nvSpPr>
          <p:cNvPr id="13" name="右矢印 17">
            <a:extLst>
              <a:ext uri="{FF2B5EF4-FFF2-40B4-BE49-F238E27FC236}">
                <a16:creationId xmlns:a16="http://schemas.microsoft.com/office/drawing/2014/main" id="{49BC958B-C756-3981-7301-A233E1B53760}"/>
              </a:ext>
            </a:extLst>
          </p:cNvPr>
          <p:cNvSpPr/>
          <p:nvPr/>
        </p:nvSpPr>
        <p:spPr>
          <a:xfrm>
            <a:off x="4952410" y="3582182"/>
            <a:ext cx="1277471" cy="504968"/>
          </a:xfrm>
          <a:prstGeom prst="rightArrow">
            <a:avLst/>
          </a:prstGeom>
          <a:solidFill>
            <a:srgbClr val="9BDFF7"/>
          </a:solidFill>
          <a:ln>
            <a:solidFill>
              <a:srgbClr val="9BD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2C1C981-338F-A05A-E1D1-ADBB8C6AD22C}"/>
              </a:ext>
            </a:extLst>
          </p:cNvPr>
          <p:cNvSpPr txBox="1"/>
          <p:nvPr/>
        </p:nvSpPr>
        <p:spPr>
          <a:xfrm>
            <a:off x="6467043" y="3444498"/>
            <a:ext cx="2661831" cy="954107"/>
          </a:xfrm>
          <a:prstGeom prst="rect">
            <a:avLst/>
          </a:prstGeom>
          <a:noFill/>
        </p:spPr>
        <p:txBody>
          <a:bodyPr wrap="square" rtlCol="0">
            <a:spAutoFit/>
          </a:bodyPr>
          <a:lstStyle/>
          <a:p>
            <a:r>
              <a:rPr lang="ja-JP" altLang="en-US" sz="2800" dirty="0"/>
              <a:t>小事故</a:t>
            </a:r>
            <a:endParaRPr lang="en-US" altLang="ja-JP" sz="2800" dirty="0"/>
          </a:p>
          <a:p>
            <a:r>
              <a:rPr lang="ja-JP" altLang="en-US" sz="2800" dirty="0"/>
              <a:t>ヒヤリ・ハット</a:t>
            </a:r>
          </a:p>
        </p:txBody>
      </p:sp>
      <p:sp>
        <p:nvSpPr>
          <p:cNvPr id="15" name="コンテンツ プレースホルダー 2">
            <a:extLst>
              <a:ext uri="{FF2B5EF4-FFF2-40B4-BE49-F238E27FC236}">
                <a16:creationId xmlns:a16="http://schemas.microsoft.com/office/drawing/2014/main" id="{33736B90-ACD5-D728-67E1-9B9869D5D0DB}"/>
              </a:ext>
            </a:extLst>
          </p:cNvPr>
          <p:cNvSpPr txBox="1">
            <a:spLocks/>
          </p:cNvSpPr>
          <p:nvPr/>
        </p:nvSpPr>
        <p:spPr bwMode="auto">
          <a:xfrm>
            <a:off x="1552305" y="5534615"/>
            <a:ext cx="680021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b="1" u="sng" kern="0" dirty="0">
                <a:solidFill>
                  <a:srgbClr val="FF0000"/>
                </a:solidFill>
                <a:latin typeface="HGP創英角ﾎﾟｯﾌﾟ体" panose="040B0A00000000000000" pitchFamily="50" charset="-128"/>
                <a:ea typeface="HGP創英角ﾎﾟｯﾌﾟ体" panose="040B0A00000000000000" pitchFamily="50" charset="-128"/>
              </a:rPr>
              <a:t>大事故に至る前に気づくことが重要！</a:t>
            </a:r>
          </a:p>
        </p:txBody>
      </p:sp>
      <p:sp>
        <p:nvSpPr>
          <p:cNvPr id="16" name="テキスト ボックス 15">
            <a:extLst>
              <a:ext uri="{FF2B5EF4-FFF2-40B4-BE49-F238E27FC236}">
                <a16:creationId xmlns:a16="http://schemas.microsoft.com/office/drawing/2014/main" id="{0D50AF15-63D1-FB4B-6FAE-8D3B1FBDFC3B}"/>
              </a:ext>
            </a:extLst>
          </p:cNvPr>
          <p:cNvSpPr txBox="1"/>
          <p:nvPr/>
        </p:nvSpPr>
        <p:spPr>
          <a:xfrm>
            <a:off x="1038256" y="5042817"/>
            <a:ext cx="7988750" cy="461665"/>
          </a:xfrm>
          <a:prstGeom prst="rect">
            <a:avLst/>
          </a:prstGeom>
          <a:noFill/>
        </p:spPr>
        <p:txBody>
          <a:bodyPr wrap="square" rtlCol="0">
            <a:spAutoFit/>
          </a:bodyPr>
          <a:lstStyle/>
          <a:p>
            <a:r>
              <a:rPr lang="ja-JP" altLang="en-US" sz="2400" dirty="0"/>
              <a:t>小事故やヒヤリ・ハットは事故であり大事故が起きるサイン</a:t>
            </a:r>
          </a:p>
        </p:txBody>
      </p:sp>
      <p:pic>
        <p:nvPicPr>
          <p:cNvPr id="21" name="オーディオ 20">
            <a:hlinkClick r:id="" action="ppaction://media"/>
            <a:extLst>
              <a:ext uri="{FF2B5EF4-FFF2-40B4-BE49-F238E27FC236}">
                <a16:creationId xmlns:a16="http://schemas.microsoft.com/office/drawing/2014/main" id="{CBA63BEA-913C-FA35-FF4E-00AFC1EDFE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190571727"/>
      </p:ext>
    </p:extLst>
  </p:cSld>
  <p:clrMapOvr>
    <a:masterClrMapping/>
  </p:clrMapOvr>
  <mc:AlternateContent xmlns:mc="http://schemas.openxmlformats.org/markup-compatibility/2006">
    <mc:Choice xmlns:p14="http://schemas.microsoft.com/office/powerpoint/2010/main" Requires="p14">
      <p:transition spd="slow" p14:dur="2000" advTm="89485"/>
    </mc:Choice>
    <mc:Fallback>
      <p:transition spd="slow" advTm="8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6" descr="街-オフィスビル イラストアイコン">
            <a:extLst>
              <a:ext uri="{FF2B5EF4-FFF2-40B4-BE49-F238E27FC236}">
                <a16:creationId xmlns:a16="http://schemas.microsoft.com/office/drawing/2014/main" id="{819821C7-EEC8-A474-6A08-BEF52B6C9540}"/>
              </a:ext>
            </a:extLst>
          </p:cNvPr>
          <p:cNvPicPr>
            <a:picLocks noChangeAspect="1" noChangeArrowheads="1"/>
          </p:cNvPicPr>
          <p:nvPr/>
        </p:nvPicPr>
        <p:blipFill>
          <a:blip r:embed="rId5"/>
          <a:stretch>
            <a:fillRect/>
          </a:stretch>
        </p:blipFill>
        <p:spPr>
          <a:xfrm flipH="1">
            <a:off x="7450816" y="5685581"/>
            <a:ext cx="1238264" cy="985092"/>
          </a:xfrm>
          <a:prstGeom prst="rect">
            <a:avLst/>
          </a:prstGeom>
          <a:noFill/>
        </p:spPr>
      </p:pic>
      <p:sp>
        <p:nvSpPr>
          <p:cNvPr id="4098" name="Rectangle 2"/>
          <p:cNvSpPr>
            <a:spLocks noGrp="1" noChangeArrowheads="1"/>
          </p:cNvSpPr>
          <p:nvPr>
            <p:ph type="title"/>
          </p:nvPr>
        </p:nvSpPr>
        <p:spPr>
          <a:xfrm>
            <a:off x="346405" y="28767"/>
            <a:ext cx="8288825" cy="476250"/>
          </a:xfrm>
        </p:spPr>
        <p:txBody>
          <a:bodyPr/>
          <a:lstStyle/>
          <a:p>
            <a:pPr eaLnBrk="1" hangingPunct="1"/>
            <a:r>
              <a:rPr lang="ja-JP" altLang="en-US" sz="2000" kern="1200" dirty="0"/>
              <a:t>安全統括管理者・運航管理者資格者証の概要</a:t>
            </a:r>
          </a:p>
        </p:txBody>
      </p:sp>
      <p:sp>
        <p:nvSpPr>
          <p:cNvPr id="7" name="正方形/長方形 6">
            <a:extLst>
              <a:ext uri="{FF2B5EF4-FFF2-40B4-BE49-F238E27FC236}">
                <a16:creationId xmlns:a16="http://schemas.microsoft.com/office/drawing/2014/main" id="{AD8FD548-A0DF-5511-DBE2-470EEA89372C}"/>
              </a:ext>
            </a:extLst>
          </p:cNvPr>
          <p:cNvSpPr/>
          <p:nvPr/>
        </p:nvSpPr>
        <p:spPr>
          <a:xfrm>
            <a:off x="222783" y="616619"/>
            <a:ext cx="9433906" cy="1239619"/>
          </a:xfrm>
          <a:prstGeom prst="rect">
            <a:avLst/>
          </a:prstGeom>
          <a:ln w="25400">
            <a:solidFill>
              <a:srgbClr val="4087C8"/>
            </a:solidFill>
          </a:ln>
        </p:spPr>
        <p:txBody>
          <a:bodyPr wrap="square" anchor="ctr">
            <a:noAutofit/>
          </a:bodyPr>
          <a:lstStyle/>
          <a:p>
            <a:pPr marL="266699" lvl="1" indent="-184149" defTabSz="914395">
              <a:spcBef>
                <a:spcPts val="600"/>
              </a:spcBef>
              <a:defRPr/>
            </a:pPr>
            <a:r>
              <a:rPr lang="ja-JP" altLang="en-US" sz="1400">
                <a:solidFill>
                  <a:srgbClr val="000000"/>
                </a:solidFill>
                <a:latin typeface="メイリオ" panose="020B0604030504040204" pitchFamily="50" charset="-128"/>
                <a:ea typeface="メイリオ" panose="020B0604030504040204" pitchFamily="50" charset="-128"/>
              </a:rPr>
              <a:t>○ 安全統括管理者・運航管理者の</a:t>
            </a:r>
            <a:r>
              <a:rPr lang="ja-JP" altLang="en-US" sz="1400" u="sng">
                <a:solidFill>
                  <a:srgbClr val="FF0000"/>
                </a:solidFill>
                <a:latin typeface="メイリオ" panose="020B0604030504040204" pitchFamily="50" charset="-128"/>
                <a:ea typeface="メイリオ" panose="020B0604030504040204" pitchFamily="50" charset="-128"/>
              </a:rPr>
              <a:t>試験制度が令和７年度から開始</a:t>
            </a:r>
            <a:r>
              <a:rPr lang="ja-JP" altLang="en-US" sz="1400">
                <a:solidFill>
                  <a:srgbClr val="000000"/>
                </a:solidFill>
                <a:latin typeface="メイリオ" panose="020B0604030504040204" pitchFamily="50" charset="-128"/>
                <a:ea typeface="メイリオ" panose="020B0604030504040204" pitchFamily="50" charset="-128"/>
              </a:rPr>
              <a:t>予定。（令和５年海上運送法改正で措置）</a:t>
            </a:r>
            <a:endParaRPr lang="en-US" altLang="ja-JP" sz="1400">
              <a:solidFill>
                <a:srgbClr val="000000"/>
              </a:solidFill>
              <a:latin typeface="メイリオ" panose="020B0604030504040204" pitchFamily="50" charset="-128"/>
              <a:ea typeface="メイリオ" panose="020B0604030504040204" pitchFamily="50" charset="-128"/>
            </a:endParaRPr>
          </a:p>
          <a:p>
            <a:pPr marL="266699" lvl="1" indent="-184149" defTabSz="914395">
              <a:spcBef>
                <a:spcPts val="600"/>
              </a:spcBef>
              <a:defRPr/>
            </a:pPr>
            <a:r>
              <a:rPr lang="ja-JP" altLang="en-US" sz="1400">
                <a:solidFill>
                  <a:srgbClr val="000000"/>
                </a:solidFill>
                <a:latin typeface="メイリオ" panose="020B0604030504040204" pitchFamily="50" charset="-128"/>
                <a:ea typeface="メイリオ" panose="020B0604030504040204" pitchFamily="50" charset="-128"/>
              </a:rPr>
              <a:t>○ 安全統括管理者及び運航管理者は、それぞれの</a:t>
            </a:r>
            <a:r>
              <a:rPr lang="ja-JP" altLang="en-US" sz="1400" u="sng">
                <a:solidFill>
                  <a:srgbClr val="FF0000"/>
                </a:solidFill>
                <a:latin typeface="メイリオ" panose="020B0604030504040204" pitchFamily="50" charset="-128"/>
                <a:ea typeface="メイリオ" panose="020B0604030504040204" pitchFamily="50" charset="-128"/>
              </a:rPr>
              <a:t>資格者証を有する者から選任しなければならない</a:t>
            </a:r>
            <a:r>
              <a:rPr lang="ja-JP" altLang="en-US" sz="1400">
                <a:solidFill>
                  <a:srgbClr val="000000"/>
                </a:solidFill>
                <a:latin typeface="メイリオ" panose="020B0604030504040204" pitchFamily="50" charset="-128"/>
                <a:ea typeface="メイリオ" panose="020B0604030504040204" pitchFamily="50" charset="-128"/>
              </a:rPr>
              <a:t>。</a:t>
            </a:r>
            <a:endParaRPr lang="en-US" altLang="ja-JP" sz="1400">
              <a:solidFill>
                <a:srgbClr val="000000"/>
              </a:solidFill>
              <a:latin typeface="メイリオ" panose="020B0604030504040204" pitchFamily="50" charset="-128"/>
              <a:ea typeface="メイリオ" panose="020B0604030504040204" pitchFamily="50" charset="-128"/>
            </a:endParaRPr>
          </a:p>
          <a:p>
            <a:pPr marL="266699" lvl="1" indent="-184149" defTabSz="914395">
              <a:spcBef>
                <a:spcPts val="600"/>
              </a:spcBef>
              <a:defRPr/>
            </a:pPr>
            <a:r>
              <a:rPr lang="ja-JP" altLang="en-US" sz="1400">
                <a:solidFill>
                  <a:srgbClr val="000000"/>
                </a:solidFill>
                <a:latin typeface="メイリオ" panose="020B0604030504040204" pitchFamily="50" charset="-128"/>
                <a:ea typeface="メイリオ" panose="020B0604030504040204" pitchFamily="50" charset="-128"/>
              </a:rPr>
              <a:t>○ 資格者証を取得するためには、必要な</a:t>
            </a:r>
            <a:r>
              <a:rPr lang="ja-JP" altLang="en-US" sz="1400" u="sng">
                <a:solidFill>
                  <a:srgbClr val="FF0000"/>
                </a:solidFill>
                <a:latin typeface="メイリオ" panose="020B0604030504040204" pitchFamily="50" charset="-128"/>
                <a:ea typeface="メイリオ" panose="020B0604030504040204" pitchFamily="50" charset="-128"/>
              </a:rPr>
              <a:t>試験に合格</a:t>
            </a:r>
            <a:r>
              <a:rPr lang="ja-JP" altLang="en-US" sz="1400">
                <a:solidFill>
                  <a:srgbClr val="000000"/>
                </a:solidFill>
                <a:latin typeface="メイリオ" panose="020B0604030504040204" pitchFamily="50" charset="-128"/>
                <a:ea typeface="メイリオ" panose="020B0604030504040204" pitchFamily="50" charset="-128"/>
              </a:rPr>
              <a:t>した上で、試験の区分に応じた</a:t>
            </a:r>
            <a:r>
              <a:rPr lang="ja-JP" altLang="en-US" sz="1400" u="sng">
                <a:solidFill>
                  <a:srgbClr val="FF0000"/>
                </a:solidFill>
                <a:latin typeface="メイリオ" panose="020B0604030504040204" pitchFamily="50" charset="-128"/>
                <a:ea typeface="メイリオ" panose="020B0604030504040204" pitchFamily="50" charset="-128"/>
              </a:rPr>
              <a:t>実務経験</a:t>
            </a:r>
            <a:r>
              <a:rPr lang="ja-JP" altLang="en-US" sz="1400">
                <a:solidFill>
                  <a:srgbClr val="000000"/>
                </a:solidFill>
                <a:latin typeface="メイリオ" panose="020B0604030504040204" pitchFamily="50" charset="-128"/>
                <a:ea typeface="メイリオ" panose="020B0604030504040204" pitchFamily="50" charset="-128"/>
              </a:rPr>
              <a:t>が必要。</a:t>
            </a:r>
            <a:endParaRPr lang="en-US" altLang="ja-JP" sz="1400">
              <a:solidFill>
                <a:srgbClr val="000000"/>
              </a:solidFill>
              <a:latin typeface="メイリオ" panose="020B0604030504040204" pitchFamily="50" charset="-128"/>
              <a:ea typeface="メイリオ" panose="020B0604030504040204" pitchFamily="50" charset="-128"/>
            </a:endParaRPr>
          </a:p>
          <a:p>
            <a:pPr marL="266699" lvl="1" indent="-184149" defTabSz="914395">
              <a:spcBef>
                <a:spcPts val="600"/>
              </a:spcBef>
              <a:defRPr/>
            </a:pPr>
            <a:r>
              <a:rPr lang="ja-JP" altLang="en-US" sz="1400">
                <a:solidFill>
                  <a:prstClr val="black"/>
                </a:solidFill>
                <a:latin typeface="メイリオ" panose="020B0604030504040204" pitchFamily="50" charset="-128"/>
                <a:ea typeface="メイリオ" panose="020B0604030504040204" pitchFamily="50" charset="-128"/>
              </a:rPr>
              <a:t>○ 安全統括管理者及び運航管理者の資格者証制度が適用される事業は、</a:t>
            </a:r>
            <a:r>
              <a:rPr lang="ja-JP" altLang="en-US" sz="1400" u="sng">
                <a:solidFill>
                  <a:srgbClr val="FF0000"/>
                </a:solidFill>
                <a:latin typeface="メイリオ" panose="020B0604030504040204" pitchFamily="50" charset="-128"/>
                <a:ea typeface="メイリオ" panose="020B0604030504040204" pitchFamily="50" charset="-128"/>
              </a:rPr>
              <a:t>人の運送をする船舶運航事業</a:t>
            </a:r>
            <a:r>
              <a:rPr lang="ja-JP" altLang="en-US" sz="1400">
                <a:solidFill>
                  <a:prstClr val="black"/>
                </a:solidFill>
                <a:latin typeface="メイリオ" panose="020B0604030504040204" pitchFamily="50" charset="-128"/>
                <a:ea typeface="メイリオ" panose="020B0604030504040204" pitchFamily="50" charset="-128"/>
              </a:rPr>
              <a:t>が対象。</a:t>
            </a:r>
          </a:p>
        </p:txBody>
      </p:sp>
      <p:sp>
        <p:nvSpPr>
          <p:cNvPr id="15" name="四角形: 角を丸くする 14">
            <a:extLst>
              <a:ext uri="{FF2B5EF4-FFF2-40B4-BE49-F238E27FC236}">
                <a16:creationId xmlns:a16="http://schemas.microsoft.com/office/drawing/2014/main" id="{9C83964E-034E-F388-6BD5-E46236BF408C}"/>
              </a:ext>
            </a:extLst>
          </p:cNvPr>
          <p:cNvSpPr/>
          <p:nvPr/>
        </p:nvSpPr>
        <p:spPr>
          <a:xfrm>
            <a:off x="872548" y="2204865"/>
            <a:ext cx="8568711" cy="1223984"/>
          </a:xfrm>
          <a:prstGeom prst="roundRect">
            <a:avLst>
              <a:gd name="adj" fmla="val 518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B2016F7F-39AE-E6AD-825F-1CB550D0BDC0}"/>
              </a:ext>
            </a:extLst>
          </p:cNvPr>
          <p:cNvSpPr/>
          <p:nvPr/>
        </p:nvSpPr>
        <p:spPr>
          <a:xfrm>
            <a:off x="848545" y="2060848"/>
            <a:ext cx="2304257" cy="288032"/>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400">
                <a:solidFill>
                  <a:prstClr val="white"/>
                </a:solidFill>
                <a:latin typeface="メイリオ" panose="020B0604030504040204" pitchFamily="50" charset="-128"/>
                <a:ea typeface="メイリオ" panose="020B0604030504040204" pitchFamily="50" charset="-128"/>
              </a:rPr>
              <a:t>安全統括管理者資格者証</a:t>
            </a:r>
          </a:p>
        </p:txBody>
      </p:sp>
      <p:sp>
        <p:nvSpPr>
          <p:cNvPr id="17" name="四角形: 角を丸くする 16">
            <a:extLst>
              <a:ext uri="{FF2B5EF4-FFF2-40B4-BE49-F238E27FC236}">
                <a16:creationId xmlns:a16="http://schemas.microsoft.com/office/drawing/2014/main" id="{FFC9A3BA-2117-5C23-12C8-00D7EFB81B18}"/>
              </a:ext>
            </a:extLst>
          </p:cNvPr>
          <p:cNvSpPr/>
          <p:nvPr/>
        </p:nvSpPr>
        <p:spPr>
          <a:xfrm>
            <a:off x="1260001" y="2396437"/>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総合</a:t>
            </a:r>
            <a:r>
              <a:rPr lang="ja-JP" altLang="en-US" sz="1200">
                <a:solidFill>
                  <a:prstClr val="black"/>
                </a:solidFill>
                <a:latin typeface="メイリオ" panose="020B0604030504040204" pitchFamily="50" charset="-128"/>
                <a:ea typeface="メイリオ" panose="020B0604030504040204" pitchFamily="50" charset="-128"/>
              </a:rPr>
              <a:t>安全統括管理者資格者証</a:t>
            </a:r>
          </a:p>
        </p:txBody>
      </p:sp>
      <p:sp>
        <p:nvSpPr>
          <p:cNvPr id="19" name="四角形: 角を丸くする 18">
            <a:extLst>
              <a:ext uri="{FF2B5EF4-FFF2-40B4-BE49-F238E27FC236}">
                <a16:creationId xmlns:a16="http://schemas.microsoft.com/office/drawing/2014/main" id="{E696752A-E2B3-D3BE-7F9B-422E5BC0E583}"/>
              </a:ext>
            </a:extLst>
          </p:cNvPr>
          <p:cNvSpPr/>
          <p:nvPr/>
        </p:nvSpPr>
        <p:spPr>
          <a:xfrm>
            <a:off x="1260001" y="2724655"/>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a:t>
            </a:r>
            <a:r>
              <a:rPr lang="ja-JP" altLang="en-US" sz="1200">
                <a:solidFill>
                  <a:prstClr val="black"/>
                </a:solidFill>
                <a:latin typeface="メイリオ" panose="020B0604030504040204" pitchFamily="50" charset="-128"/>
                <a:ea typeface="メイリオ" panose="020B0604030504040204" pitchFamily="50" charset="-128"/>
              </a:rPr>
              <a:t>安全統括管理者資格者証</a:t>
            </a:r>
          </a:p>
        </p:txBody>
      </p:sp>
      <p:sp>
        <p:nvSpPr>
          <p:cNvPr id="20" name="四角形: 角を丸くする 19">
            <a:extLst>
              <a:ext uri="{FF2B5EF4-FFF2-40B4-BE49-F238E27FC236}">
                <a16:creationId xmlns:a16="http://schemas.microsoft.com/office/drawing/2014/main" id="{D146F355-54D9-4B32-D324-DEE66C967750}"/>
              </a:ext>
            </a:extLst>
          </p:cNvPr>
          <p:cNvSpPr/>
          <p:nvPr/>
        </p:nvSpPr>
        <p:spPr>
          <a:xfrm>
            <a:off x="1260001" y="3048654"/>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a:t>
            </a:r>
            <a:r>
              <a:rPr lang="ja-JP" altLang="en-US" sz="1200">
                <a:solidFill>
                  <a:prstClr val="black"/>
                </a:solidFill>
                <a:latin typeface="メイリオ" panose="020B0604030504040204" pitchFamily="50" charset="-128"/>
                <a:ea typeface="メイリオ" panose="020B0604030504040204" pitchFamily="50" charset="-128"/>
              </a:rPr>
              <a:t>安全統括管理者資格者証</a:t>
            </a:r>
          </a:p>
        </p:txBody>
      </p:sp>
      <p:sp>
        <p:nvSpPr>
          <p:cNvPr id="23" name="矢印: 五方向 22">
            <a:extLst>
              <a:ext uri="{FF2B5EF4-FFF2-40B4-BE49-F238E27FC236}">
                <a16:creationId xmlns:a16="http://schemas.microsoft.com/office/drawing/2014/main" id="{66C16E1A-98A8-C751-0262-B2F0EA6EE18E}"/>
              </a:ext>
            </a:extLst>
          </p:cNvPr>
          <p:cNvSpPr/>
          <p:nvPr/>
        </p:nvSpPr>
        <p:spPr>
          <a:xfrm>
            <a:off x="4274818" y="2396437"/>
            <a:ext cx="216000" cy="288000"/>
          </a:xfrm>
          <a:prstGeom prst="homePlat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24" name="矢印: 五方向 23">
            <a:extLst>
              <a:ext uri="{FF2B5EF4-FFF2-40B4-BE49-F238E27FC236}">
                <a16:creationId xmlns:a16="http://schemas.microsoft.com/office/drawing/2014/main" id="{630FFE5A-B85D-9D40-835F-FDB1C51AEE40}"/>
              </a:ext>
            </a:extLst>
          </p:cNvPr>
          <p:cNvSpPr/>
          <p:nvPr/>
        </p:nvSpPr>
        <p:spPr>
          <a:xfrm>
            <a:off x="4280007" y="2706889"/>
            <a:ext cx="216000" cy="288000"/>
          </a:xfrm>
          <a:prstGeom prst="homePlat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25" name="矢印: 五方向 24">
            <a:extLst>
              <a:ext uri="{FF2B5EF4-FFF2-40B4-BE49-F238E27FC236}">
                <a16:creationId xmlns:a16="http://schemas.microsoft.com/office/drawing/2014/main" id="{1D8C4324-BEE1-DB68-2399-A77CBA422DEE}"/>
              </a:ext>
            </a:extLst>
          </p:cNvPr>
          <p:cNvSpPr/>
          <p:nvPr/>
        </p:nvSpPr>
        <p:spPr>
          <a:xfrm>
            <a:off x="4274818" y="3048654"/>
            <a:ext cx="216000" cy="288000"/>
          </a:xfrm>
          <a:prstGeom prst="homePlat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27" name="四角形: 角を丸くする 26">
            <a:extLst>
              <a:ext uri="{FF2B5EF4-FFF2-40B4-BE49-F238E27FC236}">
                <a16:creationId xmlns:a16="http://schemas.microsoft.com/office/drawing/2014/main" id="{3114E823-74A7-6DFE-A5FE-1922D9D157D4}"/>
              </a:ext>
            </a:extLst>
          </p:cNvPr>
          <p:cNvSpPr/>
          <p:nvPr/>
        </p:nvSpPr>
        <p:spPr>
          <a:xfrm>
            <a:off x="4737480" y="2389805"/>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大型船舶と小型船舶</a:t>
            </a:r>
            <a:r>
              <a:rPr lang="ja-JP" altLang="en-US" sz="1200">
                <a:solidFill>
                  <a:prstClr val="black"/>
                </a:solidFill>
                <a:latin typeface="メイリオ" panose="020B0604030504040204" pitchFamily="50" charset="-128"/>
                <a:ea typeface="メイリオ" panose="020B0604030504040204" pitchFamily="50" charset="-128"/>
              </a:rPr>
              <a:t>に係る安全統括管理を担うことが可能</a:t>
            </a:r>
          </a:p>
        </p:txBody>
      </p:sp>
      <p:sp>
        <p:nvSpPr>
          <p:cNvPr id="28" name="四角形: 角を丸くする 27">
            <a:extLst>
              <a:ext uri="{FF2B5EF4-FFF2-40B4-BE49-F238E27FC236}">
                <a16:creationId xmlns:a16="http://schemas.microsoft.com/office/drawing/2014/main" id="{F7BA3532-6200-A2A2-C225-EA45F8D42490}"/>
              </a:ext>
            </a:extLst>
          </p:cNvPr>
          <p:cNvSpPr/>
          <p:nvPr/>
        </p:nvSpPr>
        <p:spPr>
          <a:xfrm>
            <a:off x="4737480" y="2716641"/>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大型船舶のみ</a:t>
            </a:r>
            <a:r>
              <a:rPr lang="ja-JP" altLang="en-US" sz="1200">
                <a:solidFill>
                  <a:prstClr val="black"/>
                </a:solidFill>
                <a:latin typeface="メイリオ" panose="020B0604030504040204" pitchFamily="50" charset="-128"/>
                <a:ea typeface="メイリオ" panose="020B0604030504040204" pitchFamily="50" charset="-128"/>
              </a:rPr>
              <a:t>に係る安全統括管理を担うことが可能</a:t>
            </a:r>
          </a:p>
        </p:txBody>
      </p:sp>
      <p:sp>
        <p:nvSpPr>
          <p:cNvPr id="29" name="四角形: 角を丸くする 28">
            <a:extLst>
              <a:ext uri="{FF2B5EF4-FFF2-40B4-BE49-F238E27FC236}">
                <a16:creationId xmlns:a16="http://schemas.microsoft.com/office/drawing/2014/main" id="{D08149C5-FD76-B518-F8B2-187CCC0733D4}"/>
              </a:ext>
            </a:extLst>
          </p:cNvPr>
          <p:cNvSpPr/>
          <p:nvPr/>
        </p:nvSpPr>
        <p:spPr>
          <a:xfrm>
            <a:off x="4737480" y="3043478"/>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小型船舶のみ</a:t>
            </a:r>
            <a:r>
              <a:rPr lang="ja-JP" altLang="en-US" sz="1200">
                <a:solidFill>
                  <a:prstClr val="black"/>
                </a:solidFill>
                <a:latin typeface="メイリオ" panose="020B0604030504040204" pitchFamily="50" charset="-128"/>
                <a:ea typeface="メイリオ" panose="020B0604030504040204" pitchFamily="50" charset="-128"/>
              </a:rPr>
              <a:t>に係る安全統括管理を担うことが可能</a:t>
            </a:r>
          </a:p>
        </p:txBody>
      </p:sp>
      <p:sp>
        <p:nvSpPr>
          <p:cNvPr id="30" name="四角形: 角を丸くする 29">
            <a:extLst>
              <a:ext uri="{FF2B5EF4-FFF2-40B4-BE49-F238E27FC236}">
                <a16:creationId xmlns:a16="http://schemas.microsoft.com/office/drawing/2014/main" id="{EF3A4A4D-CDCE-DD03-F65C-DA10B036B1C7}"/>
              </a:ext>
            </a:extLst>
          </p:cNvPr>
          <p:cNvSpPr/>
          <p:nvPr/>
        </p:nvSpPr>
        <p:spPr>
          <a:xfrm>
            <a:off x="872548" y="3640206"/>
            <a:ext cx="8568711" cy="1223984"/>
          </a:xfrm>
          <a:prstGeom prst="roundRect">
            <a:avLst>
              <a:gd name="adj" fmla="val 518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31" name="四角形: 角を丸くする 30">
            <a:extLst>
              <a:ext uri="{FF2B5EF4-FFF2-40B4-BE49-F238E27FC236}">
                <a16:creationId xmlns:a16="http://schemas.microsoft.com/office/drawing/2014/main" id="{B08EDF9F-ACB2-21E6-6444-AA4D18009F8A}"/>
              </a:ext>
            </a:extLst>
          </p:cNvPr>
          <p:cNvSpPr/>
          <p:nvPr/>
        </p:nvSpPr>
        <p:spPr>
          <a:xfrm>
            <a:off x="848545" y="3496189"/>
            <a:ext cx="2304257" cy="288032"/>
          </a:xfrm>
          <a:prstGeom prst="round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400">
                <a:solidFill>
                  <a:prstClr val="white"/>
                </a:solidFill>
                <a:latin typeface="メイリオ" panose="020B0604030504040204" pitchFamily="50" charset="-128"/>
                <a:ea typeface="メイリオ" panose="020B0604030504040204" pitchFamily="50" charset="-128"/>
              </a:rPr>
              <a:t>運航管理者資格者証</a:t>
            </a:r>
          </a:p>
        </p:txBody>
      </p:sp>
      <p:sp>
        <p:nvSpPr>
          <p:cNvPr id="32" name="四角形: 角を丸くする 31">
            <a:extLst>
              <a:ext uri="{FF2B5EF4-FFF2-40B4-BE49-F238E27FC236}">
                <a16:creationId xmlns:a16="http://schemas.microsoft.com/office/drawing/2014/main" id="{BE2C1F85-3FAF-B563-1EBF-021850EBED45}"/>
              </a:ext>
            </a:extLst>
          </p:cNvPr>
          <p:cNvSpPr/>
          <p:nvPr/>
        </p:nvSpPr>
        <p:spPr>
          <a:xfrm>
            <a:off x="1260001" y="3831778"/>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総合</a:t>
            </a:r>
            <a:r>
              <a:rPr lang="ja-JP" altLang="en-US" sz="1200">
                <a:solidFill>
                  <a:prstClr val="black"/>
                </a:solidFill>
                <a:latin typeface="メイリオ" panose="020B0604030504040204" pitchFamily="50" charset="-128"/>
                <a:ea typeface="メイリオ" panose="020B0604030504040204" pitchFamily="50" charset="-128"/>
              </a:rPr>
              <a:t>運航管理者資格者証</a:t>
            </a:r>
          </a:p>
        </p:txBody>
      </p:sp>
      <p:sp>
        <p:nvSpPr>
          <p:cNvPr id="33" name="四角形: 角を丸くする 32">
            <a:extLst>
              <a:ext uri="{FF2B5EF4-FFF2-40B4-BE49-F238E27FC236}">
                <a16:creationId xmlns:a16="http://schemas.microsoft.com/office/drawing/2014/main" id="{AD36564D-5AEB-FE78-FE12-04F2DCAC3863}"/>
              </a:ext>
            </a:extLst>
          </p:cNvPr>
          <p:cNvSpPr/>
          <p:nvPr/>
        </p:nvSpPr>
        <p:spPr>
          <a:xfrm>
            <a:off x="1260001" y="4159995"/>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a:t>
            </a:r>
            <a:r>
              <a:rPr lang="ja-JP" altLang="en-US" sz="1200">
                <a:solidFill>
                  <a:prstClr val="black"/>
                </a:solidFill>
                <a:latin typeface="メイリオ" panose="020B0604030504040204" pitchFamily="50" charset="-128"/>
                <a:ea typeface="メイリオ" panose="020B0604030504040204" pitchFamily="50" charset="-128"/>
              </a:rPr>
              <a:t>運航管理者資格者証</a:t>
            </a:r>
          </a:p>
        </p:txBody>
      </p:sp>
      <p:sp>
        <p:nvSpPr>
          <p:cNvPr id="34" name="四角形: 角を丸くする 33">
            <a:extLst>
              <a:ext uri="{FF2B5EF4-FFF2-40B4-BE49-F238E27FC236}">
                <a16:creationId xmlns:a16="http://schemas.microsoft.com/office/drawing/2014/main" id="{D85A60ED-7CC3-B820-9754-16790A72447A}"/>
              </a:ext>
            </a:extLst>
          </p:cNvPr>
          <p:cNvSpPr/>
          <p:nvPr/>
        </p:nvSpPr>
        <p:spPr>
          <a:xfrm>
            <a:off x="1260001" y="4483995"/>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a:t>
            </a:r>
            <a:r>
              <a:rPr lang="ja-JP" altLang="en-US" sz="1200">
                <a:solidFill>
                  <a:prstClr val="black"/>
                </a:solidFill>
                <a:latin typeface="メイリオ" panose="020B0604030504040204" pitchFamily="50" charset="-128"/>
                <a:ea typeface="メイリオ" panose="020B0604030504040204" pitchFamily="50" charset="-128"/>
              </a:rPr>
              <a:t>運航管理者資格者証</a:t>
            </a:r>
          </a:p>
        </p:txBody>
      </p:sp>
      <p:sp>
        <p:nvSpPr>
          <p:cNvPr id="35" name="矢印: 五方向 34">
            <a:extLst>
              <a:ext uri="{FF2B5EF4-FFF2-40B4-BE49-F238E27FC236}">
                <a16:creationId xmlns:a16="http://schemas.microsoft.com/office/drawing/2014/main" id="{92D5AED4-0E30-383F-A10B-54D5F17ACAD6}"/>
              </a:ext>
            </a:extLst>
          </p:cNvPr>
          <p:cNvSpPr/>
          <p:nvPr/>
        </p:nvSpPr>
        <p:spPr>
          <a:xfrm>
            <a:off x="4274818" y="3831778"/>
            <a:ext cx="216000" cy="288000"/>
          </a:xfrm>
          <a:prstGeom prst="homePlate">
            <a:avLst>
              <a:gd name="adj" fmla="val 100000"/>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36" name="矢印: 五方向 35">
            <a:extLst>
              <a:ext uri="{FF2B5EF4-FFF2-40B4-BE49-F238E27FC236}">
                <a16:creationId xmlns:a16="http://schemas.microsoft.com/office/drawing/2014/main" id="{FC83FDC8-61DD-EBE0-83C4-D5A3D1E01EC1}"/>
              </a:ext>
            </a:extLst>
          </p:cNvPr>
          <p:cNvSpPr/>
          <p:nvPr/>
        </p:nvSpPr>
        <p:spPr>
          <a:xfrm>
            <a:off x="4280007" y="4142230"/>
            <a:ext cx="216000" cy="288000"/>
          </a:xfrm>
          <a:prstGeom prst="homePlate">
            <a:avLst>
              <a:gd name="adj" fmla="val 100000"/>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37" name="矢印: 五方向 36">
            <a:extLst>
              <a:ext uri="{FF2B5EF4-FFF2-40B4-BE49-F238E27FC236}">
                <a16:creationId xmlns:a16="http://schemas.microsoft.com/office/drawing/2014/main" id="{25F58282-E327-19BC-FC96-38FAA76804E9}"/>
              </a:ext>
            </a:extLst>
          </p:cNvPr>
          <p:cNvSpPr/>
          <p:nvPr/>
        </p:nvSpPr>
        <p:spPr>
          <a:xfrm>
            <a:off x="4274818" y="4483995"/>
            <a:ext cx="216000" cy="288000"/>
          </a:xfrm>
          <a:prstGeom prst="homePlate">
            <a:avLst>
              <a:gd name="adj" fmla="val 100000"/>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38" name="四角形: 角を丸くする 37">
            <a:extLst>
              <a:ext uri="{FF2B5EF4-FFF2-40B4-BE49-F238E27FC236}">
                <a16:creationId xmlns:a16="http://schemas.microsoft.com/office/drawing/2014/main" id="{9A3410C6-2549-D560-1B24-3A8A6ACD55A0}"/>
              </a:ext>
            </a:extLst>
          </p:cNvPr>
          <p:cNvSpPr/>
          <p:nvPr/>
        </p:nvSpPr>
        <p:spPr>
          <a:xfrm>
            <a:off x="4737480" y="3825146"/>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大型船舶と小型船舶</a:t>
            </a:r>
            <a:r>
              <a:rPr lang="ja-JP" altLang="en-US" sz="1200">
                <a:solidFill>
                  <a:prstClr val="black"/>
                </a:solidFill>
                <a:latin typeface="メイリオ" panose="020B0604030504040204" pitchFamily="50" charset="-128"/>
                <a:ea typeface="メイリオ" panose="020B0604030504040204" pitchFamily="50" charset="-128"/>
              </a:rPr>
              <a:t>に係る運航管理を担うことが可能</a:t>
            </a:r>
          </a:p>
        </p:txBody>
      </p:sp>
      <p:sp>
        <p:nvSpPr>
          <p:cNvPr id="39" name="四角形: 角を丸くする 38">
            <a:extLst>
              <a:ext uri="{FF2B5EF4-FFF2-40B4-BE49-F238E27FC236}">
                <a16:creationId xmlns:a16="http://schemas.microsoft.com/office/drawing/2014/main" id="{6476A4A7-1C14-65FE-F3E0-240F372A4853}"/>
              </a:ext>
            </a:extLst>
          </p:cNvPr>
          <p:cNvSpPr/>
          <p:nvPr/>
        </p:nvSpPr>
        <p:spPr>
          <a:xfrm>
            <a:off x="4737480" y="4151982"/>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大型船舶のみ</a:t>
            </a:r>
            <a:r>
              <a:rPr lang="ja-JP" altLang="en-US" sz="1200">
                <a:solidFill>
                  <a:prstClr val="black"/>
                </a:solidFill>
                <a:latin typeface="メイリオ" panose="020B0604030504040204" pitchFamily="50" charset="-128"/>
                <a:ea typeface="メイリオ" panose="020B0604030504040204" pitchFamily="50" charset="-128"/>
              </a:rPr>
              <a:t>に係る運航管理を担うことが可能</a:t>
            </a:r>
          </a:p>
        </p:txBody>
      </p:sp>
      <p:sp>
        <p:nvSpPr>
          <p:cNvPr id="40" name="四角形: 角を丸くする 39">
            <a:extLst>
              <a:ext uri="{FF2B5EF4-FFF2-40B4-BE49-F238E27FC236}">
                <a16:creationId xmlns:a16="http://schemas.microsoft.com/office/drawing/2014/main" id="{83810367-3D49-5691-6027-648C61190AB5}"/>
              </a:ext>
            </a:extLst>
          </p:cNvPr>
          <p:cNvSpPr/>
          <p:nvPr/>
        </p:nvSpPr>
        <p:spPr>
          <a:xfrm>
            <a:off x="4737480" y="4478819"/>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小型船舶のみ</a:t>
            </a:r>
            <a:r>
              <a:rPr lang="ja-JP" altLang="en-US" sz="1200">
                <a:solidFill>
                  <a:prstClr val="black"/>
                </a:solidFill>
                <a:latin typeface="メイリオ" panose="020B0604030504040204" pitchFamily="50" charset="-128"/>
                <a:ea typeface="メイリオ" panose="020B0604030504040204" pitchFamily="50" charset="-128"/>
              </a:rPr>
              <a:t>に係る運航管理を担うことが可能</a:t>
            </a:r>
          </a:p>
        </p:txBody>
      </p:sp>
      <p:sp>
        <p:nvSpPr>
          <p:cNvPr id="41" name="テキスト ボックス 40">
            <a:extLst>
              <a:ext uri="{FF2B5EF4-FFF2-40B4-BE49-F238E27FC236}">
                <a16:creationId xmlns:a16="http://schemas.microsoft.com/office/drawing/2014/main" id="{BB52575D-474F-33A9-7AFF-7FEBC4565C2A}"/>
              </a:ext>
            </a:extLst>
          </p:cNvPr>
          <p:cNvSpPr txBox="1"/>
          <p:nvPr/>
        </p:nvSpPr>
        <p:spPr>
          <a:xfrm>
            <a:off x="4081985" y="1958645"/>
            <a:ext cx="5598704" cy="246221"/>
          </a:xfrm>
          <a:prstGeom prst="rect">
            <a:avLst/>
          </a:prstGeom>
          <a:noFill/>
        </p:spPr>
        <p:txBody>
          <a:bodyPr wrap="square" rtlCol="0">
            <a:spAutoFit/>
          </a:bodyPr>
          <a:lstStyle/>
          <a:p>
            <a:pPr defTabSz="914395">
              <a:defRPr/>
            </a:pPr>
            <a:r>
              <a:rPr lang="en-US" altLang="ja-JP" sz="1000">
                <a:solidFill>
                  <a:prstClr val="black"/>
                </a:solidFill>
                <a:latin typeface="メイリオ" panose="020B0604030504040204" pitchFamily="50" charset="-128"/>
                <a:ea typeface="メイリオ" panose="020B0604030504040204" pitchFamily="50" charset="-128"/>
              </a:rPr>
              <a:t>※</a:t>
            </a:r>
            <a:r>
              <a:rPr lang="ja-JP" altLang="en-US" sz="1000">
                <a:solidFill>
                  <a:prstClr val="black"/>
                </a:solidFill>
                <a:latin typeface="メイリオ" panose="020B0604030504040204" pitchFamily="50" charset="-128"/>
                <a:ea typeface="メイリオ" panose="020B0604030504040204" pitchFamily="50" charset="-128"/>
              </a:rPr>
              <a:t>「大型船舶」：総トン数２０トン以上の船舶　「小型船舶」：総トン数２０トン未満の船舶</a:t>
            </a:r>
          </a:p>
        </p:txBody>
      </p:sp>
      <p:sp>
        <p:nvSpPr>
          <p:cNvPr id="43" name="正方形/長方形 42">
            <a:extLst>
              <a:ext uri="{FF2B5EF4-FFF2-40B4-BE49-F238E27FC236}">
                <a16:creationId xmlns:a16="http://schemas.microsoft.com/office/drawing/2014/main" id="{693E3DB7-254C-1D4D-8A2F-6BB340D69D70}"/>
              </a:ext>
            </a:extLst>
          </p:cNvPr>
          <p:cNvSpPr/>
          <p:nvPr/>
        </p:nvSpPr>
        <p:spPr>
          <a:xfrm>
            <a:off x="438810" y="1941746"/>
            <a:ext cx="9217881" cy="321614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15FFC3EA-8FBE-EF26-F565-9ED19EF63ABA}"/>
              </a:ext>
            </a:extLst>
          </p:cNvPr>
          <p:cNvSpPr/>
          <p:nvPr/>
        </p:nvSpPr>
        <p:spPr>
          <a:xfrm>
            <a:off x="222784" y="1941746"/>
            <a:ext cx="357405" cy="321870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defTabSz="914395">
              <a:defRPr/>
            </a:pPr>
            <a:r>
              <a:rPr lang="ja-JP" altLang="en-US" sz="1600">
                <a:solidFill>
                  <a:prstClr val="white"/>
                </a:solidFill>
                <a:latin typeface="メイリオ" panose="020B0604030504040204" pitchFamily="50" charset="-128"/>
                <a:ea typeface="メイリオ" panose="020B0604030504040204" pitchFamily="50" charset="-128"/>
              </a:rPr>
              <a:t>資格者証の種類等</a:t>
            </a:r>
          </a:p>
        </p:txBody>
      </p:sp>
      <p:sp>
        <p:nvSpPr>
          <p:cNvPr id="44" name="正方形/長方形 43">
            <a:extLst>
              <a:ext uri="{FF2B5EF4-FFF2-40B4-BE49-F238E27FC236}">
                <a16:creationId xmlns:a16="http://schemas.microsoft.com/office/drawing/2014/main" id="{A36DD113-FFEF-B394-F0D6-F1B035100EB9}"/>
              </a:ext>
            </a:extLst>
          </p:cNvPr>
          <p:cNvSpPr/>
          <p:nvPr/>
        </p:nvSpPr>
        <p:spPr>
          <a:xfrm>
            <a:off x="438810" y="5299506"/>
            <a:ext cx="9217881" cy="151387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45" name="正方形/長方形 44">
            <a:extLst>
              <a:ext uri="{FF2B5EF4-FFF2-40B4-BE49-F238E27FC236}">
                <a16:creationId xmlns:a16="http://schemas.microsoft.com/office/drawing/2014/main" id="{70B4AB01-6B3A-38EC-94A8-0A993034F738}"/>
              </a:ext>
            </a:extLst>
          </p:cNvPr>
          <p:cNvSpPr/>
          <p:nvPr/>
        </p:nvSpPr>
        <p:spPr>
          <a:xfrm>
            <a:off x="222784" y="5302065"/>
            <a:ext cx="357405" cy="151387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defTabSz="914395">
              <a:defRPr/>
            </a:pPr>
            <a:r>
              <a:rPr lang="ja-JP" altLang="en-US" sz="1600">
                <a:solidFill>
                  <a:prstClr val="white"/>
                </a:solidFill>
                <a:latin typeface="メイリオ" panose="020B0604030504040204" pitchFamily="50" charset="-128"/>
                <a:ea typeface="メイリオ" panose="020B0604030504040204" pitchFamily="50" charset="-128"/>
              </a:rPr>
              <a:t>手続のフロー</a:t>
            </a:r>
          </a:p>
        </p:txBody>
      </p:sp>
      <p:pic>
        <p:nvPicPr>
          <p:cNvPr id="46" name="図 104">
            <a:extLst>
              <a:ext uri="{FF2B5EF4-FFF2-40B4-BE49-F238E27FC236}">
                <a16:creationId xmlns:a16="http://schemas.microsoft.com/office/drawing/2014/main" id="{81BEF353-5E8A-F9FD-ACA6-F23F94E5388C}"/>
              </a:ext>
            </a:extLst>
          </p:cNvPr>
          <p:cNvPicPr>
            <a:picLocks noChangeAspect="1"/>
          </p:cNvPicPr>
          <p:nvPr/>
        </p:nvPicPr>
        <p:blipFill>
          <a:blip r:embed="rId6"/>
          <a:stretch>
            <a:fillRect/>
          </a:stretch>
        </p:blipFill>
        <p:spPr>
          <a:xfrm flipH="1">
            <a:off x="947220" y="5650640"/>
            <a:ext cx="1137029" cy="1047320"/>
          </a:xfrm>
          <a:prstGeom prst="rect">
            <a:avLst/>
          </a:prstGeom>
        </p:spPr>
      </p:pic>
      <p:pic>
        <p:nvPicPr>
          <p:cNvPr id="50" name="図 172">
            <a:extLst>
              <a:ext uri="{FF2B5EF4-FFF2-40B4-BE49-F238E27FC236}">
                <a16:creationId xmlns:a16="http://schemas.microsoft.com/office/drawing/2014/main" id="{90590A76-1499-B931-B21E-8974BBB7E800}"/>
              </a:ext>
            </a:extLst>
          </p:cNvPr>
          <p:cNvPicPr>
            <a:picLocks noChangeAspect="1"/>
          </p:cNvPicPr>
          <p:nvPr/>
        </p:nvPicPr>
        <p:blipFill>
          <a:blip r:embed="rId7"/>
          <a:stretch>
            <a:fillRect/>
          </a:stretch>
        </p:blipFill>
        <p:spPr>
          <a:xfrm>
            <a:off x="7473209" y="5817602"/>
            <a:ext cx="600373" cy="814832"/>
          </a:xfrm>
          <a:prstGeom prst="rect">
            <a:avLst/>
          </a:prstGeom>
        </p:spPr>
      </p:pic>
      <p:pic>
        <p:nvPicPr>
          <p:cNvPr id="51" name="図 173">
            <a:extLst>
              <a:ext uri="{FF2B5EF4-FFF2-40B4-BE49-F238E27FC236}">
                <a16:creationId xmlns:a16="http://schemas.microsoft.com/office/drawing/2014/main" id="{E57C08FE-6A24-7794-C81E-1080A613432B}"/>
              </a:ext>
            </a:extLst>
          </p:cNvPr>
          <p:cNvPicPr>
            <a:picLocks noChangeAspect="1"/>
          </p:cNvPicPr>
          <p:nvPr/>
        </p:nvPicPr>
        <p:blipFill>
          <a:blip r:embed="rId8"/>
          <a:stretch>
            <a:fillRect/>
          </a:stretch>
        </p:blipFill>
        <p:spPr>
          <a:xfrm>
            <a:off x="7218042" y="6256943"/>
            <a:ext cx="648274" cy="388708"/>
          </a:xfrm>
          <a:prstGeom prst="rect">
            <a:avLst/>
          </a:prstGeom>
        </p:spPr>
      </p:pic>
      <p:sp>
        <p:nvSpPr>
          <p:cNvPr id="53" name="四角形: 角を丸くする 52">
            <a:extLst>
              <a:ext uri="{FF2B5EF4-FFF2-40B4-BE49-F238E27FC236}">
                <a16:creationId xmlns:a16="http://schemas.microsoft.com/office/drawing/2014/main" id="{FD6C5993-AE94-DB90-C52B-BFDFD32E8466}"/>
              </a:ext>
            </a:extLst>
          </p:cNvPr>
          <p:cNvSpPr/>
          <p:nvPr/>
        </p:nvSpPr>
        <p:spPr>
          <a:xfrm>
            <a:off x="920552" y="5394230"/>
            <a:ext cx="1316510" cy="324000"/>
          </a:xfrm>
          <a:prstGeom prst="roundRect">
            <a:avLst>
              <a:gd name="adj" fmla="val 2405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b="1">
                <a:solidFill>
                  <a:prstClr val="white"/>
                </a:solidFill>
                <a:latin typeface="メイリオ" panose="020B0604030504040204" pitchFamily="50" charset="-128"/>
                <a:ea typeface="メイリオ" panose="020B0604030504040204" pitchFamily="50" charset="-128"/>
              </a:rPr>
              <a:t>資格者証申請者</a:t>
            </a:r>
          </a:p>
        </p:txBody>
      </p:sp>
      <p:sp>
        <p:nvSpPr>
          <p:cNvPr id="55" name="矢印: 右 54">
            <a:extLst>
              <a:ext uri="{FF2B5EF4-FFF2-40B4-BE49-F238E27FC236}">
                <a16:creationId xmlns:a16="http://schemas.microsoft.com/office/drawing/2014/main" id="{8638C4B5-16EF-B206-4B69-70BC986ADB2E}"/>
              </a:ext>
            </a:extLst>
          </p:cNvPr>
          <p:cNvSpPr/>
          <p:nvPr/>
        </p:nvSpPr>
        <p:spPr>
          <a:xfrm>
            <a:off x="2209010" y="5868856"/>
            <a:ext cx="4680000" cy="252000"/>
          </a:xfrm>
          <a:prstGeom prst="rightArrow">
            <a:avLst>
              <a:gd name="adj1" fmla="val 40523"/>
              <a:gd name="adj2" fmla="val 81674"/>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57" name="四角形: 角を丸くする 56">
            <a:extLst>
              <a:ext uri="{FF2B5EF4-FFF2-40B4-BE49-F238E27FC236}">
                <a16:creationId xmlns:a16="http://schemas.microsoft.com/office/drawing/2014/main" id="{5E3B9F65-DC8C-531E-0904-B70336A18631}"/>
              </a:ext>
            </a:extLst>
          </p:cNvPr>
          <p:cNvSpPr/>
          <p:nvPr/>
        </p:nvSpPr>
        <p:spPr>
          <a:xfrm>
            <a:off x="7112365" y="5394230"/>
            <a:ext cx="1316510" cy="324000"/>
          </a:xfrm>
          <a:prstGeom prst="roundRect">
            <a:avLst>
              <a:gd name="adj" fmla="val 2405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b="1">
                <a:solidFill>
                  <a:prstClr val="white"/>
                </a:solidFill>
                <a:latin typeface="メイリオ" panose="020B0604030504040204" pitchFamily="50" charset="-128"/>
                <a:ea typeface="メイリオ" panose="020B0604030504040204" pitchFamily="50" charset="-128"/>
              </a:rPr>
              <a:t>各地方運輸局</a:t>
            </a:r>
          </a:p>
        </p:txBody>
      </p:sp>
      <p:sp>
        <p:nvSpPr>
          <p:cNvPr id="48" name="メモ 134">
            <a:extLst>
              <a:ext uri="{FF2B5EF4-FFF2-40B4-BE49-F238E27FC236}">
                <a16:creationId xmlns:a16="http://schemas.microsoft.com/office/drawing/2014/main" id="{90A31CD3-16B9-AE6E-6D90-A714ABE27082}"/>
              </a:ext>
            </a:extLst>
          </p:cNvPr>
          <p:cNvSpPr/>
          <p:nvPr/>
        </p:nvSpPr>
        <p:spPr>
          <a:xfrm flipV="1">
            <a:off x="4354917" y="5459414"/>
            <a:ext cx="506800" cy="582065"/>
          </a:xfrm>
          <a:prstGeom prst="foldedCorner">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61C42090-B341-9965-6FAD-E4EE32568ECE}"/>
              </a:ext>
            </a:extLst>
          </p:cNvPr>
          <p:cNvSpPr txBox="1"/>
          <p:nvPr/>
        </p:nvSpPr>
        <p:spPr>
          <a:xfrm>
            <a:off x="4263632" y="5540334"/>
            <a:ext cx="689368" cy="461665"/>
          </a:xfrm>
          <a:prstGeom prst="rect">
            <a:avLst/>
          </a:prstGeom>
          <a:noFill/>
        </p:spPr>
        <p:txBody>
          <a:bodyPr vert="horz" wrap="square" lIns="36000" rIns="36000" rtlCol="0">
            <a:spAutoFit/>
          </a:bodyPr>
          <a:lstStyle/>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交付</a:t>
            </a:r>
            <a:endParaRPr lang="en-US" altLang="ja-JP" sz="1200" b="1">
              <a:solidFill>
                <a:prstClr val="black"/>
              </a:solidFill>
              <a:latin typeface="メイリオ" panose="020B0604030504040204" pitchFamily="50" charset="-128"/>
              <a:ea typeface="メイリオ" panose="020B0604030504040204" pitchFamily="50" charset="-128"/>
            </a:endParaRPr>
          </a:p>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申請書</a:t>
            </a:r>
            <a:endParaRPr lang="en-US" altLang="ja-JP" sz="1200" b="1">
              <a:solidFill>
                <a:prstClr val="black"/>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F1F025A1-7835-D37F-E879-45A14DF70510}"/>
              </a:ext>
            </a:extLst>
          </p:cNvPr>
          <p:cNvSpPr txBox="1"/>
          <p:nvPr/>
        </p:nvSpPr>
        <p:spPr>
          <a:xfrm>
            <a:off x="4773816" y="5338770"/>
            <a:ext cx="2436838" cy="646331"/>
          </a:xfrm>
          <a:prstGeom prst="rect">
            <a:avLst/>
          </a:prstGeom>
          <a:noFill/>
        </p:spPr>
        <p:txBody>
          <a:bodyPr vert="horz" wrap="square" lIns="36000" rIns="36000" rtlCol="0">
            <a:spAutoFit/>
          </a:bodyPr>
          <a:lstStyle/>
          <a:p>
            <a:pPr defTabSz="914395">
              <a:defRPr/>
            </a:pPr>
            <a:r>
              <a:rPr lang="ja-JP" altLang="en-US" sz="900" b="1">
                <a:solidFill>
                  <a:prstClr val="black"/>
                </a:solidFill>
                <a:latin typeface="メイリオ" panose="020B0604030504040204" pitchFamily="50" charset="-128"/>
                <a:ea typeface="メイリオ" panose="020B0604030504040204" pitchFamily="50" charset="-128"/>
              </a:rPr>
              <a:t>（添付書類）</a:t>
            </a:r>
            <a:endParaRPr lang="en-US" altLang="ja-JP" sz="900" b="1">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900">
                <a:solidFill>
                  <a:prstClr val="black"/>
                </a:solidFill>
                <a:latin typeface="メイリオ" panose="020B0604030504040204" pitchFamily="50" charset="-128"/>
                <a:ea typeface="メイリオ" panose="020B0604030504040204" pitchFamily="50" charset="-128"/>
              </a:rPr>
              <a:t>　・住民票の写し</a:t>
            </a:r>
            <a:r>
              <a:rPr lang="en-US" altLang="ja-JP" sz="900">
                <a:solidFill>
                  <a:prstClr val="black"/>
                </a:solidFill>
                <a:latin typeface="メイリオ" panose="020B0604030504040204" pitchFamily="50" charset="-128"/>
                <a:ea typeface="メイリオ" panose="020B0604030504040204" pitchFamily="50" charset="-128"/>
              </a:rPr>
              <a:t>or</a:t>
            </a:r>
            <a:r>
              <a:rPr lang="ja-JP" altLang="en-US" sz="900">
                <a:solidFill>
                  <a:prstClr val="black"/>
                </a:solidFill>
                <a:latin typeface="メイリオ" panose="020B0604030504040204" pitchFamily="50" charset="-128"/>
                <a:ea typeface="メイリオ" panose="020B0604030504040204" pitchFamily="50" charset="-128"/>
              </a:rPr>
              <a:t>　個人番号カードの写し</a:t>
            </a:r>
            <a:endParaRPr lang="en-US" altLang="ja-JP" sz="900">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900">
                <a:solidFill>
                  <a:prstClr val="black"/>
                </a:solidFill>
                <a:latin typeface="メイリオ" panose="020B0604030504040204" pitchFamily="50" charset="-128"/>
                <a:ea typeface="メイリオ" panose="020B0604030504040204" pitchFamily="50" charset="-128"/>
              </a:rPr>
              <a:t>　・試験合格証明書　</a:t>
            </a:r>
            <a:endParaRPr lang="en-US" altLang="ja-JP" sz="900">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900">
                <a:solidFill>
                  <a:prstClr val="black"/>
                </a:solidFill>
                <a:latin typeface="メイリオ" panose="020B0604030504040204" pitchFamily="50" charset="-128"/>
                <a:ea typeface="メイリオ" panose="020B0604030504040204" pitchFamily="50" charset="-128"/>
              </a:rPr>
              <a:t>　・実務経験に係る証明書類　等</a:t>
            </a:r>
            <a:endParaRPr lang="en-US" altLang="ja-JP" sz="900">
              <a:solidFill>
                <a:prstClr val="black"/>
              </a:solidFill>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D7AF9D88-9F04-D47F-72BB-3AA9B95CCD21}"/>
              </a:ext>
            </a:extLst>
          </p:cNvPr>
          <p:cNvSpPr txBox="1"/>
          <p:nvPr/>
        </p:nvSpPr>
        <p:spPr>
          <a:xfrm>
            <a:off x="2372734" y="5416969"/>
            <a:ext cx="1937143" cy="523220"/>
          </a:xfrm>
          <a:prstGeom prst="rect">
            <a:avLst/>
          </a:prstGeom>
          <a:noFill/>
        </p:spPr>
        <p:txBody>
          <a:bodyPr vert="horz" wrap="square" lIns="36000" rIns="36000" rtlCol="0">
            <a:spAutoFit/>
          </a:bodyPr>
          <a:lstStyle/>
          <a:p>
            <a:pPr defTabSz="914395">
              <a:defRPr/>
            </a:pPr>
            <a:r>
              <a:rPr lang="ja-JP" altLang="en-US" sz="1200" b="1">
                <a:solidFill>
                  <a:prstClr val="black"/>
                </a:solidFill>
                <a:latin typeface="メイリオ" panose="020B0604030504040204" pitchFamily="50" charset="-128"/>
                <a:ea typeface="メイリオ" panose="020B0604030504040204" pitchFamily="50" charset="-128"/>
              </a:rPr>
              <a:t>① 資格者証交付申請</a:t>
            </a:r>
            <a:endParaRPr lang="en-US" altLang="ja-JP" sz="1200" b="1">
              <a:solidFill>
                <a:prstClr val="black"/>
              </a:solidFill>
              <a:latin typeface="メイリオ" panose="020B0604030504040204" pitchFamily="50" charset="-128"/>
              <a:ea typeface="メイリオ" panose="020B0604030504040204"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※18</a:t>
            </a: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歳以上の者</a:t>
            </a:r>
            <a:endPar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行政処分等を受けていない者に限る</a:t>
            </a:r>
            <a:endPar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2" name="テキスト ボックス 61">
            <a:extLst>
              <a:ext uri="{FF2B5EF4-FFF2-40B4-BE49-F238E27FC236}">
                <a16:creationId xmlns:a16="http://schemas.microsoft.com/office/drawing/2014/main" id="{324F1198-4376-160C-AB10-AA1D7B184512}"/>
              </a:ext>
            </a:extLst>
          </p:cNvPr>
          <p:cNvSpPr txBox="1"/>
          <p:nvPr/>
        </p:nvSpPr>
        <p:spPr>
          <a:xfrm>
            <a:off x="4081988" y="6493938"/>
            <a:ext cx="1977569" cy="276999"/>
          </a:xfrm>
          <a:prstGeom prst="rect">
            <a:avLst/>
          </a:prstGeom>
          <a:noFill/>
        </p:spPr>
        <p:txBody>
          <a:bodyPr vert="horz" wrap="square" lIns="36000" rIns="36000" rtlCol="0">
            <a:spAutoFit/>
          </a:bodyPr>
          <a:lstStyle/>
          <a:p>
            <a:pPr defTabSz="914395">
              <a:defRPr/>
            </a:pPr>
            <a:r>
              <a:rPr lang="ja-JP" altLang="en-US" sz="1200" b="1">
                <a:solidFill>
                  <a:prstClr val="black"/>
                </a:solidFill>
                <a:latin typeface="メイリオ" panose="020B0604030504040204" pitchFamily="50" charset="-128"/>
                <a:ea typeface="メイリオ" panose="020B0604030504040204" pitchFamily="50" charset="-128"/>
              </a:rPr>
              <a:t>③ 資格者証交付</a:t>
            </a:r>
            <a:endParaRPr lang="en-US" altLang="ja-JP" sz="1200" b="1">
              <a:solidFill>
                <a:prstClr val="black"/>
              </a:solidFill>
              <a:latin typeface="メイリオ" panose="020B0604030504040204" pitchFamily="50" charset="-128"/>
              <a:ea typeface="メイリオ" panose="020B0604030504040204" pitchFamily="50" charset="-128"/>
            </a:endParaRPr>
          </a:p>
        </p:txBody>
      </p:sp>
      <p:sp>
        <p:nvSpPr>
          <p:cNvPr id="63" name="矢印: 右 62">
            <a:extLst>
              <a:ext uri="{FF2B5EF4-FFF2-40B4-BE49-F238E27FC236}">
                <a16:creationId xmlns:a16="http://schemas.microsoft.com/office/drawing/2014/main" id="{01542817-BD65-7D06-09DC-A5ABD699F552}"/>
              </a:ext>
            </a:extLst>
          </p:cNvPr>
          <p:cNvSpPr/>
          <p:nvPr/>
        </p:nvSpPr>
        <p:spPr>
          <a:xfrm flipH="1">
            <a:off x="2224641" y="6315552"/>
            <a:ext cx="4680000" cy="252000"/>
          </a:xfrm>
          <a:prstGeom prst="rightArrow">
            <a:avLst>
              <a:gd name="adj1" fmla="val 40523"/>
              <a:gd name="adj2" fmla="val 81674"/>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0" name="メモ 134">
            <a:extLst>
              <a:ext uri="{FF2B5EF4-FFF2-40B4-BE49-F238E27FC236}">
                <a16:creationId xmlns:a16="http://schemas.microsoft.com/office/drawing/2014/main" id="{1D013919-115D-68C7-146B-B8ADA55D29F9}"/>
              </a:ext>
            </a:extLst>
          </p:cNvPr>
          <p:cNvSpPr/>
          <p:nvPr/>
        </p:nvSpPr>
        <p:spPr>
          <a:xfrm flipV="1">
            <a:off x="3421964" y="6148812"/>
            <a:ext cx="506800" cy="582065"/>
          </a:xfrm>
          <a:prstGeom prst="foldedCorner">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221D9CDD-7E73-6BB3-1CE4-1D36D235C047}"/>
              </a:ext>
            </a:extLst>
          </p:cNvPr>
          <p:cNvSpPr txBox="1"/>
          <p:nvPr/>
        </p:nvSpPr>
        <p:spPr>
          <a:xfrm>
            <a:off x="3327528" y="6209010"/>
            <a:ext cx="689368" cy="461665"/>
          </a:xfrm>
          <a:prstGeom prst="rect">
            <a:avLst/>
          </a:prstGeom>
          <a:noFill/>
        </p:spPr>
        <p:txBody>
          <a:bodyPr vert="horz" wrap="square" lIns="36000" rIns="36000" rtlCol="0">
            <a:spAutoFit/>
          </a:bodyPr>
          <a:lstStyle/>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資格者</a:t>
            </a:r>
            <a:endParaRPr lang="en-US" altLang="ja-JP" sz="1200" b="1">
              <a:solidFill>
                <a:prstClr val="black"/>
              </a:solidFill>
              <a:latin typeface="メイリオ" panose="020B0604030504040204" pitchFamily="50" charset="-128"/>
              <a:ea typeface="メイリオ" panose="020B0604030504040204" pitchFamily="50" charset="-128"/>
            </a:endParaRPr>
          </a:p>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証</a:t>
            </a:r>
            <a:endParaRPr lang="en-US" altLang="ja-JP" sz="1200" b="1">
              <a:solidFill>
                <a:prstClr val="black"/>
              </a:solidFill>
              <a:latin typeface="メイリオ" panose="020B0604030504040204" pitchFamily="50" charset="-128"/>
              <a:ea typeface="メイリオ" panose="020B0604030504040204" pitchFamily="50" charset="-128"/>
            </a:endParaRPr>
          </a:p>
        </p:txBody>
      </p:sp>
      <p:sp>
        <p:nvSpPr>
          <p:cNvPr id="4096" name="テキスト ボックス 4095">
            <a:extLst>
              <a:ext uri="{FF2B5EF4-FFF2-40B4-BE49-F238E27FC236}">
                <a16:creationId xmlns:a16="http://schemas.microsoft.com/office/drawing/2014/main" id="{675A2784-7180-C391-FBC1-2524C32A3039}"/>
              </a:ext>
            </a:extLst>
          </p:cNvPr>
          <p:cNvSpPr txBox="1"/>
          <p:nvPr/>
        </p:nvSpPr>
        <p:spPr>
          <a:xfrm>
            <a:off x="8139134" y="6032269"/>
            <a:ext cx="1763523" cy="600164"/>
          </a:xfrm>
          <a:prstGeom prst="rect">
            <a:avLst/>
          </a:prstGeom>
          <a:noFill/>
        </p:spPr>
        <p:txBody>
          <a:bodyPr vert="horz" wrap="square" lIns="36000" rIns="36000" rtlCol="0">
            <a:spAutoFit/>
          </a:bodyPr>
          <a:lstStyle/>
          <a:p>
            <a:pPr defTabSz="914395">
              <a:defRPr/>
            </a:pPr>
            <a:r>
              <a:rPr lang="ja-JP" altLang="en-US" sz="1200" b="1">
                <a:solidFill>
                  <a:prstClr val="black"/>
                </a:solidFill>
                <a:latin typeface="メイリオ" panose="020B0604030504040204" pitchFamily="50" charset="-128"/>
                <a:ea typeface="メイリオ" panose="020B0604030504040204" pitchFamily="50" charset="-128"/>
              </a:rPr>
              <a:t>② </a:t>
            </a:r>
            <a:r>
              <a:rPr lang="ja-JP" altLang="en-US" sz="1050" b="1">
                <a:solidFill>
                  <a:prstClr val="black"/>
                </a:solidFill>
                <a:latin typeface="メイリオ" panose="020B0604030504040204" pitchFamily="50" charset="-128"/>
                <a:ea typeface="メイリオ" panose="020B0604030504040204" pitchFamily="50" charset="-128"/>
              </a:rPr>
              <a:t>申請内容の審査、</a:t>
            </a:r>
            <a:endParaRPr lang="en-US" altLang="ja-JP" sz="1050" b="1">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1050" b="1">
                <a:solidFill>
                  <a:prstClr val="black"/>
                </a:solidFill>
                <a:latin typeface="メイリオ" panose="020B0604030504040204" pitchFamily="50" charset="-128"/>
                <a:ea typeface="メイリオ" panose="020B0604030504040204" pitchFamily="50" charset="-128"/>
              </a:rPr>
              <a:t>　　資格者証原簿登録、</a:t>
            </a:r>
            <a:endParaRPr lang="en-US" altLang="ja-JP" sz="1050" b="1">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1050" b="1">
                <a:solidFill>
                  <a:prstClr val="black"/>
                </a:solidFill>
                <a:latin typeface="メイリオ" panose="020B0604030504040204" pitchFamily="50" charset="-128"/>
                <a:ea typeface="メイリオ" panose="020B0604030504040204" pitchFamily="50" charset="-128"/>
              </a:rPr>
              <a:t>　　資格者証の作成　等</a:t>
            </a:r>
            <a:endParaRPr lang="en-US" altLang="ja-JP" sz="1050" b="1">
              <a:solidFill>
                <a:prstClr val="black"/>
              </a:solidFill>
              <a:latin typeface="メイリオ" panose="020B0604030504040204" pitchFamily="50" charset="-128"/>
              <a:ea typeface="メイリオ" panose="020B0604030504040204" pitchFamily="50" charset="-128"/>
            </a:endParaRPr>
          </a:p>
        </p:txBody>
      </p:sp>
      <p:sp>
        <p:nvSpPr>
          <p:cNvPr id="4097" name="テキスト ボックス 4096">
            <a:extLst>
              <a:ext uri="{FF2B5EF4-FFF2-40B4-BE49-F238E27FC236}">
                <a16:creationId xmlns:a16="http://schemas.microsoft.com/office/drawing/2014/main" id="{7469E43C-263E-FED9-525E-E0E436910D60}"/>
              </a:ext>
            </a:extLst>
          </p:cNvPr>
          <p:cNvSpPr txBox="1"/>
          <p:nvPr/>
        </p:nvSpPr>
        <p:spPr>
          <a:xfrm>
            <a:off x="661122" y="6582543"/>
            <a:ext cx="2666406" cy="230832"/>
          </a:xfrm>
          <a:prstGeom prst="rect">
            <a:avLst/>
          </a:prstGeom>
          <a:noFill/>
        </p:spPr>
        <p:txBody>
          <a:bodyPr vert="horz" wrap="square" lIns="36000" rIns="36000" rtlCol="0">
            <a:spAutoFit/>
          </a:bodyPr>
          <a:lstStyle/>
          <a:p>
            <a:pPr defTabSz="914395">
              <a:defRPr/>
            </a:pPr>
            <a:r>
              <a:rPr lang="ja-JP" altLang="en-US" sz="900">
                <a:solidFill>
                  <a:srgbClr val="FF0000"/>
                </a:solidFill>
                <a:latin typeface="メイリオ" panose="020B0604030504040204" pitchFamily="50" charset="-128"/>
                <a:ea typeface="メイリオ" panose="020B0604030504040204" pitchFamily="50" charset="-128"/>
              </a:rPr>
              <a:t>注：手続の詳細については制度施行に向け検討中</a:t>
            </a:r>
            <a:endParaRPr lang="en-US" altLang="ja-JP" sz="900">
              <a:solidFill>
                <a:srgbClr val="FF0000"/>
              </a:solidFill>
              <a:latin typeface="メイリオ" panose="020B0604030504040204" pitchFamily="50" charset="-128"/>
              <a:ea typeface="メイリオ" panose="020B0604030504040204" pitchFamily="50" charset="-128"/>
            </a:endParaRPr>
          </a:p>
        </p:txBody>
      </p:sp>
      <p:sp>
        <p:nvSpPr>
          <p:cNvPr id="4099" name="テキスト ボックス 4098">
            <a:extLst>
              <a:ext uri="{FF2B5EF4-FFF2-40B4-BE49-F238E27FC236}">
                <a16:creationId xmlns:a16="http://schemas.microsoft.com/office/drawing/2014/main" id="{C134ADCF-63F6-8EC9-F32B-ADCFBF131D4A}"/>
              </a:ext>
            </a:extLst>
          </p:cNvPr>
          <p:cNvSpPr txBox="1"/>
          <p:nvPr/>
        </p:nvSpPr>
        <p:spPr>
          <a:xfrm>
            <a:off x="998453" y="4880196"/>
            <a:ext cx="6552728" cy="276999"/>
          </a:xfrm>
          <a:prstGeom prst="rect">
            <a:avLst/>
          </a:prstGeom>
          <a:noFill/>
        </p:spPr>
        <p:txBody>
          <a:bodyPr vert="horz" wrap="square" lIns="36000" rIns="36000" rtlCol="0">
            <a:spAutoFit/>
          </a:bodyPr>
          <a:lstStyle/>
          <a:p>
            <a:pPr defTabSz="914395">
              <a:defRPr/>
            </a:pPr>
            <a:r>
              <a:rPr lang="ja-JP" altLang="en-US" sz="1200">
                <a:solidFill>
                  <a:prstClr val="black"/>
                </a:solidFill>
                <a:latin typeface="メイリオ" panose="020B0604030504040204" pitchFamily="50" charset="-128"/>
                <a:ea typeface="メイリオ" panose="020B0604030504040204" pitchFamily="50" charset="-128"/>
              </a:rPr>
              <a:t>⇒　</a:t>
            </a:r>
            <a:r>
              <a:rPr lang="ja-JP" altLang="en-US" sz="1200" b="1">
                <a:solidFill>
                  <a:srgbClr val="FF0000"/>
                </a:solidFill>
                <a:latin typeface="メイリオ" panose="020B0604030504040204" pitchFamily="50" charset="-128"/>
                <a:ea typeface="メイリオ" panose="020B0604030504040204" pitchFamily="50" charset="-128"/>
              </a:rPr>
              <a:t>資格者証の有効期間は２年。更新講習を修了し、地方運輸局への申請により更新が可能。</a:t>
            </a:r>
            <a:endParaRPr lang="en-US" altLang="ja-JP" sz="1200" b="1">
              <a:solidFill>
                <a:srgbClr val="FF0000"/>
              </a:solidFill>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95FA74A6-76DC-3E02-2725-1E3BA969A970}"/>
              </a:ext>
            </a:extLst>
          </p:cNvPr>
          <p:cNvSpPr>
            <a:spLocks noGrp="1"/>
          </p:cNvSpPr>
          <p:nvPr>
            <p:ph type="sldNum" sz="quarter" idx="12"/>
          </p:nvPr>
        </p:nvSpPr>
        <p:spPr/>
        <p:txBody>
          <a:bodyPr/>
          <a:lstStyle/>
          <a:p>
            <a:pPr>
              <a:defRPr/>
            </a:pPr>
            <a:fld id="{06FFE511-5094-4685-A035-FB392A6605D8}" type="slidenum">
              <a:rPr lang="en-US" altLang="ja-JP" smtClean="0"/>
              <a:pPr>
                <a:defRPr/>
              </a:pPr>
              <a:t>3</a:t>
            </a:fld>
            <a:endParaRPr lang="en-US" altLang="ja-JP"/>
          </a:p>
        </p:txBody>
      </p:sp>
      <p:pic>
        <p:nvPicPr>
          <p:cNvPr id="21" name="オーディオ 20">
            <a:hlinkClick r:id="" action="ppaction://media"/>
            <a:extLst>
              <a:ext uri="{FF2B5EF4-FFF2-40B4-BE49-F238E27FC236}">
                <a16:creationId xmlns:a16="http://schemas.microsoft.com/office/drawing/2014/main" id="{612F8CEB-DEE9-D446-E4E3-854AC8932D9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074628434"/>
      </p:ext>
    </p:extLst>
  </p:cSld>
  <p:clrMapOvr>
    <a:masterClrMapping/>
  </p:clrMapOvr>
  <mc:AlternateContent xmlns:mc="http://schemas.openxmlformats.org/markup-compatibility/2006">
    <mc:Choice xmlns:p14="http://schemas.microsoft.com/office/powerpoint/2010/main" Requires="p14">
      <p:transition spd="slow" p14:dur="2000" advTm="75973"/>
    </mc:Choice>
    <mc:Fallback>
      <p:transition spd="slow" advTm="7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kumimoji="1" lang="ja-JP" altLang="en-US" dirty="0"/>
              <a:t>運輸安全マネジメント制度</a:t>
            </a:r>
            <a:r>
              <a:rPr kumimoji="1" lang="en-US" altLang="ja-JP" dirty="0"/>
              <a:t>【</a:t>
            </a:r>
            <a:r>
              <a:rPr kumimoji="1" lang="ja-JP" altLang="en-US" dirty="0"/>
              <a:t>内部監査</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内部監査</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安全管理体制を自己評価</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するための内部チェック　</a:t>
            </a:r>
            <a:endParaRPr lang="en-US" altLang="ja-JP" sz="28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例えば毎年</a:t>
            </a:r>
            <a:r>
              <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1</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回</a:t>
            </a: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社長や経営管理部門も含めて、</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全社的に安全の取組の内部チェックを行う</a:t>
            </a: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など</a:t>
            </a: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安全管理体制に問題点がないかどうか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を洗い出し</a:t>
            </a:r>
          </a:p>
          <a:p>
            <a:pPr marL="0" indent="0">
              <a:buNone/>
            </a:pPr>
            <a:r>
              <a:rPr lang="ja-JP" altLang="en-US"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solidFill>
                  <a:srgbClr val="FF0000"/>
                </a:solidFill>
                <a:effectLst/>
                <a:latin typeface="游ゴシック" panose="020B0400000000000000" pitchFamily="50" charset="-128"/>
                <a:ea typeface="游ゴシック" panose="020B0400000000000000" pitchFamily="50" charset="-128"/>
                <a:cs typeface="Courier New" panose="02070309020205020404" pitchFamily="49" charset="0"/>
              </a:rPr>
              <a:t>見直しや改善につなげること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が目的であり、</a:t>
            </a: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rPr>
              <a:t>良い結果を出すことやたくさん指摘すること　</a:t>
            </a:r>
            <a:endParaRPr lang="en-US" altLang="ja-JP" sz="2800" kern="100" dirty="0">
              <a:solidFill>
                <a:srgbClr val="0070C0"/>
              </a:solidFill>
              <a:effectLst/>
              <a:latin typeface="游ゴシック" panose="020B0400000000000000" pitchFamily="50" charset="-128"/>
              <a:ea typeface="游ゴシック" panose="020B0400000000000000" pitchFamily="50" charset="-128"/>
              <a:cs typeface="Courier New" panose="02070309020205020404" pitchFamily="49" charset="0"/>
            </a:endParaRPr>
          </a:p>
          <a:p>
            <a:pPr marL="0" indent="0">
              <a:buNone/>
            </a:pPr>
            <a:r>
              <a:rPr lang="ja-JP" altLang="en-US" sz="2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ja-JP" altLang="ja-JP" sz="2800" kern="100" dirty="0">
                <a:effectLst/>
                <a:latin typeface="游ゴシック" panose="020B0400000000000000" pitchFamily="50" charset="-128"/>
                <a:ea typeface="游ゴシック" panose="020B0400000000000000" pitchFamily="50" charset="-128"/>
                <a:cs typeface="Courier New" panose="02070309020205020404" pitchFamily="49" charset="0"/>
              </a:rPr>
              <a:t>が目的ではない</a:t>
            </a:r>
            <a:endParaRPr lang="ja-JP" altLang="en-US" sz="2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en-US" altLang="ja-JP" sz="1800" kern="100" dirty="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39</a:t>
            </a:fld>
            <a:endParaRPr lang="en-US" altLang="ja-JP" dirty="0"/>
          </a:p>
        </p:txBody>
      </p:sp>
      <p:pic>
        <p:nvPicPr>
          <p:cNvPr id="7" name="オーディオ 6">
            <a:hlinkClick r:id="" action="ppaction://media"/>
            <a:extLst>
              <a:ext uri="{FF2B5EF4-FFF2-40B4-BE49-F238E27FC236}">
                <a16:creationId xmlns:a16="http://schemas.microsoft.com/office/drawing/2014/main" id="{F6AFC317-D5F2-E5C0-1270-530857342E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493055585"/>
      </p:ext>
    </p:extLst>
  </p:cSld>
  <p:clrMapOvr>
    <a:masterClrMapping/>
  </p:clrMapOvr>
  <mc:AlternateContent xmlns:mc="http://schemas.openxmlformats.org/markup-compatibility/2006">
    <mc:Choice xmlns:p14="http://schemas.microsoft.com/office/powerpoint/2010/main" Requires="p14">
      <p:transition spd="slow" p14:dur="2000" advTm="83728"/>
    </mc:Choice>
    <mc:Fallback>
      <p:transition spd="slow" advTm="83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992560" y="2674947"/>
            <a:ext cx="7920880" cy="1508105"/>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t>安全統括管理者・運航管理者資格者証制度</a:t>
            </a:r>
            <a:r>
              <a:rPr lang="en-US" altLang="ja-JP" sz="2400" dirty="0"/>
              <a:t>(</a:t>
            </a:r>
            <a:r>
              <a:rPr lang="ja-JP" altLang="en-US" sz="2400" dirty="0"/>
              <a:t>おさらい</a:t>
            </a:r>
            <a:r>
              <a:rPr lang="en-US" altLang="ja-JP" sz="2400" dirty="0"/>
              <a:t>)</a:t>
            </a:r>
          </a:p>
          <a:p>
            <a:pPr marL="342900" indent="-342900">
              <a:spcAft>
                <a:spcPts val="1200"/>
              </a:spcAft>
              <a:buFont typeface="+mj-lt"/>
              <a:buAutoNum type="arabicPeriod"/>
            </a:pPr>
            <a:r>
              <a:rPr lang="ja-JP" altLang="en-US" sz="2400" dirty="0">
                <a:highlight>
                  <a:srgbClr val="FFFF00"/>
                </a:highlight>
              </a:rPr>
              <a:t>安全統括管理者・運航管理者試験制度</a:t>
            </a:r>
            <a:r>
              <a:rPr lang="en-US" altLang="ja-JP" sz="2400" dirty="0">
                <a:highlight>
                  <a:srgbClr val="FFFF00"/>
                </a:highlight>
              </a:rPr>
              <a:t>(</a:t>
            </a:r>
            <a:r>
              <a:rPr lang="ja-JP" altLang="en-US" sz="2400" dirty="0">
                <a:highlight>
                  <a:srgbClr val="FFFF00"/>
                </a:highlight>
              </a:rPr>
              <a:t>おさらい</a:t>
            </a:r>
            <a:r>
              <a:rPr lang="en-US" altLang="ja-JP" sz="2400" dirty="0">
                <a:highlight>
                  <a:srgbClr val="FFFF00"/>
                </a:highlight>
              </a:rPr>
              <a:t>)</a:t>
            </a:r>
            <a:endParaRPr lang="ja-JP" altLang="en-US" sz="2400" dirty="0">
              <a:highlight>
                <a:srgbClr val="FFFF00"/>
              </a:highlight>
            </a:endParaRPr>
          </a:p>
          <a:p>
            <a:pPr marL="342900" indent="-342900">
              <a:spcAft>
                <a:spcPts val="1200"/>
              </a:spcAft>
              <a:buFont typeface="+mj-lt"/>
              <a:buAutoNum type="arabicPeriod"/>
            </a:pPr>
            <a:r>
              <a:rPr lang="ja-JP" altLang="en-US" sz="2400" dirty="0"/>
              <a:t>安全統括管理者・運航管理者の業務について</a:t>
            </a:r>
            <a:endParaRPr lang="en-US" altLang="ja-JP" sz="2400" dirty="0"/>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4</a:t>
            </a:fld>
            <a:endParaRPr lang="en-US" altLang="ja-JP"/>
          </a:p>
        </p:txBody>
      </p:sp>
      <p:pic>
        <p:nvPicPr>
          <p:cNvPr id="7" name="オーディオ 6">
            <a:hlinkClick r:id="" action="ppaction://media"/>
            <a:extLst>
              <a:ext uri="{FF2B5EF4-FFF2-40B4-BE49-F238E27FC236}">
                <a16:creationId xmlns:a16="http://schemas.microsoft.com/office/drawing/2014/main" id="{D75B59DA-2986-C9BB-72A3-4B5A710DDC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122456590"/>
      </p:ext>
    </p:extLst>
  </p:cSld>
  <p:clrMapOvr>
    <a:masterClrMapping/>
  </p:clrMapOvr>
  <mc:AlternateContent xmlns:mc="http://schemas.openxmlformats.org/markup-compatibility/2006">
    <mc:Choice xmlns:p14="http://schemas.microsoft.com/office/powerpoint/2010/main" Requires="p14">
      <p:transition spd="slow" p14:dur="2000" advTm="2198"/>
    </mc:Choice>
    <mc:Fallback>
      <p:transition spd="slow" advTm="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300A16-A17F-99CB-DEE7-FE059D02AA3D}"/>
              </a:ext>
            </a:extLst>
          </p:cNvPr>
          <p:cNvSpPr>
            <a:spLocks noGrp="1"/>
          </p:cNvSpPr>
          <p:nvPr>
            <p:ph type="title"/>
          </p:nvPr>
        </p:nvSpPr>
        <p:spPr>
          <a:xfrm>
            <a:off x="366842" y="25876"/>
            <a:ext cx="9370243" cy="476250"/>
          </a:xfrm>
        </p:spPr>
        <p:txBody>
          <a:bodyPr/>
          <a:lstStyle/>
          <a:p>
            <a:r>
              <a:rPr lang="ja-JP" altLang="en-US" sz="2000" kern="1200" dirty="0"/>
              <a:t>安全統括管理者・運航管理者資格者証試験の実施について</a:t>
            </a:r>
          </a:p>
        </p:txBody>
      </p:sp>
      <p:sp>
        <p:nvSpPr>
          <p:cNvPr id="6" name="コンテンツ プレースホルダー 2">
            <a:extLst>
              <a:ext uri="{FF2B5EF4-FFF2-40B4-BE49-F238E27FC236}">
                <a16:creationId xmlns:a16="http://schemas.microsoft.com/office/drawing/2014/main" id="{75EF8024-EF7E-4D73-4DFA-62510CDD7C16}"/>
              </a:ext>
            </a:extLst>
          </p:cNvPr>
          <p:cNvSpPr txBox="1">
            <a:spLocks/>
          </p:cNvSpPr>
          <p:nvPr/>
        </p:nvSpPr>
        <p:spPr>
          <a:xfrm>
            <a:off x="366842" y="620688"/>
            <a:ext cx="9266677" cy="1156574"/>
          </a:xfrm>
          <a:prstGeom prst="rect">
            <a:avLst/>
          </a:prstGeom>
          <a:ln w="25400">
            <a:solidFill>
              <a:srgbClr val="0070C0"/>
            </a:solidFill>
          </a:ln>
        </p:spPr>
        <p:txBody>
          <a:bodyPr vert="horz" lIns="33231" tIns="33231" rIns="33231" bIns="33231"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安全統括管理者・運航管理者資格者証制度の試験実施に関する事務を行う指定試験機関について、</a:t>
            </a:r>
            <a:r>
              <a:rPr kumimoji="1" lang="ja-JP" altLang="en-US" sz="1400" b="0" i="0"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公募を行い、</a:t>
            </a:r>
            <a:r>
              <a:rPr lang="ja-JP" altLang="en-US" sz="1400">
                <a:solidFill>
                  <a:srgbClr val="000000"/>
                </a:solidFill>
                <a:latin typeface="メイリオ" panose="020B0604030504040204" pitchFamily="50" charset="-128"/>
                <a:ea typeface="メイリオ" panose="020B0604030504040204" pitchFamily="50" charset="-128"/>
              </a:rPr>
              <a:t>一般社団法人 海洋共育センターに指定</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令和７年度</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から、</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試験を実施</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できるよう準備中。</a:t>
            </a:r>
            <a:endParaRPr kumimoji="1" lang="en-US" altLang="ja-JP"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令和８年度</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に、</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関係省令を施行予定</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。ただし、新規参入を除き従前の要件による管理者選任を認める</a:t>
            </a:r>
          </a:p>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経過措置を１年設け</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、円滑な制度移行を図る。</a:t>
            </a:r>
          </a:p>
        </p:txBody>
      </p:sp>
      <p:sp>
        <p:nvSpPr>
          <p:cNvPr id="7" name="正方形/長方形 102">
            <a:extLst>
              <a:ext uri="{FF2B5EF4-FFF2-40B4-BE49-F238E27FC236}">
                <a16:creationId xmlns:a16="http://schemas.microsoft.com/office/drawing/2014/main" id="{3CB8355B-E1CA-16E2-74C5-81852E1C85AD}"/>
              </a:ext>
            </a:extLst>
          </p:cNvPr>
          <p:cNvSpPr/>
          <p:nvPr/>
        </p:nvSpPr>
        <p:spPr>
          <a:xfrm>
            <a:off x="393607" y="1846629"/>
            <a:ext cx="3314256" cy="348109"/>
          </a:xfrm>
          <a:prstGeom prst="rect">
            <a:avLst/>
          </a:prstGeom>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【スケジュールのイメージ</a:t>
            </a:r>
            <a:r>
              <a:rPr kumimoji="1" lang="ja-JP" altLang="en-US" sz="1662"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9" name="正方形/長方形 8">
            <a:extLst>
              <a:ext uri="{FF2B5EF4-FFF2-40B4-BE49-F238E27FC236}">
                <a16:creationId xmlns:a16="http://schemas.microsoft.com/office/drawing/2014/main" id="{D1E82D02-B555-9067-212D-CDCEEA0FBEE4}"/>
              </a:ext>
            </a:extLst>
          </p:cNvPr>
          <p:cNvSpPr/>
          <p:nvPr/>
        </p:nvSpPr>
        <p:spPr>
          <a:xfrm>
            <a:off x="5025008" y="1827240"/>
            <a:ext cx="4412665" cy="39479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＜凡例＞</a:t>
            </a:r>
          </a:p>
        </p:txBody>
      </p:sp>
      <p:sp>
        <p:nvSpPr>
          <p:cNvPr id="11" name="ホームベース 57">
            <a:extLst>
              <a:ext uri="{FF2B5EF4-FFF2-40B4-BE49-F238E27FC236}">
                <a16:creationId xmlns:a16="http://schemas.microsoft.com/office/drawing/2014/main" id="{8AD74E78-C9D9-360A-28AB-4F593EB080F2}"/>
              </a:ext>
            </a:extLst>
          </p:cNvPr>
          <p:cNvSpPr/>
          <p:nvPr/>
        </p:nvSpPr>
        <p:spPr>
          <a:xfrm>
            <a:off x="5673903" y="1890492"/>
            <a:ext cx="1073750" cy="300388"/>
          </a:xfrm>
          <a:prstGeom prst="homePlat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国が実施</a:t>
            </a:r>
          </a:p>
        </p:txBody>
      </p:sp>
      <p:sp>
        <p:nvSpPr>
          <p:cNvPr id="12" name="ホームベース 58">
            <a:extLst>
              <a:ext uri="{FF2B5EF4-FFF2-40B4-BE49-F238E27FC236}">
                <a16:creationId xmlns:a16="http://schemas.microsoft.com/office/drawing/2014/main" id="{3CD20517-2329-D6F0-982C-36A8F4A1D32E}"/>
              </a:ext>
            </a:extLst>
          </p:cNvPr>
          <p:cNvSpPr/>
          <p:nvPr/>
        </p:nvSpPr>
        <p:spPr>
          <a:xfrm>
            <a:off x="6894716" y="1890492"/>
            <a:ext cx="1075941" cy="299077"/>
          </a:xfrm>
          <a:prstGeom prst="homePlate">
            <a:avLst>
              <a:gd name="adj" fmla="val 39339"/>
            </a:avLst>
          </a:prstGeom>
          <a:solidFill>
            <a:schemeClr val="bg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ts val="923"/>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指定機関 </a:t>
            </a:r>
            <a:r>
              <a:rPr kumimoji="1" lang="en-US" altLang="ja-JP"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登録機関が実施</a:t>
            </a:r>
          </a:p>
        </p:txBody>
      </p:sp>
      <p:graphicFrame>
        <p:nvGraphicFramePr>
          <p:cNvPr id="13" name="表 12">
            <a:extLst>
              <a:ext uri="{FF2B5EF4-FFF2-40B4-BE49-F238E27FC236}">
                <a16:creationId xmlns:a16="http://schemas.microsoft.com/office/drawing/2014/main" id="{37BA817E-159D-E1C3-C2BF-8C75F8485601}"/>
              </a:ext>
            </a:extLst>
          </p:cNvPr>
          <p:cNvGraphicFramePr>
            <a:graphicFrameLocks noGrp="1"/>
          </p:cNvGraphicFramePr>
          <p:nvPr/>
        </p:nvGraphicFramePr>
        <p:xfrm>
          <a:off x="495678" y="2250090"/>
          <a:ext cx="8993826" cy="3888582"/>
        </p:xfrm>
        <a:graphic>
          <a:graphicData uri="http://schemas.openxmlformats.org/drawingml/2006/table">
            <a:tbl>
              <a:tblPr firstRow="1" bandRow="1"/>
              <a:tblGrid>
                <a:gridCol w="1451936">
                  <a:extLst>
                    <a:ext uri="{9D8B030D-6E8A-4147-A177-3AD203B41FA5}">
                      <a16:colId xmlns:a16="http://schemas.microsoft.com/office/drawing/2014/main" val="2756510019"/>
                    </a:ext>
                  </a:extLst>
                </a:gridCol>
                <a:gridCol w="1800200">
                  <a:extLst>
                    <a:ext uri="{9D8B030D-6E8A-4147-A177-3AD203B41FA5}">
                      <a16:colId xmlns:a16="http://schemas.microsoft.com/office/drawing/2014/main" val="1664253373"/>
                    </a:ext>
                  </a:extLst>
                </a:gridCol>
                <a:gridCol w="1800200">
                  <a:extLst>
                    <a:ext uri="{9D8B030D-6E8A-4147-A177-3AD203B41FA5}">
                      <a16:colId xmlns:a16="http://schemas.microsoft.com/office/drawing/2014/main" val="130277477"/>
                    </a:ext>
                  </a:extLst>
                </a:gridCol>
                <a:gridCol w="1800200">
                  <a:extLst>
                    <a:ext uri="{9D8B030D-6E8A-4147-A177-3AD203B41FA5}">
                      <a16:colId xmlns:a16="http://schemas.microsoft.com/office/drawing/2014/main" val="4084247973"/>
                    </a:ext>
                  </a:extLst>
                </a:gridCol>
                <a:gridCol w="1800200">
                  <a:extLst>
                    <a:ext uri="{9D8B030D-6E8A-4147-A177-3AD203B41FA5}">
                      <a16:colId xmlns:a16="http://schemas.microsoft.com/office/drawing/2014/main" val="3261919844"/>
                    </a:ext>
                  </a:extLst>
                </a:gridCol>
                <a:gridCol w="341090">
                  <a:extLst>
                    <a:ext uri="{9D8B030D-6E8A-4147-A177-3AD203B41FA5}">
                      <a16:colId xmlns:a16="http://schemas.microsoft.com/office/drawing/2014/main" val="2593810631"/>
                    </a:ext>
                  </a:extLst>
                </a:gridCol>
              </a:tblGrid>
              <a:tr h="263409">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endParaRPr kumimoji="1" lang="ja-JP" altLang="en-US" sz="1300">
                        <a:latin typeface="メイリオ" panose="020B0604030504040204" pitchFamily="50" charset="-128"/>
                        <a:ea typeface="メイリオ" panose="020B0604030504040204" pitchFamily="50" charset="-128"/>
                      </a:endParaRP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令和６年度</a:t>
                      </a:r>
                      <a:endParaRPr kumimoji="1" lang="en-US" altLang="ja-JP" sz="12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令和７年度</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marL="0"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200">
                          <a:latin typeface="メイリオ" panose="020B0604030504040204" pitchFamily="50" charset="-128"/>
                          <a:ea typeface="メイリオ" panose="020B0604030504040204" pitchFamily="50" charset="-128"/>
                        </a:rPr>
                        <a:t>令和８年度</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marL="0"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200">
                          <a:latin typeface="メイリオ" panose="020B0604030504040204" pitchFamily="50" charset="-128"/>
                          <a:ea typeface="メイリオ" panose="020B0604030504040204" pitchFamily="50" charset="-128"/>
                        </a:rPr>
                        <a:t>令和９年度</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a:t>
                      </a:r>
                      <a:endParaRPr kumimoji="1" lang="en-US" altLang="ja-JP" sz="1200">
                        <a:latin typeface="メイリオ" panose="020B0604030504040204" pitchFamily="50" charset="-128"/>
                        <a:ea typeface="メイリオ" panose="020B0604030504040204" pitchFamily="50" charset="-128"/>
                      </a:endParaRP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759748491"/>
                  </a:ext>
                </a:extLst>
              </a:tr>
              <a:tr h="1208000">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85725" indent="0" algn="ctr"/>
                      <a:r>
                        <a:rPr kumimoji="1" lang="ja-JP" altLang="en-US" sz="1300">
                          <a:latin typeface="メイリオ" panose="020B0604030504040204" pitchFamily="50" charset="-128"/>
                          <a:ea typeface="メイリオ" panose="020B0604030504040204" pitchFamily="50" charset="-128"/>
                        </a:rPr>
                        <a:t>安全統括管理者・運航管理者の選任</a:t>
                      </a:r>
                      <a:endParaRPr kumimoji="1" lang="en-US" altLang="ja-JP"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en-US" altLang="ja-JP"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en-US" altLang="ja-JP"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0" indent="0" algn="ctr">
                        <a:spcBef>
                          <a:spcPts val="600"/>
                        </a:spcBef>
                        <a:buFont typeface="Wingdings" panose="05000000000000000000" pitchFamily="2" charset="2"/>
                        <a:buNone/>
                      </a:pPr>
                      <a:endParaRPr kumimoji="1" lang="ja-JP" altLang="en-US" sz="1000">
                        <a:latin typeface="メイリオ" panose="020B0604030504040204" pitchFamily="50" charset="-128"/>
                        <a:ea typeface="メイリオ" panose="020B0604030504040204" pitchFamily="50" charset="-128"/>
                      </a:endParaRPr>
                    </a:p>
                  </a:txBody>
                  <a:tcPr marL="33231" marR="0" marT="99692"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813562"/>
                  </a:ext>
                </a:extLst>
              </a:tr>
              <a:tr h="1208000">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85725"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300">
                          <a:latin typeface="メイリオ" panose="020B0604030504040204" pitchFamily="50" charset="-128"/>
                          <a:ea typeface="メイリオ" panose="020B0604030504040204" pitchFamily="50" charset="-128"/>
                        </a:rPr>
                        <a:t>試験</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0" indent="0">
                        <a:buFont typeface="Wingdings" panose="05000000000000000000" pitchFamily="2" charset="2"/>
                        <a:buNone/>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2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3551316"/>
                  </a:ext>
                </a:extLst>
              </a:tr>
              <a:tr h="1208000">
                <a:tc>
                  <a:txBody>
                    <a:bodyPr/>
                    <a:lstStyle/>
                    <a:p>
                      <a:pPr marL="85725"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300">
                          <a:latin typeface="メイリオ" panose="020B0604030504040204" pitchFamily="50" charset="-128"/>
                          <a:ea typeface="メイリオ" panose="020B0604030504040204" pitchFamily="50" charset="-128"/>
                        </a:rPr>
                        <a:t>講習</a:t>
                      </a: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200">
                        <a:solidFill>
                          <a:srgbClr val="FF0000"/>
                        </a:solidFill>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marR="0" lvl="0" indent="-176213" algn="l" defTabSz="99057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8012415"/>
                  </a:ext>
                </a:extLst>
              </a:tr>
            </a:tbl>
          </a:graphicData>
        </a:graphic>
      </p:graphicFrame>
      <p:sp>
        <p:nvSpPr>
          <p:cNvPr id="21" name="ホームベース 42">
            <a:extLst>
              <a:ext uri="{FF2B5EF4-FFF2-40B4-BE49-F238E27FC236}">
                <a16:creationId xmlns:a16="http://schemas.microsoft.com/office/drawing/2014/main" id="{A75E3671-3627-5A92-97F8-518D9FB81C21}"/>
              </a:ext>
            </a:extLst>
          </p:cNvPr>
          <p:cNvSpPr/>
          <p:nvPr/>
        </p:nvSpPr>
        <p:spPr>
          <a:xfrm>
            <a:off x="3185753" y="4139271"/>
            <a:ext cx="534417" cy="404900"/>
          </a:xfrm>
          <a:prstGeom prst="homePlate">
            <a:avLst>
              <a:gd name="adj" fmla="val 18973"/>
            </a:avLst>
          </a:prstGeom>
          <a:solidFill>
            <a:schemeClr val="bg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問題例の周知</a:t>
            </a:r>
          </a:p>
        </p:txBody>
      </p:sp>
      <p:sp>
        <p:nvSpPr>
          <p:cNvPr id="31" name="ホームベース 54">
            <a:extLst>
              <a:ext uri="{FF2B5EF4-FFF2-40B4-BE49-F238E27FC236}">
                <a16:creationId xmlns:a16="http://schemas.microsoft.com/office/drawing/2014/main" id="{DDEA75AD-4890-D6DB-435E-912AF1F028CC}"/>
              </a:ext>
            </a:extLst>
          </p:cNvPr>
          <p:cNvSpPr/>
          <p:nvPr/>
        </p:nvSpPr>
        <p:spPr>
          <a:xfrm>
            <a:off x="2379661" y="4630408"/>
            <a:ext cx="1340509" cy="252000"/>
          </a:xfrm>
          <a:prstGeom prst="homePlate">
            <a:avLst>
              <a:gd name="adj" fmla="val 34913"/>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資格者証発給準備等</a:t>
            </a:r>
          </a:p>
        </p:txBody>
      </p:sp>
      <p:sp>
        <p:nvSpPr>
          <p:cNvPr id="37" name="ホームベース 55">
            <a:extLst>
              <a:ext uri="{FF2B5EF4-FFF2-40B4-BE49-F238E27FC236}">
                <a16:creationId xmlns:a16="http://schemas.microsoft.com/office/drawing/2014/main" id="{5D5134D2-394A-A059-0AA7-792814A04490}"/>
              </a:ext>
            </a:extLst>
          </p:cNvPr>
          <p:cNvSpPr/>
          <p:nvPr/>
        </p:nvSpPr>
        <p:spPr>
          <a:xfrm>
            <a:off x="3944483" y="4630408"/>
            <a:ext cx="5484622" cy="252000"/>
          </a:xfrm>
          <a:prstGeom prst="homePlate">
            <a:avLst>
              <a:gd name="adj" fmla="val 77521"/>
            </a:avLst>
          </a:prstGeom>
          <a:solidFill>
            <a:srgbClr val="BDFFDB"/>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49846" rtlCol="0" anchor="ctr"/>
          <a:lstStyle/>
          <a:p>
            <a:pPr marL="0" marR="0" lvl="0" indent="0" algn="ctr" defTabSz="844083" rtl="0" eaLnBrk="1" fontAlgn="base" latinLnBrk="0" hangingPunct="1">
              <a:lnSpc>
                <a:spcPts val="1108"/>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資格者証発給事務の実施・資格者管理</a:t>
            </a:r>
          </a:p>
        </p:txBody>
      </p:sp>
      <p:sp>
        <p:nvSpPr>
          <p:cNvPr id="38" name="ホームベース 60">
            <a:extLst>
              <a:ext uri="{FF2B5EF4-FFF2-40B4-BE49-F238E27FC236}">
                <a16:creationId xmlns:a16="http://schemas.microsoft.com/office/drawing/2014/main" id="{937DA2F8-D26F-CF73-D355-55C34B97CF19}"/>
              </a:ext>
            </a:extLst>
          </p:cNvPr>
          <p:cNvSpPr/>
          <p:nvPr/>
        </p:nvSpPr>
        <p:spPr>
          <a:xfrm>
            <a:off x="6029105" y="2567213"/>
            <a:ext cx="1302453" cy="664306"/>
          </a:xfrm>
          <a:prstGeom prst="homePlate">
            <a:avLst>
              <a:gd name="adj" fmla="val 31608"/>
            </a:avLst>
          </a:prstGeom>
          <a:solidFill>
            <a:schemeClr val="bg1"/>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marL="0" marR="0" lvl="0" indent="0" algn="ctr" defTabSz="844083" rtl="0" eaLnBrk="1" fontAlgn="base" latinLnBrk="0" hangingPunct="1">
              <a:lnSpc>
                <a:spcPts val="1108"/>
              </a:lnSpc>
              <a:spcBef>
                <a:spcPct val="0"/>
              </a:spcBef>
              <a:spcAft>
                <a:spcPct val="0"/>
              </a:spcAft>
              <a:buClrTx/>
              <a:buSzTx/>
              <a:buFontTx/>
              <a:buNone/>
              <a:tabLst/>
              <a:defRPr/>
            </a:pPr>
            <a:endPar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9" name="テキスト ボックス 38">
            <a:extLst>
              <a:ext uri="{FF2B5EF4-FFF2-40B4-BE49-F238E27FC236}">
                <a16:creationId xmlns:a16="http://schemas.microsoft.com/office/drawing/2014/main" id="{FE63F682-EB51-B3CA-BFB8-689E5CC466D4}"/>
              </a:ext>
            </a:extLst>
          </p:cNvPr>
          <p:cNvSpPr txBox="1"/>
          <p:nvPr/>
        </p:nvSpPr>
        <p:spPr>
          <a:xfrm>
            <a:off x="6066813" y="2682288"/>
            <a:ext cx="1108385" cy="411010"/>
          </a:xfrm>
          <a:prstGeom prst="rect">
            <a:avLst/>
          </a:prstGeom>
          <a:noFill/>
        </p:spPr>
        <p:txBody>
          <a:bodyPr wrap="square" lIns="0" tIns="0" rIns="0" bIns="0" rtlCol="0">
            <a:spAutoFit/>
          </a:bodyPr>
          <a:lstStyle/>
          <a:p>
            <a:pPr marL="0" marR="0" lvl="0" indent="0" algn="ctr" defTabSz="844083" rtl="0" eaLnBrk="1" fontAlgn="base" latinLnBrk="0" hangingPunct="1">
              <a:lnSpc>
                <a:spcPts val="1108"/>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経過措置１年</a:t>
            </a:r>
            <a:endParaRPr kumimoji="1" lang="en-US" altLang="ja-JP"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ts val="1108"/>
              </a:lnSpc>
              <a:spcBef>
                <a:spcPct val="0"/>
              </a:spcBef>
              <a:spcAft>
                <a:spcPct val="0"/>
              </a:spcAft>
              <a:buClrTx/>
              <a:buSzTx/>
              <a:buFontTx/>
              <a:buNone/>
              <a:tabLst/>
              <a:defRPr/>
            </a:pPr>
            <a:r>
              <a:rPr kumimoji="1" lang="en-US" altLang="ja-JP" sz="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新規参入を除き、従前の</a:t>
            </a:r>
            <a:r>
              <a:rPr kumimoji="0" lang="ja-JP" altLang="en-US" sz="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要件</a:t>
            </a:r>
            <a:r>
              <a:rPr kumimoji="1" lang="ja-JP" altLang="en-US" sz="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による管理者選任も認める）</a:t>
            </a:r>
          </a:p>
        </p:txBody>
      </p:sp>
      <p:sp>
        <p:nvSpPr>
          <p:cNvPr id="40" name="テキスト ボックス 39">
            <a:extLst>
              <a:ext uri="{FF2B5EF4-FFF2-40B4-BE49-F238E27FC236}">
                <a16:creationId xmlns:a16="http://schemas.microsoft.com/office/drawing/2014/main" id="{EE403BC3-07AE-FD60-A666-0F1496A45813}"/>
              </a:ext>
            </a:extLst>
          </p:cNvPr>
          <p:cNvSpPr txBox="1"/>
          <p:nvPr/>
        </p:nvSpPr>
        <p:spPr>
          <a:xfrm>
            <a:off x="5563905" y="2570995"/>
            <a:ext cx="418961" cy="670420"/>
          </a:xfrm>
          <a:prstGeom prst="rect">
            <a:avLst/>
          </a:prstGeom>
          <a:solidFill>
            <a:schemeClr val="bg1"/>
          </a:solidFill>
          <a:ln w="38100">
            <a:solidFill>
              <a:srgbClr val="00B050"/>
            </a:solidFill>
          </a:ln>
        </p:spPr>
        <p:txBody>
          <a:bodyPr vert="eaVert" wrap="square" tIns="0" bIns="0" rtlCol="0">
            <a:spAutoFit/>
          </a:body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関係省令</a:t>
            </a:r>
            <a:endParaRPr kumimoji="1" lang="en-US" altLang="ja-JP"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施行予定</a:t>
            </a:r>
          </a:p>
        </p:txBody>
      </p:sp>
      <p:sp>
        <p:nvSpPr>
          <p:cNvPr id="42" name="ホームベース 64">
            <a:extLst>
              <a:ext uri="{FF2B5EF4-FFF2-40B4-BE49-F238E27FC236}">
                <a16:creationId xmlns:a16="http://schemas.microsoft.com/office/drawing/2014/main" id="{53C2F87C-EB4E-E68E-C3DF-B0E469268FF7}"/>
              </a:ext>
            </a:extLst>
          </p:cNvPr>
          <p:cNvSpPr/>
          <p:nvPr/>
        </p:nvSpPr>
        <p:spPr>
          <a:xfrm>
            <a:off x="7426702" y="2557787"/>
            <a:ext cx="2002403" cy="670420"/>
          </a:xfrm>
          <a:prstGeom prst="homePlate">
            <a:avLst>
              <a:gd name="adj" fmla="val 5000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資格者証を有する者から</a:t>
            </a:r>
            <a:endParaRPr kumimoji="1" lang="en-US" altLang="ja-JP"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安全統括管理者・運航管理者を選任する必要</a:t>
            </a:r>
          </a:p>
        </p:txBody>
      </p:sp>
      <p:sp>
        <p:nvSpPr>
          <p:cNvPr id="44" name="ホームベース 42">
            <a:extLst>
              <a:ext uri="{FF2B5EF4-FFF2-40B4-BE49-F238E27FC236}">
                <a16:creationId xmlns:a16="http://schemas.microsoft.com/office/drawing/2014/main" id="{6DCDF056-52F4-F761-5D37-1E242555C41A}"/>
              </a:ext>
            </a:extLst>
          </p:cNvPr>
          <p:cNvSpPr/>
          <p:nvPr/>
        </p:nvSpPr>
        <p:spPr>
          <a:xfrm>
            <a:off x="2379662" y="3788049"/>
            <a:ext cx="648071" cy="404900"/>
          </a:xfrm>
          <a:prstGeom prst="homePlate">
            <a:avLst>
              <a:gd name="adj" fmla="val 27010"/>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試験機関</a:t>
            </a:r>
            <a:endParaRPr kumimoji="1" lang="en-US" altLang="ja-JP"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15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公募・指定</a:t>
            </a:r>
          </a:p>
        </p:txBody>
      </p:sp>
      <p:sp>
        <p:nvSpPr>
          <p:cNvPr id="45" name="ホームベース 42">
            <a:extLst>
              <a:ext uri="{FF2B5EF4-FFF2-40B4-BE49-F238E27FC236}">
                <a16:creationId xmlns:a16="http://schemas.microsoft.com/office/drawing/2014/main" id="{EEA4CE2A-7D70-CD59-2062-9AC51657D095}"/>
              </a:ext>
            </a:extLst>
          </p:cNvPr>
          <p:cNvSpPr/>
          <p:nvPr/>
        </p:nvSpPr>
        <p:spPr>
          <a:xfrm>
            <a:off x="3072100" y="3788049"/>
            <a:ext cx="648071" cy="278142"/>
          </a:xfrm>
          <a:prstGeom prst="homePlate">
            <a:avLst>
              <a:gd name="adj" fmla="val 29578"/>
            </a:avLst>
          </a:prstGeom>
          <a:solidFill>
            <a:schemeClr val="bg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試験準備</a:t>
            </a:r>
          </a:p>
        </p:txBody>
      </p:sp>
      <p:sp>
        <p:nvSpPr>
          <p:cNvPr id="46" name="ホームベース 42">
            <a:extLst>
              <a:ext uri="{FF2B5EF4-FFF2-40B4-BE49-F238E27FC236}">
                <a16:creationId xmlns:a16="http://schemas.microsoft.com/office/drawing/2014/main" id="{2B36C0FF-A635-54E7-14C2-B5068BEC97F9}"/>
              </a:ext>
            </a:extLst>
          </p:cNvPr>
          <p:cNvSpPr/>
          <p:nvPr/>
        </p:nvSpPr>
        <p:spPr>
          <a:xfrm>
            <a:off x="3819822" y="4991826"/>
            <a:ext cx="2729961" cy="236160"/>
          </a:xfrm>
          <a:prstGeom prst="homePlate">
            <a:avLst>
              <a:gd name="adj" fmla="val 85089"/>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講習機関　公募・登録</a:t>
            </a:r>
            <a:endParaRPr kumimoji="1" lang="en-US" altLang="ja-JP" sz="9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7" name="ホームベース 64">
            <a:extLst>
              <a:ext uri="{FF2B5EF4-FFF2-40B4-BE49-F238E27FC236}">
                <a16:creationId xmlns:a16="http://schemas.microsoft.com/office/drawing/2014/main" id="{4B876D80-3E52-1AD5-9AAF-695C54E828F5}"/>
              </a:ext>
            </a:extLst>
          </p:cNvPr>
          <p:cNvSpPr/>
          <p:nvPr/>
        </p:nvSpPr>
        <p:spPr>
          <a:xfrm>
            <a:off x="5563905" y="3335717"/>
            <a:ext cx="3768429" cy="319628"/>
          </a:xfrm>
          <a:prstGeom prst="homePlate">
            <a:avLst>
              <a:gd name="adj" fmla="val 63177"/>
            </a:avLst>
          </a:prstGeom>
          <a:solidFill>
            <a:schemeClr val="bg1"/>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資格者証を有する者から  選任した旨の選任届を提出</a:t>
            </a:r>
          </a:p>
        </p:txBody>
      </p:sp>
      <p:sp>
        <p:nvSpPr>
          <p:cNvPr id="48" name="テキスト ボックス 47">
            <a:extLst>
              <a:ext uri="{FF2B5EF4-FFF2-40B4-BE49-F238E27FC236}">
                <a16:creationId xmlns:a16="http://schemas.microsoft.com/office/drawing/2014/main" id="{76C179E6-F773-4AE1-E95A-4B51298A18FA}"/>
              </a:ext>
            </a:extLst>
          </p:cNvPr>
          <p:cNvSpPr txBox="1"/>
          <p:nvPr/>
        </p:nvSpPr>
        <p:spPr>
          <a:xfrm>
            <a:off x="3264382" y="2553412"/>
            <a:ext cx="418961" cy="670420"/>
          </a:xfrm>
          <a:prstGeom prst="rect">
            <a:avLst/>
          </a:prstGeom>
          <a:solidFill>
            <a:schemeClr val="bg1"/>
          </a:solidFill>
          <a:ln w="38100">
            <a:solidFill>
              <a:srgbClr val="00B050"/>
            </a:solidFill>
          </a:ln>
        </p:spPr>
        <p:txBody>
          <a:bodyPr vert="eaVert" wrap="square" tIns="0" bIns="0" rtlCol="0" anchor="ctr">
            <a:spAutoFit/>
          </a:body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関係省令</a:t>
            </a:r>
            <a:endParaRPr kumimoji="1" lang="en-US" altLang="ja-JP"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公布予定</a:t>
            </a:r>
          </a:p>
        </p:txBody>
      </p:sp>
      <p:sp>
        <p:nvSpPr>
          <p:cNvPr id="49" name="ホームベース 58">
            <a:extLst>
              <a:ext uri="{FF2B5EF4-FFF2-40B4-BE49-F238E27FC236}">
                <a16:creationId xmlns:a16="http://schemas.microsoft.com/office/drawing/2014/main" id="{CDBD215A-B842-638D-E104-F704773CC1A2}"/>
              </a:ext>
            </a:extLst>
          </p:cNvPr>
          <p:cNvSpPr/>
          <p:nvPr/>
        </p:nvSpPr>
        <p:spPr>
          <a:xfrm>
            <a:off x="8158202" y="1894326"/>
            <a:ext cx="1075941" cy="299077"/>
          </a:xfrm>
          <a:prstGeom prst="homePlate">
            <a:avLst>
              <a:gd name="adj" fmla="val 3933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ts val="923"/>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事業者が実施</a:t>
            </a:r>
          </a:p>
        </p:txBody>
      </p:sp>
      <p:sp>
        <p:nvSpPr>
          <p:cNvPr id="51" name="テキスト ボックス 50">
            <a:extLst>
              <a:ext uri="{FF2B5EF4-FFF2-40B4-BE49-F238E27FC236}">
                <a16:creationId xmlns:a16="http://schemas.microsoft.com/office/drawing/2014/main" id="{9941C016-C2CC-FCFE-40BB-2EF0449C958F}"/>
              </a:ext>
            </a:extLst>
          </p:cNvPr>
          <p:cNvSpPr txBox="1"/>
          <p:nvPr/>
        </p:nvSpPr>
        <p:spPr>
          <a:xfrm>
            <a:off x="10065568" y="1616208"/>
            <a:ext cx="3018734" cy="5078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海上運送法に基づく安全統括管理者資格者証及び</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運航管理者資格者証に関する省令第</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52</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条　で規定</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CN"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６</a:t>
            </a:r>
            <a:r>
              <a:rPr kumimoji="1" lang="zh-CN"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年国土交通省令第</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43</a:t>
            </a:r>
            <a:r>
              <a:rPr kumimoji="1" lang="zh-CN"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号） </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p>
        </p:txBody>
      </p:sp>
      <p:sp>
        <p:nvSpPr>
          <p:cNvPr id="52" name="角丸四角形 70">
            <a:extLst>
              <a:ext uri="{FF2B5EF4-FFF2-40B4-BE49-F238E27FC236}">
                <a16:creationId xmlns:a16="http://schemas.microsoft.com/office/drawing/2014/main" id="{FB71AA98-33CD-AA2F-AA40-8F3E1B4154B4}"/>
              </a:ext>
            </a:extLst>
          </p:cNvPr>
          <p:cNvSpPr/>
          <p:nvPr/>
        </p:nvSpPr>
        <p:spPr>
          <a:xfrm>
            <a:off x="203106" y="6226258"/>
            <a:ext cx="2701057" cy="230400"/>
          </a:xfrm>
          <a:prstGeom prst="roundRect">
            <a:avLst/>
          </a:prstGeom>
          <a:solidFill>
            <a:srgbClr val="ED7D31">
              <a:lumMod val="50000"/>
            </a:srgb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719251"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rPr>
              <a:t>（参考）資格者証関係手数料</a:t>
            </a:r>
            <a:r>
              <a:rPr kumimoji="0" lang="en-US" altLang="ja-JP" sz="1400" b="1" i="0" u="none" strike="noStrike" kern="0" cap="none" spc="0" normalizeH="0" baseline="30000" noProof="0">
                <a:ln>
                  <a:noFill/>
                </a:ln>
                <a:solidFill>
                  <a:srgbClr val="FFFFFF"/>
                </a:solidFill>
                <a:effectLst/>
                <a:uLnTx/>
                <a:uFillTx/>
                <a:latin typeface="メイリオ" panose="020B0604030504040204" pitchFamily="50" charset="-128"/>
                <a:ea typeface="メイリオ" panose="020B0604030504040204" pitchFamily="50" charset="-128"/>
                <a:cs typeface="+mn-cs"/>
              </a:rPr>
              <a:t>※</a:t>
            </a:r>
          </a:p>
        </p:txBody>
      </p:sp>
      <p:sp>
        <p:nvSpPr>
          <p:cNvPr id="53" name="テキスト ボックス 52">
            <a:extLst>
              <a:ext uri="{FF2B5EF4-FFF2-40B4-BE49-F238E27FC236}">
                <a16:creationId xmlns:a16="http://schemas.microsoft.com/office/drawing/2014/main" id="{872EBF34-9BC1-2354-39AA-13862955AC10}"/>
              </a:ext>
            </a:extLst>
          </p:cNvPr>
          <p:cNvSpPr txBox="1"/>
          <p:nvPr/>
        </p:nvSpPr>
        <p:spPr>
          <a:xfrm>
            <a:off x="393607" y="6550904"/>
            <a:ext cx="9688238"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受験手数料　</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18,200</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円</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 交付手数料　  </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1,700</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円　　○ 更新手数料　　</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1,350</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円</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4" name="テキスト ボックス 53">
            <a:extLst>
              <a:ext uri="{FF2B5EF4-FFF2-40B4-BE49-F238E27FC236}">
                <a16:creationId xmlns:a16="http://schemas.microsoft.com/office/drawing/2014/main" id="{FB9FCB20-FA0F-AC32-5904-0C181ADA55F2}"/>
              </a:ext>
            </a:extLst>
          </p:cNvPr>
          <p:cNvSpPr txBox="1"/>
          <p:nvPr/>
        </p:nvSpPr>
        <p:spPr>
          <a:xfrm>
            <a:off x="2962473" y="6224081"/>
            <a:ext cx="6393440"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海上運送法に基づく安全統括管理者資格者証及び運航管理者資格者証に関する省令第</a:t>
            </a:r>
            <a:r>
              <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52</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条　で規定</a:t>
            </a:r>
            <a:endPar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CN"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６</a:t>
            </a:r>
            <a:r>
              <a:rPr kumimoji="1" lang="zh-CN"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年国土交通省令第</a:t>
            </a:r>
            <a:r>
              <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43</a:t>
            </a:r>
            <a:r>
              <a:rPr kumimoji="1" lang="zh-CN"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号）</a:t>
            </a:r>
            <a:endPar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 name="ホームベース 43">
            <a:extLst>
              <a:ext uri="{FF2B5EF4-FFF2-40B4-BE49-F238E27FC236}">
                <a16:creationId xmlns:a16="http://schemas.microsoft.com/office/drawing/2014/main" id="{4DEAE18E-608A-F4A8-6FA4-BA7DDFC8BFE1}"/>
              </a:ext>
            </a:extLst>
          </p:cNvPr>
          <p:cNvSpPr/>
          <p:nvPr/>
        </p:nvSpPr>
        <p:spPr>
          <a:xfrm>
            <a:off x="3953050" y="3789040"/>
            <a:ext cx="5484623" cy="755656"/>
          </a:xfrm>
          <a:prstGeom prst="homePlate">
            <a:avLst>
              <a:gd name="adj" fmla="val 50563"/>
            </a:avLst>
          </a:prstGeom>
          <a:solidFill>
            <a:srgbClr val="FFF0C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algn="ctr" defTabSz="844083"/>
            <a:r>
              <a:rPr lang="ja-JP" altLang="en-US" sz="900">
                <a:solidFill>
                  <a:srgbClr val="000000"/>
                </a:solidFill>
                <a:latin typeface="メイリオ" panose="020B0604030504040204" pitchFamily="50" charset="-128"/>
                <a:ea typeface="メイリオ" panose="020B0604030504040204" pitchFamily="50" charset="-128"/>
              </a:rPr>
              <a:t>試験実施</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r>
              <a:rPr lang="en-US" altLang="ja-JP" sz="900">
                <a:solidFill>
                  <a:srgbClr val="000000"/>
                </a:solidFill>
                <a:latin typeface="メイリオ" panose="020B0604030504040204" pitchFamily="50" charset="-128"/>
                <a:ea typeface="メイリオ" panose="020B0604030504040204" pitchFamily="50" charset="-128"/>
              </a:rPr>
              <a:t>※</a:t>
            </a:r>
            <a:r>
              <a:rPr lang="ja-JP" altLang="en-US" sz="900">
                <a:solidFill>
                  <a:srgbClr val="000000"/>
                </a:solidFill>
                <a:latin typeface="メイリオ" panose="020B0604030504040204" pitchFamily="50" charset="-128"/>
                <a:ea typeface="メイリオ" panose="020B0604030504040204" pitchFamily="50" charset="-128"/>
              </a:rPr>
              <a:t>令和７年度初回日程は調整中</a:t>
            </a:r>
          </a:p>
        </p:txBody>
      </p:sp>
      <p:sp>
        <p:nvSpPr>
          <p:cNvPr id="5" name="ホームベース 49">
            <a:extLst>
              <a:ext uri="{FF2B5EF4-FFF2-40B4-BE49-F238E27FC236}">
                <a16:creationId xmlns:a16="http://schemas.microsoft.com/office/drawing/2014/main" id="{7E104A84-2C26-16F1-9BBD-3193E284D9C2}"/>
              </a:ext>
            </a:extLst>
          </p:cNvPr>
          <p:cNvSpPr/>
          <p:nvPr/>
        </p:nvSpPr>
        <p:spPr>
          <a:xfrm>
            <a:off x="6625850" y="4989261"/>
            <a:ext cx="2743654" cy="595530"/>
          </a:xfrm>
          <a:prstGeom prst="homePlate">
            <a:avLst>
              <a:gd name="adj" fmla="val 31980"/>
            </a:avLst>
          </a:prstGeom>
          <a:solidFill>
            <a:srgbClr val="FFF0C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講習実施</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（資格者証の更新講習）</a:t>
            </a:r>
          </a:p>
        </p:txBody>
      </p:sp>
      <p:sp>
        <p:nvSpPr>
          <p:cNvPr id="8" name="ホームベース 49">
            <a:extLst>
              <a:ext uri="{FF2B5EF4-FFF2-40B4-BE49-F238E27FC236}">
                <a16:creationId xmlns:a16="http://schemas.microsoft.com/office/drawing/2014/main" id="{2A0EF35F-E800-EE44-3508-5617626FFCFB}"/>
              </a:ext>
            </a:extLst>
          </p:cNvPr>
          <p:cNvSpPr/>
          <p:nvPr/>
        </p:nvSpPr>
        <p:spPr>
          <a:xfrm>
            <a:off x="4727303" y="5648438"/>
            <a:ext cx="4683019" cy="426587"/>
          </a:xfrm>
          <a:prstGeom prst="homePlate">
            <a:avLst>
              <a:gd name="adj" fmla="val 36914"/>
            </a:avLst>
          </a:prstGeom>
          <a:solidFill>
            <a:schemeClr val="bg1"/>
          </a:solidFill>
          <a:ln w="38100">
            <a:solidFill>
              <a:srgbClr val="FFD9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講習実施</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（運航管理者が船舶に乗組む場合の運航管理者追加講習及び陸上従業者講習）</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lnSpc>
                <a:spcPts val="1108"/>
              </a:lnSpc>
            </a:pPr>
            <a:r>
              <a:rPr lang="en-US" altLang="ja-JP" sz="900">
                <a:solidFill>
                  <a:srgbClr val="000000"/>
                </a:solidFill>
                <a:latin typeface="メイリオ" panose="020B0604030504040204" pitchFamily="50" charset="-128"/>
                <a:ea typeface="メイリオ" panose="020B0604030504040204" pitchFamily="50" charset="-128"/>
              </a:rPr>
              <a:t>※</a:t>
            </a:r>
            <a:r>
              <a:rPr lang="ja-JP" altLang="en-US" sz="900">
                <a:solidFill>
                  <a:srgbClr val="000000"/>
                </a:solidFill>
                <a:latin typeface="メイリオ" panose="020B0604030504040204" pitchFamily="50" charset="-128"/>
                <a:ea typeface="メイリオ" panose="020B0604030504040204" pitchFamily="50" charset="-128"/>
              </a:rPr>
              <a:t>初回日程は調整中</a:t>
            </a:r>
          </a:p>
        </p:txBody>
      </p:sp>
      <p:sp>
        <p:nvSpPr>
          <p:cNvPr id="3" name="スライド番号プレースホルダー 2">
            <a:extLst>
              <a:ext uri="{FF2B5EF4-FFF2-40B4-BE49-F238E27FC236}">
                <a16:creationId xmlns:a16="http://schemas.microsoft.com/office/drawing/2014/main" id="{4C5E2D48-57E3-A153-431D-04AB54083CF5}"/>
              </a:ext>
            </a:extLst>
          </p:cNvPr>
          <p:cNvSpPr>
            <a:spLocks noGrp="1"/>
          </p:cNvSpPr>
          <p:nvPr>
            <p:ph type="sldNum" sz="quarter" idx="12"/>
          </p:nvPr>
        </p:nvSpPr>
        <p:spPr/>
        <p:txBody>
          <a:bodyPr/>
          <a:lstStyle/>
          <a:p>
            <a:pPr>
              <a:defRPr/>
            </a:pPr>
            <a:fld id="{651FC12D-27C1-4F31-90C9-A93D49E44687}" type="slidenum">
              <a:rPr lang="en-US" altLang="ja-JP" smtClean="0"/>
              <a:pPr>
                <a:defRPr/>
              </a:pPr>
              <a:t>5</a:t>
            </a:fld>
            <a:endParaRPr lang="en-US" altLang="ja-JP"/>
          </a:p>
        </p:txBody>
      </p:sp>
      <p:pic>
        <p:nvPicPr>
          <p:cNvPr id="15" name="オーディオ 14">
            <a:hlinkClick r:id="" action="ppaction://media"/>
            <a:extLst>
              <a:ext uri="{FF2B5EF4-FFF2-40B4-BE49-F238E27FC236}">
                <a16:creationId xmlns:a16="http://schemas.microsoft.com/office/drawing/2014/main" id="{C2993C0A-BE18-2EF0-366C-6CEBBE976C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281805691"/>
      </p:ext>
    </p:extLst>
  </p:cSld>
  <p:clrMapOvr>
    <a:masterClrMapping/>
  </p:clrMapOvr>
  <mc:AlternateContent xmlns:mc="http://schemas.openxmlformats.org/markup-compatibility/2006">
    <mc:Choice xmlns:p14="http://schemas.microsoft.com/office/powerpoint/2010/main" Requires="p14">
      <p:transition spd="slow" p14:dur="2000" advTm="32304"/>
    </mc:Choice>
    <mc:Fallback>
      <p:transition spd="slow" advTm="3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4A834C83-4F60-56A6-1AAF-7F26BCF25B03}"/>
              </a:ext>
            </a:extLst>
          </p:cNvPr>
          <p:cNvGraphicFramePr>
            <a:graphicFrameLocks noGrp="1"/>
          </p:cNvGraphicFramePr>
          <p:nvPr>
            <p:extLst>
              <p:ext uri="{D42A27DB-BD31-4B8C-83A1-F6EECF244321}">
                <p14:modId xmlns:p14="http://schemas.microsoft.com/office/powerpoint/2010/main" val="3705027947"/>
              </p:ext>
            </p:extLst>
          </p:nvPr>
        </p:nvGraphicFramePr>
        <p:xfrm>
          <a:off x="776536" y="1125392"/>
          <a:ext cx="8352000" cy="5695200"/>
        </p:xfrm>
        <a:graphic>
          <a:graphicData uri="http://schemas.openxmlformats.org/drawingml/2006/table">
            <a:tbl>
              <a:tblPr/>
              <a:tblGrid>
                <a:gridCol w="468000">
                  <a:extLst>
                    <a:ext uri="{9D8B030D-6E8A-4147-A177-3AD203B41FA5}">
                      <a16:colId xmlns:a16="http://schemas.microsoft.com/office/drawing/2014/main" val="2791164830"/>
                    </a:ext>
                  </a:extLst>
                </a:gridCol>
                <a:gridCol w="540000">
                  <a:extLst>
                    <a:ext uri="{9D8B030D-6E8A-4147-A177-3AD203B41FA5}">
                      <a16:colId xmlns:a16="http://schemas.microsoft.com/office/drawing/2014/main" val="2173321662"/>
                    </a:ext>
                  </a:extLst>
                </a:gridCol>
                <a:gridCol w="1080000">
                  <a:extLst>
                    <a:ext uri="{9D8B030D-6E8A-4147-A177-3AD203B41FA5}">
                      <a16:colId xmlns:a16="http://schemas.microsoft.com/office/drawing/2014/main" val="1826726064"/>
                    </a:ext>
                  </a:extLst>
                </a:gridCol>
                <a:gridCol w="468000">
                  <a:extLst>
                    <a:ext uri="{9D8B030D-6E8A-4147-A177-3AD203B41FA5}">
                      <a16:colId xmlns:a16="http://schemas.microsoft.com/office/drawing/2014/main" val="1299566430"/>
                    </a:ext>
                  </a:extLst>
                </a:gridCol>
                <a:gridCol w="540000">
                  <a:extLst>
                    <a:ext uri="{9D8B030D-6E8A-4147-A177-3AD203B41FA5}">
                      <a16:colId xmlns:a16="http://schemas.microsoft.com/office/drawing/2014/main" val="190219249"/>
                    </a:ext>
                  </a:extLst>
                </a:gridCol>
                <a:gridCol w="1080000">
                  <a:extLst>
                    <a:ext uri="{9D8B030D-6E8A-4147-A177-3AD203B41FA5}">
                      <a16:colId xmlns:a16="http://schemas.microsoft.com/office/drawing/2014/main" val="2159376702"/>
                    </a:ext>
                  </a:extLst>
                </a:gridCol>
                <a:gridCol w="468000">
                  <a:extLst>
                    <a:ext uri="{9D8B030D-6E8A-4147-A177-3AD203B41FA5}">
                      <a16:colId xmlns:a16="http://schemas.microsoft.com/office/drawing/2014/main" val="2225013297"/>
                    </a:ext>
                  </a:extLst>
                </a:gridCol>
                <a:gridCol w="540000">
                  <a:extLst>
                    <a:ext uri="{9D8B030D-6E8A-4147-A177-3AD203B41FA5}">
                      <a16:colId xmlns:a16="http://schemas.microsoft.com/office/drawing/2014/main" val="2319026707"/>
                    </a:ext>
                  </a:extLst>
                </a:gridCol>
                <a:gridCol w="1080000">
                  <a:extLst>
                    <a:ext uri="{9D8B030D-6E8A-4147-A177-3AD203B41FA5}">
                      <a16:colId xmlns:a16="http://schemas.microsoft.com/office/drawing/2014/main" val="1048081865"/>
                    </a:ext>
                  </a:extLst>
                </a:gridCol>
                <a:gridCol w="468000">
                  <a:extLst>
                    <a:ext uri="{9D8B030D-6E8A-4147-A177-3AD203B41FA5}">
                      <a16:colId xmlns:a16="http://schemas.microsoft.com/office/drawing/2014/main" val="2401633818"/>
                    </a:ext>
                  </a:extLst>
                </a:gridCol>
                <a:gridCol w="540000">
                  <a:extLst>
                    <a:ext uri="{9D8B030D-6E8A-4147-A177-3AD203B41FA5}">
                      <a16:colId xmlns:a16="http://schemas.microsoft.com/office/drawing/2014/main" val="3570609655"/>
                    </a:ext>
                  </a:extLst>
                </a:gridCol>
                <a:gridCol w="1080000">
                  <a:extLst>
                    <a:ext uri="{9D8B030D-6E8A-4147-A177-3AD203B41FA5}">
                      <a16:colId xmlns:a16="http://schemas.microsoft.com/office/drawing/2014/main" val="462402174"/>
                    </a:ext>
                  </a:extLst>
                </a:gridCol>
              </a:tblGrid>
              <a:tr h="360000">
                <a:tc>
                  <a:txBody>
                    <a:bodyPr/>
                    <a:lstStyle/>
                    <a:p>
                      <a:pPr algn="ctr" rtl="0" fontAlgn="b"/>
                      <a:r>
                        <a:rPr lang="ja-JP" altLang="en-US" sz="1050" b="0" i="0" u="none" strike="noStrike">
                          <a:solidFill>
                            <a:srgbClr val="000000"/>
                          </a:solidFill>
                          <a:effectLst/>
                          <a:latin typeface="+mn-ea"/>
                          <a:ea typeface="+mn-ea"/>
                        </a:rPr>
                        <a:t>都道</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府県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市区</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町村</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会場名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都道</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府県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市区</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町村</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会場名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都道</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府県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市区</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町村</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会場名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都道</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府県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市区</a:t>
                      </a:r>
                      <a:endParaRPr lang="en-US" altLang="ja-JP" sz="1050" b="0" i="0" u="none" strike="noStrike">
                        <a:solidFill>
                          <a:srgbClr val="000000"/>
                        </a:solidFill>
                        <a:effectLst/>
                        <a:latin typeface="+mn-ea"/>
                        <a:ea typeface="+mn-ea"/>
                      </a:endParaRPr>
                    </a:p>
                    <a:p>
                      <a:pPr algn="ctr" rtl="0" fontAlgn="b"/>
                      <a:r>
                        <a:rPr lang="ja-JP" altLang="en-US" sz="1050" b="0" i="0" u="none" strike="noStrike">
                          <a:solidFill>
                            <a:srgbClr val="000000"/>
                          </a:solidFill>
                          <a:effectLst/>
                          <a:latin typeface="+mn-ea"/>
                          <a:ea typeface="+mn-ea"/>
                        </a:rPr>
                        <a:t>町村</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ja-JP" altLang="en-US" sz="1050" b="0" i="0" u="none" strike="noStrike">
                          <a:solidFill>
                            <a:srgbClr val="000000"/>
                          </a:solidFill>
                          <a:effectLst/>
                          <a:latin typeface="+mn-ea"/>
                          <a:ea typeface="+mn-ea"/>
                        </a:rPr>
                        <a:t>会場名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2443426"/>
                  </a:ext>
                </a:extLst>
              </a:tr>
              <a:tr h="140400">
                <a:tc rowSpan="9">
                  <a:txBody>
                    <a:bodyPr/>
                    <a:lstStyle/>
                    <a:p>
                      <a:pPr algn="ctr" rtl="0" fontAlgn="t"/>
                      <a:r>
                        <a:rPr lang="ja-JP" altLang="en-US" sz="800" b="0" i="0" u="none" strike="noStrike">
                          <a:solidFill>
                            <a:srgbClr val="000000"/>
                          </a:solidFill>
                          <a:effectLst/>
                          <a:latin typeface="+mn-ea"/>
                          <a:ea typeface="+mn-ea"/>
                        </a:rPr>
                        <a:t>北海道</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札幌市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札幌</a:t>
                      </a:r>
                      <a:r>
                        <a:rPr lang="en-US" sz="800" b="0" i="0" u="none" strike="noStrike">
                          <a:solidFill>
                            <a:srgbClr val="000000"/>
                          </a:solidFill>
                          <a:effectLst/>
                          <a:latin typeface="+mn-ea"/>
                          <a:ea typeface="+mn-ea"/>
                        </a:rPr>
                        <a:t>MN</a:t>
                      </a:r>
                      <a:r>
                        <a:rPr lang="ja-JP" altLang="en-US" sz="800" b="0" i="0" u="none" strike="noStrike">
                          <a:solidFill>
                            <a:srgbClr val="000000"/>
                          </a:solidFill>
                          <a:effectLst/>
                          <a:latin typeface="+mn-ea"/>
                          <a:ea typeface="+mn-ea"/>
                        </a:rPr>
                        <a:t>ビル</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5">
                  <a:txBody>
                    <a:bodyPr/>
                    <a:lstStyle/>
                    <a:p>
                      <a:pPr algn="ctr" rtl="0" fontAlgn="t"/>
                      <a:r>
                        <a:rPr lang="ja-JP" altLang="en-US" sz="800" b="0" i="0" u="none" strike="noStrike">
                          <a:solidFill>
                            <a:srgbClr val="000000"/>
                          </a:solidFill>
                          <a:effectLst/>
                          <a:latin typeface="+mn-ea"/>
                          <a:ea typeface="+mn-ea"/>
                        </a:rPr>
                        <a:t>千葉県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千葉市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zh-TW" altLang="en-US" sz="800" b="0" i="0" u="none" strike="noStrike">
                          <a:solidFill>
                            <a:srgbClr val="000000"/>
                          </a:solidFill>
                          <a:effectLst/>
                          <a:latin typeface="+mn-ea"/>
                          <a:ea typeface="+mn-ea"/>
                        </a:rPr>
                        <a:t>新検見川駅前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岐阜県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岐阜市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岐阜中央</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鳥取県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鳥取市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鳥取</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1777223"/>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函館市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函館桔梗</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千葉新町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高山市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高山</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米子市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米子旗ヶ崎</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305017"/>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旭川市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旭川</a:t>
                      </a:r>
                      <a:r>
                        <a:rPr lang="en-US" altLang="ja-JP" sz="800" b="0" i="0" u="none" strike="noStrike">
                          <a:solidFill>
                            <a:srgbClr val="000000"/>
                          </a:solidFill>
                          <a:effectLst/>
                          <a:latin typeface="+mn-ea"/>
                          <a:ea typeface="+mn-ea"/>
                        </a:rPr>
                        <a:t>3</a:t>
                      </a:r>
                      <a:r>
                        <a:rPr lang="ja-JP" altLang="en-US" sz="800" b="0" i="0" u="none" strike="noStrike">
                          <a:solidFill>
                            <a:srgbClr val="000000"/>
                          </a:solidFill>
                          <a:effectLst/>
                          <a:latin typeface="+mn-ea"/>
                          <a:ea typeface="+mn-ea"/>
                        </a:rPr>
                        <a:t>条通</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rowSpan="2">
                  <a:txBody>
                    <a:bodyPr/>
                    <a:lstStyle/>
                    <a:p>
                      <a:pPr algn="ctr" rtl="0" fontAlgn="t"/>
                      <a:r>
                        <a:rPr lang="ja-JP" altLang="en-US" sz="800" b="0" i="0" u="none" strike="noStrike">
                          <a:solidFill>
                            <a:srgbClr val="000000"/>
                          </a:solidFill>
                          <a:effectLst/>
                          <a:latin typeface="+mn-ea"/>
                          <a:ea typeface="+mn-ea"/>
                        </a:rPr>
                        <a:t>船橋市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船橋駅南口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静岡県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静岡市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静岡駅南口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島根県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松江市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zh-CN" altLang="en-US" sz="800" b="0" i="0" u="none" strike="noStrike">
                          <a:solidFill>
                            <a:srgbClr val="000000"/>
                          </a:solidFill>
                          <a:effectLst/>
                          <a:latin typeface="+mn-ea"/>
                          <a:ea typeface="+mn-ea"/>
                        </a:rPr>
                        <a:t>松江玉造温泉</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3266274"/>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室蘭市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室蘭中央通</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船橋湊町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浜松市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浜松駅西</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浜田市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浜田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4803548"/>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釧路市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zh-TW" altLang="en-US" sz="800" b="0" i="0" u="none" strike="noStrike">
                          <a:solidFill>
                            <a:srgbClr val="000000"/>
                          </a:solidFill>
                          <a:effectLst/>
                          <a:latin typeface="+mn-ea"/>
                          <a:ea typeface="+mn-ea"/>
                        </a:rPr>
                        <a:t>釧路市役所前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柏市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柏駅東口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沼津市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沼津</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出雲市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出雲</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745026"/>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帯広市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帯広</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12">
                  <a:txBody>
                    <a:bodyPr/>
                    <a:lstStyle/>
                    <a:p>
                      <a:pPr algn="ctr" rtl="0" fontAlgn="t"/>
                      <a:r>
                        <a:rPr lang="ja-JP" altLang="en-US" sz="800" b="0" i="0" u="none" strike="noStrike">
                          <a:solidFill>
                            <a:srgbClr val="000000"/>
                          </a:solidFill>
                          <a:effectLst/>
                          <a:latin typeface="+mn-ea"/>
                          <a:ea typeface="+mn-ea"/>
                        </a:rPr>
                        <a:t>東京都</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千代田区</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御茶ノ水ソラシティ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7">
                  <a:txBody>
                    <a:bodyPr/>
                    <a:lstStyle/>
                    <a:p>
                      <a:pPr algn="ctr" rtl="0" fontAlgn="t"/>
                      <a:r>
                        <a:rPr lang="ja-JP" altLang="en-US" sz="800" b="0" i="0" u="none" strike="noStrike">
                          <a:solidFill>
                            <a:srgbClr val="000000"/>
                          </a:solidFill>
                          <a:effectLst/>
                          <a:latin typeface="+mn-ea"/>
                          <a:ea typeface="+mn-ea"/>
                        </a:rPr>
                        <a:t>愛知県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5">
                  <a:txBody>
                    <a:bodyPr/>
                    <a:lstStyle/>
                    <a:p>
                      <a:pPr algn="ctr" rtl="0" fontAlgn="t"/>
                      <a:r>
                        <a:rPr lang="ja-JP" altLang="en-US" sz="800" b="0" i="0" u="none" strike="noStrike">
                          <a:solidFill>
                            <a:srgbClr val="000000"/>
                          </a:solidFill>
                          <a:effectLst/>
                          <a:latin typeface="+mn-ea"/>
                          <a:ea typeface="+mn-ea"/>
                        </a:rPr>
                        <a:t>名古屋市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名古屋栄</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岡山県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岡山市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岡山駅東口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155687"/>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北見市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北見</a:t>
                      </a:r>
                      <a:r>
                        <a:rPr lang="en-US" altLang="ja-JP" sz="800" b="0" i="0" u="none" strike="noStrike">
                          <a:solidFill>
                            <a:srgbClr val="000000"/>
                          </a:solidFill>
                          <a:effectLst/>
                          <a:latin typeface="+mn-ea"/>
                          <a:ea typeface="+mn-ea"/>
                        </a:rPr>
                        <a:t>39</a:t>
                      </a:r>
                      <a:r>
                        <a:rPr lang="ja-JP" altLang="en-US" sz="800" b="0" i="0" u="none" strike="noStrike">
                          <a:solidFill>
                            <a:srgbClr val="000000"/>
                          </a:solidFill>
                          <a:effectLst/>
                          <a:latin typeface="+mn-ea"/>
                          <a:ea typeface="+mn-ea"/>
                        </a:rPr>
                        <a:t>キャンパス</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四ツ谷</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名古屋駅前</a:t>
                      </a:r>
                      <a:r>
                        <a:rPr lang="en-US" sz="800" b="0" i="0" u="none" strike="noStrike">
                          <a:solidFill>
                            <a:srgbClr val="000000"/>
                          </a:solidFill>
                          <a:effectLst/>
                          <a:latin typeface="+mn-ea"/>
                          <a:ea typeface="+mn-ea"/>
                        </a:rPr>
                        <a:t>Ａ</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岡山西市</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7237019"/>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苫小牧市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苫小牧駅前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中央区</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ギンザ・グラッセ</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名古屋駅前</a:t>
                      </a:r>
                      <a:r>
                        <a:rPr lang="en-US" sz="800" b="0" i="0" u="none" strike="noStrike">
                          <a:solidFill>
                            <a:srgbClr val="000000"/>
                          </a:solidFill>
                          <a:effectLst/>
                          <a:latin typeface="+mn-ea"/>
                          <a:ea typeface="+mn-ea"/>
                        </a:rPr>
                        <a:t>Ｂ</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津山市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津山ウエストランド</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82358"/>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稚内市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稚内</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港区</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zh-TW" altLang="en-US" sz="800" b="0" i="0" u="none" strike="noStrike">
                          <a:solidFill>
                            <a:srgbClr val="000000"/>
                          </a:solidFill>
                          <a:effectLst/>
                          <a:latin typeface="+mn-ea"/>
                          <a:ea typeface="+mn-ea"/>
                        </a:rPr>
                        <a:t>新橋航空会館</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名古屋駅前</a:t>
                      </a:r>
                      <a:r>
                        <a:rPr lang="en-US" sz="800" b="0" i="0" u="none" strike="noStrike">
                          <a:solidFill>
                            <a:srgbClr val="000000"/>
                          </a:solidFill>
                          <a:effectLst/>
                          <a:latin typeface="+mn-ea"/>
                          <a:ea typeface="+mn-ea"/>
                        </a:rPr>
                        <a:t>Ｃ</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広島県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広島市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広島産業文化センター</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3042540"/>
                  </a:ext>
                </a:extLst>
              </a:tr>
              <a:tr h="140400">
                <a:tc rowSpan="3">
                  <a:txBody>
                    <a:bodyPr/>
                    <a:lstStyle/>
                    <a:p>
                      <a:pPr algn="ctr" rtl="0" fontAlgn="t"/>
                      <a:r>
                        <a:rPr lang="ja-JP" altLang="en-US" sz="800" b="0" i="0" u="none" strike="noStrike">
                          <a:solidFill>
                            <a:srgbClr val="000000"/>
                          </a:solidFill>
                          <a:effectLst/>
                          <a:latin typeface="+mn-ea"/>
                          <a:ea typeface="+mn-ea"/>
                        </a:rPr>
                        <a:t>青森県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青森市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青森</a:t>
                      </a:r>
                      <a:r>
                        <a:rPr lang="en-US" sz="800" b="0" i="0" u="none" strike="noStrike">
                          <a:solidFill>
                            <a:srgbClr val="000000"/>
                          </a:solidFill>
                          <a:effectLst/>
                          <a:latin typeface="+mn-ea"/>
                          <a:ea typeface="+mn-ea"/>
                        </a:rPr>
                        <a:t>kbs</a:t>
                      </a:r>
                      <a:r>
                        <a:rPr lang="ja-JP" altLang="en-US" sz="800" b="0" i="0" u="none" strike="noStrike">
                          <a:solidFill>
                            <a:srgbClr val="000000"/>
                          </a:solidFill>
                          <a:effectLst/>
                          <a:latin typeface="+mn-ea"/>
                          <a:ea typeface="+mn-ea"/>
                        </a:rPr>
                        <a:t>ビル</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rowSpan="3">
                  <a:txBody>
                    <a:bodyPr/>
                    <a:lstStyle/>
                    <a:p>
                      <a:pPr algn="ctr" rtl="0" fontAlgn="t"/>
                      <a:r>
                        <a:rPr lang="ja-JP" altLang="en-US" sz="800" b="0" i="0" u="none" strike="noStrike">
                          <a:solidFill>
                            <a:srgbClr val="000000"/>
                          </a:solidFill>
                          <a:effectLst/>
                          <a:latin typeface="+mn-ea"/>
                          <a:ea typeface="+mn-ea"/>
                        </a:rPr>
                        <a:t>新宿区</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高田馬場</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名古屋駅前</a:t>
                      </a:r>
                      <a:r>
                        <a:rPr lang="en-US" sz="800" b="0" i="0" u="none" strike="noStrike">
                          <a:solidFill>
                            <a:srgbClr val="000000"/>
                          </a:solidFill>
                          <a:effectLst/>
                          <a:latin typeface="+mn-ea"/>
                          <a:ea typeface="+mn-ea"/>
                        </a:rPr>
                        <a:t>Ｄ</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福山市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福山</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6581520"/>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弘前市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弘前高田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新宿駅西口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豊橋市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豊橋</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山口県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下関市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下関駅東口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6635163"/>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八戸市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本八戸南</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西新宿・都庁前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岡崎市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岡崎</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山口市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山口小郡</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9109960"/>
                  </a:ext>
                </a:extLst>
              </a:tr>
              <a:tr h="140400">
                <a:tc rowSpan="3">
                  <a:txBody>
                    <a:bodyPr/>
                    <a:lstStyle/>
                    <a:p>
                      <a:pPr algn="ctr" rtl="0" fontAlgn="t"/>
                      <a:r>
                        <a:rPr lang="ja-JP" altLang="en-US" sz="800" b="0" i="0" u="none" strike="noStrike">
                          <a:solidFill>
                            <a:srgbClr val="000000"/>
                          </a:solidFill>
                          <a:effectLst/>
                          <a:latin typeface="+mn-ea"/>
                          <a:ea typeface="+mn-ea"/>
                        </a:rPr>
                        <a:t>岩手県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盛岡市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盛岡大通</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渋谷区</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渋谷駅ハチ公口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三重県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津市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津駅東口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防府市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防府駅前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8404693"/>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北上市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北上江釣子</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rowSpan="2">
                  <a:txBody>
                    <a:bodyPr/>
                    <a:lstStyle/>
                    <a:p>
                      <a:pPr algn="ctr" rtl="0" fontAlgn="t"/>
                      <a:r>
                        <a:rPr lang="ja-JP" altLang="en-US" sz="800" b="0" i="0" u="none" strike="noStrike">
                          <a:solidFill>
                            <a:srgbClr val="000000"/>
                          </a:solidFill>
                          <a:effectLst/>
                          <a:latin typeface="+mn-ea"/>
                          <a:ea typeface="+mn-ea"/>
                        </a:rPr>
                        <a:t>豊島区</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池袋駅西口</a:t>
                      </a:r>
                      <a:r>
                        <a:rPr lang="en-US" sz="800" b="0" i="0" u="none" strike="noStrike">
                          <a:solidFill>
                            <a:srgbClr val="000000"/>
                          </a:solidFill>
                          <a:effectLst/>
                          <a:latin typeface="+mn-ea"/>
                          <a:ea typeface="+mn-ea"/>
                        </a:rPr>
                        <a:t>A</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四日市市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四日市</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徳島県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徳島市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徳島</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025123"/>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釜石市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釜石</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池袋駅西口</a:t>
                      </a:r>
                      <a:r>
                        <a:rPr lang="en-US" sz="800" b="0" i="0" u="none" strike="noStrike">
                          <a:solidFill>
                            <a:srgbClr val="000000"/>
                          </a:solidFill>
                          <a:effectLst/>
                          <a:latin typeface="+mn-ea"/>
                          <a:ea typeface="+mn-ea"/>
                        </a:rPr>
                        <a:t>B</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滋賀県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大津市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膳所</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香川県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高松市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高松</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5842080"/>
                  </a:ext>
                </a:extLst>
              </a:tr>
              <a:tr h="140400">
                <a:tc rowSpan="3">
                  <a:txBody>
                    <a:bodyPr/>
                    <a:lstStyle/>
                    <a:p>
                      <a:pPr algn="ctr" rtl="0" fontAlgn="t"/>
                      <a:r>
                        <a:rPr lang="ja-JP" altLang="en-US" sz="800" b="0" i="0" u="none" strike="noStrike">
                          <a:solidFill>
                            <a:srgbClr val="000000"/>
                          </a:solidFill>
                          <a:effectLst/>
                          <a:latin typeface="+mn-ea"/>
                          <a:ea typeface="+mn-ea"/>
                        </a:rPr>
                        <a:t>宮城県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仙台市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仙台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立川市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立川駅北口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草津市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草津若竹町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愛媛県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松山市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松山</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163931"/>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石巻市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石巻</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町田市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町田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4">
                  <a:txBody>
                    <a:bodyPr/>
                    <a:lstStyle/>
                    <a:p>
                      <a:pPr algn="ctr" rtl="0" fontAlgn="t"/>
                      <a:r>
                        <a:rPr lang="ja-JP" altLang="en-US" sz="800" b="0" i="0" u="none" strike="noStrike">
                          <a:solidFill>
                            <a:srgbClr val="000000"/>
                          </a:solidFill>
                          <a:effectLst/>
                          <a:latin typeface="+mn-ea"/>
                          <a:ea typeface="+mn-ea"/>
                        </a:rPr>
                        <a:t>京都府</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京都市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烏丸御池京ビル</a:t>
                      </a:r>
                      <a:r>
                        <a:rPr lang="en-US" altLang="ja-JP" sz="800" b="0" i="0" u="none" strike="noStrike">
                          <a:solidFill>
                            <a:srgbClr val="000000"/>
                          </a:solidFill>
                          <a:effectLst/>
                          <a:latin typeface="+mn-ea"/>
                          <a:ea typeface="+mn-ea"/>
                        </a:rPr>
                        <a:t>2</a:t>
                      </a:r>
                      <a:r>
                        <a:rPr lang="ja-JP" altLang="en-US" sz="800" b="0" i="0" u="none" strike="noStrike">
                          <a:solidFill>
                            <a:srgbClr val="000000"/>
                          </a:solidFill>
                          <a:effectLst/>
                          <a:latin typeface="+mn-ea"/>
                          <a:ea typeface="+mn-ea"/>
                        </a:rPr>
                        <a:t>号館</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新居浜市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新居浜駅西</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6777955"/>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大崎市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大崎</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6">
                  <a:txBody>
                    <a:bodyPr/>
                    <a:lstStyle/>
                    <a:p>
                      <a:pPr algn="ctr" rtl="0" fontAlgn="t"/>
                      <a:r>
                        <a:rPr lang="ja-JP" altLang="en-US" sz="800" b="0" i="0" u="none" strike="noStrike">
                          <a:solidFill>
                            <a:srgbClr val="000000"/>
                          </a:solidFill>
                          <a:effectLst/>
                          <a:latin typeface="+mn-ea"/>
                          <a:ea typeface="+mn-ea"/>
                        </a:rPr>
                        <a:t>神奈川県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横浜市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横浜駅きた東口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zh-TW" altLang="en-US" sz="800" b="0" i="0" u="none" strike="noStrike">
                          <a:solidFill>
                            <a:srgbClr val="000000"/>
                          </a:solidFill>
                          <a:effectLst/>
                          <a:latin typeface="+mn-ea"/>
                          <a:ea typeface="+mn-ea"/>
                        </a:rPr>
                        <a:t>京都烏丸御池</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高知県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高知市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高知県庁前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7625601"/>
                  </a:ext>
                </a:extLst>
              </a:tr>
              <a:tr h="140400">
                <a:tc rowSpan="2">
                  <a:txBody>
                    <a:bodyPr/>
                    <a:lstStyle/>
                    <a:p>
                      <a:pPr algn="ctr" rtl="0" fontAlgn="t"/>
                      <a:r>
                        <a:rPr lang="ja-JP" altLang="en-US" sz="800" b="0" i="0" u="none" strike="noStrike">
                          <a:solidFill>
                            <a:srgbClr val="000000"/>
                          </a:solidFill>
                          <a:effectLst/>
                          <a:latin typeface="+mn-ea"/>
                          <a:ea typeface="+mn-ea"/>
                        </a:rPr>
                        <a:t>秋田県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秋田市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秋田山王</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zh-CN" altLang="en-US" sz="800" b="0" i="0" u="none" strike="noStrike">
                          <a:solidFill>
                            <a:srgbClr val="000000"/>
                          </a:solidFill>
                          <a:effectLst/>
                          <a:latin typeface="+mn-ea"/>
                          <a:ea typeface="+mn-ea"/>
                        </a:rPr>
                        <a:t>横浜駅鶴屋町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四条烏丸</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7">
                  <a:txBody>
                    <a:bodyPr/>
                    <a:lstStyle/>
                    <a:p>
                      <a:pPr algn="ctr" rtl="0" fontAlgn="t"/>
                      <a:r>
                        <a:rPr lang="ja-JP" altLang="en-US" sz="800" b="0" i="0" u="none" strike="noStrike">
                          <a:solidFill>
                            <a:srgbClr val="000000"/>
                          </a:solidFill>
                          <a:effectLst/>
                          <a:latin typeface="+mn-ea"/>
                          <a:ea typeface="+mn-ea"/>
                        </a:rPr>
                        <a:t>福岡県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北九州市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小倉旦過</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4605937"/>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横手市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横手</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dirty="0">
                          <a:solidFill>
                            <a:srgbClr val="000000"/>
                          </a:solidFill>
                          <a:effectLst/>
                          <a:latin typeface="+mn-ea"/>
                          <a:ea typeface="+mn-ea"/>
                        </a:rPr>
                        <a:t>関内駅前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福知山市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福知山駅前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八幡西</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856197"/>
                  </a:ext>
                </a:extLst>
              </a:tr>
              <a:tr h="140400">
                <a:tc rowSpan="2">
                  <a:txBody>
                    <a:bodyPr/>
                    <a:lstStyle/>
                    <a:p>
                      <a:pPr algn="ctr" rtl="0" fontAlgn="t"/>
                      <a:r>
                        <a:rPr lang="ja-JP" altLang="en-US" sz="800" b="0" i="0" u="none" strike="noStrike">
                          <a:solidFill>
                            <a:srgbClr val="000000"/>
                          </a:solidFill>
                          <a:effectLst/>
                          <a:latin typeface="+mn-ea"/>
                          <a:ea typeface="+mn-ea"/>
                        </a:rPr>
                        <a:t>山形県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山形市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山形駅東口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川崎市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川崎駅前大通</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8">
                  <a:txBody>
                    <a:bodyPr/>
                    <a:lstStyle/>
                    <a:p>
                      <a:pPr algn="ctr" rtl="0" fontAlgn="t"/>
                      <a:r>
                        <a:rPr lang="ja-JP" altLang="en-US" sz="800" b="0" i="0" u="none" strike="noStrike">
                          <a:solidFill>
                            <a:srgbClr val="000000"/>
                          </a:solidFill>
                          <a:effectLst/>
                          <a:latin typeface="+mn-ea"/>
                          <a:ea typeface="+mn-ea"/>
                        </a:rPr>
                        <a:t>大阪府</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6">
                  <a:txBody>
                    <a:bodyPr/>
                    <a:lstStyle/>
                    <a:p>
                      <a:pPr algn="ctr" rtl="0" fontAlgn="t"/>
                      <a:r>
                        <a:rPr lang="ja-JP" altLang="en-US" sz="800" b="0" i="0" u="none" strike="noStrike">
                          <a:solidFill>
                            <a:srgbClr val="000000"/>
                          </a:solidFill>
                          <a:effectLst/>
                          <a:latin typeface="+mn-ea"/>
                          <a:ea typeface="+mn-ea"/>
                        </a:rPr>
                        <a:t>大阪市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あべの天王寺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rowSpan="3">
                  <a:txBody>
                    <a:bodyPr/>
                    <a:lstStyle/>
                    <a:p>
                      <a:pPr algn="ctr" rtl="0" fontAlgn="t"/>
                      <a:r>
                        <a:rPr lang="ja-JP" altLang="en-US" sz="800" b="0" i="0" u="none" strike="noStrike">
                          <a:solidFill>
                            <a:srgbClr val="000000"/>
                          </a:solidFill>
                          <a:effectLst/>
                          <a:latin typeface="+mn-ea"/>
                          <a:ea typeface="+mn-ea"/>
                        </a:rPr>
                        <a:t>福岡市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天神三丁目</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499332"/>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酒田市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酒田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平塚市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平塚西口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なんば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博多駅前三丁目</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533588"/>
                  </a:ext>
                </a:extLst>
              </a:tr>
              <a:tr h="140400">
                <a:tc rowSpan="4">
                  <a:txBody>
                    <a:bodyPr/>
                    <a:lstStyle/>
                    <a:p>
                      <a:pPr algn="ctr" rtl="0" fontAlgn="t"/>
                      <a:r>
                        <a:rPr lang="ja-JP" altLang="en-US" sz="800" b="0" i="0" u="none" strike="noStrike">
                          <a:solidFill>
                            <a:srgbClr val="000000"/>
                          </a:solidFill>
                          <a:effectLst/>
                          <a:latin typeface="+mn-ea"/>
                          <a:ea typeface="+mn-ea"/>
                        </a:rPr>
                        <a:t>福島県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福島市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福島駅東口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厚木市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本厚木</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中津</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zh-TW" altLang="en-US" sz="800" b="0" i="0" u="none" strike="noStrike">
                          <a:solidFill>
                            <a:srgbClr val="000000"/>
                          </a:solidFill>
                          <a:effectLst/>
                          <a:latin typeface="+mn-ea"/>
                          <a:ea typeface="+mn-ea"/>
                        </a:rPr>
                        <a:t>福岡大橋駅前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2164683"/>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会津若松市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会津若松</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新潟県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新潟市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zh-TW" altLang="en-US" sz="800" b="0" i="0" u="none" strike="noStrike" dirty="0">
                          <a:solidFill>
                            <a:srgbClr val="000000"/>
                          </a:solidFill>
                          <a:effectLst/>
                          <a:highlight>
                            <a:srgbClr val="FFFF00"/>
                          </a:highlight>
                          <a:latin typeface="+mn-ea"/>
                          <a:ea typeface="+mn-ea"/>
                        </a:rPr>
                        <a:t>新潟万代四丁目</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天満橋駅前</a:t>
                      </a:r>
                      <a:r>
                        <a:rPr lang="en-US" altLang="ja-JP" sz="800" b="0" i="0" u="none" strike="noStrike">
                          <a:solidFill>
                            <a:srgbClr val="000000"/>
                          </a:solidFill>
                          <a:effectLst/>
                          <a:latin typeface="+mn-ea"/>
                          <a:ea typeface="+mn-ea"/>
                        </a:rPr>
                        <a:t>OMM</a:t>
                      </a:r>
                      <a:r>
                        <a:rPr lang="ja-JP" altLang="en-US" sz="800" b="0" i="0" u="none" strike="noStrike">
                          <a:solidFill>
                            <a:srgbClr val="000000"/>
                          </a:solidFill>
                          <a:effectLst/>
                          <a:latin typeface="+mn-ea"/>
                          <a:ea typeface="+mn-ea"/>
                        </a:rPr>
                        <a:t>ビル</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久留米市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久留米東町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0529145"/>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郡山市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郡山虎丸町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dirty="0">
                          <a:solidFill>
                            <a:srgbClr val="000000"/>
                          </a:solidFill>
                          <a:effectLst/>
                          <a:highlight>
                            <a:srgbClr val="FFFF00"/>
                          </a:highlight>
                          <a:latin typeface="+mn-ea"/>
                          <a:ea typeface="+mn-ea"/>
                        </a:rPr>
                        <a:t>長岡市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長岡</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東梅田パークビル</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筑後市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筑後</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7007073"/>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いわき市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いわき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dirty="0">
                          <a:solidFill>
                            <a:srgbClr val="000000"/>
                          </a:solidFill>
                          <a:effectLst/>
                          <a:highlight>
                            <a:srgbClr val="FFFF00"/>
                          </a:highlight>
                          <a:latin typeface="+mn-ea"/>
                          <a:ea typeface="+mn-ea"/>
                        </a:rPr>
                        <a:t>上越市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上越高田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梅田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佐賀県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佐賀市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佐賀</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97879"/>
                  </a:ext>
                </a:extLst>
              </a:tr>
              <a:tr h="140400">
                <a:tc rowSpan="2">
                  <a:txBody>
                    <a:bodyPr/>
                    <a:lstStyle/>
                    <a:p>
                      <a:pPr algn="ctr" rtl="0" fontAlgn="t"/>
                      <a:r>
                        <a:rPr lang="ja-JP" altLang="en-US" sz="800" b="0" i="0" u="none" strike="noStrike">
                          <a:solidFill>
                            <a:srgbClr val="000000"/>
                          </a:solidFill>
                          <a:effectLst/>
                          <a:latin typeface="+mn-ea"/>
                          <a:ea typeface="+mn-ea"/>
                        </a:rPr>
                        <a:t>茨城県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水戸市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水戸駅前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富山県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富山市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富山新富町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堺市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堺市</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長崎県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長崎市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長崎勝山町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7320480"/>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土浦市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土浦駅西口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dirty="0">
                          <a:solidFill>
                            <a:srgbClr val="000000"/>
                          </a:solidFill>
                          <a:effectLst/>
                          <a:highlight>
                            <a:srgbClr val="FFFF00"/>
                          </a:highlight>
                          <a:latin typeface="+mn-ea"/>
                          <a:ea typeface="+mn-ea"/>
                        </a:rPr>
                        <a:t>高岡市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高岡</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岸和田市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東岸和田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佐世保市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佐世保</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623414"/>
                  </a:ext>
                </a:extLst>
              </a:tr>
              <a:tr h="140400">
                <a:tc rowSpan="2">
                  <a:txBody>
                    <a:bodyPr/>
                    <a:lstStyle/>
                    <a:p>
                      <a:pPr algn="ctr" rtl="0" fontAlgn="t"/>
                      <a:r>
                        <a:rPr lang="ja-JP" altLang="en-US" sz="800" b="0" i="0" u="none" strike="noStrike">
                          <a:solidFill>
                            <a:srgbClr val="000000"/>
                          </a:solidFill>
                          <a:effectLst/>
                          <a:latin typeface="+mn-ea"/>
                          <a:ea typeface="+mn-ea"/>
                        </a:rPr>
                        <a:t>栃木県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宇都宮市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宇都宮駅東</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石川県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金沢市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金沢</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4">
                  <a:txBody>
                    <a:bodyPr/>
                    <a:lstStyle/>
                    <a:p>
                      <a:pPr algn="ctr" rtl="0" fontAlgn="t"/>
                      <a:r>
                        <a:rPr lang="ja-JP" altLang="en-US" sz="800" b="0" i="0" u="none" strike="noStrike">
                          <a:solidFill>
                            <a:srgbClr val="000000"/>
                          </a:solidFill>
                          <a:effectLst/>
                          <a:latin typeface="+mn-ea"/>
                          <a:ea typeface="+mn-ea"/>
                        </a:rPr>
                        <a:t>兵庫県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神戸市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三宮スカイビル</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熊本県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熊本市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熊本</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5020389"/>
                  </a:ext>
                </a:extLst>
              </a:tr>
              <a:tr h="140400">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zh-TW" altLang="en-US" sz="800" b="0" i="0" u="none" strike="noStrike">
                          <a:solidFill>
                            <a:srgbClr val="000000"/>
                          </a:solidFill>
                          <a:effectLst/>
                          <a:latin typeface="+mn-ea"/>
                          <a:ea typeface="+mn-ea"/>
                        </a:rPr>
                        <a:t>宇都宮鶴田町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dirty="0">
                          <a:solidFill>
                            <a:srgbClr val="000000"/>
                          </a:solidFill>
                          <a:effectLst/>
                          <a:highlight>
                            <a:srgbClr val="FFFF00"/>
                          </a:highlight>
                          <a:latin typeface="+mn-ea"/>
                          <a:ea typeface="+mn-ea"/>
                        </a:rPr>
                        <a:t>七尾市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七尾本府中</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三宮駅前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大分県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大分市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大分中央通りビル</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1568332"/>
                  </a:ext>
                </a:extLst>
              </a:tr>
              <a:tr h="140400">
                <a:tc rowSpan="2">
                  <a:txBody>
                    <a:bodyPr/>
                    <a:lstStyle/>
                    <a:p>
                      <a:pPr algn="ctr" rtl="0" fontAlgn="t"/>
                      <a:r>
                        <a:rPr lang="ja-JP" altLang="en-US" sz="800" b="0" i="0" u="none" strike="noStrike">
                          <a:solidFill>
                            <a:srgbClr val="000000"/>
                          </a:solidFill>
                          <a:effectLst/>
                          <a:latin typeface="+mn-ea"/>
                          <a:ea typeface="+mn-ea"/>
                        </a:rPr>
                        <a:t>群馬県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前橋市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新前橋</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福井県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福井市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福井</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姫路市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姫路駅南口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宮崎県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宮崎市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宮崎橘通</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3314590"/>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太田市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太田駅北</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山梨県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甲府市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甲府バイパス国母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豊岡市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豊岡</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延岡市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延岡祇園</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3323395"/>
                  </a:ext>
                </a:extLst>
              </a:tr>
              <a:tr h="140400">
                <a:tc rowSpan="6">
                  <a:txBody>
                    <a:bodyPr/>
                    <a:lstStyle/>
                    <a:p>
                      <a:pPr algn="ctr" rtl="0" fontAlgn="t"/>
                      <a:r>
                        <a:rPr lang="ja-JP" altLang="en-US" sz="800" b="0" i="0" u="none" strike="noStrike">
                          <a:solidFill>
                            <a:srgbClr val="000000"/>
                          </a:solidFill>
                          <a:effectLst/>
                          <a:latin typeface="+mn-ea"/>
                          <a:ea typeface="+mn-ea"/>
                        </a:rPr>
                        <a:t>埼玉県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rtl="0" fontAlgn="t"/>
                      <a:r>
                        <a:rPr lang="ja-JP" altLang="en-US" sz="800" b="0" i="0" u="none" strike="noStrike">
                          <a:solidFill>
                            <a:srgbClr val="000000"/>
                          </a:solidFill>
                          <a:effectLst/>
                          <a:latin typeface="+mn-ea"/>
                          <a:ea typeface="+mn-ea"/>
                        </a:rPr>
                        <a:t>さいたま市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さいたま新都心</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富士吉田市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富士吉田</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奈良県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奈良市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奈良</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鹿児島県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鹿児島市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鹿児島中央</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999380"/>
                  </a:ext>
                </a:extLst>
              </a:tr>
              <a:tr h="140400">
                <a:tc vMerge="1">
                  <a:txBody>
                    <a:bodyPr/>
                    <a:lstStyle/>
                    <a:p>
                      <a:endParaRPr kumimoji="1" lang="ja-JP" altLang="en-US"/>
                    </a:p>
                  </a:txBody>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大宮駅東口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4">
                  <a:txBody>
                    <a:bodyPr/>
                    <a:lstStyle/>
                    <a:p>
                      <a:pPr algn="ctr" rtl="0" fontAlgn="t"/>
                      <a:r>
                        <a:rPr lang="ja-JP" altLang="en-US" sz="800" b="0" i="0" u="none" strike="noStrike">
                          <a:solidFill>
                            <a:srgbClr val="000000"/>
                          </a:solidFill>
                          <a:effectLst/>
                          <a:latin typeface="+mn-ea"/>
                          <a:ea typeface="+mn-ea"/>
                        </a:rPr>
                        <a:t>長野県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長野市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長野新田町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rtl="0" fontAlgn="t"/>
                      <a:r>
                        <a:rPr lang="ja-JP" altLang="en-US" sz="800" b="0" i="0" u="none" strike="noStrike">
                          <a:solidFill>
                            <a:srgbClr val="000000"/>
                          </a:solidFill>
                          <a:effectLst/>
                          <a:latin typeface="+mn-ea"/>
                          <a:ea typeface="+mn-ea"/>
                        </a:rPr>
                        <a:t>和歌山県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和歌山市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和歌山八番丁</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奄美市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奄美</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186272"/>
                  </a:ext>
                </a:extLst>
              </a:tr>
              <a:tr h="140400">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ctr" rtl="0" fontAlgn="t"/>
                      <a:r>
                        <a:rPr lang="ja-JP" altLang="en-US" sz="800" b="0" i="0" u="none" strike="noStrike">
                          <a:solidFill>
                            <a:srgbClr val="000000"/>
                          </a:solidFill>
                          <a:effectLst/>
                          <a:latin typeface="+mn-ea"/>
                          <a:ea typeface="+mn-ea"/>
                        </a:rPr>
                        <a:t>南浦和駅前</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rtl="0" fontAlgn="t"/>
                      <a:r>
                        <a:rPr lang="ja-JP" altLang="en-US" sz="800" b="0" i="0" u="none" strike="noStrike" dirty="0">
                          <a:solidFill>
                            <a:srgbClr val="000000"/>
                          </a:solidFill>
                          <a:effectLst/>
                          <a:highlight>
                            <a:srgbClr val="FFFF00"/>
                          </a:highlight>
                          <a:latin typeface="+mn-ea"/>
                          <a:ea typeface="+mn-ea"/>
                        </a:rPr>
                        <a:t>松本市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松本</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rtl="0" fontAlgn="t"/>
                      <a:r>
                        <a:rPr lang="ja-JP" altLang="en-US" sz="800" b="0" i="0" u="none" strike="noStrike">
                          <a:solidFill>
                            <a:srgbClr val="000000"/>
                          </a:solidFill>
                          <a:effectLst/>
                          <a:latin typeface="+mn-ea"/>
                          <a:ea typeface="+mn-ea"/>
                        </a:rPr>
                        <a:t>田辺市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田辺ビッグ・ユー</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沖縄県</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那覇市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那覇港町</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4652074"/>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川越市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川越駅東口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dirty="0">
                          <a:solidFill>
                            <a:srgbClr val="000000"/>
                          </a:solidFill>
                          <a:effectLst/>
                          <a:highlight>
                            <a:srgbClr val="FFFF00"/>
                          </a:highlight>
                          <a:latin typeface="+mn-ea"/>
                          <a:ea typeface="+mn-ea"/>
                        </a:rPr>
                        <a:t>伊那市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伊那ナイスロード</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57982"/>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熊谷市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熊谷駅北口</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rtl="0" fontAlgn="t"/>
                      <a:r>
                        <a:rPr lang="ja-JP" altLang="en-US" sz="800" b="0" i="0" u="none" strike="noStrike" dirty="0">
                          <a:solidFill>
                            <a:srgbClr val="000000"/>
                          </a:solidFill>
                          <a:effectLst/>
                          <a:highlight>
                            <a:srgbClr val="FFFF00"/>
                          </a:highlight>
                          <a:latin typeface="+mn-ea"/>
                          <a:ea typeface="+mn-ea"/>
                        </a:rPr>
                        <a:t>東御市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dirty="0">
                          <a:solidFill>
                            <a:srgbClr val="000000"/>
                          </a:solidFill>
                          <a:effectLst/>
                          <a:highlight>
                            <a:srgbClr val="FFFF00"/>
                          </a:highlight>
                          <a:latin typeface="+mn-ea"/>
                          <a:ea typeface="+mn-ea"/>
                        </a:rPr>
                        <a:t>東部湯の丸</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4687141"/>
                  </a:ext>
                </a:extLst>
              </a:tr>
              <a:tr h="140400">
                <a:tc vMerge="1">
                  <a:txBody>
                    <a:bodyPr/>
                    <a:lstStyle/>
                    <a:p>
                      <a:endParaRPr kumimoji="1" lang="ja-JP" altLang="en-US"/>
                    </a:p>
                  </a:txBody>
                  <a:tcPr/>
                </a:tc>
                <a:tc>
                  <a:txBody>
                    <a:bodyPr/>
                    <a:lstStyle/>
                    <a:p>
                      <a:pPr algn="ctr" rtl="0" fontAlgn="t"/>
                      <a:r>
                        <a:rPr lang="ja-JP" altLang="en-US" sz="800" b="0" i="0" u="none" strike="noStrike">
                          <a:solidFill>
                            <a:srgbClr val="000000"/>
                          </a:solidFill>
                          <a:effectLst/>
                          <a:latin typeface="+mn-ea"/>
                          <a:ea typeface="+mn-ea"/>
                        </a:rPr>
                        <a:t>越谷市</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r>
                        <a:rPr lang="ja-JP" altLang="en-US" sz="800" b="0" i="0" u="none" strike="noStrike">
                          <a:solidFill>
                            <a:srgbClr val="000000"/>
                          </a:solidFill>
                          <a:effectLst/>
                          <a:latin typeface="+mn-ea"/>
                          <a:ea typeface="+mn-ea"/>
                        </a:rPr>
                        <a:t>新越谷</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ja-JP" altLang="en-US" sz="800" b="0" i="0" u="none" strike="noStrike">
                          <a:solidFill>
                            <a:srgbClr val="000000"/>
                          </a:solidFill>
                          <a:effectLst/>
                          <a:latin typeface="+mn-ea"/>
                          <a:ea typeface="+mn-ea"/>
                        </a:rPr>
                        <a:t>　</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b="0" i="0" u="none" strike="noStrike" dirty="0">
                          <a:solidFill>
                            <a:srgbClr val="000000"/>
                          </a:solidFill>
                          <a:effectLst/>
                          <a:latin typeface="+mn-ea"/>
                          <a:ea typeface="+mn-ea"/>
                        </a:rPr>
                        <a:t>　</a:t>
                      </a:r>
                    </a:p>
                  </a:txBody>
                  <a:tcPr marL="2505" marR="2505" marT="250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6839633"/>
                  </a:ext>
                </a:extLst>
              </a:tr>
            </a:tbl>
          </a:graphicData>
        </a:graphic>
      </p:graphicFrame>
      <p:sp>
        <p:nvSpPr>
          <p:cNvPr id="8" name="テキスト ボックス 7">
            <a:extLst>
              <a:ext uri="{FF2B5EF4-FFF2-40B4-BE49-F238E27FC236}">
                <a16:creationId xmlns:a16="http://schemas.microsoft.com/office/drawing/2014/main" id="{CF1E2BFF-7270-2E32-2DD3-B6139FF5D06F}"/>
              </a:ext>
            </a:extLst>
          </p:cNvPr>
          <p:cNvSpPr txBox="1"/>
          <p:nvPr/>
        </p:nvSpPr>
        <p:spPr>
          <a:xfrm>
            <a:off x="1568624" y="773497"/>
            <a:ext cx="6768752" cy="307777"/>
          </a:xfrm>
          <a:prstGeom prst="rect">
            <a:avLst/>
          </a:prstGeom>
          <a:noFill/>
        </p:spPr>
        <p:txBody>
          <a:bodyPr wrap="square" rtlCol="0">
            <a:spAutoFit/>
          </a:bodyPr>
          <a:lstStyle/>
          <a:p>
            <a:pPr algn="ctr"/>
            <a:r>
              <a:rPr lang="en-US" altLang="ja-JP" sz="1400"/>
              <a:t>CBT</a:t>
            </a:r>
            <a:r>
              <a:rPr lang="ja-JP" altLang="en-US" sz="1400"/>
              <a:t>常設試験会場一覧（</a:t>
            </a:r>
            <a:r>
              <a:rPr lang="en-US" altLang="ja-JP" sz="1400"/>
              <a:t>2025.2.17</a:t>
            </a:r>
            <a:r>
              <a:rPr lang="ja-JP" altLang="en-US" sz="1400"/>
              <a:t>現在）</a:t>
            </a:r>
          </a:p>
        </p:txBody>
      </p:sp>
      <p:sp>
        <p:nvSpPr>
          <p:cNvPr id="9" name="Rectangle 2">
            <a:extLst>
              <a:ext uri="{FF2B5EF4-FFF2-40B4-BE49-F238E27FC236}">
                <a16:creationId xmlns:a16="http://schemas.microsoft.com/office/drawing/2014/main" id="{26286C65-1595-3046-0D53-E47FE0A16C36}"/>
              </a:ext>
            </a:extLst>
          </p:cNvPr>
          <p:cNvSpPr>
            <a:spLocks noGrp="1" noChangeArrowheads="1"/>
          </p:cNvSpPr>
          <p:nvPr>
            <p:ph type="title"/>
          </p:nvPr>
        </p:nvSpPr>
        <p:spPr>
          <a:xfrm>
            <a:off x="381000" y="0"/>
            <a:ext cx="7956376" cy="476250"/>
          </a:xfrm>
        </p:spPr>
        <p:txBody>
          <a:bodyPr/>
          <a:lstStyle/>
          <a:p>
            <a:pPr eaLnBrk="1" hangingPunct="1"/>
            <a:r>
              <a:rPr lang="ja-JP" altLang="en-US" sz="1800"/>
              <a:t>安全統括管理者・運航管理者試験　常設会場一覧</a:t>
            </a:r>
          </a:p>
        </p:txBody>
      </p:sp>
      <p:sp>
        <p:nvSpPr>
          <p:cNvPr id="10" name="テキスト ボックス 9">
            <a:extLst>
              <a:ext uri="{FF2B5EF4-FFF2-40B4-BE49-F238E27FC236}">
                <a16:creationId xmlns:a16="http://schemas.microsoft.com/office/drawing/2014/main" id="{6363B5FB-1D3E-FB14-88D9-16343276DA93}"/>
              </a:ext>
            </a:extLst>
          </p:cNvPr>
          <p:cNvSpPr txBox="1"/>
          <p:nvPr/>
        </p:nvSpPr>
        <p:spPr>
          <a:xfrm>
            <a:off x="6897216" y="901882"/>
            <a:ext cx="2520280" cy="261610"/>
          </a:xfrm>
          <a:prstGeom prst="rect">
            <a:avLst/>
          </a:prstGeom>
          <a:noFill/>
        </p:spPr>
        <p:txBody>
          <a:bodyPr wrap="square" rtlCol="0">
            <a:spAutoFit/>
          </a:bodyPr>
          <a:lstStyle/>
          <a:p>
            <a:pPr algn="ctr"/>
            <a:r>
              <a:rPr lang="en-US" altLang="ja-JP" sz="1100"/>
              <a:t>※47</a:t>
            </a:r>
            <a:r>
              <a:rPr lang="ja-JP" altLang="en-US" sz="1100"/>
              <a:t>都道府県</a:t>
            </a:r>
            <a:r>
              <a:rPr lang="en-US" altLang="ja-JP" sz="1100"/>
              <a:t>118</a:t>
            </a:r>
            <a:r>
              <a:rPr lang="ja-JP" altLang="en-US" sz="1100"/>
              <a:t>市区</a:t>
            </a:r>
            <a:r>
              <a:rPr lang="en-US" altLang="ja-JP" sz="1100"/>
              <a:t>145</a:t>
            </a:r>
            <a:r>
              <a:rPr lang="ja-JP" altLang="en-US" sz="1100"/>
              <a:t>会場</a:t>
            </a:r>
          </a:p>
        </p:txBody>
      </p:sp>
      <p:pic>
        <p:nvPicPr>
          <p:cNvPr id="4" name="オーディオ 3">
            <a:hlinkClick r:id="" action="ppaction://media"/>
            <a:extLst>
              <a:ext uri="{FF2B5EF4-FFF2-40B4-BE49-F238E27FC236}">
                <a16:creationId xmlns:a16="http://schemas.microsoft.com/office/drawing/2014/main" id="{2BDECD4F-50FD-B703-8C0C-1C968C1660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148129348"/>
      </p:ext>
    </p:extLst>
  </p:cSld>
  <p:clrMapOvr>
    <a:masterClrMapping/>
  </p:clrMapOvr>
  <mc:AlternateContent xmlns:mc="http://schemas.openxmlformats.org/markup-compatibility/2006">
    <mc:Choice xmlns:p14="http://schemas.microsoft.com/office/powerpoint/2010/main" Requires="p14">
      <p:transition spd="slow" p14:dur="2000" advTm="34674"/>
    </mc:Choice>
    <mc:Fallback>
      <p:transition spd="slow" advTm="34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B84A-CB84-710F-87E7-E6B7EB73D092}"/>
              </a:ext>
            </a:extLst>
          </p:cNvPr>
          <p:cNvSpPr>
            <a:spLocks noGrp="1"/>
          </p:cNvSpPr>
          <p:nvPr>
            <p:ph type="title"/>
          </p:nvPr>
        </p:nvSpPr>
        <p:spPr/>
        <p:txBody>
          <a:bodyPr/>
          <a:lstStyle/>
          <a:p>
            <a:r>
              <a:rPr lang="ja-JP" altLang="en-US" sz="2000" kern="1200" dirty="0"/>
              <a:t>　　安全統括管理者・運航管理者資格者証試験の実施について</a:t>
            </a:r>
            <a:endParaRPr kumimoji="1" lang="ja-JP" altLang="en-US" sz="2000" dirty="0"/>
          </a:p>
        </p:txBody>
      </p:sp>
      <p:sp>
        <p:nvSpPr>
          <p:cNvPr id="3" name="コンテンツ プレースホルダー 2">
            <a:extLst>
              <a:ext uri="{FF2B5EF4-FFF2-40B4-BE49-F238E27FC236}">
                <a16:creationId xmlns:a16="http://schemas.microsoft.com/office/drawing/2014/main" id="{1C02D028-2A10-2D76-E88F-FAE5E99D427E}"/>
              </a:ext>
            </a:extLst>
          </p:cNvPr>
          <p:cNvSpPr>
            <a:spLocks noGrp="1"/>
          </p:cNvSpPr>
          <p:nvPr>
            <p:ph idx="1"/>
          </p:nvPr>
        </p:nvSpPr>
        <p:spPr>
          <a:xfrm>
            <a:off x="56456" y="620688"/>
            <a:ext cx="9849544" cy="6092849"/>
          </a:xfrm>
        </p:spPr>
        <p:txBody>
          <a:bodyPr/>
          <a:lstStyle/>
          <a:p>
            <a:pPr marL="0" indent="0">
              <a:buNone/>
            </a:pPr>
            <a:r>
              <a:rPr kumimoji="1" lang="ja-JP" altLang="en-US" sz="3200" dirty="0"/>
              <a:t>・会場：（</a:t>
            </a:r>
            <a:r>
              <a:rPr kumimoji="1" lang="en-US" altLang="ja-JP" sz="3200" dirty="0"/>
              <a:t>R7.2.17</a:t>
            </a:r>
            <a:r>
              <a:rPr kumimoji="1" lang="ja-JP" altLang="en-US" sz="3200" dirty="0"/>
              <a:t>現在）</a:t>
            </a:r>
            <a:endParaRPr kumimoji="1" lang="en-US" altLang="ja-JP" sz="3200" dirty="0"/>
          </a:p>
          <a:p>
            <a:pPr marL="0" indent="0">
              <a:buNone/>
            </a:pPr>
            <a:r>
              <a:rPr kumimoji="1" lang="ja-JP" altLang="en-US" sz="3200" dirty="0"/>
              <a:t>　　新潟県：</a:t>
            </a:r>
            <a:r>
              <a:rPr kumimoji="1" lang="ja-JP" altLang="en-US" sz="3200" dirty="0">
                <a:solidFill>
                  <a:srgbClr val="FF0000"/>
                </a:solidFill>
              </a:rPr>
              <a:t>新潟</a:t>
            </a:r>
            <a:r>
              <a:rPr kumimoji="1" lang="ja-JP" altLang="en-US" sz="3200" dirty="0"/>
              <a:t>市、</a:t>
            </a:r>
            <a:r>
              <a:rPr kumimoji="1" lang="ja-JP" altLang="en-US" sz="3200" dirty="0">
                <a:solidFill>
                  <a:srgbClr val="FF0000"/>
                </a:solidFill>
              </a:rPr>
              <a:t>長岡</a:t>
            </a:r>
            <a:r>
              <a:rPr kumimoji="1" lang="ja-JP" altLang="en-US" sz="3200" dirty="0"/>
              <a:t>市、</a:t>
            </a:r>
            <a:r>
              <a:rPr kumimoji="1" lang="ja-JP" altLang="en-US" sz="3200" dirty="0">
                <a:solidFill>
                  <a:srgbClr val="FF0000"/>
                </a:solidFill>
              </a:rPr>
              <a:t>上越</a:t>
            </a:r>
            <a:r>
              <a:rPr kumimoji="1" lang="ja-JP" altLang="en-US" sz="3200" dirty="0"/>
              <a:t>市</a:t>
            </a:r>
            <a:endParaRPr kumimoji="1" lang="en-US" altLang="ja-JP" sz="3200" dirty="0"/>
          </a:p>
          <a:p>
            <a:pPr marL="0" indent="0">
              <a:buNone/>
            </a:pPr>
            <a:r>
              <a:rPr kumimoji="1" lang="ja-JP" altLang="en-US" sz="3200" dirty="0"/>
              <a:t>　　富山県：</a:t>
            </a:r>
            <a:r>
              <a:rPr kumimoji="1" lang="ja-JP" altLang="en-US" sz="3200" dirty="0">
                <a:solidFill>
                  <a:srgbClr val="FF0000"/>
                </a:solidFill>
              </a:rPr>
              <a:t>富山</a:t>
            </a:r>
            <a:r>
              <a:rPr kumimoji="1" lang="ja-JP" altLang="en-US" sz="3200" dirty="0"/>
              <a:t>市、</a:t>
            </a:r>
            <a:r>
              <a:rPr kumimoji="1" lang="ja-JP" altLang="en-US" sz="3200" dirty="0">
                <a:solidFill>
                  <a:srgbClr val="FF0000"/>
                </a:solidFill>
              </a:rPr>
              <a:t>高岡</a:t>
            </a:r>
            <a:r>
              <a:rPr kumimoji="1" lang="ja-JP" altLang="en-US" sz="3200" dirty="0"/>
              <a:t>市</a:t>
            </a:r>
            <a:endParaRPr kumimoji="1" lang="en-US" altLang="ja-JP" sz="3200" dirty="0"/>
          </a:p>
          <a:p>
            <a:pPr marL="0" indent="0">
              <a:buNone/>
            </a:pPr>
            <a:r>
              <a:rPr kumimoji="1" lang="ja-JP" altLang="en-US" sz="3200" dirty="0"/>
              <a:t>　　石川県：</a:t>
            </a:r>
            <a:r>
              <a:rPr kumimoji="1" lang="ja-JP" altLang="en-US" sz="3200" dirty="0">
                <a:solidFill>
                  <a:srgbClr val="FF0000"/>
                </a:solidFill>
              </a:rPr>
              <a:t>金沢</a:t>
            </a:r>
            <a:r>
              <a:rPr kumimoji="1" lang="ja-JP" altLang="en-US" sz="3200" dirty="0"/>
              <a:t>市、</a:t>
            </a:r>
            <a:r>
              <a:rPr kumimoji="1" lang="ja-JP" altLang="en-US" sz="3200" dirty="0">
                <a:solidFill>
                  <a:srgbClr val="FF0000"/>
                </a:solidFill>
              </a:rPr>
              <a:t>七尾</a:t>
            </a:r>
            <a:r>
              <a:rPr kumimoji="1" lang="ja-JP" altLang="en-US" sz="3200" dirty="0"/>
              <a:t>市</a:t>
            </a:r>
            <a:endParaRPr kumimoji="1" lang="en-US" altLang="ja-JP" sz="3200" dirty="0"/>
          </a:p>
          <a:p>
            <a:pPr marL="0" indent="0">
              <a:buNone/>
            </a:pPr>
            <a:r>
              <a:rPr kumimoji="1" lang="ja-JP" altLang="en-US" sz="3200" dirty="0"/>
              <a:t>　　</a:t>
            </a:r>
            <a:r>
              <a:rPr kumimoji="1" lang="zh-TW" altLang="en-US" sz="3200" dirty="0"/>
              <a:t>長野県：</a:t>
            </a:r>
            <a:r>
              <a:rPr kumimoji="1" lang="zh-TW" altLang="en-US" sz="3200" dirty="0">
                <a:solidFill>
                  <a:srgbClr val="FF0000"/>
                </a:solidFill>
              </a:rPr>
              <a:t>長野</a:t>
            </a:r>
            <a:r>
              <a:rPr kumimoji="1" lang="zh-TW" altLang="en-US" sz="3200" dirty="0"/>
              <a:t>市、</a:t>
            </a:r>
            <a:r>
              <a:rPr kumimoji="1" lang="zh-TW" altLang="en-US" sz="3200" dirty="0">
                <a:solidFill>
                  <a:srgbClr val="FF0000"/>
                </a:solidFill>
              </a:rPr>
              <a:t>松本</a:t>
            </a:r>
            <a:r>
              <a:rPr kumimoji="1" lang="zh-TW" altLang="en-US" sz="3200" dirty="0"/>
              <a:t>市、</a:t>
            </a:r>
            <a:r>
              <a:rPr kumimoji="1" lang="zh-TW" altLang="en-US" sz="3200" dirty="0">
                <a:solidFill>
                  <a:srgbClr val="FF0000"/>
                </a:solidFill>
              </a:rPr>
              <a:t>伊那</a:t>
            </a:r>
            <a:r>
              <a:rPr kumimoji="1" lang="zh-TW" altLang="en-US" sz="3200" dirty="0"/>
              <a:t>市、</a:t>
            </a:r>
            <a:r>
              <a:rPr kumimoji="1" lang="zh-TW" altLang="en-US" sz="3200" dirty="0">
                <a:solidFill>
                  <a:srgbClr val="FF0000"/>
                </a:solidFill>
              </a:rPr>
              <a:t>東御</a:t>
            </a:r>
            <a:r>
              <a:rPr kumimoji="1" lang="zh-TW" altLang="en-US" sz="3200" dirty="0"/>
              <a:t>市</a:t>
            </a:r>
            <a:endParaRPr kumimoji="1" lang="en-US" altLang="ja-JP" sz="3200" dirty="0"/>
          </a:p>
          <a:p>
            <a:pPr marL="0" indent="0">
              <a:buNone/>
            </a:pPr>
            <a:r>
              <a:rPr kumimoji="1" lang="ja-JP" altLang="en-US" sz="3200" dirty="0"/>
              <a:t>・問題例：</a:t>
            </a:r>
            <a:r>
              <a:rPr kumimoji="1" lang="ja-JP" altLang="en-US" sz="3200" dirty="0">
                <a:solidFill>
                  <a:srgbClr val="FF0000"/>
                </a:solidFill>
              </a:rPr>
              <a:t>国土交通省ＨＰに掲載あり</a:t>
            </a:r>
            <a:endParaRPr kumimoji="1" lang="en-US" altLang="ja-JP" sz="3200" dirty="0">
              <a:solidFill>
                <a:srgbClr val="FF0000"/>
              </a:solidFill>
            </a:endParaRPr>
          </a:p>
          <a:p>
            <a:pPr marL="0" indent="0">
              <a:buNone/>
            </a:pPr>
            <a:r>
              <a:rPr kumimoji="1" lang="ja-JP" altLang="en-US" sz="1100" dirty="0"/>
              <a:t>　　</a:t>
            </a:r>
            <a:r>
              <a:rPr kumimoji="1" lang="ja-JP" altLang="en-US" sz="2000" dirty="0"/>
              <a:t>　「現在、船舶を安全に運航していれば合格できるレベルを想定」</a:t>
            </a:r>
            <a:endParaRPr kumimoji="1" lang="en-US" altLang="ja-JP" sz="2000" dirty="0"/>
          </a:p>
          <a:p>
            <a:pPr marL="0" indent="0">
              <a:buNone/>
            </a:pPr>
            <a:endParaRPr kumimoji="1" lang="en-US" altLang="ja-JP" sz="2400" dirty="0">
              <a:solidFill>
                <a:srgbClr val="FF0000"/>
              </a:solidFill>
            </a:endParaRPr>
          </a:p>
          <a:p>
            <a:pPr marL="0" indent="0">
              <a:buNone/>
            </a:pPr>
            <a:r>
              <a:rPr kumimoji="1" lang="ja-JP" altLang="en-US" sz="2400" dirty="0">
                <a:solidFill>
                  <a:srgbClr val="FF0000"/>
                </a:solidFill>
              </a:rPr>
              <a:t>・</a:t>
            </a:r>
            <a:r>
              <a:rPr kumimoji="1" lang="en-US" altLang="ja-JP" sz="2400" dirty="0"/>
              <a:t>｢</a:t>
            </a:r>
            <a:r>
              <a:rPr kumimoji="1" lang="ja-JP" altLang="en-US" sz="2400" dirty="0">
                <a:solidFill>
                  <a:srgbClr val="FF0000"/>
                </a:solidFill>
              </a:rPr>
              <a:t>令和９年度</a:t>
            </a:r>
            <a:r>
              <a:rPr kumimoji="1" lang="ja-JP" altLang="en-US" sz="2400" dirty="0"/>
              <a:t>から・・・必要」と言われるとまだまだ先のような気もしますが、</a:t>
            </a:r>
            <a:endParaRPr kumimoji="1" lang="en-US" altLang="ja-JP" sz="2400" dirty="0"/>
          </a:p>
          <a:p>
            <a:pPr marL="0" indent="0">
              <a:buNone/>
            </a:pPr>
            <a:r>
              <a:rPr kumimoji="1" lang="ja-JP" altLang="en-US" sz="2400" dirty="0">
                <a:solidFill>
                  <a:srgbClr val="FF0000"/>
                </a:solidFill>
              </a:rPr>
              <a:t>　　</a:t>
            </a:r>
            <a:r>
              <a:rPr kumimoji="1" lang="ja-JP" altLang="en-US" sz="2400" dirty="0"/>
              <a:t>言い換えると</a:t>
            </a:r>
            <a:r>
              <a:rPr kumimoji="1" lang="ja-JP" altLang="en-US" sz="2400" dirty="0">
                <a:solidFill>
                  <a:srgbClr val="FF0000"/>
                </a:solidFill>
              </a:rPr>
              <a:t>遅くとも令和８年度内　には</a:t>
            </a:r>
            <a:endParaRPr kumimoji="1" lang="en-US" altLang="ja-JP" sz="2400" dirty="0">
              <a:solidFill>
                <a:srgbClr val="FF0000"/>
              </a:solidFill>
            </a:endParaRPr>
          </a:p>
          <a:p>
            <a:pPr marL="0" indent="0">
              <a:buNone/>
            </a:pPr>
            <a:r>
              <a:rPr kumimoji="1" lang="ja-JP" altLang="en-US" sz="2400" dirty="0"/>
              <a:t>　　試験に合格して資格者証を取得する必要がある　ということです</a:t>
            </a:r>
            <a:endParaRPr kumimoji="1" lang="en-US" altLang="ja-JP" sz="2400" dirty="0"/>
          </a:p>
          <a:p>
            <a:pPr marL="0" indent="0">
              <a:buNone/>
            </a:pPr>
            <a:r>
              <a:rPr kumimoji="1" lang="ja-JP" altLang="en-US" sz="2400" dirty="0">
                <a:solidFill>
                  <a:srgbClr val="FF0000"/>
                </a:solidFill>
              </a:rPr>
              <a:t>　→計画的にご準備、ご対応をお願いします。</a:t>
            </a:r>
          </a:p>
        </p:txBody>
      </p:sp>
      <p:sp>
        <p:nvSpPr>
          <p:cNvPr id="4" name="スライド番号プレースホルダー 3">
            <a:extLst>
              <a:ext uri="{FF2B5EF4-FFF2-40B4-BE49-F238E27FC236}">
                <a16:creationId xmlns:a16="http://schemas.microsoft.com/office/drawing/2014/main" id="{F41F6E2F-99BD-CA1D-27BA-562A652129FF}"/>
              </a:ext>
            </a:extLst>
          </p:cNvPr>
          <p:cNvSpPr>
            <a:spLocks noGrp="1"/>
          </p:cNvSpPr>
          <p:nvPr>
            <p:ph type="sldNum" sz="quarter" idx="12"/>
          </p:nvPr>
        </p:nvSpPr>
        <p:spPr/>
        <p:txBody>
          <a:bodyPr/>
          <a:lstStyle/>
          <a:p>
            <a:pPr>
              <a:defRPr/>
            </a:pPr>
            <a:fld id="{651FC12D-27C1-4F31-90C9-A93D49E44687}" type="slidenum">
              <a:rPr lang="en-US" altLang="ja-JP" smtClean="0"/>
              <a:pPr>
                <a:defRPr/>
              </a:pPr>
              <a:t>7</a:t>
            </a:fld>
            <a:endParaRPr lang="en-US" altLang="ja-JP"/>
          </a:p>
        </p:txBody>
      </p:sp>
      <p:pic>
        <p:nvPicPr>
          <p:cNvPr id="7" name="オーディオ 6">
            <a:hlinkClick r:id="" action="ppaction://media"/>
            <a:extLst>
              <a:ext uri="{FF2B5EF4-FFF2-40B4-BE49-F238E27FC236}">
                <a16:creationId xmlns:a16="http://schemas.microsoft.com/office/drawing/2014/main" id="{2E302586-50B0-41B3-9F16-F41C19C206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861980528"/>
      </p:ext>
    </p:extLst>
  </p:cSld>
  <p:clrMapOvr>
    <a:masterClrMapping/>
  </p:clrMapOvr>
  <mc:AlternateContent xmlns:mc="http://schemas.openxmlformats.org/markup-compatibility/2006">
    <mc:Choice xmlns:p14="http://schemas.microsoft.com/office/powerpoint/2010/main" Requires="p14">
      <p:transition spd="slow" p14:dur="2000" advTm="26419"/>
    </mc:Choice>
    <mc:Fallback>
      <p:transition spd="slow" advTm="2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79D558-23C8-BDC9-9591-F114EA77A7EC}"/>
              </a:ext>
            </a:extLst>
          </p:cNvPr>
          <p:cNvSpPr>
            <a:spLocks noGrp="1"/>
          </p:cNvSpPr>
          <p:nvPr>
            <p:ph type="title"/>
          </p:nvPr>
        </p:nvSpPr>
        <p:spPr/>
        <p:txBody>
          <a:bodyPr/>
          <a:lstStyle/>
          <a:p>
            <a:r>
              <a:rPr kumimoji="1" lang="ja-JP" altLang="en-US" dirty="0"/>
              <a:t>総合安全統括管理者試験　試験問題例　問１</a:t>
            </a:r>
          </a:p>
        </p:txBody>
      </p:sp>
      <p:sp>
        <p:nvSpPr>
          <p:cNvPr id="4" name="スライド番号プレースホルダー 3">
            <a:extLst>
              <a:ext uri="{FF2B5EF4-FFF2-40B4-BE49-F238E27FC236}">
                <a16:creationId xmlns:a16="http://schemas.microsoft.com/office/drawing/2014/main" id="{925D8800-45D6-CD84-50B0-0CA439715606}"/>
              </a:ext>
            </a:extLst>
          </p:cNvPr>
          <p:cNvSpPr>
            <a:spLocks noGrp="1"/>
          </p:cNvSpPr>
          <p:nvPr>
            <p:ph type="sldNum" sz="quarter" idx="12"/>
          </p:nvPr>
        </p:nvSpPr>
        <p:spPr/>
        <p:txBody>
          <a:bodyPr/>
          <a:lstStyle/>
          <a:p>
            <a:pPr>
              <a:defRPr/>
            </a:pPr>
            <a:fld id="{651FC12D-27C1-4F31-90C9-A93D49E44687}" type="slidenum">
              <a:rPr lang="en-US" altLang="ja-JP" smtClean="0"/>
              <a:pPr>
                <a:defRPr/>
              </a:pPr>
              <a:t>8</a:t>
            </a:fld>
            <a:endParaRPr lang="en-US" altLang="ja-JP"/>
          </a:p>
        </p:txBody>
      </p:sp>
      <p:pic>
        <p:nvPicPr>
          <p:cNvPr id="8" name="コンテンツ プレースホルダー 7">
            <a:extLst>
              <a:ext uri="{FF2B5EF4-FFF2-40B4-BE49-F238E27FC236}">
                <a16:creationId xmlns:a16="http://schemas.microsoft.com/office/drawing/2014/main" id="{4C78BA53-2C33-94B4-7358-7875BF0C50C8}"/>
              </a:ext>
            </a:extLst>
          </p:cNvPr>
          <p:cNvPicPr>
            <a:picLocks noGrp="1" noChangeAspect="1"/>
          </p:cNvPicPr>
          <p:nvPr>
            <p:ph idx="1"/>
          </p:nvPr>
        </p:nvPicPr>
        <p:blipFill>
          <a:blip r:embed="rId4"/>
          <a:stretch>
            <a:fillRect/>
          </a:stretch>
        </p:blipFill>
        <p:spPr>
          <a:xfrm>
            <a:off x="1450452" y="1600200"/>
            <a:ext cx="7005096" cy="4525963"/>
          </a:xfrm>
        </p:spPr>
      </p:pic>
      <p:pic>
        <p:nvPicPr>
          <p:cNvPr id="11" name="オーディオ 10">
            <a:hlinkClick r:id="" action="ppaction://media"/>
            <a:extLst>
              <a:ext uri="{FF2B5EF4-FFF2-40B4-BE49-F238E27FC236}">
                <a16:creationId xmlns:a16="http://schemas.microsoft.com/office/drawing/2014/main" id="{456DE95B-3F78-F18E-F2BB-122356E1AD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688449725"/>
      </p:ext>
    </p:extLst>
  </p:cSld>
  <p:clrMapOvr>
    <a:masterClrMapping/>
  </p:clrMapOvr>
  <mc:AlternateContent xmlns:mc="http://schemas.openxmlformats.org/markup-compatibility/2006">
    <mc:Choice xmlns:p14="http://schemas.microsoft.com/office/powerpoint/2010/main" Requires="p14">
      <p:transition spd="slow" p14:dur="2000" advTm="40440"/>
    </mc:Choice>
    <mc:Fallback>
      <p:transition spd="slow" advTm="4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Words>5696</Words>
  <PresentationFormat>A4 210 x 297 mm</PresentationFormat>
  <Paragraphs>1061</Paragraphs>
  <Slides>40</Slides>
  <Notes>9</Notes>
  <HiddenSlides>0</HiddenSlides>
  <MMClips>40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40</vt:i4>
      </vt:variant>
    </vt:vector>
  </HeadingPairs>
  <TitlesOfParts>
    <vt:vector size="52" baseType="lpstr">
      <vt:lpstr>HGPｺﾞｼｯｸM</vt:lpstr>
      <vt:lpstr>HGP創英角ｺﾞｼｯｸUB</vt:lpstr>
      <vt:lpstr>HGP創英角ﾎﾟｯﾌﾟ体</vt:lpstr>
      <vt:lpstr>ＭＳ Ｐゴシック</vt:lpstr>
      <vt:lpstr>メイリオ</vt:lpstr>
      <vt:lpstr>游ゴシック</vt:lpstr>
      <vt:lpstr>Arial</vt:lpstr>
      <vt:lpstr>Calibri</vt:lpstr>
      <vt:lpstr>Century</vt:lpstr>
      <vt:lpstr>Times New Roman</vt:lpstr>
      <vt:lpstr>Wingdings</vt:lpstr>
      <vt:lpstr>標準デザイン</vt:lpstr>
      <vt:lpstr>安全統括管理者・運航管理者研修会</vt:lpstr>
      <vt:lpstr>目次</vt:lpstr>
      <vt:lpstr>PowerPoint プレゼンテーション</vt:lpstr>
      <vt:lpstr>安全統括管理者・運航管理者資格者証の概要</vt:lpstr>
      <vt:lpstr>PowerPoint プレゼンテーション</vt:lpstr>
      <vt:lpstr>安全統括管理者・運航管理者資格者証試験の実施について</vt:lpstr>
      <vt:lpstr>安全統括管理者・運航管理者試験　常設会場一覧</vt:lpstr>
      <vt:lpstr>　　安全統括管理者・運航管理者資格者証試験の実施について</vt:lpstr>
      <vt:lpstr>総合安全統括管理者試験　試験問題例　問１</vt:lpstr>
      <vt:lpstr>総合安全統括管理者試験　試験問題例　問１</vt:lpstr>
      <vt:lpstr>総合運航管理者試験　試験問題例　問１</vt:lpstr>
      <vt:lpstr>総合運航管理者試験　試験問題例　問１</vt:lpstr>
      <vt:lpstr>　　安全統括管理者・運航管理者資格者証試験の実施について</vt:lpstr>
      <vt:lpstr>PowerPoint プレゼンテーション</vt:lpstr>
      <vt:lpstr>安全統括管理者とは</vt:lpstr>
      <vt:lpstr>運航管理者とは</vt:lpstr>
      <vt:lpstr>安全統括管理者の勤務体制・職務及び権限</vt:lpstr>
      <vt:lpstr>運航管理者の勤務体制・職務及び権限</vt:lpstr>
      <vt:lpstr>　（参考）運航管理体制の強化（R8年度より施行予定）</vt:lpstr>
      <vt:lpstr>（参考）運航管理体制の強化（R8年度より施行予定）</vt:lpstr>
      <vt:lpstr>　（参考）運航管理体制の強化（R8年度より施行予定）</vt:lpstr>
      <vt:lpstr>PowerPoint プレゼンテーション</vt:lpstr>
      <vt:lpstr>運航計画・配船計画・配乗計画の安全性の検討</vt:lpstr>
      <vt:lpstr>運航前における情報共有、協議等</vt:lpstr>
      <vt:lpstr>運航前における情報共有、協議等</vt:lpstr>
      <vt:lpstr>運航前における情報共有、協議等</vt:lpstr>
      <vt:lpstr>運航前における情報共有、協議等</vt:lpstr>
      <vt:lpstr>運航前における情報共有、協議等</vt:lpstr>
      <vt:lpstr>運航管理者からの援助・情報共有</vt:lpstr>
      <vt:lpstr>事故発生時の対応</vt:lpstr>
      <vt:lpstr>日々の点検【船舶・陸上施設の点検整備】</vt:lpstr>
      <vt:lpstr>教育訓練【安全教育】</vt:lpstr>
      <vt:lpstr>教育訓練【訓練】</vt:lpstr>
      <vt:lpstr>輸送の安全に係る情報の公表〈安全統括管理者〉</vt:lpstr>
      <vt:lpstr>運輸安全マネジメント制度</vt:lpstr>
      <vt:lpstr>運輸安全マネジメント制度</vt:lpstr>
      <vt:lpstr>運輸安全マネジメント制度【安全方針】</vt:lpstr>
      <vt:lpstr>運輸安全マネジメント制度【安全重点施策】</vt:lpstr>
      <vt:lpstr>運輸安全マネジメント制度【事故、ヒヤリ・ハット情報等の収集・活用】</vt:lpstr>
      <vt:lpstr>運輸安全マネジメント制度【内部監査】</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