
<file path=[Content_Types].xml><?xml version="1.0" encoding="utf-8"?>
<Types xmlns="http://schemas.openxmlformats.org/package/2006/content-types">
  <Default ContentType="image/jpeg" Extension="jpeg"/>
  <Default ContentType="audio/mp4" Extension="m4a"/>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1364" r:id="rId2"/>
    <p:sldId id="641" r:id="rId3"/>
    <p:sldId id="1367" r:id="rId4"/>
    <p:sldId id="295" r:id="rId5"/>
    <p:sldId id="297" r:id="rId6"/>
    <p:sldId id="312" r:id="rId7"/>
    <p:sldId id="1368" r:id="rId8"/>
    <p:sldId id="298" r:id="rId9"/>
    <p:sldId id="299" r:id="rId10"/>
    <p:sldId id="300" r:id="rId11"/>
    <p:sldId id="1369" r:id="rId12"/>
    <p:sldId id="301" r:id="rId13"/>
    <p:sldId id="302" r:id="rId14"/>
    <p:sldId id="306" r:id="rId15"/>
    <p:sldId id="308" r:id="rId16"/>
    <p:sldId id="307" r:id="rId17"/>
    <p:sldId id="1370" r:id="rId18"/>
    <p:sldId id="279" r:id="rId19"/>
    <p:sldId id="293" r:id="rId20"/>
    <p:sldId id="294" r:id="rId21"/>
    <p:sldId id="1365" r:id="rId22"/>
    <p:sldId id="296" r:id="rId23"/>
    <p:sldId id="1366" r:id="rId24"/>
    <p:sldId id="278" r:id="rId25"/>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FF"/>
    <a:srgbClr val="4133C8"/>
    <a:srgbClr val="FFFF00"/>
    <a:srgbClr val="FF7C80"/>
    <a:srgbClr val="FFFF99"/>
    <a:srgbClr val="9BDFF7"/>
    <a:srgbClr val="8BD9F5"/>
    <a:srgbClr val="68CEF2"/>
    <a:srgbClr val="408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73397" autoAdjust="0"/>
  </p:normalViewPr>
  <p:slideViewPr>
    <p:cSldViewPr>
      <p:cViewPr varScale="1">
        <p:scale>
          <a:sx n="84" d="100"/>
          <a:sy n="84" d="100"/>
        </p:scale>
        <p:origin x="1445" y="62"/>
      </p:cViewPr>
      <p:guideLst>
        <p:guide orient="horz" pos="2160"/>
        <p:guide pos="2880"/>
      </p:guideLst>
    </p:cSldViewPr>
  </p:slideViewPr>
  <p:notesTextViewPr>
    <p:cViewPr>
      <p:scale>
        <a:sx n="100" d="100"/>
        <a:sy n="100" d="100"/>
      </p:scale>
      <p:origin x="0" y="0"/>
    </p:cViewPr>
  </p:notesTextViewPr>
  <p:notesViewPr>
    <p:cSldViewPr>
      <p:cViewPr varScale="1">
        <p:scale>
          <a:sx n="51" d="100"/>
          <a:sy n="51" d="100"/>
        </p:scale>
        <p:origin x="2910" y="90"/>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notesMasters/notesMaster1.xml" Type="http://schemas.openxmlformats.org/officeDocument/2006/relationships/notesMaster"/><Relationship Id="rId27" Target="handoutMasters/handoutMaster1.xml" Type="http://schemas.openxmlformats.org/officeDocument/2006/relationships/handoutMaster"/><Relationship Id="rId28" Target="presProps.xml" Type="http://schemas.openxmlformats.org/officeDocument/2006/relationships/presProps"/><Relationship Id="rId29" Target="viewProps.xml" Type="http://schemas.openxmlformats.org/officeDocument/2006/relationships/viewProps"/><Relationship Id="rId3" Target="slides/slide2.xml" Type="http://schemas.openxmlformats.org/officeDocument/2006/relationships/slide"/><Relationship Id="rId30" Target="theme/theme1.xml" Type="http://schemas.openxmlformats.org/officeDocument/2006/relationships/theme"/><Relationship Id="rId31" Target="tableStyles.xml" Type="http://schemas.openxmlformats.org/officeDocument/2006/relationships/tableStyles"/><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221" y="0"/>
            <a:ext cx="2950374" cy="498966"/>
          </a:xfrm>
          <a:prstGeom prst="rect">
            <a:avLst/>
          </a:prstGeom>
        </p:spPr>
        <p:txBody>
          <a:bodyPr vert="horz" lIns="92236" tIns="46118" rIns="92236" bIns="46118" rtlCol="0"/>
          <a:lstStyle>
            <a:lvl1pPr algn="r">
              <a:defRPr sz="1200"/>
            </a:lvl1pPr>
          </a:lstStyle>
          <a:p>
            <a:fld id="{8A4FAE83-6876-449D-BCCE-496EC707688A}" type="datetimeFigureOut">
              <a:rPr kumimoji="1" lang="ja-JP" altLang="en-US" smtClean="0"/>
              <a:t>2025/4/2</a:t>
            </a:fld>
            <a:endParaRPr kumimoji="1" lang="ja-JP" altLang="en-US"/>
          </a:p>
        </p:txBody>
      </p:sp>
      <p:sp>
        <p:nvSpPr>
          <p:cNvPr id="4" name="フッター プレースホルダー 3"/>
          <p:cNvSpPr>
            <a:spLocks noGrp="1"/>
          </p:cNvSpPr>
          <p:nvPr>
            <p:ph type="ftr" sz="quarter" idx="2"/>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221" y="9440372"/>
            <a:ext cx="2950374" cy="498966"/>
          </a:xfrm>
          <a:prstGeom prst="rect">
            <a:avLst/>
          </a:prstGeom>
        </p:spPr>
        <p:txBody>
          <a:bodyPr vert="horz" lIns="92236" tIns="46118" rIns="92236" bIns="46118" rtlCol="0" anchor="b"/>
          <a:lstStyle>
            <a:lvl1pPr algn="r">
              <a:defRPr sz="1200"/>
            </a:lvl1pPr>
          </a:lstStyle>
          <a:p>
            <a:fld id="{68D39ECE-9559-4BF9-A72E-0A6C08851105}" type="slidenum">
              <a:rPr kumimoji="1" lang="ja-JP" altLang="en-US" smtClean="0"/>
              <a:t>‹#›</a:t>
            </a:fld>
            <a:endParaRPr kumimoji="1" lang="ja-JP" altLang="en-US"/>
          </a:p>
        </p:txBody>
      </p:sp>
    </p:spTree>
    <p:extLst>
      <p:ext uri="{BB962C8B-B14F-4D97-AF65-F5344CB8AC3E}">
        <p14:creationId xmlns:p14="http://schemas.microsoft.com/office/powerpoint/2010/main" val="3343085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36" tIns="46118" rIns="92236" bIns="46118" rtlCol="0"/>
          <a:lstStyle>
            <a:lvl1pPr algn="r">
              <a:defRPr sz="1200"/>
            </a:lvl1pPr>
          </a:lstStyle>
          <a:p>
            <a:fld id="{0AC30D34-39EC-4333-89A4-48E429B38CE2}" type="datetimeFigureOut">
              <a:rPr kumimoji="1" lang="ja-JP" altLang="en-US" smtClean="0"/>
              <a:t>2025/4/2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239" y="4783357"/>
            <a:ext cx="5446723" cy="3913364"/>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8966"/>
          </a:xfrm>
          <a:prstGeom prst="rect">
            <a:avLst/>
          </a:prstGeom>
        </p:spPr>
        <p:txBody>
          <a:bodyPr vert="horz" lIns="92236" tIns="46118" rIns="92236" bIns="46118" rtlCol="0" anchor="b"/>
          <a:lstStyle>
            <a:lvl1pPr algn="r">
              <a:defRPr sz="1200"/>
            </a:lvl1pPr>
          </a:lstStyle>
          <a:p>
            <a:fld id="{21C75C97-5DEC-465A-942A-ECFBEE6DB4E1}" type="slidenum">
              <a:rPr kumimoji="1" lang="ja-JP" altLang="en-US" smtClean="0"/>
              <a:t>‹#›</a:t>
            </a:fld>
            <a:endParaRPr kumimoji="1" lang="ja-JP" altLang="en-US"/>
          </a:p>
        </p:txBody>
      </p:sp>
    </p:spTree>
    <p:extLst>
      <p:ext uri="{BB962C8B-B14F-4D97-AF65-F5344CB8AC3E}">
        <p14:creationId xmlns:p14="http://schemas.microsoft.com/office/powerpoint/2010/main" val="18519743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effectLst/>
                <a:ea typeface="ＭＳ 明朝" panose="02020609040205080304" pitchFamily="17" charset="-128"/>
                <a:cs typeface="Times New Roman" panose="02020603050405020304" pitchFamily="18" charset="0"/>
              </a:rPr>
              <a:t>・</a:t>
            </a:r>
            <a:r>
              <a:rPr lang="ja-JP" altLang="ja-JP" sz="1200" dirty="0">
                <a:effectLst/>
                <a:ea typeface="ＭＳ 明朝" panose="02020609040205080304" pitchFamily="17" charset="-128"/>
                <a:cs typeface="Times New Roman" panose="02020603050405020304" pitchFamily="18" charset="0"/>
              </a:rPr>
              <a:t>それでは時間となりましたので始めさせていただきます。</a:t>
            </a:r>
            <a:endParaRPr lang="en-US" altLang="ja-JP" sz="1200" dirty="0"/>
          </a:p>
          <a:p>
            <a:r>
              <a:rPr lang="ja-JP" altLang="en-US" sz="1200" dirty="0"/>
              <a:t>・わたくし北陸信越運輸局海事部で運航労務監理官をしております、石金と申します</a:t>
            </a:r>
            <a:endParaRPr lang="en-US" altLang="ja-JP" sz="1200" dirty="0"/>
          </a:p>
          <a:p>
            <a:r>
              <a:rPr lang="ja-JP" altLang="en-US" sz="1200" dirty="0"/>
              <a:t>・本日最後の講義ということで、みなさまお疲れのこととは存じますが、あと５０分お付き合いいただければと思います。</a:t>
            </a:r>
            <a:endParaRPr lang="en-US" altLang="ja-JP" sz="1200" dirty="0"/>
          </a:p>
          <a:p>
            <a:r>
              <a:rPr lang="ja-JP" altLang="en-US" sz="1200" dirty="0"/>
              <a:t>　今講義のタイトル、「安全管理規程の遵守と違反による事故発生の危険性」ということですので、、</a:t>
            </a:r>
            <a:endParaRPr lang="en-US" altLang="ja-JP" sz="1200" dirty="0"/>
          </a:p>
          <a:p>
            <a:endParaRPr lang="en-US" altLang="ja-JP" sz="1200" dirty="0"/>
          </a:p>
          <a:p>
            <a:r>
              <a:rPr lang="ja-JP" altLang="en-US" sz="1200" dirty="0"/>
              <a:t>は安全管理規程に関する説明会ということで、前半後半に分けまして、</a:t>
            </a:r>
            <a:endParaRPr lang="en-US" altLang="ja-JP" sz="1200" dirty="0"/>
          </a:p>
          <a:p>
            <a:r>
              <a:rPr lang="ja-JP" altLang="en-US" sz="1200" dirty="0"/>
              <a:t>　前半は私のほうから安全管理規程の成り立ちや法律などの総論的な話をさせていただいて、</a:t>
            </a:r>
            <a:endParaRPr lang="en-US" altLang="ja-JP" sz="1200" dirty="0"/>
          </a:p>
          <a:p>
            <a:r>
              <a:rPr lang="ja-JP" altLang="en-US" sz="1200" dirty="0"/>
              <a:t>　後半は伏木庁舎の中村首席運航労務監理官から安全管理規程の具体的な内容の話をさせていただきます</a:t>
            </a:r>
            <a:endParaRPr lang="en-US" altLang="ja-JP" sz="1200" dirty="0"/>
          </a:p>
          <a:p>
            <a:r>
              <a:rPr lang="ja-JP" altLang="en-US" sz="1200" dirty="0"/>
              <a:t>・安全管理規程は「海上運送法」という法律を根拠にしていまして、この法律の基礎的な説明から入っていきたいと思います</a:t>
            </a:r>
            <a:endParaRPr lang="en-US" altLang="ja-JP" sz="1200" dirty="0"/>
          </a:p>
          <a:p>
            <a:r>
              <a:rPr lang="ja-JP" altLang="en-US" sz="1200" dirty="0"/>
              <a:t>・そのため前半は少し難しい話や耳慣れない単語が出てくるかもしれませんが、お付き合いいただければと思います</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a:t>
            </a:fld>
            <a:endParaRPr kumimoji="1" lang="ja-JP" altLang="en-US"/>
          </a:p>
        </p:txBody>
      </p:sp>
    </p:spTree>
    <p:extLst>
      <p:ext uri="{BB962C8B-B14F-4D97-AF65-F5344CB8AC3E}">
        <p14:creationId xmlns:p14="http://schemas.microsoft.com/office/powerpoint/2010/main" val="384365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・こちらがその運航基準のひな形です</a:t>
            </a:r>
            <a:endParaRPr kumimoji="1" lang="en-US" altLang="ja-JP" dirty="0"/>
          </a:p>
          <a:p>
            <a:r>
              <a:rPr kumimoji="1" lang="ja-JP" altLang="en-US" dirty="0"/>
              <a:t>・発航の可否判断について、風速・波高・視程がこの数値を超えたら運航しない、という具体的な数値を記載することになります</a:t>
            </a:r>
            <a:endParaRPr kumimoji="1" lang="en-US" altLang="ja-JP" dirty="0"/>
          </a:p>
          <a:p>
            <a:r>
              <a:rPr kumimoji="1" lang="ja-JP" altLang="en-US" dirty="0"/>
              <a:t>・ひな形では数値は空欄になっていて、この具体的な数値は、届出をする事業者側が設定をすることになります</a:t>
            </a:r>
            <a:endParaRPr kumimoji="1" lang="en-US" altLang="ja-JP" dirty="0"/>
          </a:p>
          <a:p>
            <a:r>
              <a:rPr kumimoji="1" lang="ja-JP" altLang="en-US" dirty="0"/>
              <a:t>・先ほども申し上げましたが、港の様態やその地域の気象海象状況、事業者の体制などもそれぞれ異なりますので、各事業者で責任をもって設定をしていただいています</a:t>
            </a:r>
            <a:endParaRPr kumimoji="1" lang="en-US" altLang="ja-JP" dirty="0"/>
          </a:p>
          <a:p>
            <a:r>
              <a:rPr kumimoji="1" lang="ja-JP" altLang="en-US" dirty="0"/>
              <a:t>・その他、安全管理規程の具体的な内容は後半でご紹介しますので、ひな形の紹介は以上とします</a:t>
            </a:r>
            <a:endParaRPr kumimoji="1" lang="en-US" altLang="ja-JP" dirty="0"/>
          </a:p>
          <a:p>
            <a:r>
              <a:rPr kumimoji="1" lang="ja-JP" altLang="en-US" dirty="0"/>
              <a:t>　</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10</a:t>
            </a:fld>
            <a:endParaRPr kumimoji="1" lang="ja-JP" altLang="en-US"/>
          </a:p>
        </p:txBody>
      </p:sp>
    </p:spTree>
    <p:extLst>
      <p:ext uri="{BB962C8B-B14F-4D97-AF65-F5344CB8AC3E}">
        <p14:creationId xmlns:p14="http://schemas.microsoft.com/office/powerpoint/2010/main" val="110879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89940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・続きまして、安全管理規程の主な変遷をご紹介させていただきます</a:t>
            </a:r>
            <a:endParaRPr kumimoji="1" lang="en-US" altLang="ja-JP" dirty="0"/>
          </a:p>
          <a:p>
            <a:r>
              <a:rPr kumimoji="1" lang="ja-JP" altLang="en-US" dirty="0"/>
              <a:t>・冒頭にお話したとおり、安全管理規程に規定すべき事項は、重大な事故等を契機に、見直されてきた経緯があります</a:t>
            </a:r>
            <a:endParaRPr kumimoji="1" lang="en-US" altLang="ja-JP" dirty="0"/>
          </a:p>
          <a:p>
            <a:r>
              <a:rPr kumimoji="1" lang="ja-JP" altLang="en-US" dirty="0"/>
              <a:t>・そのような見直しを行うことにより、安全規制の強化を図っているところです</a:t>
            </a:r>
            <a:endParaRPr kumimoji="1" lang="en-US" altLang="ja-JP" dirty="0"/>
          </a:p>
          <a:p>
            <a:r>
              <a:rPr kumimoji="1" lang="ja-JP" altLang="en-US" dirty="0"/>
              <a:t>・年表の形で記載していますが、赤字になっているところが改正された部分になりますので、そこを中心にざっと見ていきたいと思います</a:t>
            </a:r>
            <a:endParaRPr kumimoji="1" lang="en-US" altLang="ja-JP" dirty="0"/>
          </a:p>
          <a:p>
            <a:r>
              <a:rPr kumimoji="1" lang="ja-JP" altLang="en-US" dirty="0"/>
              <a:t>・まずはかなり昔の話ですが、</a:t>
            </a:r>
            <a:r>
              <a:rPr kumimoji="1" lang="en-US" altLang="ja-JP" dirty="0"/>
              <a:t>1949</a:t>
            </a:r>
            <a:r>
              <a:rPr kumimoji="1" lang="ja-JP" altLang="en-US" dirty="0"/>
              <a:t>年に海上運送法が施行されました</a:t>
            </a:r>
            <a:endParaRPr kumimoji="1" lang="en-US" altLang="ja-JP" dirty="0"/>
          </a:p>
          <a:p>
            <a:r>
              <a:rPr kumimoji="1" lang="ja-JP" altLang="en-US" dirty="0"/>
              <a:t>・その後フェリーの急激な普及により、積み卸し作業中の事故が多発したため、法令上何かしらの措置が必要ではないかと議論が起こりました</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12</a:t>
            </a:fld>
            <a:endParaRPr kumimoji="1" lang="ja-JP" altLang="en-US"/>
          </a:p>
        </p:txBody>
      </p:sp>
    </p:spTree>
    <p:extLst>
      <p:ext uri="{BB962C8B-B14F-4D97-AF65-F5344CB8AC3E}">
        <p14:creationId xmlns:p14="http://schemas.microsoft.com/office/powerpoint/2010/main" val="3127121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a:t>
            </a:r>
            <a:r>
              <a:rPr kumimoji="1" lang="en-US" altLang="ja-JP" dirty="0"/>
              <a:t>1970</a:t>
            </a:r>
            <a:r>
              <a:rPr kumimoji="1" lang="ja-JP" altLang="en-US" dirty="0"/>
              <a:t>年に海上運送法が改正され、運航管理規程が創設されました</a:t>
            </a:r>
            <a:endParaRPr kumimoji="1" lang="en-US" altLang="ja-JP" dirty="0"/>
          </a:p>
          <a:p>
            <a:r>
              <a:rPr kumimoji="1" lang="ja-JP" altLang="en-US" dirty="0"/>
              <a:t>・これは安全管理規程の前身となるものです。昔は運航管理規程という名前でした</a:t>
            </a:r>
            <a:endParaRPr kumimoji="1" lang="en-US" altLang="ja-JP" dirty="0"/>
          </a:p>
          <a:p>
            <a:r>
              <a:rPr kumimoji="1" lang="ja-JP" altLang="en-US" dirty="0"/>
              <a:t>・その後もフェリーの事故が続き、規程の充実化、フェリー対策などを重点化していきます</a:t>
            </a:r>
            <a:endParaRPr kumimoji="1" lang="en-US" altLang="ja-JP" dirty="0"/>
          </a:p>
          <a:p>
            <a:r>
              <a:rPr kumimoji="1" lang="ja-JP" altLang="en-US" dirty="0"/>
              <a:t>・</a:t>
            </a:r>
            <a:r>
              <a:rPr kumimoji="1" lang="en-US" altLang="ja-JP" dirty="0"/>
              <a:t>1972</a:t>
            </a:r>
            <a:r>
              <a:rPr kumimoji="1" lang="ja-JP" altLang="en-US" dirty="0"/>
              <a:t>年には運航基準、作業基準も創設されています（事故処理基準は</a:t>
            </a:r>
            <a:r>
              <a:rPr kumimoji="1" lang="en-US" altLang="ja-JP" dirty="0"/>
              <a:t>1974</a:t>
            </a:r>
            <a:r>
              <a:rPr kumimoji="1" lang="ja-JP" altLang="en-US" dirty="0"/>
              <a:t>年に創設）</a:t>
            </a:r>
            <a:endParaRPr kumimoji="1" lang="en-US" altLang="ja-JP" dirty="0"/>
          </a:p>
          <a:p>
            <a:r>
              <a:rPr kumimoji="1" lang="ja-JP" altLang="en-US" dirty="0"/>
              <a:t>・その後も</a:t>
            </a:r>
            <a:r>
              <a:rPr kumimoji="1" lang="en-US" altLang="ja-JP" dirty="0"/>
              <a:t>2000</a:t>
            </a:r>
            <a:r>
              <a:rPr kumimoji="1" lang="ja-JP" altLang="en-US" dirty="0"/>
              <a:t>年代まで細かな改正が繰り返されていきます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13</a:t>
            </a:fld>
            <a:endParaRPr kumimoji="1" lang="ja-JP" altLang="en-US"/>
          </a:p>
        </p:txBody>
      </p:sp>
    </p:spTree>
    <p:extLst>
      <p:ext uri="{BB962C8B-B14F-4D97-AF65-F5344CB8AC3E}">
        <p14:creationId xmlns:p14="http://schemas.microsoft.com/office/powerpoint/2010/main" val="3021351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・少し時代が飛びまして、</a:t>
            </a:r>
            <a:r>
              <a:rPr kumimoji="1" lang="en-US" altLang="ja-JP" dirty="0"/>
              <a:t>2005</a:t>
            </a:r>
            <a:r>
              <a:rPr kumimoji="1" lang="ja-JP" altLang="en-US" dirty="0"/>
              <a:t>年にはＪＲ福知山線の脱線事故が発生します</a:t>
            </a:r>
            <a:endParaRPr kumimoji="1" lang="en-US" altLang="ja-JP" dirty="0"/>
          </a:p>
          <a:p>
            <a:r>
              <a:rPr kumimoji="1" lang="ja-JP" altLang="en-US" dirty="0"/>
              <a:t>・この翌年に大きな法改正がありまして、運航管理規程が現在の安全管理規程に変更されます</a:t>
            </a:r>
            <a:endParaRPr kumimoji="1" lang="en-US" altLang="ja-JP" dirty="0"/>
          </a:p>
          <a:p>
            <a:r>
              <a:rPr kumimoji="1" lang="ja-JP" altLang="en-US" dirty="0"/>
              <a:t>・安全統括管理者もこの時の改正により創設されました（運航管理者はそれ以前からいる）</a:t>
            </a:r>
            <a:endParaRPr kumimoji="1" lang="en-US" altLang="ja-JP" dirty="0"/>
          </a:p>
          <a:p>
            <a:r>
              <a:rPr kumimoji="1" lang="ja-JP" altLang="en-US" dirty="0"/>
              <a:t>・</a:t>
            </a:r>
            <a:r>
              <a:rPr kumimoji="1" lang="en-US" altLang="ja-JP" dirty="0"/>
              <a:t>2013</a:t>
            </a:r>
            <a:r>
              <a:rPr kumimoji="1" lang="ja-JP" altLang="en-US" dirty="0"/>
              <a:t>年には天竜川川下り船で転覆事故で死傷者が出ており、救命胴衣着用に関して作業基準も改正しています</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14</a:t>
            </a:fld>
            <a:endParaRPr kumimoji="1" lang="ja-JP" altLang="en-US"/>
          </a:p>
        </p:txBody>
      </p:sp>
    </p:spTree>
    <p:extLst>
      <p:ext uri="{BB962C8B-B14F-4D97-AF65-F5344CB8AC3E}">
        <p14:creationId xmlns:p14="http://schemas.microsoft.com/office/powerpoint/2010/main" val="2526861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2015</a:t>
            </a:r>
            <a:r>
              <a:rPr kumimoji="1" lang="ja-JP" altLang="en-US" dirty="0"/>
              <a:t>年以降の年表です。この辺になると記憶も新しく覚えてらっしゃる方もおられるのではないかと思います</a:t>
            </a:r>
            <a:endParaRPr kumimoji="1" lang="en-US" altLang="ja-JP" dirty="0"/>
          </a:p>
          <a:p>
            <a:r>
              <a:rPr kumimoji="1" lang="ja-JP" altLang="en-US" dirty="0"/>
              <a:t>・</a:t>
            </a:r>
            <a:r>
              <a:rPr kumimoji="1" lang="en-US" altLang="ja-JP" dirty="0"/>
              <a:t>2015</a:t>
            </a:r>
            <a:r>
              <a:rPr kumimoji="1" lang="ja-JP" altLang="en-US" dirty="0"/>
              <a:t>年はフェリーさんふらわあだいせつの火災事故（死者が</a:t>
            </a:r>
            <a:r>
              <a:rPr kumimoji="1" lang="en-US" altLang="ja-JP" dirty="0"/>
              <a:t>1</a:t>
            </a:r>
            <a:r>
              <a:rPr kumimoji="1" lang="ja-JP" altLang="en-US" dirty="0"/>
              <a:t>名出ています）で火災対策を重点化</a:t>
            </a:r>
            <a:endParaRPr kumimoji="1" lang="en-US" altLang="ja-JP" dirty="0"/>
          </a:p>
          <a:p>
            <a:r>
              <a:rPr kumimoji="1" lang="ja-JP" altLang="en-US" dirty="0"/>
              <a:t>・</a:t>
            </a:r>
            <a:r>
              <a:rPr kumimoji="1" lang="en-US" altLang="ja-JP" dirty="0"/>
              <a:t>2018</a:t>
            </a:r>
            <a:r>
              <a:rPr kumimoji="1" lang="ja-JP" altLang="en-US" dirty="0"/>
              <a:t>年はにっぽん丸の飲酒・衝突事故などが発生しまして、安全管理規程を改正しアルコール検査体制等を拡充させました</a:t>
            </a:r>
            <a:endParaRPr kumimoji="1" lang="en-US" altLang="ja-JP" dirty="0"/>
          </a:p>
          <a:p>
            <a:r>
              <a:rPr kumimoji="1" lang="ja-JP" altLang="en-US" dirty="0"/>
              <a:t>・新型コロナウイルス感染症がまん延した際は感染症対策を重点化させています</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15</a:t>
            </a:fld>
            <a:endParaRPr kumimoji="1" lang="ja-JP" altLang="en-US"/>
          </a:p>
        </p:txBody>
      </p:sp>
    </p:spTree>
    <p:extLst>
      <p:ext uri="{BB962C8B-B14F-4D97-AF65-F5344CB8AC3E}">
        <p14:creationId xmlns:p14="http://schemas.microsoft.com/office/powerpoint/2010/main" val="253058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a:t>
            </a:r>
            <a:r>
              <a:rPr kumimoji="1" lang="en-US" altLang="ja-JP" dirty="0"/>
              <a:t>2022</a:t>
            </a:r>
            <a:r>
              <a:rPr kumimoji="1" lang="ja-JP" altLang="en-US" dirty="0"/>
              <a:t>年の知床遊覧船沈没事故により、本年度令和</a:t>
            </a:r>
            <a:r>
              <a:rPr kumimoji="1" lang="en-US" altLang="ja-JP" dirty="0"/>
              <a:t>6</a:t>
            </a:r>
            <a:r>
              <a:rPr kumimoji="1" lang="ja-JP" altLang="en-US" dirty="0"/>
              <a:t>年</a:t>
            </a:r>
            <a:r>
              <a:rPr kumimoji="1" lang="en-US" altLang="ja-JP" dirty="0"/>
              <a:t>4</a:t>
            </a:r>
            <a:r>
              <a:rPr kumimoji="1" lang="ja-JP" altLang="en-US" dirty="0"/>
              <a:t>月に一部法改正が施行されています</a:t>
            </a:r>
            <a:endParaRPr kumimoji="1" lang="en-US" altLang="ja-JP" dirty="0"/>
          </a:p>
          <a:p>
            <a:r>
              <a:rPr kumimoji="1" lang="ja-JP" altLang="en-US" dirty="0"/>
              <a:t>・これにより安全管理規程を改正し充実させることとなりました。現在国土交通省本省で協議のすえ、令和</a:t>
            </a:r>
            <a:r>
              <a:rPr kumimoji="1" lang="en-US" altLang="ja-JP" dirty="0"/>
              <a:t>6</a:t>
            </a:r>
            <a:r>
              <a:rPr kumimoji="1" lang="ja-JP" altLang="en-US" dirty="0"/>
              <a:t>年</a:t>
            </a:r>
            <a:r>
              <a:rPr kumimoji="1" lang="en-US" altLang="ja-JP" dirty="0"/>
              <a:t>11</a:t>
            </a:r>
            <a:r>
              <a:rPr kumimoji="1" lang="ja-JP" altLang="en-US" dirty="0"/>
              <a:t>月</a:t>
            </a:r>
            <a:r>
              <a:rPr kumimoji="1" lang="en-US" altLang="ja-JP" dirty="0"/>
              <a:t>21</a:t>
            </a:r>
            <a:r>
              <a:rPr kumimoji="1" lang="ja-JP" altLang="en-US" dirty="0"/>
              <a:t>日に新たなひな形が公表されました。</a:t>
            </a:r>
            <a:endParaRPr kumimoji="1" lang="en-US" altLang="ja-JP" dirty="0"/>
          </a:p>
          <a:p>
            <a:r>
              <a:rPr kumimoji="1" lang="ja-JP" altLang="en-US" dirty="0"/>
              <a:t>・また、今後も</a:t>
            </a:r>
            <a:r>
              <a:rPr kumimoji="1" lang="en-US" altLang="ja-JP" dirty="0"/>
              <a:t>2025</a:t>
            </a:r>
            <a:r>
              <a:rPr kumimoji="1" lang="ja-JP" altLang="en-US" dirty="0"/>
              <a:t>年（令和</a:t>
            </a:r>
            <a:r>
              <a:rPr kumimoji="1" lang="en-US" altLang="ja-JP" dirty="0"/>
              <a:t>8</a:t>
            </a:r>
            <a:r>
              <a:rPr kumimoji="1" lang="ja-JP" altLang="en-US" dirty="0"/>
              <a:t>年）の法改正に向けて動いており、安全統括管理者・運航管理者の資格者制度など、過去に例を見ない大規模な改正となる予定です。</a:t>
            </a:r>
            <a:endParaRPr kumimoji="1" lang="en-US" altLang="ja-JP" dirty="0"/>
          </a:p>
          <a:p>
            <a:r>
              <a:rPr kumimoji="1" lang="ja-JP" altLang="en-US" dirty="0"/>
              <a:t>・このように、事故が発生する度に安全管理規程が見直され、規制が強化されていることがお分かりいただけたかと思います</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16</a:t>
            </a:fld>
            <a:endParaRPr kumimoji="1" lang="ja-JP" altLang="en-US"/>
          </a:p>
        </p:txBody>
      </p:sp>
    </p:spTree>
    <p:extLst>
      <p:ext uri="{BB962C8B-B14F-4D97-AF65-F5344CB8AC3E}">
        <p14:creationId xmlns:p14="http://schemas.microsoft.com/office/powerpoint/2010/main" val="2123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27582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45754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59235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355">
              <a:defRPr/>
            </a:pPr>
            <a:r>
              <a:rPr kumimoji="1" lang="ja-JP" altLang="en-US" dirty="0">
                <a:solidFill>
                  <a:schemeClr val="tx1"/>
                </a:solidFill>
              </a:rPr>
              <a:t>・安全管理規程とはそもそも何か、というお話になります</a:t>
            </a:r>
            <a:endParaRPr kumimoji="1" lang="en-US" altLang="ja-JP" dirty="0">
              <a:solidFill>
                <a:schemeClr val="tx1"/>
              </a:solidFill>
            </a:endParaRPr>
          </a:p>
          <a:p>
            <a:pPr defTabSz="922355">
              <a:defRPr/>
            </a:pPr>
            <a:r>
              <a:rPr kumimoji="1" lang="ja-JP" altLang="en-US" dirty="0">
                <a:solidFill>
                  <a:schemeClr val="tx1"/>
                </a:solidFill>
              </a:rPr>
              <a:t>・</a:t>
            </a:r>
            <a:r>
              <a:rPr lang="ja-JP" altLang="en-US" dirty="0">
                <a:latin typeface="ＭＳ ゴシック" panose="020B0609070205080204" pitchFamily="49" charset="-128"/>
                <a:ea typeface="ＭＳ ゴシック" panose="020B0609070205080204" pitchFamily="49" charset="-128"/>
              </a:rPr>
              <a:t>安全管理規程とは、海上運送法に基づき、船舶運航事業者が、輸送の安全を確保するために遵守すべき内容を定めたものです</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・遵守すべき内容には事業運営の方針・計画、組織及び情報連絡体制、運航方法、緊急事態の対処方法等が含まれます</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・安全管理規程は船舶運航事業者が作成し、運航開始日までに国土交通省への届出するものです</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・国土交通大臣は、安全管理規程が定めるべき内容と適合しない場合、変更命令を出せるとととなっています</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・定めるべき内容、という部分ですが、下に海上運送法の抜粋があります</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・第</a:t>
            </a:r>
            <a:r>
              <a:rPr lang="en-US" altLang="ja-JP" dirty="0">
                <a:latin typeface="ＭＳ ゴシック" panose="020B0609070205080204" pitchFamily="49" charset="-128"/>
                <a:ea typeface="ＭＳ ゴシック" panose="020B0609070205080204" pitchFamily="49" charset="-128"/>
              </a:rPr>
              <a:t>2</a:t>
            </a:r>
            <a:r>
              <a:rPr lang="ja-JP" altLang="en-US" dirty="0">
                <a:latin typeface="ＭＳ ゴシック" panose="020B0609070205080204" pitchFamily="49" charset="-128"/>
                <a:ea typeface="ＭＳ ゴシック" panose="020B0609070205080204" pitchFamily="49" charset="-128"/>
              </a:rPr>
              <a:t>項：安全管理規程は、一般旅客定期航路事業者が遵守すべき次に掲げる事項に関し、国土交通省令で定めるところにより、必要な内容を定めたものでなければならない</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　→１～５が安全管理規程に盛り込まなければいけない事項</a:t>
            </a:r>
            <a:endParaRPr lang="en-US" altLang="ja-JP" dirty="0">
              <a:latin typeface="ＭＳ ゴシック" panose="020B0609070205080204" pitchFamily="49" charset="-128"/>
              <a:ea typeface="ＭＳ ゴシック" panose="020B0609070205080204" pitchFamily="49" charset="-128"/>
            </a:endParaRPr>
          </a:p>
          <a:p>
            <a:pPr defTabSz="922355">
              <a:defRPr/>
            </a:pPr>
            <a:r>
              <a:rPr lang="ja-JP" altLang="en-US" dirty="0">
                <a:latin typeface="ＭＳ ゴシック" panose="020B0609070205080204" pitchFamily="49" charset="-128"/>
                <a:ea typeface="ＭＳ ゴシック" panose="020B0609070205080204" pitchFamily="49" charset="-128"/>
              </a:rPr>
              <a:t>・１～５のより具体的な内容は海上運送法の施行規則（これが国土交通省令）で規定されています</a:t>
            </a:r>
          </a:p>
          <a:p>
            <a:pPr defTabSz="922355">
              <a:defRPr/>
            </a:pPr>
            <a:endParaRPr lang="ja-JP" altLang="en-US" dirty="0">
              <a:solidFill>
                <a:srgbClr val="000000"/>
              </a:solidFill>
              <a:latin typeface="ＭＳ ゴシック" panose="020B0609070205080204" pitchFamily="49" charset="-128"/>
              <a:ea typeface="ＭＳ ゴシック" panose="020B0609070205080204"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4</a:t>
            </a:fld>
            <a:endParaRPr kumimoji="1" lang="ja-JP" altLang="en-US"/>
          </a:p>
        </p:txBody>
      </p:sp>
    </p:spTree>
    <p:extLst>
      <p:ext uri="{BB962C8B-B14F-4D97-AF65-F5344CB8AC3E}">
        <p14:creationId xmlns:p14="http://schemas.microsoft.com/office/powerpoint/2010/main" val="3305951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・こちらがその海上運送法施行規則の抜粋です</a:t>
            </a:r>
            <a:endParaRPr kumimoji="1" lang="en-US" altLang="ja-JP" dirty="0"/>
          </a:p>
          <a:p>
            <a:r>
              <a:rPr kumimoji="1" lang="ja-JP" altLang="en-US" dirty="0"/>
              <a:t>・安全管理規程に定めなければならない事項（先ほどの１～５の内容）が、より具体的に定められています</a:t>
            </a:r>
            <a:endParaRPr kumimoji="1" lang="en-US" altLang="ja-JP" dirty="0"/>
          </a:p>
          <a:p>
            <a:r>
              <a:rPr kumimoji="1" lang="ja-JP" altLang="en-US" dirty="0"/>
              <a:t>・詳細は後半の各論説明でご説明するのでここでは細かくは見ませんが、</a:t>
            </a:r>
            <a:endParaRPr kumimoji="1" lang="en-US" altLang="ja-JP" dirty="0"/>
          </a:p>
          <a:p>
            <a:r>
              <a:rPr kumimoji="1" lang="ja-JP" altLang="en-US" dirty="0"/>
              <a:t>　安全統括管理者や運航管理者の責務に関する事項や、運航の中止条件などを定めるように、という内容が書いてあります</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5</a:t>
            </a:fld>
            <a:endParaRPr kumimoji="1" lang="ja-JP" altLang="en-US"/>
          </a:p>
        </p:txBody>
      </p:sp>
    </p:spTree>
    <p:extLst>
      <p:ext uri="{BB962C8B-B14F-4D97-AF65-F5344CB8AC3E}">
        <p14:creationId xmlns:p14="http://schemas.microsoft.com/office/powerpoint/2010/main" val="362860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・前のページの続き（記載しなければいけない内容）です</a:t>
            </a:r>
            <a:endParaRPr kumimoji="1" lang="en-US" altLang="ja-JP" dirty="0"/>
          </a:p>
          <a:p>
            <a:r>
              <a:rPr kumimoji="1" lang="ja-JP" altLang="en-US" dirty="0"/>
              <a:t>・事故や災害が発生した場合の対応、内部監査等も規定さてれいます</a:t>
            </a:r>
            <a:endParaRPr kumimoji="1" lang="en-US" altLang="ja-JP" dirty="0"/>
          </a:p>
          <a:p>
            <a:r>
              <a:rPr kumimoji="1" lang="ja-JP" altLang="en-US" dirty="0"/>
              <a:t>（・その下は、安全管理規程の内容に変更が生じた場合は運輸局に届出をしてください、という規定です）</a:t>
            </a:r>
            <a:endParaRPr kumimoji="1" lang="en-US" altLang="ja-JP" dirty="0"/>
          </a:p>
          <a:p>
            <a:r>
              <a:rPr kumimoji="1" lang="ja-JP" altLang="en-US" dirty="0"/>
              <a:t>・ここで注意していただきたいのは、法律にはあくまで「安全管理規程の中にはこういう内容を盛り込んでください」と規定しているだけですので、</a:t>
            </a:r>
            <a:endParaRPr kumimoji="1" lang="en-US" altLang="ja-JP" dirty="0"/>
          </a:p>
          <a:p>
            <a:r>
              <a:rPr kumimoji="1" lang="ja-JP" altLang="en-US" dirty="0"/>
              <a:t>　具体的にどのように文章化し、自社の規程に落とし込むかは、各事業者が設定するものになります</a:t>
            </a:r>
            <a:endParaRPr kumimoji="1" lang="en-US" altLang="ja-JP" dirty="0"/>
          </a:p>
          <a:p>
            <a:r>
              <a:rPr kumimoji="1" lang="ja-JP" altLang="en-US" dirty="0"/>
              <a:t>・例えば法律では運航の中止基準について盛り込むこととなっていますが、どのような場合に運航中止するかは、事業者に設定いただいています</a:t>
            </a:r>
            <a:endParaRPr kumimoji="1" lang="en-US" altLang="ja-JP" dirty="0"/>
          </a:p>
          <a:p>
            <a:r>
              <a:rPr kumimoji="1" lang="ja-JP" altLang="en-US" dirty="0"/>
              <a:t>・これは事業者によって船の大きさや使う港の様態、その地域の気象海象状況、事業の規模などが異なりますので、一律に数値基準を示すのは困難であるという事情があります</a:t>
            </a:r>
            <a:endParaRPr kumimoji="1" lang="en-US" altLang="ja-JP" dirty="0"/>
          </a:p>
          <a:p>
            <a:r>
              <a:rPr kumimoji="1" lang="ja-JP" altLang="en-US" dirty="0"/>
              <a:t>・ですので安全管理規程に書かなければいけない内容は法律で定められていますが、具体内容は各事業者によって異なる、ということになります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6</a:t>
            </a:fld>
            <a:endParaRPr kumimoji="1" lang="ja-JP" altLang="en-US"/>
          </a:p>
        </p:txBody>
      </p:sp>
    </p:spTree>
    <p:extLst>
      <p:ext uri="{BB962C8B-B14F-4D97-AF65-F5344CB8AC3E}">
        <p14:creationId xmlns:p14="http://schemas.microsoft.com/office/powerpoint/2010/main" val="70635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75294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・とは言え安全管理規程を</a:t>
            </a:r>
            <a:r>
              <a:rPr kumimoji="1" lang="en-US" altLang="ja-JP" dirty="0"/>
              <a:t>1</a:t>
            </a:r>
            <a:r>
              <a:rPr kumimoji="1" lang="ja-JP" altLang="en-US" dirty="0"/>
              <a:t>から作るのは事業者からしたら非常に困難かと思います</a:t>
            </a:r>
            <a:endParaRPr kumimoji="1" lang="en-US" altLang="ja-JP" dirty="0"/>
          </a:p>
          <a:p>
            <a:r>
              <a:rPr kumimoji="1" lang="ja-JP" altLang="en-US" dirty="0"/>
              <a:t>　届出を受け取った我々にとっても各事業者ごとの内容を審査するのが容易でありません</a:t>
            </a:r>
            <a:endParaRPr kumimoji="1" lang="en-US" altLang="ja-JP" dirty="0"/>
          </a:p>
          <a:p>
            <a:r>
              <a:rPr kumimoji="1" lang="ja-JP" altLang="en-US" dirty="0"/>
              <a:t>・そのため、国土交通省では安全管理規程の具体的な内容を示した作成例として、ひな形をホームページで公表しています</a:t>
            </a:r>
            <a:endParaRPr kumimoji="1" lang="en-US" altLang="ja-JP" dirty="0"/>
          </a:p>
          <a:p>
            <a:r>
              <a:rPr kumimoji="1" lang="ja-JP" altLang="en-US" dirty="0"/>
              <a:t>・このひな形とおりに作っていけば、法律で定められている要件をすべて満たす安全管理規程を作成することができるという便利なものです</a:t>
            </a:r>
            <a:endParaRPr kumimoji="1" lang="en-US" altLang="ja-JP" dirty="0"/>
          </a:p>
          <a:p>
            <a:r>
              <a:rPr kumimoji="1" lang="ja-JP" altLang="en-US" dirty="0"/>
              <a:t>・具体的には下に記載されている、安全管理規程本文、運航基準、作業基準、事故処理基準のひな形を公表しています</a:t>
            </a:r>
            <a:endParaRPr kumimoji="1" lang="en-US" altLang="ja-JP" dirty="0"/>
          </a:p>
          <a:p>
            <a:r>
              <a:rPr kumimoji="1" lang="ja-JP" altLang="en-US" dirty="0"/>
              <a:t>・運航基準、作業基準、事故処理基準は独立したものではなく、それぞれ安全管理規程の一部である点にご留意いただければと思います</a:t>
            </a:r>
            <a:endParaRPr kumimoji="1" lang="en-US" altLang="ja-JP" dirty="0"/>
          </a:p>
          <a:p>
            <a:r>
              <a:rPr kumimoji="1" lang="ja-JP" altLang="en-US" dirty="0"/>
              <a:t>・また、令和６年１１月２１日に知床遊覧船事故を踏まえたひな形へと改正されました</a:t>
            </a:r>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8</a:t>
            </a:fld>
            <a:endParaRPr kumimoji="1" lang="ja-JP" altLang="en-US"/>
          </a:p>
        </p:txBody>
      </p:sp>
    </p:spTree>
    <p:extLst>
      <p:ext uri="{BB962C8B-B14F-4D97-AF65-F5344CB8AC3E}">
        <p14:creationId xmlns:p14="http://schemas.microsoft.com/office/powerpoint/2010/main" val="165267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・こちらはひな形を一部抜粋したものです（安全管理規程本文）</a:t>
            </a:r>
            <a:endParaRPr kumimoji="1" lang="en-US" altLang="ja-JP" dirty="0"/>
          </a:p>
          <a:p>
            <a:r>
              <a:rPr kumimoji="1" lang="ja-JP" altLang="en-US" dirty="0"/>
              <a:t>・例えば</a:t>
            </a:r>
            <a:r>
              <a:rPr kumimoji="1" lang="en-US" altLang="ja-JP" dirty="0"/>
              <a:t>25</a:t>
            </a:r>
            <a:r>
              <a:rPr kumimoji="1" lang="ja-JP" altLang="en-US" dirty="0"/>
              <a:t>条を例にとって見てみます。</a:t>
            </a:r>
            <a:r>
              <a:rPr kumimoji="1" lang="en-US" altLang="ja-JP" dirty="0"/>
              <a:t>25</a:t>
            </a:r>
            <a:r>
              <a:rPr kumimoji="1" lang="ja-JP" altLang="en-US" dirty="0"/>
              <a:t>条は運航の可否判断について規定されています</a:t>
            </a:r>
            <a:endParaRPr kumimoji="1" lang="en-US" altLang="ja-JP" dirty="0"/>
          </a:p>
          <a:p>
            <a:r>
              <a:rPr kumimoji="1" lang="ja-JP" altLang="en-US" dirty="0"/>
              <a:t>・法律には「</a:t>
            </a:r>
            <a:r>
              <a:rPr lang="ja-JP" altLang="en-US" dirty="0">
                <a:latin typeface="ＭＳ ゴシック" panose="020B0609070205080204" pitchFamily="49" charset="-128"/>
                <a:ea typeface="ＭＳ ゴシック" panose="020B0609070205080204" pitchFamily="49" charset="-128"/>
              </a:rPr>
              <a:t>運航を中止する場合の対応に関する事項」を盛り込むよう決められていますが、それをひな形ではあらかじめ規程の形で文章化しています</a:t>
            </a:r>
            <a:endParaRPr lang="en-US" altLang="ja-JP" dirty="0">
              <a:latin typeface="ＭＳ ゴシック" panose="020B0609070205080204" pitchFamily="49" charset="-128"/>
              <a:ea typeface="ＭＳ ゴシック" panose="020B0609070205080204" pitchFamily="49" charset="-128"/>
            </a:endParaRPr>
          </a:p>
          <a:p>
            <a:r>
              <a:rPr kumimoji="1" lang="ja-JP" altLang="en-US" dirty="0"/>
              <a:t>・また、運航中止の措置をとるべき気象・海象の条件及び運航中止の後に船長がとるべき措置については、運航基準に定めるところによるとあり、</a:t>
            </a:r>
            <a:endParaRPr kumimoji="1" lang="en-US" altLang="ja-JP" dirty="0"/>
          </a:p>
          <a:p>
            <a:r>
              <a:rPr kumimoji="1" lang="ja-JP" altLang="en-US" dirty="0"/>
              <a:t>　より具体的な措置内容は運航基準に定めることとしています</a:t>
            </a:r>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9</a:t>
            </a:fld>
            <a:endParaRPr kumimoji="1" lang="ja-JP" altLang="en-US"/>
          </a:p>
        </p:txBody>
      </p:sp>
    </p:spTree>
    <p:extLst>
      <p:ext uri="{BB962C8B-B14F-4D97-AF65-F5344CB8AC3E}">
        <p14:creationId xmlns:p14="http://schemas.microsoft.com/office/powerpoint/2010/main" val="193938920"/>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36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187420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322649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70143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5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373670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5404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20966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364156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288096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31166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11518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10400" y="6481142"/>
            <a:ext cx="2133600" cy="476250"/>
          </a:xfrm>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4142627888"/>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2" name="Group 18"/>
          <p:cNvGrpSpPr>
            <a:grpSpLocks/>
          </p:cNvGrpSpPr>
          <p:nvPr userDrawn="1"/>
        </p:nvGrpSpPr>
        <p:grpSpPr bwMode="auto">
          <a:xfrm>
            <a:off x="0" y="-1"/>
            <a:ext cx="9144000" cy="748453"/>
            <a:chOff x="0" y="0"/>
            <a:chExt cx="5760" cy="344"/>
          </a:xfrm>
        </p:grpSpPr>
        <p:pic>
          <p:nvPicPr>
            <p:cNvPr id="1034"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74035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0" r:id="rId12"/>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4a" Type="http://schemas.microsoft.com/office/2007/relationships/media"/><Relationship Id="rId2" Target="../media/media1.m4a" Type="http://schemas.openxmlformats.org/officeDocument/2006/relationships/audio"/><Relationship Id="rId3" Target="../slideLayouts/slideLayout1.xml" Type="http://schemas.openxmlformats.org/officeDocument/2006/relationships/slideLayout"/><Relationship Id="rId4" Target="../notesSlides/notesSlide1.xml" Type="http://schemas.openxmlformats.org/officeDocument/2006/relationships/notesSlide"/><Relationship Id="rId5"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media/media12.m4a" Type="http://schemas.microsoft.com/office/2007/relationships/media"/><Relationship Id="rId2" Target="../media/media12.m4a" Type="http://schemas.openxmlformats.org/officeDocument/2006/relationships/audio"/><Relationship Id="rId3" Target="../media/media13.m4a" Type="http://schemas.microsoft.com/office/2007/relationships/media"/><Relationship Id="rId4" Target="../media/media13.m4a" Type="http://schemas.openxmlformats.org/officeDocument/2006/relationships/audio"/><Relationship Id="rId5" Target="../slideLayouts/slideLayout7.xml" Type="http://schemas.openxmlformats.org/officeDocument/2006/relationships/slideLayout"/><Relationship Id="rId6" Target="../notesSlides/notesSlide10.xml" Type="http://schemas.openxmlformats.org/officeDocument/2006/relationships/notesSlide"/><Relationship Id="rId7"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media/media14.m4a" Type="http://schemas.microsoft.com/office/2007/relationships/media"/><Relationship Id="rId2" Target="../media/media14.m4a" Type="http://schemas.openxmlformats.org/officeDocument/2006/relationships/audio"/><Relationship Id="rId3" Target="../slideLayouts/slideLayout2.xml" Type="http://schemas.openxmlformats.org/officeDocument/2006/relationships/slideLayout"/><Relationship Id="rId4" Target="../notesSlides/notesSlide11.xml" Type="http://schemas.openxmlformats.org/officeDocument/2006/relationships/notesSlide"/><Relationship Id="rId5"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media/media15.m4a" Type="http://schemas.microsoft.com/office/2007/relationships/media"/><Relationship Id="rId2" Target="../media/media15.m4a" Type="http://schemas.openxmlformats.org/officeDocument/2006/relationships/audio"/><Relationship Id="rId3" Target="../slideLayouts/slideLayout7.xml" Type="http://schemas.openxmlformats.org/officeDocument/2006/relationships/slideLayout"/><Relationship Id="rId4" Target="../notesSlides/notesSlide12.xml" Type="http://schemas.openxmlformats.org/officeDocument/2006/relationships/notesSlide"/><Relationship Id="rId5" Target="../media/image5.png" Type="http://schemas.openxmlformats.org/officeDocument/2006/relationships/image"/></Relationships>
</file>

<file path=ppt/slides/_rels/slide13.xml.rels><?xml version="1.0" encoding="UTF-8" standalone="yes"?><Relationships xmlns="http://schemas.openxmlformats.org/package/2006/relationships"><Relationship Id="rId1" Target="../media/media16.m4a" Type="http://schemas.microsoft.com/office/2007/relationships/media"/><Relationship Id="rId2" Target="../media/media16.m4a" Type="http://schemas.openxmlformats.org/officeDocument/2006/relationships/audio"/><Relationship Id="rId3" Target="../slideLayouts/slideLayout7.xml" Type="http://schemas.openxmlformats.org/officeDocument/2006/relationships/slideLayout"/><Relationship Id="rId4" Target="../notesSlides/notesSlide13.xml" Type="http://schemas.openxmlformats.org/officeDocument/2006/relationships/notesSlide"/><Relationship Id="rId5"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media/media17.m4a" Type="http://schemas.microsoft.com/office/2007/relationships/media"/><Relationship Id="rId2" Target="../media/media17.m4a" Type="http://schemas.openxmlformats.org/officeDocument/2006/relationships/audio"/><Relationship Id="rId3" Target="../slideLayouts/slideLayout7.xml" Type="http://schemas.openxmlformats.org/officeDocument/2006/relationships/slideLayout"/><Relationship Id="rId4" Target="../notesSlides/notesSlide14.xml" Type="http://schemas.openxmlformats.org/officeDocument/2006/relationships/notesSlide"/><Relationship Id="rId5"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media/media18.m4a" Type="http://schemas.microsoft.com/office/2007/relationships/media"/><Relationship Id="rId2" Target="../media/media18.m4a" Type="http://schemas.openxmlformats.org/officeDocument/2006/relationships/audio"/><Relationship Id="rId3" Target="../slideLayouts/slideLayout7.xml" Type="http://schemas.openxmlformats.org/officeDocument/2006/relationships/slideLayout"/><Relationship Id="rId4" Target="../notesSlides/notesSlide15.xml" Type="http://schemas.openxmlformats.org/officeDocument/2006/relationships/notesSlide"/><Relationship Id="rId5"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media/media19.m4a" Type="http://schemas.microsoft.com/office/2007/relationships/media"/><Relationship Id="rId2" Target="../media/media19.m4a" Type="http://schemas.openxmlformats.org/officeDocument/2006/relationships/audio"/><Relationship Id="rId3" Target="../slideLayouts/slideLayout7.xml" Type="http://schemas.openxmlformats.org/officeDocument/2006/relationships/slideLayout"/><Relationship Id="rId4" Target="../notesSlides/notesSlide16.xml" Type="http://schemas.openxmlformats.org/officeDocument/2006/relationships/notesSlide"/><Relationship Id="rId5" Target="../media/image5.png" Type="http://schemas.openxmlformats.org/officeDocument/2006/relationships/image"/></Relationships>
</file>

<file path=ppt/slides/_rels/slide17.xml.rels><?xml version="1.0" encoding="UTF-8" standalone="yes"?><Relationships xmlns="http://schemas.openxmlformats.org/package/2006/relationships"><Relationship Id="rId1" Target="../media/media20.m4a" Type="http://schemas.microsoft.com/office/2007/relationships/media"/><Relationship Id="rId2" Target="../media/media20.m4a" Type="http://schemas.openxmlformats.org/officeDocument/2006/relationships/audio"/><Relationship Id="rId3" Target="../slideLayouts/slideLayout2.xml" Type="http://schemas.openxmlformats.org/officeDocument/2006/relationships/slideLayout"/><Relationship Id="rId4" Target="../notesSlides/notesSlide17.xml" Type="http://schemas.openxmlformats.org/officeDocument/2006/relationships/notesSlide"/><Relationship Id="rId5"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media/media21.m4a" Type="http://schemas.microsoft.com/office/2007/relationships/media"/><Relationship Id="rId2" Target="../media/media21.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media/media22.m4a" Type="http://schemas.microsoft.com/office/2007/relationships/media"/><Relationship Id="rId2" Target="../media/media22.m4a" Type="http://schemas.openxmlformats.org/officeDocument/2006/relationships/audio"/><Relationship Id="rId3" Target="../media/media23.m4a" Type="http://schemas.microsoft.com/office/2007/relationships/media"/><Relationship Id="rId4" Target="../media/media23.m4a" Type="http://schemas.openxmlformats.org/officeDocument/2006/relationships/audio"/><Relationship Id="rId5" Target="../slideLayouts/slideLayout2.xml" Type="http://schemas.openxmlformats.org/officeDocument/2006/relationships/slideLayout"/><Relationship Id="rId6"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media/media2.m4a" Type="http://schemas.microsoft.com/office/2007/relationships/media"/><Relationship Id="rId2" Target="../media/media2.m4a" Type="http://schemas.openxmlformats.org/officeDocument/2006/relationships/audio"/><Relationship Id="rId3" Target="../slideLayouts/slideLayout2.xml" Type="http://schemas.openxmlformats.org/officeDocument/2006/relationships/slideLayout"/><Relationship Id="rId4" Target="../notesSlides/notesSlide2.xml" Type="http://schemas.openxmlformats.org/officeDocument/2006/relationships/notesSlide"/><Relationship Id="rId5"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media/media24.m4a" Type="http://schemas.microsoft.com/office/2007/relationships/media"/><Relationship Id="rId2" Target="../media/media24.m4a" Type="http://schemas.openxmlformats.org/officeDocument/2006/relationships/audio"/><Relationship Id="rId3" Target="../media/media25.m4a" Type="http://schemas.microsoft.com/office/2007/relationships/media"/><Relationship Id="rId4" Target="../media/media25.m4a" Type="http://schemas.openxmlformats.org/officeDocument/2006/relationships/audio"/><Relationship Id="rId5" Target="../slideLayouts/slideLayout2.xml" Type="http://schemas.openxmlformats.org/officeDocument/2006/relationships/slideLayout"/><Relationship Id="rId6" Target="../media/image5.png" Type="http://schemas.openxmlformats.org/officeDocument/2006/relationships/image"/></Relationships>
</file>

<file path=ppt/slides/_rels/slide21.xml.rels><?xml version="1.0" encoding="UTF-8" standalone="yes"?><Relationships xmlns="http://schemas.openxmlformats.org/package/2006/relationships"><Relationship Id="rId1" Target="../media/media26.m4a" Type="http://schemas.microsoft.com/office/2007/relationships/media"/><Relationship Id="rId2" Target="../media/media26.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2.xml.rels><?xml version="1.0" encoding="UTF-8" standalone="yes"?><Relationships xmlns="http://schemas.openxmlformats.org/package/2006/relationships"><Relationship Id="rId1" Target="../media/media27.m4a" Type="http://schemas.microsoft.com/office/2007/relationships/media"/><Relationship Id="rId2" Target="../media/media27.m4a" Type="http://schemas.openxmlformats.org/officeDocument/2006/relationships/audio"/><Relationship Id="rId3" Target="../media/media28.m4a" Type="http://schemas.microsoft.com/office/2007/relationships/media"/><Relationship Id="rId4" Target="../media/media28.m4a" Type="http://schemas.openxmlformats.org/officeDocument/2006/relationships/audio"/><Relationship Id="rId5" Target="../slideLayouts/slideLayout2.xml" Type="http://schemas.openxmlformats.org/officeDocument/2006/relationships/slideLayout"/><Relationship Id="rId6" Target="../media/image5.png" Type="http://schemas.openxmlformats.org/officeDocument/2006/relationships/image"/></Relationships>
</file>

<file path=ppt/slides/_rels/slide23.xml.rels><?xml version="1.0" encoding="UTF-8" standalone="yes"?><Relationships xmlns="http://schemas.openxmlformats.org/package/2006/relationships"><Relationship Id="rId1" Target="../media/media29.m4a" Type="http://schemas.microsoft.com/office/2007/relationships/media"/><Relationship Id="rId2" Target="../media/media29.m4a" Type="http://schemas.openxmlformats.org/officeDocument/2006/relationships/audio"/><Relationship Id="rId3" Target="../slideLayouts/slideLayout2.xml" Type="http://schemas.openxmlformats.org/officeDocument/2006/relationships/slideLayout"/><Relationship Id="rId4" Target="../media/image5.png" Type="http://schemas.openxmlformats.org/officeDocument/2006/relationships/image"/></Relationships>
</file>

<file path=ppt/slides/_rels/slide24.xml.rels><?xml version="1.0" encoding="UTF-8" standalone="yes"?><Relationships xmlns="http://schemas.openxmlformats.org/package/2006/relationships"><Relationship Id="rId1" Target="../media/media30.m4a" Type="http://schemas.microsoft.com/office/2007/relationships/media"/><Relationship Id="rId2" Target="../media/media30.m4a" Type="http://schemas.openxmlformats.org/officeDocument/2006/relationships/audio"/><Relationship Id="rId3" Target="../slideLayouts/slideLayout2.xml" Type="http://schemas.openxmlformats.org/officeDocument/2006/relationships/slideLayout"/><Relationship Id="rId4" Target="../media/image7.jpeg" Type="http://schemas.openxmlformats.org/officeDocument/2006/relationships/image"/><Relationship Id="rId5"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media/media3.m4a" Type="http://schemas.microsoft.com/office/2007/relationships/media"/><Relationship Id="rId2" Target="../media/media3.m4a" Type="http://schemas.openxmlformats.org/officeDocument/2006/relationships/audio"/><Relationship Id="rId3" Target="../slideLayouts/slideLayout2.xml" Type="http://schemas.openxmlformats.org/officeDocument/2006/relationships/slideLayout"/><Relationship Id="rId4" Target="../notesSlides/notesSlide3.xml" Type="http://schemas.openxmlformats.org/officeDocument/2006/relationships/notesSlide"/><Relationship Id="rId5"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media/media4.m4a" Type="http://schemas.microsoft.com/office/2007/relationships/media"/><Relationship Id="rId2" Target="../media/media4.m4a" Type="http://schemas.openxmlformats.org/officeDocument/2006/relationships/audio"/><Relationship Id="rId3" Target="../media/media5.m4a" Type="http://schemas.microsoft.com/office/2007/relationships/media"/><Relationship Id="rId4" Target="../media/media5.m4a" Type="http://schemas.openxmlformats.org/officeDocument/2006/relationships/audio"/><Relationship Id="rId5" Target="../slideLayouts/slideLayout7.xml" Type="http://schemas.openxmlformats.org/officeDocument/2006/relationships/slideLayout"/><Relationship Id="rId6" Target="../notesSlides/notesSlide4.xml" Type="http://schemas.openxmlformats.org/officeDocument/2006/relationships/notesSlide"/><Relationship Id="rId7"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media/media6.m4a" Type="http://schemas.microsoft.com/office/2007/relationships/media"/><Relationship Id="rId2" Target="../media/media6.m4a" Type="http://schemas.openxmlformats.org/officeDocument/2006/relationships/audio"/><Relationship Id="rId3" Target="../slideLayouts/slideLayout7.xml" Type="http://schemas.openxmlformats.org/officeDocument/2006/relationships/slideLayout"/><Relationship Id="rId4" Target="../notesSlides/notesSlide5.xml" Type="http://schemas.openxmlformats.org/officeDocument/2006/relationships/notesSlide"/><Relationship Id="rId5"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media/media7.m4a" Type="http://schemas.microsoft.com/office/2007/relationships/media"/><Relationship Id="rId2" Target="../media/media7.m4a" Type="http://schemas.openxmlformats.org/officeDocument/2006/relationships/audio"/><Relationship Id="rId3" Target="../media/media8.m4a" Type="http://schemas.microsoft.com/office/2007/relationships/media"/><Relationship Id="rId4" Target="../media/media8.m4a" Type="http://schemas.openxmlformats.org/officeDocument/2006/relationships/audio"/><Relationship Id="rId5" Target="../slideLayouts/slideLayout7.xml" Type="http://schemas.openxmlformats.org/officeDocument/2006/relationships/slideLayout"/><Relationship Id="rId6" Target="../notesSlides/notesSlide6.xml" Type="http://schemas.openxmlformats.org/officeDocument/2006/relationships/notesSlide"/><Relationship Id="rId7"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media/media9.m4a" Type="http://schemas.microsoft.com/office/2007/relationships/media"/><Relationship Id="rId2" Target="../media/media9.m4a" Type="http://schemas.openxmlformats.org/officeDocument/2006/relationships/audio"/><Relationship Id="rId3" Target="../slideLayouts/slideLayout2.xml" Type="http://schemas.openxmlformats.org/officeDocument/2006/relationships/slideLayout"/><Relationship Id="rId4" Target="../notesSlides/notesSlide7.xml" Type="http://schemas.openxmlformats.org/officeDocument/2006/relationships/notesSlide"/><Relationship Id="rId5"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media/media10.m4a" Type="http://schemas.microsoft.com/office/2007/relationships/media"/><Relationship Id="rId2" Target="../media/media10.m4a" Type="http://schemas.openxmlformats.org/officeDocument/2006/relationships/audio"/><Relationship Id="rId3" Target="../slideLayouts/slideLayout7.xml" Type="http://schemas.openxmlformats.org/officeDocument/2006/relationships/slideLayout"/><Relationship Id="rId4" Target="../notesSlides/notesSlide8.xml" Type="http://schemas.openxmlformats.org/officeDocument/2006/relationships/notesSlide"/><Relationship Id="rId5" Target="../media/image6.png" Type="http://schemas.openxmlformats.org/officeDocument/2006/relationships/image"/><Relationship Id="rId6"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media/media11.m4a" Type="http://schemas.microsoft.com/office/2007/relationships/media"/><Relationship Id="rId2" Target="../media/media11.m4a" Type="http://schemas.openxmlformats.org/officeDocument/2006/relationships/audio"/><Relationship Id="rId3" Target="../slideLayouts/slideLayout7.xml" Type="http://schemas.openxmlformats.org/officeDocument/2006/relationships/slideLayout"/><Relationship Id="rId4" Target="../notesSlides/notesSlide9.xml" Type="http://schemas.openxmlformats.org/officeDocument/2006/relationships/notesSlide"/><Relationship Id="rId5" Target="../media/image5.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46CCA-000A-E7D9-3FE9-3FFE560200D1}"/>
              </a:ext>
            </a:extLst>
          </p:cNvPr>
          <p:cNvSpPr>
            <a:spLocks noGrp="1"/>
          </p:cNvSpPr>
          <p:nvPr>
            <p:ph type="ctrTitle"/>
          </p:nvPr>
        </p:nvSpPr>
        <p:spPr/>
        <p:txBody>
          <a:bodyPr/>
          <a:lstStyle/>
          <a:p>
            <a:r>
              <a:rPr lang="ja-JP" altLang="en-US" sz="3692" dirty="0"/>
              <a:t>安全統括管理者・運航管理者研修会</a:t>
            </a:r>
          </a:p>
        </p:txBody>
      </p:sp>
      <p:sp>
        <p:nvSpPr>
          <p:cNvPr id="3" name="字幕 2">
            <a:extLst>
              <a:ext uri="{FF2B5EF4-FFF2-40B4-BE49-F238E27FC236}">
                <a16:creationId xmlns:a16="http://schemas.microsoft.com/office/drawing/2014/main" id="{B37A39DC-8543-C4A5-38E8-C11426E1C23E}"/>
              </a:ext>
            </a:extLst>
          </p:cNvPr>
          <p:cNvSpPr>
            <a:spLocks noGrp="1"/>
          </p:cNvSpPr>
          <p:nvPr>
            <p:ph type="subTitle" idx="1"/>
          </p:nvPr>
        </p:nvSpPr>
        <p:spPr>
          <a:xfrm>
            <a:off x="2112650" y="3429000"/>
            <a:ext cx="6248079" cy="1152503"/>
          </a:xfrm>
        </p:spPr>
        <p:txBody>
          <a:bodyPr/>
          <a:lstStyle/>
          <a:p>
            <a:pPr algn="l">
              <a:spcBef>
                <a:spcPts val="1108"/>
              </a:spcBef>
            </a:pPr>
            <a:r>
              <a:rPr lang="ja-JP" altLang="en-US" sz="2954" dirty="0"/>
              <a:t>（３）安全管理規程の遵守と違反による</a:t>
            </a:r>
            <a:endParaRPr lang="en-US" altLang="ja-JP" sz="2954" dirty="0"/>
          </a:p>
          <a:p>
            <a:pPr algn="l">
              <a:spcBef>
                <a:spcPts val="1108"/>
              </a:spcBef>
            </a:pPr>
            <a:r>
              <a:rPr lang="ja-JP" altLang="en-US" sz="2954" dirty="0"/>
              <a:t> 　　事故発生の危険性について</a:t>
            </a:r>
          </a:p>
        </p:txBody>
      </p:sp>
      <p:sp>
        <p:nvSpPr>
          <p:cNvPr id="4" name="Rectangle 6">
            <a:extLst>
              <a:ext uri="{FF2B5EF4-FFF2-40B4-BE49-F238E27FC236}">
                <a16:creationId xmlns:a16="http://schemas.microsoft.com/office/drawing/2014/main" id="{6F42BE0C-4E9F-BB80-65F0-DECE01BFFA8C}"/>
              </a:ext>
            </a:extLst>
          </p:cNvPr>
          <p:cNvSpPr txBox="1">
            <a:spLocks noChangeArrowheads="1"/>
          </p:cNvSpPr>
          <p:nvPr/>
        </p:nvSpPr>
        <p:spPr>
          <a:xfrm>
            <a:off x="3059832" y="4899025"/>
            <a:ext cx="5908431" cy="930565"/>
          </a:xfrm>
          <a:prstGeom prst="rect">
            <a:avLst/>
          </a:prstGeom>
          <a:noFill/>
          <a:ln>
            <a:noFill/>
          </a:ln>
        </p:spPr>
        <p:txBody>
          <a:bodyPr vert="horz" wrap="square" lIns="84406" tIns="42203" rIns="84406" bIns="42203" numCol="1" anchor="t" anchorCtr="0" compatLnSpc="1">
            <a:prstTxWarp prst="textNoShape">
              <a:avLst/>
            </a:prstTxWarp>
          </a:bodyPr>
          <a:lstStyle>
            <a:lvl1pPr marL="0" indent="0" algn="ctr" rtl="0" eaLnBrk="1" fontAlgn="base" hangingPunct="1">
              <a:spcBef>
                <a:spcPct val="20000"/>
              </a:spcBef>
              <a:spcAft>
                <a:spcPct val="0"/>
              </a:spcAft>
              <a:buFontTx/>
              <a:buNone/>
              <a:defRPr kumimoji="1" sz="3467">
                <a:solidFill>
                  <a:schemeClr val="tx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tx1"/>
                </a:solidFill>
                <a:latin typeface="+mn-lt"/>
                <a:ea typeface="+mn-ea"/>
              </a:defRPr>
            </a:lvl2pPr>
            <a:lvl3pPr marL="1238212" indent="-247642" algn="l" rtl="0" eaLnBrk="1" fontAlgn="base" hangingPunct="1">
              <a:spcBef>
                <a:spcPct val="20000"/>
              </a:spcBef>
              <a:spcAft>
                <a:spcPct val="0"/>
              </a:spcAft>
              <a:buChar char="•"/>
              <a:defRPr kumimoji="1" sz="2600">
                <a:solidFill>
                  <a:schemeClr val="tx1"/>
                </a:solidFill>
                <a:latin typeface="+mn-lt"/>
                <a:ea typeface="+mn-ea"/>
              </a:defRPr>
            </a:lvl3pPr>
            <a:lvl4pPr marL="1733497" indent="-247642" algn="l" rtl="0" eaLnBrk="1" fontAlgn="base" hangingPunct="1">
              <a:spcBef>
                <a:spcPct val="20000"/>
              </a:spcBef>
              <a:spcAft>
                <a:spcPct val="0"/>
              </a:spcAft>
              <a:buChar char="–"/>
              <a:defRPr kumimoji="1" sz="2167">
                <a:solidFill>
                  <a:schemeClr val="tx1"/>
                </a:solidFill>
                <a:latin typeface="+mn-lt"/>
                <a:ea typeface="+mn-ea"/>
              </a:defRPr>
            </a:lvl4pPr>
            <a:lvl5pPr marL="2228781" indent="-247642" algn="l" rtl="0" eaLnBrk="1" fontAlgn="base" hangingPunct="1">
              <a:spcBef>
                <a:spcPct val="20000"/>
              </a:spcBef>
              <a:spcAft>
                <a:spcPct val="0"/>
              </a:spcAft>
              <a:buChar char="»"/>
              <a:defRPr kumimoji="1" sz="2167">
                <a:solidFill>
                  <a:schemeClr val="tx1"/>
                </a:solidFill>
                <a:latin typeface="+mn-lt"/>
                <a:ea typeface="+mn-ea"/>
              </a:defRPr>
            </a:lvl5pPr>
            <a:lvl6pPr marL="2724066" indent="-247642" algn="l" rtl="0" eaLnBrk="1" fontAlgn="base" hangingPunct="1">
              <a:spcBef>
                <a:spcPct val="20000"/>
              </a:spcBef>
              <a:spcAft>
                <a:spcPct val="0"/>
              </a:spcAft>
              <a:buChar char="»"/>
              <a:defRPr kumimoji="1" sz="2167">
                <a:solidFill>
                  <a:schemeClr val="tx1"/>
                </a:solidFill>
                <a:latin typeface="+mn-lt"/>
                <a:ea typeface="+mn-ea"/>
              </a:defRPr>
            </a:lvl6pPr>
            <a:lvl7pPr marL="3219351" indent="-247642" algn="l" rtl="0" eaLnBrk="1" fontAlgn="base" hangingPunct="1">
              <a:spcBef>
                <a:spcPct val="20000"/>
              </a:spcBef>
              <a:spcAft>
                <a:spcPct val="0"/>
              </a:spcAft>
              <a:buChar char="»"/>
              <a:defRPr kumimoji="1" sz="2167">
                <a:solidFill>
                  <a:schemeClr val="tx1"/>
                </a:solidFill>
                <a:latin typeface="+mn-lt"/>
                <a:ea typeface="+mn-ea"/>
              </a:defRPr>
            </a:lvl7pPr>
            <a:lvl8pPr marL="3714636" indent="-247642" algn="l" rtl="0" eaLnBrk="1" fontAlgn="base" hangingPunct="1">
              <a:spcBef>
                <a:spcPct val="20000"/>
              </a:spcBef>
              <a:spcAft>
                <a:spcPct val="0"/>
              </a:spcAft>
              <a:buChar char="»"/>
              <a:defRPr kumimoji="1" sz="2167">
                <a:solidFill>
                  <a:schemeClr val="tx1"/>
                </a:solidFill>
                <a:latin typeface="+mn-lt"/>
                <a:ea typeface="+mn-ea"/>
              </a:defRPr>
            </a:lvl8pPr>
            <a:lvl9pPr marL="4209920" indent="-247642" algn="l" rtl="0" eaLnBrk="1" fontAlgn="base" hangingPunct="1">
              <a:spcBef>
                <a:spcPct val="20000"/>
              </a:spcBef>
              <a:spcAft>
                <a:spcPct val="0"/>
              </a:spcAft>
              <a:buChar char="»"/>
              <a:defRPr kumimoji="1" sz="2167">
                <a:solidFill>
                  <a:schemeClr val="tx1"/>
                </a:solidFill>
                <a:latin typeface="+mn-lt"/>
                <a:ea typeface="+mn-ea"/>
              </a:defRPr>
            </a:lvl9pPr>
          </a:lstStyle>
          <a:p>
            <a:r>
              <a:rPr lang="ja-JP" altLang="en-US" sz="2215" kern="0" dirty="0">
                <a:latin typeface="ＭＳ Ｐゴシック" panose="020B0600070205080204" pitchFamily="50" charset="-128"/>
              </a:rPr>
              <a:t>国土交通省　北陸信越運輸局</a:t>
            </a:r>
            <a:endParaRPr lang="en-US" altLang="ja-JP" sz="2215" kern="0" dirty="0">
              <a:latin typeface="ＭＳ Ｐゴシック" panose="020B0600070205080204" pitchFamily="50" charset="-128"/>
            </a:endParaRPr>
          </a:p>
          <a:p>
            <a:r>
              <a:rPr lang="ja-JP" altLang="en-US" sz="2215" kern="0" dirty="0">
                <a:latin typeface="ＭＳ Ｐゴシック" panose="020B0600070205080204" pitchFamily="50" charset="-128"/>
              </a:rPr>
              <a:t>海事部　運航労務監理官　石金　洋一</a:t>
            </a:r>
          </a:p>
        </p:txBody>
      </p:sp>
      <p:pic>
        <p:nvPicPr>
          <p:cNvPr id="8" name="録音したサウンド">
            <a:hlinkClick r:id="" action="ppaction://media"/>
            <a:extLst>
              <a:ext uri="{FF2B5EF4-FFF2-40B4-BE49-F238E27FC236}">
                <a16:creationId xmlns:a16="http://schemas.microsoft.com/office/drawing/2014/main" id="{B71A424A-C82C-9C5B-442D-583A48CA5A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5802158"/>
            <a:ext cx="487363" cy="487363"/>
          </a:xfrm>
          <a:prstGeom prst="rect">
            <a:avLst/>
          </a:prstGeom>
        </p:spPr>
      </p:pic>
    </p:spTree>
    <p:extLst>
      <p:ext uri="{BB962C8B-B14F-4D97-AF65-F5344CB8AC3E}">
        <p14:creationId xmlns:p14="http://schemas.microsoft.com/office/powerpoint/2010/main" val="39223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安全管理規程（ひな形）</a:t>
            </a:r>
          </a:p>
        </p:txBody>
      </p:sp>
      <p:sp>
        <p:nvSpPr>
          <p:cNvPr id="9" name="正方形/長方形 8"/>
          <p:cNvSpPr/>
          <p:nvPr/>
        </p:nvSpPr>
        <p:spPr>
          <a:xfrm>
            <a:off x="220188" y="4725144"/>
            <a:ext cx="3559724"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作業基準</a:t>
            </a:r>
          </a:p>
        </p:txBody>
      </p:sp>
      <p:sp>
        <p:nvSpPr>
          <p:cNvPr id="10" name="正方形/長方形 9"/>
          <p:cNvSpPr/>
          <p:nvPr/>
        </p:nvSpPr>
        <p:spPr>
          <a:xfrm>
            <a:off x="3614" y="5196100"/>
            <a:ext cx="9140386" cy="8738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600" dirty="0">
                <a:latin typeface="ＭＳ ゴシック" panose="020B0609070205080204" pitchFamily="49" charset="-128"/>
                <a:ea typeface="ＭＳ ゴシック" panose="020B0609070205080204" pitchFamily="49" charset="-128"/>
              </a:rPr>
              <a:t>（旅客の乗船）</a:t>
            </a:r>
            <a:endParaRPr lang="en-US" altLang="ja-JP" sz="1600" dirty="0">
              <a:latin typeface="ＭＳ ゴシック" panose="020B0609070205080204" pitchFamily="49" charset="-128"/>
              <a:ea typeface="ＭＳ ゴシック" panose="020B0609070205080204" pitchFamily="49" charset="-128"/>
            </a:endParaRPr>
          </a:p>
          <a:p>
            <a:pPr marL="174625" indent="-174625"/>
            <a:r>
              <a:rPr lang="ja-JP" altLang="en-US" sz="1600" dirty="0">
                <a:latin typeface="ＭＳ ゴシック" panose="020B0609070205080204" pitchFamily="49" charset="-128"/>
                <a:ea typeface="ＭＳ ゴシック" panose="020B0609070205080204" pitchFamily="49" charset="-128"/>
              </a:rPr>
              <a:t>第８条　陸上作業指揮者は、船内作業指揮者の乗船開始の合図を受けた後、車両の積込みに先立って陸上の旅客係員に旅客の乗船を開始するよう指示する。</a:t>
            </a:r>
            <a:endParaRPr lang="en-US" altLang="ja-JP" sz="1600" dirty="0">
              <a:latin typeface="ＭＳ ゴシック" panose="020B0609070205080204" pitchFamily="49" charset="-128"/>
              <a:ea typeface="ＭＳ ゴシック" panose="020B0609070205080204" pitchFamily="49" charset="-128"/>
            </a:endParaRPr>
          </a:p>
          <a:p>
            <a:pPr marL="174625" indent="-174625"/>
            <a:r>
              <a:rPr lang="ja-JP" altLang="en-US" sz="1600" dirty="0">
                <a:latin typeface="ＭＳ ゴシック" panose="020B0609070205080204" pitchFamily="49" charset="-128"/>
                <a:ea typeface="ＭＳ ゴシック" panose="020B0609070205080204" pitchFamily="49" charset="-128"/>
              </a:rPr>
              <a:t>２　陸上の旅客係員は、旅客を乗船口に誘導する。</a:t>
            </a:r>
            <a:endParaRPr lang="en-US" altLang="ja-JP" sz="1600"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p:txBody>
      </p:sp>
      <p:sp>
        <p:nvSpPr>
          <p:cNvPr id="16" name="正方形/長方形 15"/>
          <p:cNvSpPr/>
          <p:nvPr/>
        </p:nvSpPr>
        <p:spPr>
          <a:xfrm>
            <a:off x="220188" y="1268760"/>
            <a:ext cx="3559724"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運航基準</a:t>
            </a:r>
          </a:p>
        </p:txBody>
      </p:sp>
      <p:sp>
        <p:nvSpPr>
          <p:cNvPr id="17" name="正方形/長方形 16"/>
          <p:cNvSpPr/>
          <p:nvPr/>
        </p:nvSpPr>
        <p:spPr>
          <a:xfrm>
            <a:off x="10093" y="1717943"/>
            <a:ext cx="9140386" cy="12060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600" dirty="0">
                <a:latin typeface="ＭＳ ゴシック" panose="020B0609070205080204" pitchFamily="49" charset="-128"/>
                <a:ea typeface="ＭＳ ゴシック" panose="020B0609070205080204" pitchFamily="49" charset="-128"/>
              </a:rPr>
              <a:t>（発航の可否判断）</a:t>
            </a:r>
            <a:endParaRPr lang="en-US" altLang="ja-JP" sz="1600" dirty="0">
              <a:latin typeface="ＭＳ ゴシック" panose="020B0609070205080204" pitchFamily="49" charset="-128"/>
              <a:ea typeface="ＭＳ ゴシック" panose="020B0609070205080204" pitchFamily="49" charset="-128"/>
            </a:endParaRPr>
          </a:p>
          <a:p>
            <a:pPr marL="174625" indent="-174625"/>
            <a:r>
              <a:rPr lang="ja-JP" altLang="en-US" sz="1600" dirty="0">
                <a:latin typeface="ＭＳ ゴシック" panose="020B0609070205080204" pitchFamily="49" charset="-128"/>
                <a:ea typeface="ＭＳ ゴシック" panose="020B0609070205080204" pitchFamily="49" charset="-128"/>
              </a:rPr>
              <a:t>第２条　発航前に運航を中止すべき条件は、発航地港内及び航行予定の海域上の気象・海象・水象（風速、視程及び波高）に関する情報や予報が、次に掲げる条件のいずれかに達しているとき又は達するおそれがあるときとする。</a:t>
            </a:r>
            <a:endParaRPr lang="en-US" altLang="ja-JP" sz="1600" dirty="0">
              <a:latin typeface="ＭＳ ゴシック" panose="020B0609070205080204" pitchFamily="49" charset="-128"/>
              <a:ea typeface="ＭＳ ゴシック" panose="020B0609070205080204" pitchFamily="49" charset="-128"/>
            </a:endParaRPr>
          </a:p>
          <a:p>
            <a:endParaRPr lang="en-US" altLang="ja-JP" dirty="0">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pPr>
              <a:defRPr/>
            </a:pPr>
            <a:fld id="{DE9C2EA1-6911-4BAC-954D-0A2DD024DDCF}" type="slidenum">
              <a:rPr lang="en-US" altLang="ja-JP" smtClean="0"/>
              <a:pPr>
                <a:defRPr/>
              </a:pPr>
              <a:t>10</a:t>
            </a:fld>
            <a:endParaRPr lang="en-US" altLang="ja-JP"/>
          </a:p>
        </p:txBody>
      </p:sp>
      <p:graphicFrame>
        <p:nvGraphicFramePr>
          <p:cNvPr id="25" name="表 24">
            <a:extLst>
              <a:ext uri="{FF2B5EF4-FFF2-40B4-BE49-F238E27FC236}">
                <a16:creationId xmlns:a16="http://schemas.microsoft.com/office/drawing/2014/main" id="{E91455A1-E1CA-3F6A-CEEC-55DB3F77BE51}"/>
              </a:ext>
            </a:extLst>
          </p:cNvPr>
          <p:cNvGraphicFramePr>
            <a:graphicFrameLocks noGrp="1"/>
          </p:cNvGraphicFramePr>
          <p:nvPr>
            <p:extLst>
              <p:ext uri="{D42A27DB-BD31-4B8C-83A1-F6EECF244321}">
                <p14:modId xmlns:p14="http://schemas.microsoft.com/office/powerpoint/2010/main" val="3641708628"/>
              </p:ext>
            </p:extLst>
          </p:nvPr>
        </p:nvGraphicFramePr>
        <p:xfrm>
          <a:off x="395536" y="3051095"/>
          <a:ext cx="6192689" cy="1206088"/>
        </p:xfrm>
        <a:graphic>
          <a:graphicData uri="http://schemas.openxmlformats.org/drawingml/2006/table">
            <a:tbl>
              <a:tblPr firstRow="1" firstCol="1" bandRow="1">
                <a:tableStyleId>{5C22544A-7EE6-4342-B048-85BDC9FD1C3A}</a:tableStyleId>
              </a:tblPr>
              <a:tblGrid>
                <a:gridCol w="1897619">
                  <a:extLst>
                    <a:ext uri="{9D8B030D-6E8A-4147-A177-3AD203B41FA5}">
                      <a16:colId xmlns:a16="http://schemas.microsoft.com/office/drawing/2014/main" val="4221408641"/>
                    </a:ext>
                  </a:extLst>
                </a:gridCol>
                <a:gridCol w="1668046">
                  <a:extLst>
                    <a:ext uri="{9D8B030D-6E8A-4147-A177-3AD203B41FA5}">
                      <a16:colId xmlns:a16="http://schemas.microsoft.com/office/drawing/2014/main" val="3280589922"/>
                    </a:ext>
                  </a:extLst>
                </a:gridCol>
                <a:gridCol w="1313512">
                  <a:extLst>
                    <a:ext uri="{9D8B030D-6E8A-4147-A177-3AD203B41FA5}">
                      <a16:colId xmlns:a16="http://schemas.microsoft.com/office/drawing/2014/main" val="2866284269"/>
                    </a:ext>
                  </a:extLst>
                </a:gridCol>
                <a:gridCol w="1313512">
                  <a:extLst>
                    <a:ext uri="{9D8B030D-6E8A-4147-A177-3AD203B41FA5}">
                      <a16:colId xmlns:a16="http://schemas.microsoft.com/office/drawing/2014/main" val="2335202421"/>
                    </a:ext>
                  </a:extLst>
                </a:gridCol>
              </a:tblGrid>
              <a:tr h="269783">
                <a:tc rowSpan="2">
                  <a:txBody>
                    <a:bodyPr/>
                    <a:lstStyle/>
                    <a:p>
                      <a:pPr algn="ctr">
                        <a:lnSpc>
                          <a:spcPts val="1445"/>
                        </a:lnSpc>
                      </a:pPr>
                      <a:r>
                        <a:rPr lang="ja-JP" sz="1200" kern="100">
                          <a:effectLst/>
                        </a:rPr>
                        <a:t>港・地点名</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gridSpan="3">
                  <a:txBody>
                    <a:bodyPr/>
                    <a:lstStyle/>
                    <a:p>
                      <a:pPr algn="ctr">
                        <a:lnSpc>
                          <a:spcPts val="1445"/>
                        </a:lnSpc>
                      </a:pPr>
                      <a:r>
                        <a:rPr lang="ja-JP" sz="1200" kern="100">
                          <a:effectLst/>
                        </a:rPr>
                        <a:t>発航中止条件</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77053517"/>
                  </a:ext>
                </a:extLst>
              </a:tr>
              <a:tr h="269783">
                <a:tc vMerge="1">
                  <a:txBody>
                    <a:bodyPr/>
                    <a:lstStyle/>
                    <a:p>
                      <a:endParaRPr kumimoji="1" lang="ja-JP" altLang="en-US"/>
                    </a:p>
                  </a:txBody>
                  <a:tcPr/>
                </a:tc>
                <a:tc>
                  <a:txBody>
                    <a:bodyPr/>
                    <a:lstStyle/>
                    <a:p>
                      <a:pPr algn="ctr">
                        <a:lnSpc>
                          <a:spcPts val="1445"/>
                        </a:lnSpc>
                      </a:pPr>
                      <a:r>
                        <a:rPr lang="ja-JP" sz="1200" kern="100">
                          <a:effectLst/>
                        </a:rPr>
                        <a:t>風速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445"/>
                        </a:lnSpc>
                      </a:pPr>
                      <a:r>
                        <a:rPr lang="ja-JP" sz="1200" kern="100">
                          <a:effectLst/>
                        </a:rPr>
                        <a:t>波高</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lnSpc>
                          <a:spcPts val="1445"/>
                        </a:lnSpc>
                      </a:pPr>
                      <a:r>
                        <a:rPr lang="ja-JP" sz="1200" kern="100">
                          <a:effectLst/>
                        </a:rPr>
                        <a:t>視程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73089692"/>
                  </a:ext>
                </a:extLst>
              </a:tr>
              <a:tr h="222174">
                <a:tc>
                  <a:txBody>
                    <a:bodyPr/>
                    <a:lstStyle/>
                    <a:p>
                      <a:pPr algn="l">
                        <a:lnSpc>
                          <a:spcPts val="1445"/>
                        </a:lnSpc>
                      </a:pPr>
                      <a:r>
                        <a:rPr lang="ja-JP" sz="1200" kern="100">
                          <a:effectLst/>
                        </a:rPr>
                        <a:t>○港</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en-US" sz="1200" kern="100">
                          <a:effectLst/>
                        </a:rPr>
                        <a:t>m/s</a:t>
                      </a:r>
                      <a:r>
                        <a:rPr lang="ja-JP" sz="1200" kern="100">
                          <a:effectLst/>
                        </a:rPr>
                        <a:t>以上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ja-JP" sz="1200" kern="100">
                          <a:effectLst/>
                        </a:rPr>
                        <a:t>ｍ以上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ja-JP" sz="1200" kern="100">
                          <a:effectLst/>
                        </a:rPr>
                        <a:t>ｍ以下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748167785"/>
                  </a:ext>
                </a:extLst>
              </a:tr>
              <a:tr h="222174">
                <a:tc>
                  <a:txBody>
                    <a:bodyPr/>
                    <a:lstStyle/>
                    <a:p>
                      <a:pPr algn="l">
                        <a:lnSpc>
                          <a:spcPts val="1445"/>
                        </a:lnSpc>
                      </a:pPr>
                      <a:r>
                        <a:rPr lang="ja-JP" sz="1200" kern="100" dirty="0">
                          <a:effectLst/>
                        </a:rPr>
                        <a:t>○港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en-US" sz="1200" kern="100">
                          <a:effectLst/>
                        </a:rPr>
                        <a:t>m/s</a:t>
                      </a:r>
                      <a:r>
                        <a:rPr lang="ja-JP" sz="1200" kern="100">
                          <a:effectLst/>
                        </a:rPr>
                        <a:t>以上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ja-JP" sz="1200" kern="100">
                          <a:effectLst/>
                        </a:rPr>
                        <a:t>ｍ以上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ja-JP" sz="1200" kern="100">
                          <a:effectLst/>
                        </a:rPr>
                        <a:t>ｍ以下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2633308161"/>
                  </a:ext>
                </a:extLst>
              </a:tr>
              <a:tr h="222174">
                <a:tc>
                  <a:txBody>
                    <a:bodyPr/>
                    <a:lstStyle/>
                    <a:p>
                      <a:pPr algn="l">
                        <a:lnSpc>
                          <a:spcPts val="1445"/>
                        </a:lnSpc>
                      </a:pPr>
                      <a:r>
                        <a:rPr lang="ja-JP" sz="1200" kern="100">
                          <a:effectLst/>
                        </a:rPr>
                        <a:t>○○海域上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en-US" sz="1200" kern="100">
                          <a:effectLst/>
                        </a:rPr>
                        <a:t>m/s</a:t>
                      </a:r>
                      <a:r>
                        <a:rPr lang="ja-JP" sz="1200" kern="100">
                          <a:effectLst/>
                        </a:rPr>
                        <a:t>以上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ja-JP" sz="1200" kern="100">
                          <a:effectLst/>
                        </a:rPr>
                        <a:t>ｍ以上</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r">
                        <a:lnSpc>
                          <a:spcPts val="1445"/>
                        </a:lnSpc>
                      </a:pPr>
                      <a:r>
                        <a:rPr lang="ja-JP" sz="1200" kern="100" dirty="0">
                          <a:effectLst/>
                        </a:rPr>
                        <a:t>ｍ以下</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84600993"/>
                  </a:ext>
                </a:extLst>
              </a:tr>
            </a:tbl>
          </a:graphicData>
        </a:graphic>
      </p:graphicFrame>
      <p:pic>
        <p:nvPicPr>
          <p:cNvPr id="3" name="録音したサウンド">
            <a:hlinkClick r:id="" action="ppaction://media"/>
            <a:extLst>
              <a:ext uri="{FF2B5EF4-FFF2-40B4-BE49-F238E27FC236}">
                <a16:creationId xmlns:a16="http://schemas.microsoft.com/office/drawing/2014/main" id="{FE7F7F50-F0A0-49E1-814F-76392F4043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1480" y="3914054"/>
            <a:ext cx="487363" cy="487363"/>
          </a:xfrm>
          <a:prstGeom prst="rect">
            <a:avLst/>
          </a:prstGeom>
        </p:spPr>
      </p:pic>
      <p:pic>
        <p:nvPicPr>
          <p:cNvPr id="4" name="録音したサウンド">
            <a:hlinkClick r:id="" action="ppaction://media"/>
            <a:extLst>
              <a:ext uri="{FF2B5EF4-FFF2-40B4-BE49-F238E27FC236}">
                <a16:creationId xmlns:a16="http://schemas.microsoft.com/office/drawing/2014/main" id="{21DA0869-7747-8F23-031C-801B2846ECE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77200" y="5826273"/>
            <a:ext cx="487363" cy="487363"/>
          </a:xfrm>
          <a:prstGeom prst="rect">
            <a:avLst/>
          </a:prstGeom>
        </p:spPr>
      </p:pic>
    </p:spTree>
    <p:extLst>
      <p:ext uri="{BB962C8B-B14F-4D97-AF65-F5344CB8AC3E}">
        <p14:creationId xmlns:p14="http://schemas.microsoft.com/office/powerpoint/2010/main" val="42325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0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049147" y="1767277"/>
            <a:ext cx="7311582" cy="2721001"/>
          </a:xfrm>
          <a:prstGeom prst="rect">
            <a:avLst/>
          </a:prstGeom>
          <a:noFill/>
        </p:spPr>
        <p:txBody>
          <a:bodyPr wrap="square" rtlCol="0">
            <a:spAutoFit/>
          </a:bodyPr>
          <a:lstStyle/>
          <a:p>
            <a:pPr marL="316531" indent="-316531">
              <a:spcAft>
                <a:spcPts val="1108"/>
              </a:spcAft>
              <a:buFont typeface="+mj-lt"/>
              <a:buAutoNum type="arabicPeriod"/>
            </a:pPr>
            <a:endParaRPr lang="en-US" altLang="ja-JP" sz="2215" dirty="0"/>
          </a:p>
          <a:p>
            <a:pPr marL="316531" indent="-316531">
              <a:spcAft>
                <a:spcPts val="1108"/>
              </a:spcAft>
              <a:buFont typeface="+mj-lt"/>
              <a:buAutoNum type="arabicPeriod"/>
            </a:pPr>
            <a:r>
              <a:rPr lang="ja-JP" altLang="en-US" sz="2800" dirty="0">
                <a:solidFill>
                  <a:schemeClr val="bg1">
                    <a:lumMod val="75000"/>
                  </a:schemeClr>
                </a:solidFill>
              </a:rPr>
              <a:t>安全管理規程の根拠法令（海上運送法）</a:t>
            </a:r>
          </a:p>
          <a:p>
            <a:pPr marL="316531" indent="-316531">
              <a:spcAft>
                <a:spcPts val="1108"/>
              </a:spcAft>
              <a:buFont typeface="+mj-lt"/>
              <a:buAutoNum type="arabicPeriod"/>
            </a:pPr>
            <a:r>
              <a:rPr lang="ja-JP" altLang="en-US" sz="2800" dirty="0">
                <a:solidFill>
                  <a:schemeClr val="bg1">
                    <a:lumMod val="75000"/>
                  </a:schemeClr>
                </a:solidFill>
              </a:rPr>
              <a:t>安全管理規程のひな形</a:t>
            </a:r>
            <a:endParaRPr lang="en-US" altLang="ja-JP" sz="2800" dirty="0">
              <a:solidFill>
                <a:schemeClr val="bg1">
                  <a:lumMod val="75000"/>
                </a:schemeClr>
              </a:solidFill>
            </a:endParaRPr>
          </a:p>
          <a:p>
            <a:pPr marL="316531" indent="-316531">
              <a:spcAft>
                <a:spcPts val="1108"/>
              </a:spcAft>
              <a:buFont typeface="+mj-lt"/>
              <a:buAutoNum type="arabicPeriod"/>
            </a:pPr>
            <a:r>
              <a:rPr lang="ja-JP" altLang="en-US" sz="2800" dirty="0"/>
              <a:t>安全管理規程の主な変遷</a:t>
            </a:r>
            <a:endParaRPr lang="en-US" altLang="ja-JP" sz="2800" dirty="0"/>
          </a:p>
          <a:p>
            <a:pPr marL="316531" indent="-316531">
              <a:spcAft>
                <a:spcPts val="1108"/>
              </a:spcAft>
              <a:buFont typeface="+mj-lt"/>
              <a:buAutoNum type="arabicPeriod"/>
            </a:pPr>
            <a:r>
              <a:rPr lang="ja-JP" altLang="en-US" sz="2800" dirty="0">
                <a:solidFill>
                  <a:schemeClr val="bg1">
                    <a:lumMod val="75000"/>
                  </a:schemeClr>
                </a:solidFill>
              </a:rPr>
              <a:t>事故事例</a:t>
            </a:r>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51696" y="263769"/>
            <a:ext cx="7008935" cy="439615"/>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11</a:t>
            </a:fld>
            <a:endParaRPr lang="en-US" altLang="ja-JP"/>
          </a:p>
        </p:txBody>
      </p:sp>
      <p:pic>
        <p:nvPicPr>
          <p:cNvPr id="3" name="録音したサウンド">
            <a:hlinkClick r:id="" action="ppaction://media"/>
            <a:extLst>
              <a:ext uri="{FF2B5EF4-FFF2-40B4-BE49-F238E27FC236}">
                <a16:creationId xmlns:a16="http://schemas.microsoft.com/office/drawing/2014/main" id="{95DD9C12-1AD0-7103-6C8D-B6035FA28C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7047" y="5733256"/>
            <a:ext cx="487363" cy="487363"/>
          </a:xfrm>
          <a:prstGeom prst="rect">
            <a:avLst/>
          </a:prstGeom>
        </p:spPr>
      </p:pic>
    </p:spTree>
    <p:extLst>
      <p:ext uri="{BB962C8B-B14F-4D97-AF65-F5344CB8AC3E}">
        <p14:creationId xmlns:p14="http://schemas.microsoft.com/office/powerpoint/2010/main" val="201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916925259"/>
              </p:ext>
            </p:extLst>
          </p:nvPr>
        </p:nvGraphicFramePr>
        <p:xfrm>
          <a:off x="125724" y="1772816"/>
          <a:ext cx="8964000" cy="4246880"/>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3172905798"/>
                    </a:ext>
                  </a:extLst>
                </a:gridCol>
                <a:gridCol w="3780000">
                  <a:extLst>
                    <a:ext uri="{9D8B030D-6E8A-4147-A177-3AD203B41FA5}">
                      <a16:colId xmlns:a16="http://schemas.microsoft.com/office/drawing/2014/main" val="1014261479"/>
                    </a:ext>
                  </a:extLst>
                </a:gridCol>
                <a:gridCol w="3780000">
                  <a:extLst>
                    <a:ext uri="{9D8B030D-6E8A-4147-A177-3AD203B41FA5}">
                      <a16:colId xmlns:a16="http://schemas.microsoft.com/office/drawing/2014/main" val="214648291"/>
                    </a:ext>
                  </a:extLst>
                </a:gridCol>
              </a:tblGrid>
              <a:tr h="370840">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年付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できごと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安全管理規程の改正内容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844978"/>
                  </a:ext>
                </a:extLst>
              </a:tr>
              <a:tr h="370840">
                <a:tc>
                  <a:txBody>
                    <a:bodyPr/>
                    <a:lstStyle/>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1949(S24). 8</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ＭＳ ゴシック" panose="020B0609070205080204" pitchFamily="49" charset="-128"/>
                          <a:ea typeface="ＭＳ ゴシック" panose="020B0609070205080204" pitchFamily="49" charset="-128"/>
                        </a:rPr>
                        <a:t>・海上運送法施行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9519062"/>
                  </a:ext>
                </a:extLst>
              </a:tr>
              <a:tr h="370840">
                <a:tc>
                  <a:txBody>
                    <a:bodyPr/>
                    <a:lstStyle/>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1954(S29). 9</a:t>
                      </a: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1955(S30). 5</a:t>
                      </a: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1957(S32). 4</a:t>
                      </a: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1958(S33). 1</a:t>
                      </a: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1960(S35).10</a:t>
                      </a: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1969(S44). 5</a:t>
                      </a: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algn="r"/>
                      <a:r>
                        <a:rPr kumimoji="1" lang="en-US" altLang="ja-JP" sz="1600" b="0" dirty="0">
                          <a:solidFill>
                            <a:schemeClr val="tx1"/>
                          </a:solidFill>
                          <a:latin typeface="ＭＳ ゴシック" panose="020B0609070205080204" pitchFamily="49" charset="-128"/>
                          <a:ea typeface="ＭＳ ゴシック" panose="020B0609070205080204" pitchFamily="49" charset="-128"/>
                        </a:rPr>
                        <a:t>. 7</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・洞爺丸　台風・沈没事故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1,155</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名、北海道）</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・紫雲丸　濃霧・衝突沈没事故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168</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名、負傷者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122</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名、香川）</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a:t>
                      </a:r>
                      <a:r>
                        <a:rPr kumimoji="1" lang="zh-CN" altLang="en-US" sz="1600" b="0" dirty="0">
                          <a:solidFill>
                            <a:schemeClr val="tx1"/>
                          </a:solidFill>
                          <a:latin typeface="ＭＳ ゴシック" panose="020B0609070205080204" pitchFamily="49" charset="-128"/>
                          <a:ea typeface="ＭＳ ゴシック" panose="020B0609070205080204" pitchFamily="49" charset="-128"/>
                        </a:rPr>
                        <a:t>第五北川丸</a:t>
                      </a:r>
                      <a:r>
                        <a:rPr kumimoji="1" lang="ja-JP" altLang="en-US" sz="1600" b="0"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定員超過・座礁転覆</a:t>
                      </a:r>
                      <a:r>
                        <a:rPr kumimoji="1" lang="zh-CN" altLang="en-US" sz="1600" b="0" dirty="0">
                          <a:solidFill>
                            <a:schemeClr val="tx1"/>
                          </a:solidFill>
                          <a:latin typeface="ＭＳ ゴシック" panose="020B0609070205080204" pitchFamily="49" charset="-128"/>
                          <a:ea typeface="ＭＳ ゴシック" panose="020B0609070205080204" pitchFamily="49" charset="-128"/>
                        </a:rPr>
                        <a:t>事故</a:t>
                      </a:r>
                      <a:endParaRPr kumimoji="1" lang="en-US" altLang="zh-CN"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（死者行方不明者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113</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名、広島）</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・南海丸　荒天・沈没事故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（死者行方不明者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167</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名、徳島）</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・第三満恵丸　定員超過・沈没事故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5</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名、負傷者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9</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名、大分）</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・フェリーうずしお丸　車両海中転落</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4</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名、車両</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台、兵庫）</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・フェリー第十三玉高丸　車両海中転落（死者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2</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名、車両</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台、香川）</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2472255"/>
                  </a:ext>
                </a:extLst>
              </a:tr>
            </a:tbl>
          </a:graphicData>
        </a:graphic>
      </p:graphicFrame>
      <p:sp>
        <p:nvSpPr>
          <p:cNvPr id="5" name="ストライプ矢印 4"/>
          <p:cNvSpPr/>
          <p:nvPr/>
        </p:nvSpPr>
        <p:spPr>
          <a:xfrm rot="5400000">
            <a:off x="5058305" y="4175953"/>
            <a:ext cx="4283974" cy="1080120"/>
          </a:xfrm>
          <a:prstGeom prst="stripedRightArrow">
            <a:avLst>
              <a:gd name="adj1" fmla="val 46265"/>
              <a:gd name="adj2" fmla="val 50000"/>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安全管理規程の主な変遷</a:t>
            </a:r>
          </a:p>
        </p:txBody>
      </p:sp>
      <p:sp>
        <p:nvSpPr>
          <p:cNvPr id="12" name="テキスト ボックス 11"/>
          <p:cNvSpPr txBox="1"/>
          <p:nvPr/>
        </p:nvSpPr>
        <p:spPr>
          <a:xfrm>
            <a:off x="125724" y="836712"/>
            <a:ext cx="8910772" cy="810478"/>
          </a:xfrm>
          <a:prstGeom prst="rect">
            <a:avLst/>
          </a:prstGeom>
          <a:noFill/>
          <a:ln>
            <a:solidFill>
              <a:schemeClr val="tx1"/>
            </a:solidFill>
          </a:ln>
        </p:spPr>
        <p:txBody>
          <a:bodyPr wrap="square" rtlCol="0">
            <a:spAutoFit/>
          </a:bodyPr>
          <a:lstStyle/>
          <a:p>
            <a:pPr marL="261938" indent="-261938" defTabSz="844083">
              <a:lnSpc>
                <a:spcPts val="2800"/>
              </a:lnSpc>
              <a:defRPr/>
            </a:pPr>
            <a:r>
              <a:rPr lang="ja-JP" altLang="en-US" sz="2000" dirty="0">
                <a:solidFill>
                  <a:srgbClr val="000000"/>
                </a:solidFill>
                <a:latin typeface="ＭＳ ゴシック" panose="020B0609070205080204" pitchFamily="49" charset="-128"/>
                <a:ea typeface="ＭＳ ゴシック" panose="020B0609070205080204" pitchFamily="49" charset="-128"/>
              </a:rPr>
              <a:t>○　安全管理規程に規定すべき事項は、重大な事故等を契機に、必要に応じて見直すことにより、安全規制の強化を図っている。</a:t>
            </a:r>
          </a:p>
        </p:txBody>
      </p:sp>
      <p:sp>
        <p:nvSpPr>
          <p:cNvPr id="4" name="正方形/長方形 3"/>
          <p:cNvSpPr/>
          <p:nvPr/>
        </p:nvSpPr>
        <p:spPr>
          <a:xfrm>
            <a:off x="5724128" y="2970461"/>
            <a:ext cx="2933548" cy="935615"/>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latin typeface="ＭＳ ゴシック" panose="020B0609070205080204" pitchFamily="49" charset="-128"/>
                <a:ea typeface="ＭＳ ゴシック" panose="020B0609070205080204" pitchFamily="49" charset="-128"/>
              </a:rPr>
              <a:t>事故防止に万全を期すよう、法令遵守</a:t>
            </a:r>
            <a:r>
              <a:rPr kumimoji="1" lang="ja-JP" altLang="en-US" sz="1400" dirty="0">
                <a:latin typeface="ＭＳ ゴシック" panose="020B0609070205080204" pitchFamily="49" charset="-128"/>
                <a:ea typeface="ＭＳ ゴシック" panose="020B0609070205080204" pitchFamily="49" charset="-128"/>
              </a:rPr>
              <a:t>や</a:t>
            </a:r>
            <a:r>
              <a:rPr lang="ja-JP" altLang="en-US" sz="1400" dirty="0">
                <a:latin typeface="ＭＳ ゴシック" panose="020B0609070205080204" pitchFamily="49" charset="-128"/>
                <a:ea typeface="ＭＳ ゴシック" panose="020B0609070205080204" pitchFamily="49" charset="-128"/>
              </a:rPr>
              <a:t>気象連絡の強化</a:t>
            </a:r>
            <a:r>
              <a:rPr kumimoji="1" lang="ja-JP" altLang="en-US" sz="1400" dirty="0">
                <a:latin typeface="ＭＳ ゴシック" panose="020B0609070205080204" pitchFamily="49" charset="-128"/>
                <a:ea typeface="ＭＳ ゴシック" panose="020B0609070205080204" pitchFamily="49" charset="-128"/>
              </a:rPr>
              <a:t>徹底を指導（法令上の措置は特段なし）</a:t>
            </a:r>
          </a:p>
        </p:txBody>
      </p:sp>
      <p:sp>
        <p:nvSpPr>
          <p:cNvPr id="21" name="正方形/長方形 20"/>
          <p:cNvSpPr/>
          <p:nvPr/>
        </p:nvSpPr>
        <p:spPr>
          <a:xfrm>
            <a:off x="5152689" y="4291188"/>
            <a:ext cx="3883807" cy="1898432"/>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ＭＳ ゴシック" panose="020B0609070205080204" pitchFamily="49" charset="-128"/>
                <a:ea typeface="ＭＳ ゴシック" panose="020B0609070205080204" pitchFamily="49" charset="-128"/>
              </a:rPr>
              <a:t>フェリーの急激な普及により、積卸し作業中の事故が続発。</a:t>
            </a:r>
            <a:endParaRPr lang="en-US" altLang="ja-JP" sz="1600" dirty="0">
              <a:solidFill>
                <a:schemeClr val="tx1"/>
              </a:solidFill>
              <a:latin typeface="ＭＳ ゴシック" panose="020B0609070205080204" pitchFamily="49" charset="-128"/>
              <a:ea typeface="ＭＳ ゴシック" panose="020B0609070205080204" pitchFamily="49" charset="-128"/>
            </a:endParaRPr>
          </a:p>
          <a:p>
            <a:r>
              <a:rPr lang="ja-JP" altLang="en-US" sz="1600" dirty="0">
                <a:solidFill>
                  <a:srgbClr val="FF0000"/>
                </a:solidFill>
                <a:latin typeface="ＭＳ ゴシック" panose="020B0609070205080204" pitchFamily="49" charset="-128"/>
                <a:ea typeface="ＭＳ ゴシック" panose="020B0609070205080204" pitchFamily="49" charset="-128"/>
              </a:rPr>
              <a:t>指揮命令系統の明確化等、</a:t>
            </a:r>
            <a:r>
              <a:rPr lang="ja-JP" altLang="en-US" sz="1600" u="sng" dirty="0">
                <a:solidFill>
                  <a:srgbClr val="FF0000"/>
                </a:solidFill>
                <a:latin typeface="ＭＳ ゴシック" panose="020B0609070205080204" pitchFamily="49" charset="-128"/>
                <a:ea typeface="ＭＳ ゴシック" panose="020B0609070205080204" pitchFamily="49" charset="-128"/>
              </a:rPr>
              <a:t>安全な輸送体制を確保</a:t>
            </a:r>
            <a:r>
              <a:rPr lang="ja-JP" altLang="en-US" sz="1600" dirty="0">
                <a:solidFill>
                  <a:srgbClr val="FF0000"/>
                </a:solidFill>
                <a:latin typeface="ＭＳ ゴシック" panose="020B0609070205080204" pitchFamily="49" charset="-128"/>
                <a:ea typeface="ＭＳ ゴシック" panose="020B0609070205080204" pitchFamily="49" charset="-128"/>
              </a:rPr>
              <a:t>するため、法令上の措置が必要。</a:t>
            </a:r>
            <a:endParaRPr lang="en-US" altLang="ja-JP" sz="1600" dirty="0">
              <a:solidFill>
                <a:srgbClr val="FF0000"/>
              </a:solidFill>
              <a:latin typeface="ＭＳ ゴシック" panose="020B0609070205080204" pitchFamily="49" charset="-128"/>
              <a:ea typeface="ＭＳ ゴシック" panose="020B0609070205080204" pitchFamily="49" charset="-128"/>
            </a:endParaRPr>
          </a:p>
          <a:p>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marL="177800" indent="-177800"/>
            <a:r>
              <a:rPr lang="ja-JP" altLang="en-US" sz="1600" dirty="0">
                <a:solidFill>
                  <a:schemeClr val="tx1"/>
                </a:solidFill>
                <a:latin typeface="ＭＳ ゴシック" panose="020B0609070205080204" pitchFamily="49" charset="-128"/>
                <a:ea typeface="ＭＳ ゴシック" panose="020B0609070205080204" pitchFamily="49" charset="-128"/>
              </a:rPr>
              <a:t>・フェリーの標準作業基準（作業手順）の試案を示し、策定を指導</a:t>
            </a:r>
          </a:p>
        </p:txBody>
      </p:sp>
      <p:sp>
        <p:nvSpPr>
          <p:cNvPr id="3" name="スライド番号プレースホルダー 2"/>
          <p:cNvSpPr>
            <a:spLocks noGrp="1"/>
          </p:cNvSpPr>
          <p:nvPr>
            <p:ph type="sldNum" sz="quarter" idx="12"/>
          </p:nvPr>
        </p:nvSpPr>
        <p:spPr/>
        <p:txBody>
          <a:bodyPr/>
          <a:lstStyle/>
          <a:p>
            <a:pPr>
              <a:defRPr/>
            </a:pPr>
            <a:fld id="{DE9C2EA1-6911-4BAC-954D-0A2DD024DDCF}" type="slidenum">
              <a:rPr lang="en-US" altLang="ja-JP" smtClean="0"/>
              <a:pPr>
                <a:defRPr/>
              </a:pPr>
              <a:t>12</a:t>
            </a:fld>
            <a:endParaRPr lang="en-US" altLang="ja-JP"/>
          </a:p>
        </p:txBody>
      </p:sp>
      <p:pic>
        <p:nvPicPr>
          <p:cNvPr id="7" name="録音したサウンド">
            <a:hlinkClick r:id="" action="ppaction://media"/>
            <a:extLst>
              <a:ext uri="{FF2B5EF4-FFF2-40B4-BE49-F238E27FC236}">
                <a16:creationId xmlns:a16="http://schemas.microsoft.com/office/drawing/2014/main" id="{525F50A8-F6D4-460E-F472-CF5D3C824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0313" y="5860977"/>
            <a:ext cx="487363" cy="487363"/>
          </a:xfrm>
          <a:prstGeom prst="rect">
            <a:avLst/>
          </a:prstGeom>
        </p:spPr>
      </p:pic>
    </p:spTree>
    <p:extLst>
      <p:ext uri="{BB962C8B-B14F-4D97-AF65-F5344CB8AC3E}">
        <p14:creationId xmlns:p14="http://schemas.microsoft.com/office/powerpoint/2010/main" val="17131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トライプ矢印 4"/>
          <p:cNvSpPr/>
          <p:nvPr/>
        </p:nvSpPr>
        <p:spPr>
          <a:xfrm rot="5400000">
            <a:off x="1107542" y="3501008"/>
            <a:ext cx="4536504" cy="1080120"/>
          </a:xfrm>
          <a:prstGeom prst="stripedRightArrow">
            <a:avLst>
              <a:gd name="adj1" fmla="val 46265"/>
              <a:gd name="adj2" fmla="val 50000"/>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r>
              <a:rPr lang="ja-JP" altLang="en-US" kern="0" dirty="0"/>
              <a:t>の主な変遷</a:t>
            </a:r>
            <a:endParaRPr lang="ja-JP" altLang="en-US" kern="0" dirty="0">
              <a:latin typeface="HGP創英角ｺﾞｼｯｸUB"/>
              <a:ea typeface="HGP創英角ｺﾞｼｯｸUB"/>
            </a:endParaRPr>
          </a:p>
        </p:txBody>
      </p:sp>
      <p:graphicFrame>
        <p:nvGraphicFramePr>
          <p:cNvPr id="2" name="表 1"/>
          <p:cNvGraphicFramePr>
            <a:graphicFrameLocks noGrp="1"/>
          </p:cNvGraphicFramePr>
          <p:nvPr>
            <p:extLst>
              <p:ext uri="{D42A27DB-BD31-4B8C-83A1-F6EECF244321}">
                <p14:modId xmlns:p14="http://schemas.microsoft.com/office/powerpoint/2010/main" val="418078677"/>
              </p:ext>
            </p:extLst>
          </p:nvPr>
        </p:nvGraphicFramePr>
        <p:xfrm>
          <a:off x="125724" y="836712"/>
          <a:ext cx="8964000" cy="5613400"/>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3172905798"/>
                    </a:ext>
                  </a:extLst>
                </a:gridCol>
                <a:gridCol w="3780000">
                  <a:extLst>
                    <a:ext uri="{9D8B030D-6E8A-4147-A177-3AD203B41FA5}">
                      <a16:colId xmlns:a16="http://schemas.microsoft.com/office/drawing/2014/main" val="1014261479"/>
                    </a:ext>
                  </a:extLst>
                </a:gridCol>
                <a:gridCol w="3780000">
                  <a:extLst>
                    <a:ext uri="{9D8B030D-6E8A-4147-A177-3AD203B41FA5}">
                      <a16:colId xmlns:a16="http://schemas.microsoft.com/office/drawing/2014/main" val="214648291"/>
                    </a:ext>
                  </a:extLst>
                </a:gridCol>
              </a:tblGrid>
              <a:tr h="370840">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年付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できごと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安全管理規程の改正内容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844978"/>
                  </a:ext>
                </a:extLst>
              </a:tr>
              <a:tr h="370840">
                <a:tc>
                  <a:txBody>
                    <a:bodyPr/>
                    <a:lstStyle/>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1970(S45).10</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rgbClr val="FF0000"/>
                          </a:solidFill>
                          <a:latin typeface="ＭＳ ゴシック" panose="020B0609070205080204" pitchFamily="49" charset="-128"/>
                          <a:ea typeface="ＭＳ ゴシック" panose="020B0609070205080204" pitchFamily="49" charset="-128"/>
                        </a:rPr>
                        <a:t>・改正海上運送法施行</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363538" marR="0" lvl="0" indent="-363538"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－運航管理規程の導入、運航管理者の創設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4625" indent="-174625"/>
                      <a:r>
                        <a:rPr kumimoji="1" lang="ja-JP" altLang="en-US" sz="1600" b="0" dirty="0">
                          <a:solidFill>
                            <a:srgbClr val="FF0000"/>
                          </a:solidFill>
                          <a:latin typeface="ＭＳ ゴシック" panose="020B0609070205080204" pitchFamily="49" charset="-128"/>
                          <a:ea typeface="ＭＳ ゴシック" panose="020B0609070205080204" pitchFamily="49" charset="-128"/>
                        </a:rPr>
                        <a:t>・運航管理規程を創設</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し、策定を義務化</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363538" indent="-363538"/>
                      <a:r>
                        <a:rPr kumimoji="1" lang="ja-JP" altLang="en-US" sz="1600" b="0" dirty="0">
                          <a:solidFill>
                            <a:srgbClr val="FF0000"/>
                          </a:solidFill>
                          <a:latin typeface="ＭＳ ゴシック" panose="020B0609070205080204" pitchFamily="49" charset="-128"/>
                          <a:ea typeface="ＭＳ ゴシック" panose="020B0609070205080204" pitchFamily="49" charset="-128"/>
                        </a:rPr>
                        <a:t>　</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－組織・勤務体制、運航管理者の職務・権限、運航の可否判断、運航に必要な情報の収集及び伝達、輸送に伴う作業の安全の確保、輸送施設の点検整備、海難その他の事故の処理、</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安全教育、訓練</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6303563"/>
                  </a:ext>
                </a:extLst>
              </a:tr>
              <a:tr h="370840">
                <a:tc>
                  <a:txBody>
                    <a:bodyPr/>
                    <a:lstStyle/>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1971(S46).10</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4625" indent="-174625"/>
                      <a:r>
                        <a:rPr kumimoji="1" lang="ja-JP" altLang="en-US" sz="1600" b="0" dirty="0">
                          <a:solidFill>
                            <a:schemeClr val="tx1"/>
                          </a:solidFill>
                          <a:latin typeface="ＭＳ ゴシック" panose="020B0609070205080204" pitchFamily="49" charset="-128"/>
                          <a:ea typeface="ＭＳ ゴシック" panose="020B0609070205080204" pitchFamily="49" charset="-128"/>
                        </a:rPr>
                        <a:t>・運航管理規程を具体化するための実施細目例を示し、策定を指導</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444500" indent="-444500"/>
                      <a:r>
                        <a:rPr kumimoji="1" lang="ja-JP" altLang="en-US" sz="1600" b="0" dirty="0">
                          <a:solidFill>
                            <a:schemeClr val="tx1"/>
                          </a:solidFill>
                          <a:latin typeface="ＭＳ ゴシック" panose="020B0609070205080204" pitchFamily="49" charset="-128"/>
                          <a:ea typeface="ＭＳ ゴシック" panose="020B0609070205080204" pitchFamily="49" charset="-128"/>
                        </a:rPr>
                        <a:t>　－作業要領・基準、気象情報の収集、船長と運航管理者間の通信要領、訓練計画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095481"/>
                  </a:ext>
                </a:extLst>
              </a:tr>
              <a:tr h="370840">
                <a:tc>
                  <a:txBody>
                    <a:bodyPr/>
                    <a:lstStyle/>
                    <a:p>
                      <a:r>
                        <a:rPr kumimoji="1" lang="en-US" altLang="ja-JP" sz="1600" b="0" dirty="0">
                          <a:solidFill>
                            <a:schemeClr val="tx1"/>
                          </a:solidFill>
                          <a:latin typeface="ＭＳ ゴシック" panose="020B0609070205080204" pitchFamily="49" charset="-128"/>
                          <a:ea typeface="ＭＳ ゴシック" panose="020B0609070205080204" pitchFamily="49" charset="-128"/>
                        </a:rPr>
                        <a:t>1972(S47).11</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4625" indent="-174625"/>
                      <a:r>
                        <a:rPr kumimoji="1" lang="ja-JP" altLang="en-US" sz="1600" b="0" dirty="0">
                          <a:solidFill>
                            <a:srgbClr val="FF0000"/>
                          </a:solidFill>
                          <a:latin typeface="ＭＳ ゴシック" panose="020B0609070205080204" pitchFamily="49" charset="-128"/>
                          <a:ea typeface="ＭＳ ゴシック" panose="020B0609070205080204" pitchFamily="49" charset="-128"/>
                        </a:rPr>
                        <a:t>・運航基準、作業基準を創設</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し、運航管理規程の一部に位置づけ（実質義務化）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41186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ＭＳ ゴシック" panose="020B0609070205080204" pitchFamily="49" charset="-128"/>
                          <a:ea typeface="ＭＳ ゴシック" panose="020B0609070205080204" pitchFamily="49" charset="-128"/>
                        </a:rPr>
                        <a:t>1973(S48).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ＭＳ ゴシック" panose="020B0609070205080204" pitchFamily="49" charset="-128"/>
                          <a:ea typeface="ＭＳ ゴシック" panose="020B0609070205080204" pitchFamily="49" charset="-128"/>
                        </a:rPr>
                        <a:t>. 8</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chemeClr val="tx1"/>
                          </a:solidFill>
                          <a:latin typeface="ＭＳ ゴシック" panose="020B0609070205080204" pitchFamily="49" charset="-128"/>
                          <a:ea typeface="ＭＳ ゴシック" panose="020B0609070205080204" pitchFamily="49" charset="-128"/>
                        </a:rPr>
                        <a:t>・フェリーせとうち　火災・沈没事故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600" b="0" dirty="0">
                          <a:solidFill>
                            <a:schemeClr val="tx1"/>
                          </a:solidFill>
                          <a:latin typeface="ＭＳ ゴシック" panose="020B0609070205080204" pitchFamily="49" charset="-128"/>
                          <a:ea typeface="ＭＳ ゴシック" panose="020B0609070205080204" pitchFamily="49" charset="-128"/>
                        </a:rPr>
                        <a:t>　（被害者なし、愛媛）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・応急対策基準例（事故処理手順）を示し、策定を指導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8341406"/>
                  </a:ext>
                </a:extLst>
              </a:tr>
            </a:tbl>
          </a:graphicData>
        </a:graphic>
      </p:graphicFrame>
      <p:sp>
        <p:nvSpPr>
          <p:cNvPr id="21" name="正方形/長方形 20"/>
          <p:cNvSpPr/>
          <p:nvPr/>
        </p:nvSpPr>
        <p:spPr>
          <a:xfrm>
            <a:off x="1835696" y="2928732"/>
            <a:ext cx="2952328" cy="1220348"/>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ＭＳ ゴシック" panose="020B0609070205080204" pitchFamily="49" charset="-128"/>
                <a:ea typeface="ＭＳ ゴシック" panose="020B0609070205080204" pitchFamily="49" charset="-128"/>
              </a:rPr>
              <a:t>フェリーの事故が続いており、規程の遵守徹底、規程の充実化等、フェリー対策を重点化</a:t>
            </a:r>
          </a:p>
        </p:txBody>
      </p:sp>
      <p:sp>
        <p:nvSpPr>
          <p:cNvPr id="3" name="スライド番号プレースホルダー 2"/>
          <p:cNvSpPr>
            <a:spLocks noGrp="1"/>
          </p:cNvSpPr>
          <p:nvPr>
            <p:ph type="sldNum" sz="quarter" idx="12"/>
          </p:nvPr>
        </p:nvSpPr>
        <p:spPr/>
        <p:txBody>
          <a:bodyPr/>
          <a:lstStyle/>
          <a:p>
            <a:pPr>
              <a:defRPr/>
            </a:pPr>
            <a:fld id="{DE9C2EA1-6911-4BAC-954D-0A2DD024DDCF}" type="slidenum">
              <a:rPr lang="en-US" altLang="ja-JP" smtClean="0"/>
              <a:pPr>
                <a:defRPr/>
              </a:pPr>
              <a:t>13</a:t>
            </a:fld>
            <a:endParaRPr lang="en-US" altLang="ja-JP"/>
          </a:p>
        </p:txBody>
      </p:sp>
      <p:pic>
        <p:nvPicPr>
          <p:cNvPr id="4" name="録音したサウンド">
            <a:hlinkClick r:id="" action="ppaction://media"/>
            <a:extLst>
              <a:ext uri="{FF2B5EF4-FFF2-40B4-BE49-F238E27FC236}">
                <a16:creationId xmlns:a16="http://schemas.microsoft.com/office/drawing/2014/main" id="{87591D08-A91B-4710-6626-2A27624035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5445224"/>
            <a:ext cx="487363" cy="487363"/>
          </a:xfrm>
          <a:prstGeom prst="rect">
            <a:avLst/>
          </a:prstGeom>
        </p:spPr>
      </p:pic>
    </p:spTree>
    <p:extLst>
      <p:ext uri="{BB962C8B-B14F-4D97-AF65-F5344CB8AC3E}">
        <p14:creationId xmlns:p14="http://schemas.microsoft.com/office/powerpoint/2010/main" val="31645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トライプ矢印 4"/>
          <p:cNvSpPr/>
          <p:nvPr/>
        </p:nvSpPr>
        <p:spPr>
          <a:xfrm rot="5400000">
            <a:off x="4535996" y="3577092"/>
            <a:ext cx="5328592" cy="1080120"/>
          </a:xfrm>
          <a:prstGeom prst="stripedRightArrow">
            <a:avLst>
              <a:gd name="adj1" fmla="val 46265"/>
              <a:gd name="adj2" fmla="val 50000"/>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3586660942"/>
              </p:ext>
            </p:extLst>
          </p:nvPr>
        </p:nvGraphicFramePr>
        <p:xfrm>
          <a:off x="125724" y="836712"/>
          <a:ext cx="8964000" cy="5857240"/>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3172905798"/>
                    </a:ext>
                  </a:extLst>
                </a:gridCol>
                <a:gridCol w="3780000">
                  <a:extLst>
                    <a:ext uri="{9D8B030D-6E8A-4147-A177-3AD203B41FA5}">
                      <a16:colId xmlns:a16="http://schemas.microsoft.com/office/drawing/2014/main" val="1014261479"/>
                    </a:ext>
                  </a:extLst>
                </a:gridCol>
                <a:gridCol w="3780000">
                  <a:extLst>
                    <a:ext uri="{9D8B030D-6E8A-4147-A177-3AD203B41FA5}">
                      <a16:colId xmlns:a16="http://schemas.microsoft.com/office/drawing/2014/main" val="214648291"/>
                    </a:ext>
                  </a:extLst>
                </a:gridCol>
              </a:tblGrid>
              <a:tr h="370840">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年付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できごと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安全管理規程の改正内容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844978"/>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2002(H14). 7</a:t>
                      </a:r>
                    </a:p>
                    <a:p>
                      <a:pPr marL="0" indent="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2004(H16).</a:t>
                      </a:r>
                      <a:r>
                        <a:rPr kumimoji="1" lang="en-US" altLang="ja-JP" sz="1600" b="0" baseline="0" dirty="0">
                          <a:solidFill>
                            <a:schemeClr val="tx1"/>
                          </a:solidFill>
                          <a:latin typeface="ＭＳ ゴシック" panose="020B0609070205080204" pitchFamily="49" charset="-128"/>
                          <a:ea typeface="ＭＳ ゴシック" panose="020B0609070205080204" pitchFamily="49" charset="-128"/>
                        </a:rPr>
                        <a:t> 5</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indent="-177800"/>
                      <a:r>
                        <a:rPr kumimoji="1" lang="ja-JP" altLang="en-US" sz="1600" b="0" dirty="0">
                          <a:solidFill>
                            <a:schemeClr val="tx1"/>
                          </a:solidFill>
                          <a:latin typeface="ＭＳ ゴシック" panose="020B0609070205080204" pitchFamily="49" charset="-128"/>
                          <a:ea typeface="ＭＳ ゴシック" panose="020B0609070205080204" pitchFamily="49" charset="-128"/>
                        </a:rPr>
                        <a:t>・東南海・南海地震防災対策推進特別措置法施行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177800" indent="-177800"/>
                      <a:r>
                        <a:rPr kumimoji="1" lang="ja-JP" altLang="en-US" sz="1600" b="0" dirty="0">
                          <a:solidFill>
                            <a:srgbClr val="FF0000"/>
                          </a:solidFill>
                          <a:latin typeface="ＭＳ ゴシック" panose="020B0609070205080204" pitchFamily="49" charset="-128"/>
                          <a:ea typeface="ＭＳ ゴシック" panose="020B0609070205080204" pitchFamily="49" charset="-128"/>
                        </a:rPr>
                        <a:t>・運航管理規程、地震防災対策基準創設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298802"/>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2005(H17). 4</a:t>
                      </a:r>
                    </a:p>
                    <a:p>
                      <a:pPr marL="0" indent="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ＭＳ ゴシック" panose="020B0609070205080204" pitchFamily="49" charset="-128"/>
                          <a:ea typeface="ＭＳ ゴシック" panose="020B0609070205080204" pitchFamily="49" charset="-128"/>
                        </a:rPr>
                        <a:t>2006(H18).10</a:t>
                      </a:r>
                    </a:p>
                    <a:p>
                      <a:pPr marL="0" indent="0"/>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indent="-177800"/>
                      <a:r>
                        <a:rPr kumimoji="1" lang="ja-JP" altLang="en-US" sz="1600" b="0" dirty="0">
                          <a:solidFill>
                            <a:schemeClr val="tx1"/>
                          </a:solidFill>
                          <a:latin typeface="ＭＳ ゴシック" panose="020B0609070205080204" pitchFamily="49" charset="-128"/>
                          <a:ea typeface="ＭＳ ゴシック" panose="020B0609070205080204" pitchFamily="49" charset="-128"/>
                        </a:rPr>
                        <a:t>・</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JR</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福知山線　脱線事故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7800" indent="-177800"/>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107</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名、負傷者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562</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名、兵庫）</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600" b="0" dirty="0">
                          <a:solidFill>
                            <a:srgbClr val="FF0000"/>
                          </a:solidFill>
                          <a:latin typeface="ＭＳ ゴシック" panose="020B0609070205080204" pitchFamily="49" charset="-128"/>
                          <a:ea typeface="ＭＳ ゴシック" panose="020B0609070205080204" pitchFamily="49" charset="-128"/>
                        </a:rPr>
                        <a:t>・改正海上運送法施行</a:t>
                      </a:r>
                    </a:p>
                    <a:p>
                      <a:pPr marL="355600" indent="-355600"/>
                      <a:r>
                        <a:rPr kumimoji="1" lang="ja-JP" altLang="en-US" sz="1600" b="0" dirty="0">
                          <a:solidFill>
                            <a:schemeClr val="tx1"/>
                          </a:solidFill>
                          <a:latin typeface="ＭＳ ゴシック" panose="020B0609070205080204" pitchFamily="49" charset="-128"/>
                          <a:ea typeface="ＭＳ ゴシック" panose="020B0609070205080204" pitchFamily="49" charset="-128"/>
                        </a:rPr>
                        <a:t>　－運航管理規程を安全管理規程に変更、安全統括管理者の創設</a:t>
                      </a:r>
                    </a:p>
                    <a:p>
                      <a:pPr marL="177800" indent="-17780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7800" indent="-17780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7800" indent="-17780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7800" indent="-177800"/>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・安全管理規程創設</a:t>
                      </a:r>
                    </a:p>
                    <a:p>
                      <a:pPr marL="355600" indent="-355600"/>
                      <a:r>
                        <a:rPr kumimoji="1" lang="ja-JP" altLang="en-US" sz="1600" b="0" dirty="0">
                          <a:solidFill>
                            <a:schemeClr val="tx1"/>
                          </a:solidFill>
                          <a:latin typeface="ＭＳ ゴシック" panose="020B0609070205080204" pitchFamily="49" charset="-128"/>
                          <a:ea typeface="ＭＳ ゴシック" panose="020B0609070205080204" pitchFamily="49" charset="-128"/>
                        </a:rPr>
                        <a:t>　－経営トップの責務、安全統括管理者の勤務体制、職務及び権限、内部監査　等</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355600" indent="-35560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355600" indent="-35560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355600" indent="-35560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3105143"/>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2011(H23). 8</a:t>
                      </a:r>
                    </a:p>
                    <a:p>
                      <a:pPr marL="0" indent="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ＭＳ ゴシック" panose="020B0609070205080204" pitchFamily="49" charset="-128"/>
                          <a:ea typeface="ＭＳ ゴシック" panose="020B0609070205080204" pitchFamily="49" charset="-128"/>
                        </a:rPr>
                        <a:t>2013(H25). 3</a:t>
                      </a: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p>
                      <a:pPr marL="0" indent="0"/>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・天竜川川下り船　転覆事故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5</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名、負傷者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5</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名、静岡）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600" b="0" dirty="0">
                          <a:solidFill>
                            <a:srgbClr val="FF0000"/>
                          </a:solidFill>
                          <a:latin typeface="ＭＳ ゴシック" panose="020B0609070205080204" pitchFamily="49" charset="-128"/>
                          <a:ea typeface="ＭＳ ゴシック" panose="020B0609070205080204" pitchFamily="49" charset="-128"/>
                        </a:rPr>
                        <a:t>・作業基準改正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600" b="0" dirty="0">
                          <a:solidFill>
                            <a:schemeClr val="tx1"/>
                          </a:solidFill>
                          <a:latin typeface="ＭＳ ゴシック" panose="020B0609070205080204" pitchFamily="49" charset="-128"/>
                          <a:ea typeface="ＭＳ ゴシック" panose="020B0609070205080204" pitchFamily="49" charset="-128"/>
                        </a:rPr>
                        <a:t>　－救命胴衣着用指示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1412279"/>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2013(H25).12</a:t>
                      </a:r>
                    </a:p>
                    <a:p>
                      <a:pPr marL="0" indent="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2014(H26).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indent="-177800"/>
                      <a:r>
                        <a:rPr kumimoji="1" lang="ja-JP" altLang="en-US" sz="1600" b="0" dirty="0">
                          <a:solidFill>
                            <a:schemeClr val="tx1"/>
                          </a:solidFill>
                          <a:latin typeface="ＭＳ ゴシック" panose="020B0609070205080204" pitchFamily="49" charset="-128"/>
                          <a:ea typeface="ＭＳ ゴシック" panose="020B0609070205080204" pitchFamily="49" charset="-128"/>
                        </a:rPr>
                        <a:t>・南海トラフ地震防災対策推進特別措置法施行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・安全管理規程、地震防災対策基準改正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9231393"/>
                  </a:ext>
                </a:extLst>
              </a:tr>
            </a:tbl>
          </a:graphicData>
        </a:graphic>
      </p:graphicFrame>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r>
              <a:rPr lang="ja-JP" altLang="en-US" kern="0" dirty="0"/>
              <a:t>の主な変遷</a:t>
            </a:r>
            <a:endParaRPr lang="ja-JP" altLang="en-US" kern="0" dirty="0">
              <a:latin typeface="HGP創英角ｺﾞｼｯｸUB"/>
              <a:ea typeface="HGP創英角ｺﾞｼｯｸUB"/>
            </a:endParaRPr>
          </a:p>
        </p:txBody>
      </p:sp>
      <p:sp>
        <p:nvSpPr>
          <p:cNvPr id="7" name="正方形/長方形 6"/>
          <p:cNvSpPr/>
          <p:nvPr/>
        </p:nvSpPr>
        <p:spPr>
          <a:xfrm>
            <a:off x="5616116" y="4005064"/>
            <a:ext cx="3168352" cy="698068"/>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ＭＳ ゴシック" panose="020B0609070205080204" pitchFamily="49" charset="-128"/>
                <a:ea typeface="ＭＳ ゴシック" panose="020B0609070205080204" pitchFamily="49" charset="-128"/>
              </a:rPr>
              <a:t>規程の遵守徹底を指導しつつ、</a:t>
            </a:r>
            <a:r>
              <a:rPr lang="ja-JP" altLang="en-US" sz="1600" dirty="0">
                <a:solidFill>
                  <a:schemeClr val="tx1"/>
                </a:solidFill>
                <a:latin typeface="ＭＳ ゴシック" panose="020B0609070205080204" pitchFamily="49" charset="-128"/>
                <a:ea typeface="ＭＳ ゴシック" panose="020B0609070205080204" pitchFamily="49" charset="-128"/>
              </a:rPr>
              <a:t>各事故に対応した規程の充実化</a:t>
            </a:r>
          </a:p>
        </p:txBody>
      </p:sp>
      <p:sp>
        <p:nvSpPr>
          <p:cNvPr id="9" name="正方形/長方形 8"/>
          <p:cNvSpPr/>
          <p:nvPr/>
        </p:nvSpPr>
        <p:spPr>
          <a:xfrm>
            <a:off x="3005556" y="5445224"/>
            <a:ext cx="2251028" cy="360040"/>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ＭＳ ゴシック" panose="020B0609070205080204" pitchFamily="49" charset="-128"/>
                <a:ea typeface="ＭＳ ゴシック" panose="020B0609070205080204" pitchFamily="49" charset="-128"/>
              </a:rPr>
              <a:t>川下り船対策を重点化</a:t>
            </a:r>
            <a:endParaRPr lang="ja-JP" altLang="en-US" sz="1600" dirty="0">
              <a:solidFill>
                <a:schemeClr val="tx1"/>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pPr>
              <a:defRPr/>
            </a:pPr>
            <a:fld id="{DE9C2EA1-6911-4BAC-954D-0A2DD024DDCF}" type="slidenum">
              <a:rPr lang="en-US" altLang="ja-JP" smtClean="0"/>
              <a:pPr>
                <a:defRPr/>
              </a:pPr>
              <a:t>14</a:t>
            </a:fld>
            <a:endParaRPr lang="en-US" altLang="ja-JP"/>
          </a:p>
        </p:txBody>
      </p:sp>
      <p:pic>
        <p:nvPicPr>
          <p:cNvPr id="4" name="録音したサウンド">
            <a:hlinkClick r:id="" action="ppaction://media"/>
            <a:extLst>
              <a:ext uri="{FF2B5EF4-FFF2-40B4-BE49-F238E27FC236}">
                <a16:creationId xmlns:a16="http://schemas.microsoft.com/office/drawing/2014/main" id="{4FF95FED-BD45-C339-4FFF-688F1561F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105" y="5211178"/>
            <a:ext cx="487363" cy="487363"/>
          </a:xfrm>
          <a:prstGeom prst="rect">
            <a:avLst/>
          </a:prstGeom>
        </p:spPr>
      </p:pic>
    </p:spTree>
    <p:extLst>
      <p:ext uri="{BB962C8B-B14F-4D97-AF65-F5344CB8AC3E}">
        <p14:creationId xmlns:p14="http://schemas.microsoft.com/office/powerpoint/2010/main" val="333526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438086089"/>
              </p:ext>
            </p:extLst>
          </p:nvPr>
        </p:nvGraphicFramePr>
        <p:xfrm>
          <a:off x="125724" y="836712"/>
          <a:ext cx="8964000" cy="5613400"/>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3172905798"/>
                    </a:ext>
                  </a:extLst>
                </a:gridCol>
                <a:gridCol w="3780000">
                  <a:extLst>
                    <a:ext uri="{9D8B030D-6E8A-4147-A177-3AD203B41FA5}">
                      <a16:colId xmlns:a16="http://schemas.microsoft.com/office/drawing/2014/main" val="1014261479"/>
                    </a:ext>
                  </a:extLst>
                </a:gridCol>
                <a:gridCol w="3780000">
                  <a:extLst>
                    <a:ext uri="{9D8B030D-6E8A-4147-A177-3AD203B41FA5}">
                      <a16:colId xmlns:a16="http://schemas.microsoft.com/office/drawing/2014/main" val="214648291"/>
                    </a:ext>
                  </a:extLst>
                </a:gridCol>
              </a:tblGrid>
              <a:tr h="370840">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年付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できごと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安全管理規程の改正内容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844978"/>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2015(H27).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355600" marR="0" lvl="0" indent="-3556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－バスフロート船（航行中も車両内に旅客が留置されることが可能なフェリー）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715653"/>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2015(H27). 7</a:t>
                      </a:r>
                    </a:p>
                    <a:p>
                      <a:pPr marL="0" indent="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2017(H29).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indent="-177800"/>
                      <a:r>
                        <a:rPr kumimoji="1" lang="ja-JP" altLang="en-US" sz="1600" b="0" dirty="0">
                          <a:solidFill>
                            <a:schemeClr val="tx1"/>
                          </a:solidFill>
                          <a:latin typeface="ＭＳ ゴシック" panose="020B0609070205080204" pitchFamily="49" charset="-128"/>
                          <a:ea typeface="ＭＳ ゴシック" panose="020B0609070205080204" pitchFamily="49" charset="-128"/>
                        </a:rPr>
                        <a:t>・フェリーさん</a:t>
                      </a:r>
                      <a:r>
                        <a:rPr kumimoji="1" lang="ja-JP" altLang="en-US" sz="1600" b="0" dirty="0" err="1">
                          <a:solidFill>
                            <a:schemeClr val="tx1"/>
                          </a:solidFill>
                          <a:latin typeface="ＭＳ ゴシック" panose="020B0609070205080204" pitchFamily="49" charset="-128"/>
                          <a:ea typeface="ＭＳ ゴシック" panose="020B0609070205080204" pitchFamily="49" charset="-128"/>
                        </a:rPr>
                        <a:t>ふらわあ</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だいせつ　火災事故（死者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1</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名、北海道）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－フェリー消火プラン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9243543"/>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2018(H30). 9</a:t>
                      </a:r>
                    </a:p>
                    <a:p>
                      <a:pPr marL="0" indent="0" algn="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lgn="r"/>
                      <a:r>
                        <a:rPr kumimoji="1" lang="en-US" altLang="ja-JP" sz="1600" b="0" dirty="0">
                          <a:solidFill>
                            <a:schemeClr val="tx1"/>
                          </a:solidFill>
                          <a:latin typeface="ＭＳ ゴシック" panose="020B0609070205080204" pitchFamily="49" charset="-128"/>
                          <a:ea typeface="ＭＳ ゴシック" panose="020B0609070205080204" pitchFamily="49" charset="-128"/>
                        </a:rPr>
                        <a:t>.12</a:t>
                      </a:r>
                    </a:p>
                    <a:p>
                      <a:pPr marL="0" indent="0"/>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2019(R 1). 8</a:t>
                      </a:r>
                    </a:p>
                    <a:p>
                      <a:pPr marL="0" indent="0" algn="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lgn="r"/>
                      <a:r>
                        <a:rPr kumimoji="1" lang="en-US" altLang="ja-JP" sz="1600" b="0" dirty="0">
                          <a:solidFill>
                            <a:schemeClr val="tx1"/>
                          </a:solidFill>
                          <a:latin typeface="ＭＳ ゴシック" panose="020B0609070205080204" pitchFamily="49" charset="-128"/>
                          <a:ea typeface="ＭＳ ゴシック" panose="020B0609070205080204" pitchFamily="49" charset="-128"/>
                        </a:rPr>
                        <a:t>.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・タンカー関空連絡橋　荒天走錨事故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　（被害者なし、大阪）</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・にっぽん丸　飲酒・衝突事故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　（被害者なし、グアム島）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355600" marR="0" lvl="0" indent="-3556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－荒天時の情報提供、運航中止措置の助言</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－アルコール検査体制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380543"/>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2020(R 2). 1</a:t>
                      </a:r>
                    </a:p>
                    <a:p>
                      <a:pPr marL="0" indent="0" algn="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lgn="r"/>
                      <a:r>
                        <a:rPr kumimoji="1" lang="en-US" altLang="ja-JP" sz="1600" b="0" dirty="0">
                          <a:solidFill>
                            <a:schemeClr val="tx1"/>
                          </a:solidFill>
                          <a:latin typeface="ＭＳ ゴシック" panose="020B0609070205080204" pitchFamily="49" charset="-128"/>
                          <a:ea typeface="ＭＳ ゴシック" panose="020B0609070205080204" pitchFamily="49" charset="-128"/>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・新型コロナウイルス感染症まん延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－クルーズ船の感染症対策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5622210"/>
                  </a:ext>
                </a:extLst>
              </a:tr>
            </a:tbl>
          </a:graphicData>
        </a:graphic>
      </p:graphicFrame>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r>
              <a:rPr lang="ja-JP" altLang="en-US" kern="0" dirty="0"/>
              <a:t>の主な変遷</a:t>
            </a:r>
            <a:endParaRPr lang="ja-JP" altLang="en-US" kern="0" dirty="0">
              <a:latin typeface="HGP創英角ｺﾞｼｯｸUB"/>
              <a:ea typeface="HGP創英角ｺﾞｼｯｸUB"/>
            </a:endParaRPr>
          </a:p>
        </p:txBody>
      </p:sp>
      <p:sp>
        <p:nvSpPr>
          <p:cNvPr id="7" name="正方形/長方形 6"/>
          <p:cNvSpPr/>
          <p:nvPr/>
        </p:nvSpPr>
        <p:spPr>
          <a:xfrm>
            <a:off x="3491880" y="4869161"/>
            <a:ext cx="1872208" cy="504056"/>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ＭＳ ゴシック" panose="020B0609070205080204" pitchFamily="49" charset="-128"/>
                <a:ea typeface="ＭＳ ゴシック" panose="020B0609070205080204" pitchFamily="49" charset="-128"/>
              </a:rPr>
              <a:t>飲酒対策を重点化</a:t>
            </a:r>
            <a:endParaRPr lang="ja-JP" altLang="en-US" sz="1600" dirty="0">
              <a:solidFill>
                <a:schemeClr val="tx1"/>
              </a:solidFill>
              <a:latin typeface="ＭＳ ゴシック" panose="020B0609070205080204" pitchFamily="49" charset="-128"/>
              <a:ea typeface="ＭＳ ゴシック" panose="020B0609070205080204" pitchFamily="49" charset="-128"/>
            </a:endParaRPr>
          </a:p>
        </p:txBody>
      </p:sp>
      <p:sp>
        <p:nvSpPr>
          <p:cNvPr id="8" name="正方形/長方形 7"/>
          <p:cNvSpPr/>
          <p:nvPr/>
        </p:nvSpPr>
        <p:spPr>
          <a:xfrm>
            <a:off x="3230488" y="6149652"/>
            <a:ext cx="2133600" cy="456903"/>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ＭＳ ゴシック" panose="020B0609070205080204" pitchFamily="49" charset="-128"/>
                <a:ea typeface="ＭＳ ゴシック" panose="020B0609070205080204" pitchFamily="49" charset="-128"/>
              </a:rPr>
              <a:t>感染症対策を重点化</a:t>
            </a:r>
            <a:endParaRPr lang="ja-JP" altLang="en-US" sz="1600" dirty="0">
              <a:solidFill>
                <a:schemeClr val="tx1"/>
              </a:solidFill>
              <a:latin typeface="ＭＳ ゴシック" panose="020B0609070205080204" pitchFamily="49" charset="-128"/>
              <a:ea typeface="ＭＳ ゴシック" panose="020B0609070205080204" pitchFamily="49" charset="-128"/>
            </a:endParaRPr>
          </a:p>
        </p:txBody>
      </p:sp>
      <p:sp>
        <p:nvSpPr>
          <p:cNvPr id="9" name="正方形/長方形 8"/>
          <p:cNvSpPr/>
          <p:nvPr/>
        </p:nvSpPr>
        <p:spPr>
          <a:xfrm>
            <a:off x="3382749" y="2852936"/>
            <a:ext cx="1872208" cy="456903"/>
          </a:xfrm>
          <a:prstGeom prst="rect">
            <a:avLst/>
          </a:prstGeom>
          <a:ln w="63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ＭＳ ゴシック" panose="020B0609070205080204" pitchFamily="49" charset="-128"/>
                <a:ea typeface="ＭＳ ゴシック" panose="020B0609070205080204" pitchFamily="49" charset="-128"/>
              </a:rPr>
              <a:t>火災対策を重点化</a:t>
            </a:r>
            <a:endParaRPr lang="ja-JP" altLang="en-US" sz="1600" dirty="0">
              <a:solidFill>
                <a:schemeClr val="tx1"/>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pPr>
              <a:defRPr/>
            </a:pPr>
            <a:fld id="{DE9C2EA1-6911-4BAC-954D-0A2DD024DDCF}" type="slidenum">
              <a:rPr lang="en-US" altLang="ja-JP" smtClean="0"/>
              <a:pPr>
                <a:defRPr/>
              </a:pPr>
              <a:t>15</a:t>
            </a:fld>
            <a:endParaRPr lang="en-US" altLang="ja-JP"/>
          </a:p>
        </p:txBody>
      </p:sp>
      <p:pic>
        <p:nvPicPr>
          <p:cNvPr id="4" name="録音したサウンド">
            <a:hlinkClick r:id="" action="ppaction://media"/>
            <a:extLst>
              <a:ext uri="{FF2B5EF4-FFF2-40B4-BE49-F238E27FC236}">
                <a16:creationId xmlns:a16="http://schemas.microsoft.com/office/drawing/2014/main" id="{6BE6FED2-1DBE-9A4F-2356-81A40F3B9F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5777606"/>
            <a:ext cx="487363" cy="487363"/>
          </a:xfrm>
          <a:prstGeom prst="rect">
            <a:avLst/>
          </a:prstGeom>
        </p:spPr>
      </p:pic>
    </p:spTree>
    <p:extLst>
      <p:ext uri="{BB962C8B-B14F-4D97-AF65-F5344CB8AC3E}">
        <p14:creationId xmlns:p14="http://schemas.microsoft.com/office/powerpoint/2010/main" val="42090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846431140"/>
              </p:ext>
            </p:extLst>
          </p:nvPr>
        </p:nvGraphicFramePr>
        <p:xfrm>
          <a:off x="125724" y="836712"/>
          <a:ext cx="8964000" cy="2108200"/>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3172905798"/>
                    </a:ext>
                  </a:extLst>
                </a:gridCol>
                <a:gridCol w="3780000">
                  <a:extLst>
                    <a:ext uri="{9D8B030D-6E8A-4147-A177-3AD203B41FA5}">
                      <a16:colId xmlns:a16="http://schemas.microsoft.com/office/drawing/2014/main" val="1014261479"/>
                    </a:ext>
                  </a:extLst>
                </a:gridCol>
                <a:gridCol w="3780000">
                  <a:extLst>
                    <a:ext uri="{9D8B030D-6E8A-4147-A177-3AD203B41FA5}">
                      <a16:colId xmlns:a16="http://schemas.microsoft.com/office/drawing/2014/main" val="214648291"/>
                    </a:ext>
                  </a:extLst>
                </a:gridCol>
              </a:tblGrid>
              <a:tr h="370840">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年付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できごと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kumimoji="1" lang="ja-JP" altLang="en-US" sz="1600" b="0" dirty="0">
                          <a:solidFill>
                            <a:schemeClr val="tx1"/>
                          </a:solidFill>
                          <a:latin typeface="ＭＳ ゴシック" panose="020B0609070205080204" pitchFamily="49" charset="-128"/>
                          <a:ea typeface="ＭＳ ゴシック" panose="020B0609070205080204" pitchFamily="49" charset="-128"/>
                        </a:rPr>
                        <a:t>安全管理規程の改正内容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844978"/>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2022(R 4). 4</a:t>
                      </a:r>
                    </a:p>
                  </a:txBody>
                  <a:tcP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・知床遊覧船　沈没事故</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p>
                      <a:pPr marL="0" indent="0"/>
                      <a:r>
                        <a:rPr kumimoji="1" lang="ja-JP" altLang="en-US" sz="1600" b="0" dirty="0">
                          <a:solidFill>
                            <a:schemeClr val="tx1"/>
                          </a:solidFill>
                          <a:latin typeface="ＭＳ ゴシック" panose="020B0609070205080204" pitchFamily="49" charset="-128"/>
                          <a:ea typeface="ＭＳ ゴシック" panose="020B0609070205080204" pitchFamily="49" charset="-128"/>
                        </a:rPr>
                        <a:t>　（死者行方不明者</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26</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名）</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1217626"/>
                  </a:ext>
                </a:extLst>
              </a:tr>
              <a:tr h="370840">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2022(R 4). 9</a:t>
                      </a:r>
                    </a:p>
                    <a:p>
                      <a:pPr marL="0" indent="0" algn="r"/>
                      <a:r>
                        <a:rPr kumimoji="1" lang="en-US" altLang="ja-JP" sz="1600" b="0" dirty="0">
                          <a:solidFill>
                            <a:schemeClr val="tx1"/>
                          </a:solidFill>
                          <a:latin typeface="ＭＳ ゴシック" panose="020B0609070205080204" pitchFamily="49" charset="-128"/>
                          <a:ea typeface="ＭＳ ゴシック" panose="020B0609070205080204" pitchFamily="49" charset="-128"/>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・日本海溝・千島海溝周辺海溝型地震防災対策推進地域の追加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・地震防災対策基準改正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8418279"/>
                  </a:ext>
                </a:extLst>
              </a:tr>
              <a:tr h="370840">
                <a:tc>
                  <a:txBody>
                    <a:bodyPr/>
                    <a:lstStyle/>
                    <a:p>
                      <a:pPr marL="0" indent="0" algn="r"/>
                      <a:r>
                        <a:rPr kumimoji="1" lang="en-US" altLang="ja-JP" sz="1600" b="0" dirty="0">
                          <a:solidFill>
                            <a:schemeClr val="tx1"/>
                          </a:solidFill>
                          <a:latin typeface="ＭＳ ゴシック" panose="020B0609070205080204" pitchFamily="49" charset="-128"/>
                          <a:ea typeface="ＭＳ ゴシック" panose="020B0609070205080204" pitchFamily="49" charset="-128"/>
                        </a:rPr>
                        <a:t>2023(R 5)</a:t>
                      </a:r>
                      <a:r>
                        <a:rPr kumimoji="1" lang="ja-JP" altLang="en-US" sz="1600" b="0" dirty="0" err="1">
                          <a:solidFill>
                            <a:schemeClr val="tx1"/>
                          </a:solidFill>
                          <a:latin typeface="ＭＳ ゴシック" panose="020B0609070205080204" pitchFamily="49" charset="-128"/>
                          <a:ea typeface="ＭＳ ゴシック" panose="020B0609070205080204" pitchFamily="49" charset="-128"/>
                        </a:rPr>
                        <a:t>．</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・新型コロナウイルス感染症５類引き下げ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－クルーズ船の感染症対策の緩和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4293258"/>
                  </a:ext>
                </a:extLst>
              </a:tr>
            </a:tbl>
          </a:graphicData>
        </a:graphic>
      </p:graphicFrame>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r>
              <a:rPr lang="ja-JP" altLang="en-US" kern="0" dirty="0"/>
              <a:t>の主な変遷</a:t>
            </a:r>
            <a:endParaRPr lang="ja-JP" altLang="en-US" kern="0" dirty="0">
              <a:latin typeface="HGP創英角ｺﾞｼｯｸUB"/>
              <a:ea typeface="HGP創英角ｺﾞｼｯｸUB"/>
            </a:endParaRPr>
          </a:p>
        </p:txBody>
      </p:sp>
      <p:sp>
        <p:nvSpPr>
          <p:cNvPr id="14" name="下矢印 13"/>
          <p:cNvSpPr/>
          <p:nvPr/>
        </p:nvSpPr>
        <p:spPr>
          <a:xfrm>
            <a:off x="4931076" y="1484785"/>
            <a:ext cx="1045194" cy="2108200"/>
          </a:xfrm>
          <a:custGeom>
            <a:avLst/>
            <a:gdLst>
              <a:gd name="connsiteX0" fmla="*/ 0 w 1584176"/>
              <a:gd name="connsiteY0" fmla="*/ 1643491 h 2257771"/>
              <a:gd name="connsiteX1" fmla="*/ 472243 w 1584176"/>
              <a:gd name="connsiteY1" fmla="*/ 1643491 h 2257771"/>
              <a:gd name="connsiteX2" fmla="*/ 472243 w 1584176"/>
              <a:gd name="connsiteY2" fmla="*/ 0 h 2257771"/>
              <a:gd name="connsiteX3" fmla="*/ 1111933 w 1584176"/>
              <a:gd name="connsiteY3" fmla="*/ 0 h 2257771"/>
              <a:gd name="connsiteX4" fmla="*/ 1111933 w 1584176"/>
              <a:gd name="connsiteY4" fmla="*/ 1643491 h 2257771"/>
              <a:gd name="connsiteX5" fmla="*/ 1584176 w 1584176"/>
              <a:gd name="connsiteY5" fmla="*/ 1643491 h 2257771"/>
              <a:gd name="connsiteX6" fmla="*/ 792088 w 1584176"/>
              <a:gd name="connsiteY6" fmla="*/ 2257771 h 2257771"/>
              <a:gd name="connsiteX7" fmla="*/ 0 w 1584176"/>
              <a:gd name="connsiteY7" fmla="*/ 1643491 h 2257771"/>
              <a:gd name="connsiteX0" fmla="*/ 0 w 1584176"/>
              <a:gd name="connsiteY0" fmla="*/ 1643491 h 2257771"/>
              <a:gd name="connsiteX1" fmla="*/ 472243 w 1584176"/>
              <a:gd name="connsiteY1" fmla="*/ 1643491 h 2257771"/>
              <a:gd name="connsiteX2" fmla="*/ 472243 w 1584176"/>
              <a:gd name="connsiteY2" fmla="*/ 0 h 2257771"/>
              <a:gd name="connsiteX3" fmla="*/ 769033 w 1584176"/>
              <a:gd name="connsiteY3" fmla="*/ 292100 h 2257771"/>
              <a:gd name="connsiteX4" fmla="*/ 1111933 w 1584176"/>
              <a:gd name="connsiteY4" fmla="*/ 1643491 h 2257771"/>
              <a:gd name="connsiteX5" fmla="*/ 1584176 w 1584176"/>
              <a:gd name="connsiteY5" fmla="*/ 1643491 h 2257771"/>
              <a:gd name="connsiteX6" fmla="*/ 792088 w 1584176"/>
              <a:gd name="connsiteY6" fmla="*/ 2257771 h 2257771"/>
              <a:gd name="connsiteX7" fmla="*/ 0 w 1584176"/>
              <a:gd name="connsiteY7" fmla="*/ 1643491 h 2257771"/>
              <a:gd name="connsiteX0" fmla="*/ 0 w 1584176"/>
              <a:gd name="connsiteY0" fmla="*/ 1643491 h 2257771"/>
              <a:gd name="connsiteX1" fmla="*/ 472243 w 1584176"/>
              <a:gd name="connsiteY1" fmla="*/ 1643491 h 2257771"/>
              <a:gd name="connsiteX2" fmla="*/ 472243 w 1584176"/>
              <a:gd name="connsiteY2" fmla="*/ 0 h 2257771"/>
              <a:gd name="connsiteX3" fmla="*/ 1111933 w 1584176"/>
              <a:gd name="connsiteY3" fmla="*/ 1643491 h 2257771"/>
              <a:gd name="connsiteX4" fmla="*/ 1584176 w 1584176"/>
              <a:gd name="connsiteY4" fmla="*/ 1643491 h 2257771"/>
              <a:gd name="connsiteX5" fmla="*/ 792088 w 1584176"/>
              <a:gd name="connsiteY5" fmla="*/ 2257771 h 2257771"/>
              <a:gd name="connsiteX6" fmla="*/ 0 w 1584176"/>
              <a:gd name="connsiteY6" fmla="*/ 1643491 h 2257771"/>
              <a:gd name="connsiteX0" fmla="*/ 0 w 1584176"/>
              <a:gd name="connsiteY0" fmla="*/ 1935591 h 2549871"/>
              <a:gd name="connsiteX1" fmla="*/ 472243 w 1584176"/>
              <a:gd name="connsiteY1" fmla="*/ 1935591 h 2549871"/>
              <a:gd name="connsiteX2" fmla="*/ 154743 w 1584176"/>
              <a:gd name="connsiteY2" fmla="*/ 0 h 2549871"/>
              <a:gd name="connsiteX3" fmla="*/ 1111933 w 1584176"/>
              <a:gd name="connsiteY3" fmla="*/ 1935591 h 2549871"/>
              <a:gd name="connsiteX4" fmla="*/ 1584176 w 1584176"/>
              <a:gd name="connsiteY4" fmla="*/ 1935591 h 2549871"/>
              <a:gd name="connsiteX5" fmla="*/ 792088 w 1584176"/>
              <a:gd name="connsiteY5" fmla="*/ 2549871 h 2549871"/>
              <a:gd name="connsiteX6" fmla="*/ 0 w 1584176"/>
              <a:gd name="connsiteY6" fmla="*/ 1935591 h 25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176" h="2549871">
                <a:moveTo>
                  <a:pt x="0" y="1935591"/>
                </a:moveTo>
                <a:lnTo>
                  <a:pt x="472243" y="1935591"/>
                </a:lnTo>
                <a:lnTo>
                  <a:pt x="154743" y="0"/>
                </a:lnTo>
                <a:lnTo>
                  <a:pt x="1111933" y="1935591"/>
                </a:lnTo>
                <a:lnTo>
                  <a:pt x="1584176" y="1935591"/>
                </a:lnTo>
                <a:lnTo>
                  <a:pt x="792088" y="2549871"/>
                </a:lnTo>
                <a:lnTo>
                  <a:pt x="0" y="1935591"/>
                </a:lnTo>
                <a:close/>
              </a:path>
            </a:pathLst>
          </a:custGeom>
          <a:solidFill>
            <a:srgbClr val="FF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表 14"/>
          <p:cNvGraphicFramePr>
            <a:graphicFrameLocks noGrp="1"/>
          </p:cNvGraphicFramePr>
          <p:nvPr>
            <p:extLst>
              <p:ext uri="{D42A27DB-BD31-4B8C-83A1-F6EECF244321}">
                <p14:modId xmlns:p14="http://schemas.microsoft.com/office/powerpoint/2010/main" val="656747280"/>
              </p:ext>
            </p:extLst>
          </p:nvPr>
        </p:nvGraphicFramePr>
        <p:xfrm>
          <a:off x="125724" y="3429000"/>
          <a:ext cx="8964000" cy="3321862"/>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3172905798"/>
                    </a:ext>
                  </a:extLst>
                </a:gridCol>
                <a:gridCol w="3780000">
                  <a:extLst>
                    <a:ext uri="{9D8B030D-6E8A-4147-A177-3AD203B41FA5}">
                      <a16:colId xmlns:a16="http://schemas.microsoft.com/office/drawing/2014/main" val="1014261479"/>
                    </a:ext>
                  </a:extLst>
                </a:gridCol>
                <a:gridCol w="3780000">
                  <a:extLst>
                    <a:ext uri="{9D8B030D-6E8A-4147-A177-3AD203B41FA5}">
                      <a16:colId xmlns:a16="http://schemas.microsoft.com/office/drawing/2014/main" val="214648291"/>
                    </a:ext>
                  </a:extLst>
                </a:gridCol>
              </a:tblGrid>
              <a:tr h="1368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ＭＳ ゴシック" panose="020B0609070205080204" pitchFamily="49" charset="-128"/>
                          <a:ea typeface="ＭＳ ゴシック" panose="020B0609070205080204" pitchFamily="49" charset="-128"/>
                        </a:rPr>
                        <a:t>2024(R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b="0" dirty="0">
                          <a:solidFill>
                            <a:schemeClr val="tx1"/>
                          </a:solidFill>
                          <a:latin typeface="ＭＳ ゴシック" panose="020B0609070205080204" pitchFamily="49" charset="-128"/>
                          <a:ea typeface="ＭＳ ゴシック" panose="020B0609070205080204" pitchFamily="49" charset="-128"/>
                        </a:rPr>
                        <a:t>・改正海上運送法施行</a:t>
                      </a:r>
                      <a:r>
                        <a:rPr kumimoji="1" lang="en-US" altLang="ja-JP" sz="1600" b="0" dirty="0">
                          <a:solidFill>
                            <a:schemeClr val="tx1"/>
                          </a:solidFill>
                          <a:latin typeface="ＭＳ ゴシック" panose="020B0609070205080204" pitchFamily="49" charset="-128"/>
                          <a:ea typeface="ＭＳ ゴシック" panose="020B0609070205080204" pitchFamily="49" charset="-128"/>
                        </a:rPr>
                        <a:t>(R6.4.1</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・安全管理規程、運航基準、作業基準、事故処理基準改正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355600" marR="0" lvl="0" indent="-35560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ＭＳ ゴシック" panose="020B0609070205080204" pitchFamily="49" charset="-128"/>
                          <a:ea typeface="ＭＳ ゴシック" panose="020B0609070205080204" pitchFamily="49" charset="-128"/>
                        </a:rPr>
                        <a:t>　－ひな形の充実、運航可否判断の手順具体化（フロー化）、事故定義・報告の明確化、事故教育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9844978"/>
                  </a:ext>
                </a:extLst>
              </a:tr>
              <a:tr h="598718">
                <a:tc>
                  <a:txBody>
                    <a:bodyPr/>
                    <a:lstStyle/>
                    <a:p>
                      <a:pPr marL="0" indent="0"/>
                      <a:r>
                        <a:rPr kumimoji="1" lang="en-US" altLang="ja-JP" sz="1600" b="0" dirty="0">
                          <a:solidFill>
                            <a:schemeClr val="tx1"/>
                          </a:solidFill>
                          <a:latin typeface="BIZ UDゴシック" panose="020B0400000000000000" pitchFamily="49" charset="-128"/>
                          <a:ea typeface="BIZ UDゴシック" panose="020B0400000000000000" pitchFamily="49" charset="-128"/>
                        </a:rPr>
                        <a:t>2025(R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en-US" altLang="ja-JP" sz="16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・安全管理規程改正</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rgbClr val="FF0000"/>
                          </a:solidFill>
                          <a:latin typeface="ＭＳ ゴシック" panose="020B0609070205080204" pitchFamily="49" charset="-128"/>
                          <a:ea typeface="ＭＳ ゴシック" panose="020B0609070205080204" pitchFamily="49" charset="-128"/>
                        </a:rPr>
                        <a:t>　</a:t>
                      </a:r>
                      <a:r>
                        <a:rPr kumimoji="1" lang="ja-JP" altLang="en-US" sz="1600" b="0" dirty="0">
                          <a:solidFill>
                            <a:schemeClr val="tx1"/>
                          </a:solidFill>
                          <a:latin typeface="ＭＳ ゴシック" panose="020B0609070205080204" pitchFamily="49" charset="-128"/>
                          <a:ea typeface="ＭＳ ゴシック" panose="020B0609070205080204" pitchFamily="49" charset="-128"/>
                        </a:rPr>
                        <a:t>－管理者の有資格者の選任　等</a:t>
                      </a: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8418279"/>
                  </a:ext>
                </a:extLst>
              </a:tr>
              <a:tr h="1354992">
                <a:tc>
                  <a:txBody>
                    <a:bodyPr/>
                    <a:lstStyle/>
                    <a:p>
                      <a:pPr marL="0" indent="0"/>
                      <a:r>
                        <a:rPr kumimoji="1" lang="en-US" altLang="ja-JP" sz="1600" b="0" dirty="0">
                          <a:solidFill>
                            <a:schemeClr val="tx1"/>
                          </a:solidFill>
                          <a:latin typeface="ＭＳ ゴシック" panose="020B0609070205080204" pitchFamily="49" charset="-128"/>
                          <a:ea typeface="ＭＳ ゴシック" panose="020B0609070205080204" pitchFamily="49" charset="-128"/>
                        </a:rPr>
                        <a:t>2026(R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r>
                        <a:rPr kumimoji="1" lang="ja-JP" altLang="en-US" sz="1600" b="0" dirty="0">
                          <a:solidFill>
                            <a:srgbClr val="FF0000"/>
                          </a:solidFill>
                          <a:latin typeface="ＭＳ ゴシック" panose="020B0609070205080204" pitchFamily="49" charset="-128"/>
                          <a:ea typeface="ＭＳ ゴシック" panose="020B0609070205080204" pitchFamily="49" charset="-128"/>
                        </a:rPr>
                        <a:t>・改正海上運送法施行</a:t>
                      </a:r>
                      <a:endParaRPr kumimoji="1" lang="en-US" altLang="ja-JP" sz="1600" b="0" dirty="0">
                        <a:solidFill>
                          <a:srgbClr val="FF0000"/>
                        </a:solidFill>
                        <a:latin typeface="ＭＳ ゴシック" panose="020B0609070205080204" pitchFamily="49" charset="-128"/>
                        <a:ea typeface="ＭＳ ゴシック" panose="020B0609070205080204" pitchFamily="49" charset="-128"/>
                      </a:endParaRPr>
                    </a:p>
                    <a:p>
                      <a:pPr marL="444500" indent="-444500"/>
                      <a:r>
                        <a:rPr kumimoji="1" lang="ja-JP" altLang="en-US" sz="1600" b="0" dirty="0">
                          <a:solidFill>
                            <a:schemeClr val="tx1"/>
                          </a:solidFill>
                          <a:latin typeface="ＭＳ ゴシック" panose="020B0609070205080204" pitchFamily="49" charset="-128"/>
                          <a:ea typeface="ＭＳ ゴシック" panose="020B0609070205080204" pitchFamily="49" charset="-128"/>
                        </a:rPr>
                        <a:t>　－安全管理規程の重要規定の法令化、運航管理者の助言の尊重義務、管理者試験制度、船長と運航管理者の兼任を原則禁止　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455078"/>
                  </a:ext>
                </a:extLst>
              </a:tr>
            </a:tbl>
          </a:graphicData>
        </a:graphic>
      </p:graphicFrame>
      <p:sp>
        <p:nvSpPr>
          <p:cNvPr id="16" name="正方形/長方形 15"/>
          <p:cNvSpPr/>
          <p:nvPr/>
        </p:nvSpPr>
        <p:spPr>
          <a:xfrm>
            <a:off x="3707904" y="2950467"/>
            <a:ext cx="2179020" cy="478533"/>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a:solidFill>
                  <a:schemeClr val="tx1"/>
                </a:solidFill>
                <a:latin typeface="ＭＳ ゴシック" panose="020B0609070205080204" pitchFamily="49" charset="-128"/>
                <a:ea typeface="ＭＳ ゴシック" panose="020B0609070205080204" pitchFamily="49" charset="-128"/>
              </a:rPr>
              <a:t>今年度以降の改正</a:t>
            </a:r>
            <a:endParaRPr lang="ja-JP" altLang="en-US" dirty="0">
              <a:solidFill>
                <a:schemeClr val="tx1"/>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a:xfrm>
            <a:off x="7010400" y="6524015"/>
            <a:ext cx="2133600" cy="476250"/>
          </a:xfrm>
        </p:spPr>
        <p:txBody>
          <a:bodyPr/>
          <a:lstStyle/>
          <a:p>
            <a:pPr>
              <a:defRPr/>
            </a:pPr>
            <a:fld id="{DE9C2EA1-6911-4BAC-954D-0A2DD024DDCF}" type="slidenum">
              <a:rPr lang="en-US" altLang="ja-JP" smtClean="0"/>
              <a:pPr>
                <a:defRPr/>
              </a:pPr>
              <a:t>16</a:t>
            </a:fld>
            <a:endParaRPr lang="en-US" altLang="ja-JP" dirty="0"/>
          </a:p>
        </p:txBody>
      </p:sp>
      <p:pic>
        <p:nvPicPr>
          <p:cNvPr id="4" name="録音したサウンド">
            <a:hlinkClick r:id="" action="ppaction://media"/>
            <a:extLst>
              <a:ext uri="{FF2B5EF4-FFF2-40B4-BE49-F238E27FC236}">
                <a16:creationId xmlns:a16="http://schemas.microsoft.com/office/drawing/2014/main" id="{5B1E7707-2560-C7B3-138E-CC6868115E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5877272"/>
            <a:ext cx="487363" cy="487363"/>
          </a:xfrm>
          <a:prstGeom prst="rect">
            <a:avLst/>
          </a:prstGeom>
        </p:spPr>
      </p:pic>
    </p:spTree>
    <p:extLst>
      <p:ext uri="{BB962C8B-B14F-4D97-AF65-F5344CB8AC3E}">
        <p14:creationId xmlns:p14="http://schemas.microsoft.com/office/powerpoint/2010/main" val="70587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049147" y="1767277"/>
            <a:ext cx="7311582" cy="2721001"/>
          </a:xfrm>
          <a:prstGeom prst="rect">
            <a:avLst/>
          </a:prstGeom>
          <a:noFill/>
        </p:spPr>
        <p:txBody>
          <a:bodyPr wrap="square" rtlCol="0">
            <a:spAutoFit/>
          </a:bodyPr>
          <a:lstStyle/>
          <a:p>
            <a:pPr marL="316531" indent="-316531">
              <a:spcAft>
                <a:spcPts val="1108"/>
              </a:spcAft>
              <a:buFont typeface="+mj-lt"/>
              <a:buAutoNum type="arabicPeriod"/>
            </a:pPr>
            <a:endParaRPr lang="en-US" altLang="ja-JP" sz="2215" dirty="0"/>
          </a:p>
          <a:p>
            <a:pPr marL="316531" indent="-316531">
              <a:spcAft>
                <a:spcPts val="1108"/>
              </a:spcAft>
              <a:buFont typeface="+mj-lt"/>
              <a:buAutoNum type="arabicPeriod"/>
            </a:pPr>
            <a:r>
              <a:rPr lang="ja-JP" altLang="en-US" sz="2800" dirty="0">
                <a:solidFill>
                  <a:schemeClr val="bg1">
                    <a:lumMod val="75000"/>
                  </a:schemeClr>
                </a:solidFill>
              </a:rPr>
              <a:t>安全管理規程の根拠法令（海上運送法）</a:t>
            </a:r>
          </a:p>
          <a:p>
            <a:pPr marL="316531" indent="-316531">
              <a:spcAft>
                <a:spcPts val="1108"/>
              </a:spcAft>
              <a:buFont typeface="+mj-lt"/>
              <a:buAutoNum type="arabicPeriod"/>
            </a:pPr>
            <a:r>
              <a:rPr lang="ja-JP" altLang="en-US" sz="2800" dirty="0">
                <a:solidFill>
                  <a:schemeClr val="bg1">
                    <a:lumMod val="75000"/>
                  </a:schemeClr>
                </a:solidFill>
              </a:rPr>
              <a:t>安全管理規程のひな形</a:t>
            </a:r>
            <a:endParaRPr lang="en-US" altLang="ja-JP" sz="2800" dirty="0">
              <a:solidFill>
                <a:schemeClr val="bg1">
                  <a:lumMod val="75000"/>
                </a:schemeClr>
              </a:solidFill>
            </a:endParaRPr>
          </a:p>
          <a:p>
            <a:pPr marL="316531" indent="-316531">
              <a:spcAft>
                <a:spcPts val="1108"/>
              </a:spcAft>
              <a:buFont typeface="+mj-lt"/>
              <a:buAutoNum type="arabicPeriod"/>
            </a:pPr>
            <a:r>
              <a:rPr lang="ja-JP" altLang="en-US" sz="2800" dirty="0">
                <a:solidFill>
                  <a:schemeClr val="bg1">
                    <a:lumMod val="75000"/>
                  </a:schemeClr>
                </a:solidFill>
              </a:rPr>
              <a:t>安全管理規程の主な変遷</a:t>
            </a:r>
            <a:endParaRPr lang="en-US" altLang="ja-JP" sz="2800" dirty="0">
              <a:solidFill>
                <a:schemeClr val="bg1">
                  <a:lumMod val="75000"/>
                </a:schemeClr>
              </a:solidFill>
            </a:endParaRPr>
          </a:p>
          <a:p>
            <a:pPr marL="316531" indent="-316531">
              <a:spcAft>
                <a:spcPts val="1108"/>
              </a:spcAft>
              <a:buFont typeface="+mj-lt"/>
              <a:buAutoNum type="arabicPeriod"/>
            </a:pPr>
            <a:r>
              <a:rPr lang="ja-JP" altLang="en-US" sz="2800" dirty="0"/>
              <a:t>事故事例</a:t>
            </a:r>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51696" y="263769"/>
            <a:ext cx="7008935" cy="439615"/>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17</a:t>
            </a:fld>
            <a:endParaRPr lang="en-US" altLang="ja-JP"/>
          </a:p>
        </p:txBody>
      </p:sp>
      <p:pic>
        <p:nvPicPr>
          <p:cNvPr id="4" name="録音したサウンド">
            <a:hlinkClick r:id="" action="ppaction://media"/>
            <a:extLst>
              <a:ext uri="{FF2B5EF4-FFF2-40B4-BE49-F238E27FC236}">
                <a16:creationId xmlns:a16="http://schemas.microsoft.com/office/drawing/2014/main" id="{ED0596AC-B3E4-2E38-B411-0A33A5C3C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5805264"/>
            <a:ext cx="487363" cy="487363"/>
          </a:xfrm>
          <a:prstGeom prst="rect">
            <a:avLst/>
          </a:prstGeom>
        </p:spPr>
      </p:pic>
    </p:spTree>
    <p:extLst>
      <p:ext uri="{BB962C8B-B14F-4D97-AF65-F5344CB8AC3E}">
        <p14:creationId xmlns:p14="http://schemas.microsoft.com/office/powerpoint/2010/main" val="390633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1E0FE-F6A6-8AE1-4A5C-EB98650AF9A8}"/>
              </a:ext>
            </a:extLst>
          </p:cNvPr>
          <p:cNvSpPr>
            <a:spLocks noGrp="1"/>
          </p:cNvSpPr>
          <p:nvPr>
            <p:ph type="title"/>
          </p:nvPr>
        </p:nvSpPr>
        <p:spPr/>
        <p:txBody>
          <a:bodyPr/>
          <a:lstStyle/>
          <a:p>
            <a:r>
              <a:rPr kumimoji="1" lang="ja-JP" altLang="en-US" b="1" dirty="0"/>
              <a:t>事故事例①運行可否判断にかかる事項</a:t>
            </a:r>
          </a:p>
        </p:txBody>
      </p:sp>
      <p:sp>
        <p:nvSpPr>
          <p:cNvPr id="11" name="Rectangle 2">
            <a:extLst>
              <a:ext uri="{FF2B5EF4-FFF2-40B4-BE49-F238E27FC236}">
                <a16:creationId xmlns:a16="http://schemas.microsoft.com/office/drawing/2014/main" id="{5EA5E715-926A-A985-3C0B-5E0AA712CD0E}"/>
              </a:ext>
            </a:extLst>
          </p:cNvPr>
          <p:cNvSpPr txBox="1">
            <a:spLocks noChangeArrowheads="1"/>
          </p:cNvSpPr>
          <p:nvPr/>
        </p:nvSpPr>
        <p:spPr bwMode="auto">
          <a:xfrm>
            <a:off x="323528" y="962724"/>
            <a:ext cx="7947773" cy="3762420"/>
          </a:xfrm>
          <a:prstGeom prst="rect">
            <a:avLst/>
          </a:prstGeom>
          <a:noFill/>
          <a:ln>
            <a:noFill/>
          </a:ln>
          <a:effectLst/>
        </p:spPr>
        <p:txBody>
          <a:bodyPr anchor="ctr"/>
          <a:lstStyle>
            <a:lvl1pPr algn="l" rtl="0" fontAlgn="base">
              <a:spcBef>
                <a:spcPct val="0"/>
              </a:spcBef>
              <a:spcAft>
                <a:spcPct val="0"/>
              </a:spcAft>
              <a:defRPr kumimoji="1" sz="2800" kern="1200">
                <a:solidFill>
                  <a:srgbClr val="4087C8"/>
                </a:solidFill>
                <a:latin typeface="+mj-lt"/>
                <a:ea typeface="+mj-ea"/>
                <a:cs typeface="+mj-cs"/>
              </a:defRPr>
            </a:lvl1pPr>
            <a:lvl2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2pPr>
            <a:lvl3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3pPr>
            <a:lvl4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4pPr>
            <a:lvl5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5pPr>
            <a:lvl6pPr marL="4572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6pPr>
            <a:lvl7pPr marL="9144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7pPr>
            <a:lvl8pPr marL="13716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8pPr>
            <a:lvl9pPr marL="18288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9pPr>
          </a:lstStyle>
          <a:p>
            <a:pPr eaLnBrk="1" hangingPunct="1">
              <a:defRPr/>
            </a:pPr>
            <a:r>
              <a:rPr lang="ja-JP" altLang="en-US" sz="1800" dirty="0">
                <a:solidFill>
                  <a:schemeClr val="tx1"/>
                </a:solidFill>
                <a:latin typeface="+mn-ea"/>
                <a:ea typeface="+mn-ea"/>
              </a:rPr>
              <a:t>　</a:t>
            </a:r>
            <a:endParaRPr lang="en-US" altLang="ja-JP" sz="1800" dirty="0">
              <a:solidFill>
                <a:schemeClr val="tx1"/>
              </a:solidFill>
              <a:latin typeface="+mn-ea"/>
              <a:ea typeface="+mn-ea"/>
            </a:endParaRPr>
          </a:p>
          <a:p>
            <a:pPr eaLnBrk="1" hangingPunct="1">
              <a:defRPr/>
            </a:pPr>
            <a:r>
              <a:rPr lang="en-US" altLang="ja-JP" b="1" dirty="0">
                <a:solidFill>
                  <a:srgbClr val="FF0000"/>
                </a:solidFill>
                <a:latin typeface="+mn-ea"/>
                <a:ea typeface="+mn-ea"/>
              </a:rPr>
              <a:t>《</a:t>
            </a:r>
            <a:r>
              <a:rPr lang="ja-JP" altLang="en-US" b="1" dirty="0">
                <a:solidFill>
                  <a:srgbClr val="FF0000"/>
                </a:solidFill>
                <a:latin typeface="+mn-ea"/>
                <a:ea typeface="+mn-ea"/>
              </a:rPr>
              <a:t>概要</a:t>
            </a:r>
            <a:r>
              <a:rPr lang="en-US" altLang="ja-JP" b="1" dirty="0">
                <a:solidFill>
                  <a:srgbClr val="FF0000"/>
                </a:solidFill>
                <a:latin typeface="+mn-ea"/>
                <a:ea typeface="+mn-ea"/>
              </a:rPr>
              <a:t>》</a:t>
            </a:r>
          </a:p>
          <a:p>
            <a:pPr eaLnBrk="1" hangingPunct="1">
              <a:defRPr/>
            </a:pPr>
            <a:r>
              <a:rPr lang="ja-JP" altLang="en-US" dirty="0">
                <a:solidFill>
                  <a:schemeClr val="tx1"/>
                </a:solidFill>
                <a:latin typeface="+mn-ea"/>
                <a:ea typeface="+mn-ea"/>
              </a:rPr>
              <a:t>　</a:t>
            </a:r>
            <a:r>
              <a:rPr lang="ja-JP" altLang="en-US" dirty="0">
                <a:solidFill>
                  <a:schemeClr val="tx1"/>
                </a:solidFill>
                <a:latin typeface="+mn-ea"/>
                <a:ea typeface="+mn-ea"/>
                <a:cs typeface="Times New Roman" panose="02020603050405020304" pitchFamily="18" charset="0"/>
              </a:rPr>
              <a:t>運航管理者は気象・海象の情報を収集せず、また船長は波高が高い状態を認識するも、</a:t>
            </a:r>
            <a:r>
              <a:rPr lang="ja-JP" altLang="en-US" dirty="0">
                <a:solidFill>
                  <a:srgbClr val="FF0000"/>
                </a:solidFill>
                <a:latin typeface="+mn-ea"/>
                <a:ea typeface="+mn-ea"/>
                <a:cs typeface="Times New Roman" panose="02020603050405020304" pitchFamily="18" charset="0"/>
              </a:rPr>
              <a:t>運航管理者と船長は協議せずに運航を開始</a:t>
            </a:r>
            <a:r>
              <a:rPr lang="ja-JP" altLang="en-US" dirty="0">
                <a:solidFill>
                  <a:schemeClr val="tx1"/>
                </a:solidFill>
                <a:latin typeface="+mn-ea"/>
                <a:ea typeface="+mn-ea"/>
                <a:cs typeface="Times New Roman" panose="02020603050405020304" pitchFamily="18" charset="0"/>
              </a:rPr>
              <a:t>をしたところ、</a:t>
            </a:r>
            <a:r>
              <a:rPr lang="ja-JP" altLang="en-US" dirty="0">
                <a:solidFill>
                  <a:schemeClr val="tx1"/>
                </a:solidFill>
                <a:latin typeface="+mn-ea"/>
                <a:ea typeface="+mn-ea"/>
              </a:rPr>
              <a:t>乗員・乗客数名を乗せた旅客船が、発生水域を航行中に船首右舷に波を受けてガラスが破損し、破損部より海水が流入した。　　</a:t>
            </a:r>
            <a:endParaRPr lang="en-US" altLang="ja-JP" dirty="0">
              <a:solidFill>
                <a:schemeClr val="tx1"/>
              </a:solidFill>
              <a:latin typeface="+mn-ea"/>
              <a:ea typeface="+mn-ea"/>
            </a:endParaRPr>
          </a:p>
          <a:p>
            <a:pPr eaLnBrk="1" hangingPunct="1">
              <a:defRPr/>
            </a:pPr>
            <a:r>
              <a:rPr lang="ja-JP" altLang="en-US" dirty="0">
                <a:solidFill>
                  <a:schemeClr val="tx1"/>
                </a:solidFill>
                <a:latin typeface="+mn-ea"/>
                <a:ea typeface="+mn-ea"/>
              </a:rPr>
              <a:t>　乗客等に怪我は無かった。</a:t>
            </a:r>
            <a:endParaRPr lang="en-US" altLang="ja-JP" b="1" dirty="0">
              <a:solidFill>
                <a:schemeClr val="tx1"/>
              </a:solidFill>
              <a:latin typeface="+mn-ea"/>
              <a:ea typeface="+mn-ea"/>
            </a:endParaRPr>
          </a:p>
          <a:p>
            <a:pPr eaLnBrk="1" hangingPunct="1">
              <a:defRPr/>
            </a:pPr>
            <a:r>
              <a:rPr lang="ja-JP" altLang="en-US" sz="1800" dirty="0">
                <a:solidFill>
                  <a:schemeClr val="tx1"/>
                </a:solidFill>
                <a:latin typeface="+mn-ea"/>
                <a:ea typeface="+mn-ea"/>
              </a:rPr>
              <a:t>　　</a:t>
            </a:r>
            <a:endParaRPr lang="en-US" altLang="ja-JP" sz="2000" dirty="0">
              <a:solidFill>
                <a:schemeClr val="tx1"/>
              </a:solidFill>
              <a:latin typeface="+mn-ea"/>
              <a:ea typeface="+mn-ea"/>
            </a:endParaRPr>
          </a:p>
        </p:txBody>
      </p:sp>
      <p:sp>
        <p:nvSpPr>
          <p:cNvPr id="3" name="テキスト ボックス 2">
            <a:extLst>
              <a:ext uri="{FF2B5EF4-FFF2-40B4-BE49-F238E27FC236}">
                <a16:creationId xmlns:a16="http://schemas.microsoft.com/office/drawing/2014/main" id="{A743DEEC-1AF5-C91B-AF1C-2F7C4BDD1E48}"/>
              </a:ext>
            </a:extLst>
          </p:cNvPr>
          <p:cNvSpPr txBox="1"/>
          <p:nvPr/>
        </p:nvSpPr>
        <p:spPr>
          <a:xfrm>
            <a:off x="323528" y="5067601"/>
            <a:ext cx="7947773" cy="954107"/>
          </a:xfrm>
          <a:prstGeom prst="rect">
            <a:avLst/>
          </a:prstGeom>
          <a:noFill/>
        </p:spPr>
        <p:txBody>
          <a:bodyPr wrap="square">
            <a:spAutoFit/>
          </a:bodyPr>
          <a:lstStyle/>
          <a:p>
            <a:pPr eaLnBrk="1" hangingPunct="1">
              <a:defRPr/>
            </a:pPr>
            <a:r>
              <a:rPr lang="en-US" altLang="ja-JP" sz="2800" b="1" dirty="0">
                <a:solidFill>
                  <a:srgbClr val="FF0000"/>
                </a:solidFill>
                <a:latin typeface="+mn-ea"/>
                <a:ea typeface="+mn-ea"/>
              </a:rPr>
              <a:t>《</a:t>
            </a:r>
            <a:r>
              <a:rPr lang="ja-JP" altLang="en-US" sz="2800" b="1" dirty="0">
                <a:solidFill>
                  <a:srgbClr val="FF0000"/>
                </a:solidFill>
                <a:latin typeface="+mn-ea"/>
                <a:ea typeface="+mn-ea"/>
              </a:rPr>
              <a:t>発生原因</a:t>
            </a:r>
            <a:r>
              <a:rPr lang="en-US" altLang="ja-JP" sz="2800" b="1" dirty="0">
                <a:solidFill>
                  <a:srgbClr val="FF0000"/>
                </a:solidFill>
                <a:latin typeface="+mn-ea"/>
                <a:ea typeface="+mn-ea"/>
              </a:rPr>
              <a:t>》</a:t>
            </a:r>
          </a:p>
          <a:p>
            <a:pPr eaLnBrk="1" hangingPunct="1">
              <a:defRPr/>
            </a:pPr>
            <a:r>
              <a:rPr lang="ja-JP" altLang="en-US" sz="2800" dirty="0">
                <a:latin typeface="+mn-ea"/>
                <a:ea typeface="+mn-ea"/>
                <a:cs typeface="Times New Roman" panose="02020603050405020304" pitchFamily="18" charset="0"/>
              </a:rPr>
              <a:t>。</a:t>
            </a:r>
            <a:r>
              <a:rPr lang="ja-JP" altLang="en-US" sz="2800" dirty="0"/>
              <a:t>運航の可否判断が適切に行われていなかった。</a:t>
            </a:r>
            <a:endParaRPr lang="en-US" altLang="ja-JP" sz="2800" dirty="0">
              <a:latin typeface="+mn-ea"/>
              <a:ea typeface="+mn-ea"/>
            </a:endParaRPr>
          </a:p>
        </p:txBody>
      </p:sp>
      <p:sp>
        <p:nvSpPr>
          <p:cNvPr id="4" name="スライド番号プレースホルダー 3">
            <a:extLst>
              <a:ext uri="{FF2B5EF4-FFF2-40B4-BE49-F238E27FC236}">
                <a16:creationId xmlns:a16="http://schemas.microsoft.com/office/drawing/2014/main" id="{0B0ECF41-EBD1-0DA3-B13C-9F7837ACD2DD}"/>
              </a:ext>
            </a:extLst>
          </p:cNvPr>
          <p:cNvSpPr>
            <a:spLocks noGrp="1"/>
          </p:cNvSpPr>
          <p:nvPr>
            <p:ph type="sldNum" sz="quarter" idx="12"/>
          </p:nvPr>
        </p:nvSpPr>
        <p:spPr/>
        <p:txBody>
          <a:bodyPr/>
          <a:lstStyle/>
          <a:p>
            <a:pPr>
              <a:defRPr/>
            </a:pPr>
            <a:fld id="{651FC12D-27C1-4F31-90C9-A93D49E44687}" type="slidenum">
              <a:rPr lang="en-US" altLang="ja-JP" smtClean="0"/>
              <a:pPr>
                <a:defRPr/>
              </a:pPr>
              <a:t>18</a:t>
            </a:fld>
            <a:endParaRPr lang="en-US" altLang="ja-JP"/>
          </a:p>
        </p:txBody>
      </p:sp>
      <p:pic>
        <p:nvPicPr>
          <p:cNvPr id="5" name="録音したサウンド">
            <a:hlinkClick r:id="" action="ppaction://media"/>
            <a:extLst>
              <a:ext uri="{FF2B5EF4-FFF2-40B4-BE49-F238E27FC236}">
                <a16:creationId xmlns:a16="http://schemas.microsoft.com/office/drawing/2014/main" id="{C9C1BB58-F78E-4CB2-0DE4-EB022F41D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8802" y="5057291"/>
            <a:ext cx="487363" cy="487363"/>
          </a:xfrm>
          <a:prstGeom prst="rect">
            <a:avLst/>
          </a:prstGeom>
        </p:spPr>
      </p:pic>
    </p:spTree>
    <p:extLst>
      <p:ext uri="{BB962C8B-B14F-4D97-AF65-F5344CB8AC3E}">
        <p14:creationId xmlns:p14="http://schemas.microsoft.com/office/powerpoint/2010/main" val="3972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F6B2A-7035-8841-B427-C542C25B8F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56FCC9-B734-7CB0-F3C4-87E81DB1D62B}"/>
              </a:ext>
            </a:extLst>
          </p:cNvPr>
          <p:cNvSpPr>
            <a:spLocks noGrp="1"/>
          </p:cNvSpPr>
          <p:nvPr>
            <p:ph type="title"/>
          </p:nvPr>
        </p:nvSpPr>
        <p:spPr/>
        <p:txBody>
          <a:bodyPr/>
          <a:lstStyle/>
          <a:p>
            <a:r>
              <a:rPr kumimoji="1" lang="ja-JP" altLang="en-US" b="1" dirty="0"/>
              <a:t>事故事例①運行可否判断にかかる事項</a:t>
            </a:r>
          </a:p>
        </p:txBody>
      </p:sp>
      <p:sp>
        <p:nvSpPr>
          <p:cNvPr id="4" name="テキスト ボックス 3">
            <a:extLst>
              <a:ext uri="{FF2B5EF4-FFF2-40B4-BE49-F238E27FC236}">
                <a16:creationId xmlns:a16="http://schemas.microsoft.com/office/drawing/2014/main" id="{A6A62A98-FC68-861A-2492-D7DAC70BBEE3}"/>
              </a:ext>
            </a:extLst>
          </p:cNvPr>
          <p:cNvSpPr txBox="1"/>
          <p:nvPr/>
        </p:nvSpPr>
        <p:spPr>
          <a:xfrm>
            <a:off x="491616" y="1093523"/>
            <a:ext cx="8040824" cy="5078313"/>
          </a:xfrm>
          <a:prstGeom prst="rect">
            <a:avLst/>
          </a:prstGeom>
          <a:noFill/>
        </p:spPr>
        <p:txBody>
          <a:bodyPr wrap="square">
            <a:spAutoFit/>
          </a:bodyPr>
          <a:lstStyle/>
          <a:p>
            <a:pPr eaLnBrk="1" hangingPunct="1">
              <a:defRPr/>
            </a:pPr>
            <a:r>
              <a:rPr lang="en-US" altLang="ja-JP" sz="2800" b="1" dirty="0">
                <a:solidFill>
                  <a:srgbClr val="FF0000"/>
                </a:solidFill>
                <a:latin typeface="+mn-ea"/>
                <a:ea typeface="+mn-ea"/>
              </a:rPr>
              <a:t>《</a:t>
            </a:r>
            <a:r>
              <a:rPr lang="ja-JP" altLang="en-US" sz="2800" b="1" dirty="0">
                <a:solidFill>
                  <a:srgbClr val="FF0000"/>
                </a:solidFill>
                <a:latin typeface="+mn-ea"/>
                <a:ea typeface="+mn-ea"/>
              </a:rPr>
              <a:t>命令内容（抜粋）</a:t>
            </a:r>
            <a:r>
              <a:rPr lang="en-US" altLang="ja-JP" sz="2800" b="1" dirty="0">
                <a:solidFill>
                  <a:srgbClr val="FF0000"/>
                </a:solidFill>
                <a:latin typeface="+mn-ea"/>
                <a:ea typeface="+mn-ea"/>
              </a:rPr>
              <a:t>》</a:t>
            </a:r>
            <a:endParaRPr lang="en-US" altLang="ja-JP" sz="2400" b="1" dirty="0">
              <a:solidFill>
                <a:srgbClr val="FF0000"/>
              </a:solidFill>
              <a:latin typeface="+mn-ea"/>
              <a:ea typeface="+mn-ea"/>
            </a:endParaRPr>
          </a:p>
          <a:p>
            <a:pPr eaLnBrk="1" hangingPunct="1">
              <a:defRPr/>
            </a:pPr>
            <a:r>
              <a:rPr lang="ja-JP" altLang="en-US" sz="2400" b="1" dirty="0">
                <a:solidFill>
                  <a:srgbClr val="4087C8"/>
                </a:solidFill>
              </a:rPr>
              <a:t>〇その１</a:t>
            </a:r>
            <a:endParaRPr lang="en-US" altLang="ja-JP" sz="2400" b="1" dirty="0">
              <a:solidFill>
                <a:srgbClr val="4087C8"/>
              </a:solidFill>
            </a:endParaRPr>
          </a:p>
          <a:p>
            <a:pPr eaLnBrk="1" hangingPunct="1">
              <a:defRPr/>
            </a:pPr>
            <a:r>
              <a:rPr lang="ja-JP" altLang="en-US" sz="2400" dirty="0"/>
              <a:t>　</a:t>
            </a:r>
            <a:r>
              <a:rPr lang="ja-JP" altLang="en-US" sz="2400" dirty="0">
                <a:latin typeface="+mn-ea"/>
                <a:ea typeface="+mn-ea"/>
              </a:rPr>
              <a:t>船長は、安全管理規程第２４条に基づき、適時、</a:t>
            </a:r>
            <a:r>
              <a:rPr lang="ja-JP" altLang="en-US" sz="2400" dirty="0">
                <a:solidFill>
                  <a:srgbClr val="FF0000"/>
                </a:solidFill>
                <a:latin typeface="+mn-ea"/>
                <a:ea typeface="+mn-ea"/>
              </a:rPr>
              <a:t>運航の可否判断を行い</a:t>
            </a:r>
            <a:r>
              <a:rPr lang="ja-JP" altLang="en-US" sz="2400" dirty="0">
                <a:latin typeface="+mn-ea"/>
                <a:ea typeface="+mn-ea"/>
              </a:rPr>
              <a:t>、気象・海象が一定の条件に達するおそれがあると認めるときは、</a:t>
            </a:r>
            <a:r>
              <a:rPr lang="ja-JP" altLang="en-US" sz="2400" dirty="0">
                <a:solidFill>
                  <a:srgbClr val="FF0000"/>
                </a:solidFill>
                <a:latin typeface="+mn-ea"/>
                <a:ea typeface="+mn-ea"/>
              </a:rPr>
              <a:t>運航中止の措置をとる</a:t>
            </a:r>
            <a:r>
              <a:rPr lang="ja-JP" altLang="en-US" sz="2400" dirty="0">
                <a:latin typeface="+mn-ea"/>
                <a:ea typeface="+mn-ea"/>
              </a:rPr>
              <a:t>こと。</a:t>
            </a:r>
            <a:endParaRPr lang="en-US" altLang="ja-JP" sz="2400" dirty="0">
              <a:latin typeface="+mn-ea"/>
              <a:ea typeface="+mn-ea"/>
            </a:endParaRPr>
          </a:p>
          <a:p>
            <a:pPr eaLnBrk="1" hangingPunct="1">
              <a:defRPr/>
            </a:pPr>
            <a:r>
              <a:rPr lang="ja-JP" altLang="en-US" sz="2400" dirty="0">
                <a:latin typeface="+mn-ea"/>
                <a:ea typeface="+mn-ea"/>
              </a:rPr>
              <a:t>　また、船長は、運航中止に係る判断が困難であると認めるときは、運航管理者と協議するとともに、船長及び運航管理者 は、運航中止に係る協議において、両者の意見が異なるときは、運航を中止すること。</a:t>
            </a:r>
            <a:endParaRPr lang="en-US" altLang="ja-JP" sz="2400" dirty="0">
              <a:latin typeface="+mn-ea"/>
              <a:ea typeface="+mn-ea"/>
            </a:endParaRPr>
          </a:p>
          <a:p>
            <a:pPr eaLnBrk="1" hangingPunct="1">
              <a:defRPr/>
            </a:pPr>
            <a:r>
              <a:rPr lang="ja-JP" altLang="en-US" sz="2400" b="1" dirty="0">
                <a:solidFill>
                  <a:srgbClr val="4087C8"/>
                </a:solidFill>
              </a:rPr>
              <a:t>〇その２</a:t>
            </a:r>
            <a:endParaRPr lang="en-US" altLang="ja-JP" sz="2400" b="1" dirty="0">
              <a:solidFill>
                <a:srgbClr val="4087C8"/>
              </a:solidFill>
            </a:endParaRPr>
          </a:p>
          <a:p>
            <a:pPr eaLnBrk="1" hangingPunct="1">
              <a:defRPr/>
            </a:pPr>
            <a:r>
              <a:rPr lang="ja-JP" altLang="en-US" sz="2400" dirty="0"/>
              <a:t>　運航管理者及び船長は、安全管理規程第２８条に基づき、運航中止基準に係る情報、運航の可否判断の協議の結果等を</a:t>
            </a:r>
            <a:r>
              <a:rPr lang="ja-JP" altLang="en-US" sz="2400" dirty="0">
                <a:solidFill>
                  <a:srgbClr val="FF0000"/>
                </a:solidFill>
              </a:rPr>
              <a:t>適切に記録</a:t>
            </a:r>
            <a:r>
              <a:rPr lang="ja-JP" altLang="en-US" sz="2400" dirty="0"/>
              <a:t>すること。</a:t>
            </a:r>
            <a:endParaRPr lang="en-US" altLang="ja-JP" sz="2400" b="1" dirty="0">
              <a:solidFill>
                <a:schemeClr val="tx1"/>
              </a:solidFill>
              <a:latin typeface="+mn-ea"/>
              <a:ea typeface="+mn-ea"/>
            </a:endParaRPr>
          </a:p>
        </p:txBody>
      </p:sp>
      <p:sp>
        <p:nvSpPr>
          <p:cNvPr id="3" name="スライド番号プレースホルダー 2">
            <a:extLst>
              <a:ext uri="{FF2B5EF4-FFF2-40B4-BE49-F238E27FC236}">
                <a16:creationId xmlns:a16="http://schemas.microsoft.com/office/drawing/2014/main" id="{8F0179E0-A13D-35EA-3C09-028C0A2EDC7F}"/>
              </a:ext>
            </a:extLst>
          </p:cNvPr>
          <p:cNvSpPr>
            <a:spLocks noGrp="1"/>
          </p:cNvSpPr>
          <p:nvPr>
            <p:ph type="sldNum" sz="quarter" idx="12"/>
          </p:nvPr>
        </p:nvSpPr>
        <p:spPr/>
        <p:txBody>
          <a:bodyPr/>
          <a:lstStyle/>
          <a:p>
            <a:pPr>
              <a:defRPr/>
            </a:pPr>
            <a:fld id="{651FC12D-27C1-4F31-90C9-A93D49E44687}" type="slidenum">
              <a:rPr lang="en-US" altLang="ja-JP" smtClean="0"/>
              <a:pPr>
                <a:defRPr/>
              </a:pPr>
              <a:t>19</a:t>
            </a:fld>
            <a:endParaRPr lang="en-US" altLang="ja-JP"/>
          </a:p>
        </p:txBody>
      </p:sp>
      <p:pic>
        <p:nvPicPr>
          <p:cNvPr id="5" name="録音したサウンド">
            <a:hlinkClick r:id="" action="ppaction://media"/>
            <a:extLst>
              <a:ext uri="{FF2B5EF4-FFF2-40B4-BE49-F238E27FC236}">
                <a16:creationId xmlns:a16="http://schemas.microsoft.com/office/drawing/2014/main" id="{94DCACBF-C5B7-AA61-A25F-E2D0EAA0F7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4221088"/>
            <a:ext cx="487363" cy="487363"/>
          </a:xfrm>
          <a:prstGeom prst="rect">
            <a:avLst/>
          </a:prstGeom>
        </p:spPr>
      </p:pic>
      <p:pic>
        <p:nvPicPr>
          <p:cNvPr id="6" name="録音したサウンド">
            <a:hlinkClick r:id="" action="ppaction://media"/>
            <a:extLst>
              <a:ext uri="{FF2B5EF4-FFF2-40B4-BE49-F238E27FC236}">
                <a16:creationId xmlns:a16="http://schemas.microsoft.com/office/drawing/2014/main" id="{29E81F2C-AF4F-0DBE-9588-8593C8902EE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956375" y="5764477"/>
            <a:ext cx="487363" cy="487363"/>
          </a:xfrm>
          <a:prstGeom prst="rect">
            <a:avLst/>
          </a:prstGeom>
        </p:spPr>
      </p:pic>
    </p:spTree>
    <p:extLst>
      <p:ext uri="{BB962C8B-B14F-4D97-AF65-F5344CB8AC3E}">
        <p14:creationId xmlns:p14="http://schemas.microsoft.com/office/powerpoint/2010/main" val="80752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049147" y="1767277"/>
            <a:ext cx="7311582" cy="2721001"/>
          </a:xfrm>
          <a:prstGeom prst="rect">
            <a:avLst/>
          </a:prstGeom>
          <a:noFill/>
        </p:spPr>
        <p:txBody>
          <a:bodyPr wrap="square" rtlCol="0">
            <a:spAutoFit/>
          </a:bodyPr>
          <a:lstStyle/>
          <a:p>
            <a:pPr marL="316531" indent="-316531">
              <a:spcAft>
                <a:spcPts val="1108"/>
              </a:spcAft>
              <a:buFont typeface="+mj-lt"/>
              <a:buAutoNum type="arabicPeriod"/>
            </a:pPr>
            <a:endParaRPr lang="en-US" altLang="ja-JP" sz="2215" dirty="0"/>
          </a:p>
          <a:p>
            <a:pPr marL="316531" indent="-316531">
              <a:spcAft>
                <a:spcPts val="1108"/>
              </a:spcAft>
              <a:buFont typeface="+mj-lt"/>
              <a:buAutoNum type="arabicPeriod"/>
            </a:pPr>
            <a:r>
              <a:rPr lang="ja-JP" altLang="en-US" sz="2800" dirty="0"/>
              <a:t>安全管理規程の根拠法令（海上運送法）</a:t>
            </a:r>
          </a:p>
          <a:p>
            <a:pPr marL="316531" indent="-316531">
              <a:spcAft>
                <a:spcPts val="1108"/>
              </a:spcAft>
              <a:buFont typeface="+mj-lt"/>
              <a:buAutoNum type="arabicPeriod"/>
            </a:pPr>
            <a:r>
              <a:rPr lang="ja-JP" altLang="en-US" sz="2800" dirty="0"/>
              <a:t>安全管理規程のひな形</a:t>
            </a:r>
            <a:endParaRPr lang="en-US" altLang="ja-JP" sz="2800" dirty="0"/>
          </a:p>
          <a:p>
            <a:pPr marL="316531" indent="-316531">
              <a:spcAft>
                <a:spcPts val="1108"/>
              </a:spcAft>
              <a:buFont typeface="+mj-lt"/>
              <a:buAutoNum type="arabicPeriod"/>
            </a:pPr>
            <a:r>
              <a:rPr lang="ja-JP" altLang="en-US" sz="2800" dirty="0"/>
              <a:t>安全管理規程の主な変遷</a:t>
            </a:r>
            <a:endParaRPr lang="en-US" altLang="ja-JP" sz="2800" dirty="0"/>
          </a:p>
          <a:p>
            <a:pPr marL="316531" indent="-316531">
              <a:spcAft>
                <a:spcPts val="1108"/>
              </a:spcAft>
              <a:buFont typeface="+mj-lt"/>
              <a:buAutoNum type="arabicPeriod"/>
            </a:pPr>
            <a:r>
              <a:rPr lang="ja-JP" altLang="en-US" sz="2800" dirty="0"/>
              <a:t>事故事例</a:t>
            </a:r>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51696" y="263769"/>
            <a:ext cx="7008935" cy="439615"/>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2</a:t>
            </a:fld>
            <a:endParaRPr lang="en-US" altLang="ja-JP"/>
          </a:p>
        </p:txBody>
      </p:sp>
      <p:pic>
        <p:nvPicPr>
          <p:cNvPr id="3" name="録音したサウンド">
            <a:hlinkClick r:id="" action="ppaction://media"/>
            <a:extLst>
              <a:ext uri="{FF2B5EF4-FFF2-40B4-BE49-F238E27FC236}">
                <a16:creationId xmlns:a16="http://schemas.microsoft.com/office/drawing/2014/main" id="{409A8B30-0F62-67B2-9DB4-FEA2D149B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05264"/>
            <a:ext cx="487363" cy="487363"/>
          </a:xfrm>
          <a:prstGeom prst="rect">
            <a:avLst/>
          </a:prstGeom>
        </p:spPr>
      </p:pic>
    </p:spTree>
    <p:extLst>
      <p:ext uri="{BB962C8B-B14F-4D97-AF65-F5344CB8AC3E}">
        <p14:creationId xmlns:p14="http://schemas.microsoft.com/office/powerpoint/2010/main" val="15225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0687B-706A-70A5-BB94-386604D5857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83F1134-0872-0CAE-9045-6B932DD8CF7B}"/>
              </a:ext>
            </a:extLst>
          </p:cNvPr>
          <p:cNvSpPr>
            <a:spLocks noGrp="1"/>
          </p:cNvSpPr>
          <p:nvPr>
            <p:ph type="title"/>
          </p:nvPr>
        </p:nvSpPr>
        <p:spPr/>
        <p:txBody>
          <a:bodyPr/>
          <a:lstStyle/>
          <a:p>
            <a:r>
              <a:rPr kumimoji="1" lang="ja-JP" altLang="en-US" b="1" dirty="0"/>
              <a:t>事故事例①運行可否判断にかかる事項</a:t>
            </a:r>
          </a:p>
        </p:txBody>
      </p:sp>
      <p:sp>
        <p:nvSpPr>
          <p:cNvPr id="4" name="テキスト ボックス 3">
            <a:extLst>
              <a:ext uri="{FF2B5EF4-FFF2-40B4-BE49-F238E27FC236}">
                <a16:creationId xmlns:a16="http://schemas.microsoft.com/office/drawing/2014/main" id="{8471C0B8-0F87-B025-3521-CE6C55A5D043}"/>
              </a:ext>
            </a:extLst>
          </p:cNvPr>
          <p:cNvSpPr txBox="1"/>
          <p:nvPr/>
        </p:nvSpPr>
        <p:spPr>
          <a:xfrm>
            <a:off x="491616" y="1093523"/>
            <a:ext cx="8040824" cy="5447645"/>
          </a:xfrm>
          <a:prstGeom prst="rect">
            <a:avLst/>
          </a:prstGeom>
          <a:noFill/>
        </p:spPr>
        <p:txBody>
          <a:bodyPr wrap="square">
            <a:spAutoFit/>
          </a:bodyPr>
          <a:lstStyle/>
          <a:p>
            <a:pPr eaLnBrk="1" hangingPunct="1">
              <a:defRPr/>
            </a:pPr>
            <a:r>
              <a:rPr lang="en-US" altLang="ja-JP" sz="2800" b="1" dirty="0">
                <a:solidFill>
                  <a:srgbClr val="FF0000"/>
                </a:solidFill>
                <a:latin typeface="+mn-ea"/>
                <a:ea typeface="+mn-ea"/>
              </a:rPr>
              <a:t>《</a:t>
            </a:r>
            <a:r>
              <a:rPr lang="ja-JP" altLang="en-US" sz="2800" b="1" dirty="0">
                <a:solidFill>
                  <a:srgbClr val="FF0000"/>
                </a:solidFill>
                <a:latin typeface="+mn-ea"/>
                <a:ea typeface="+mn-ea"/>
              </a:rPr>
              <a:t>命令内容（抜粋）</a:t>
            </a:r>
            <a:r>
              <a:rPr lang="en-US" altLang="ja-JP" sz="2800" b="1" dirty="0">
                <a:solidFill>
                  <a:srgbClr val="FF0000"/>
                </a:solidFill>
                <a:latin typeface="+mn-ea"/>
                <a:ea typeface="+mn-ea"/>
              </a:rPr>
              <a:t>》</a:t>
            </a:r>
          </a:p>
          <a:p>
            <a:pPr eaLnBrk="1" hangingPunct="1">
              <a:defRPr/>
            </a:pPr>
            <a:r>
              <a:rPr lang="ja-JP" altLang="en-US" sz="2400" b="1" dirty="0">
                <a:solidFill>
                  <a:srgbClr val="4087C8"/>
                </a:solidFill>
                <a:latin typeface="+mn-ea"/>
                <a:ea typeface="+mn-ea"/>
              </a:rPr>
              <a:t>〇その３</a:t>
            </a:r>
            <a:endParaRPr lang="en-US" altLang="ja-JP" sz="2400" b="1" dirty="0">
              <a:solidFill>
                <a:srgbClr val="4087C8"/>
              </a:solidFill>
              <a:latin typeface="+mn-ea"/>
              <a:ea typeface="+mn-ea"/>
            </a:endParaRPr>
          </a:p>
          <a:p>
            <a:pPr eaLnBrk="1" hangingPunct="1">
              <a:defRPr/>
            </a:pPr>
            <a:r>
              <a:rPr lang="ja-JP" altLang="en-US" sz="2400" b="1" dirty="0">
                <a:solidFill>
                  <a:schemeClr val="tx1"/>
                </a:solidFill>
                <a:latin typeface="+mn-ea"/>
                <a:ea typeface="+mn-ea"/>
              </a:rPr>
              <a:t>　</a:t>
            </a:r>
            <a:r>
              <a:rPr lang="ja-JP" altLang="en-US" sz="2400" dirty="0">
                <a:latin typeface="+mn-ea"/>
                <a:ea typeface="+mn-ea"/>
              </a:rPr>
              <a:t>経営トップは、事案の再発防止策を策定し、適切な安全管理体制を確立するとともに、事案の再発防止に向けて、安全管理規程第４条に基づき、輸送の安全を確保するため、</a:t>
            </a:r>
            <a:r>
              <a:rPr lang="ja-JP" altLang="en-US" sz="2400" dirty="0">
                <a:solidFill>
                  <a:srgbClr val="FF0000"/>
                </a:solidFill>
                <a:latin typeface="+mn-ea"/>
                <a:ea typeface="+mn-ea"/>
              </a:rPr>
              <a:t>関係法令及び安全管理規程の遵守</a:t>
            </a:r>
            <a:r>
              <a:rPr lang="ja-JP" altLang="en-US" sz="2400" dirty="0">
                <a:latin typeface="+mn-ea"/>
                <a:ea typeface="+mn-ea"/>
              </a:rPr>
              <a:t>と</a:t>
            </a:r>
            <a:r>
              <a:rPr lang="ja-JP" altLang="en-US" sz="2400" dirty="0">
                <a:solidFill>
                  <a:srgbClr val="FF0000"/>
                </a:solidFill>
                <a:latin typeface="+mn-ea"/>
                <a:ea typeface="+mn-ea"/>
              </a:rPr>
              <a:t>安全最優先の原則を徹底</a:t>
            </a:r>
            <a:r>
              <a:rPr lang="ja-JP" altLang="en-US" sz="2400" dirty="0">
                <a:latin typeface="+mn-ea"/>
                <a:ea typeface="+mn-ea"/>
              </a:rPr>
              <a:t>すること等について、主体的に関与し、</a:t>
            </a:r>
            <a:r>
              <a:rPr lang="ja-JP" altLang="en-US" sz="2400" dirty="0">
                <a:solidFill>
                  <a:srgbClr val="FF0000"/>
                </a:solidFill>
                <a:latin typeface="+mn-ea"/>
                <a:ea typeface="+mn-ea"/>
              </a:rPr>
              <a:t>安全マネジメ ント体制を適切に運営</a:t>
            </a:r>
            <a:r>
              <a:rPr lang="ja-JP" altLang="en-US" sz="2400" dirty="0">
                <a:latin typeface="+mn-ea"/>
                <a:ea typeface="+mn-ea"/>
              </a:rPr>
              <a:t>すること。</a:t>
            </a:r>
            <a:endParaRPr lang="en-US" altLang="ja-JP" sz="2400" dirty="0">
              <a:latin typeface="+mn-ea"/>
              <a:ea typeface="+mn-ea"/>
            </a:endParaRPr>
          </a:p>
          <a:p>
            <a:pPr eaLnBrk="1" hangingPunct="1">
              <a:defRPr/>
            </a:pPr>
            <a:r>
              <a:rPr lang="ja-JP" altLang="en-US" sz="2400" b="1" dirty="0">
                <a:solidFill>
                  <a:srgbClr val="4087C8"/>
                </a:solidFill>
                <a:latin typeface="+mn-ea"/>
                <a:ea typeface="+mn-ea"/>
              </a:rPr>
              <a:t>〇その４</a:t>
            </a:r>
            <a:endParaRPr lang="en-US" altLang="ja-JP" sz="2400" b="1" dirty="0">
              <a:solidFill>
                <a:srgbClr val="4087C8"/>
              </a:solidFill>
              <a:latin typeface="+mn-ea"/>
              <a:ea typeface="+mn-ea"/>
            </a:endParaRPr>
          </a:p>
          <a:p>
            <a:pPr eaLnBrk="1" hangingPunct="1">
              <a:defRPr/>
            </a:pPr>
            <a:r>
              <a:rPr lang="ja-JP" altLang="en-US" sz="2400" b="1" dirty="0">
                <a:latin typeface="+mn-ea"/>
                <a:ea typeface="+mn-ea"/>
              </a:rPr>
              <a:t>　</a:t>
            </a:r>
            <a:r>
              <a:rPr lang="ja-JP" altLang="en-US" sz="2400" dirty="0">
                <a:latin typeface="+mn-ea"/>
                <a:ea typeface="+mn-ea"/>
              </a:rPr>
              <a:t>安全統括管理者及び運航管理者は、安全管理規程第１７条及び第１８条に基づく自らの責務を再認識するとともに、事案の再発防止のため、安全管理規程第５２条に基づき、関係法令及び安全管理規程について、理解しやすい具体的な</a:t>
            </a:r>
            <a:r>
              <a:rPr lang="ja-JP" altLang="en-US" sz="2400" dirty="0">
                <a:solidFill>
                  <a:srgbClr val="FF0000"/>
                </a:solidFill>
                <a:latin typeface="+mn-ea"/>
                <a:ea typeface="+mn-ea"/>
              </a:rPr>
              <a:t>安全教育を速やかに実施</a:t>
            </a:r>
            <a:r>
              <a:rPr lang="ja-JP" altLang="en-US" sz="2400" dirty="0">
                <a:latin typeface="+mn-ea"/>
                <a:ea typeface="+mn-ea"/>
              </a:rPr>
              <a:t>し、その周知徹底を図ること。</a:t>
            </a:r>
            <a:endParaRPr lang="en-US" altLang="ja-JP" sz="2400" b="1" dirty="0">
              <a:solidFill>
                <a:schemeClr val="tx1"/>
              </a:solidFill>
              <a:latin typeface="+mn-ea"/>
              <a:ea typeface="+mn-ea"/>
            </a:endParaRPr>
          </a:p>
        </p:txBody>
      </p:sp>
      <p:sp>
        <p:nvSpPr>
          <p:cNvPr id="3" name="スライド番号プレースホルダー 2">
            <a:extLst>
              <a:ext uri="{FF2B5EF4-FFF2-40B4-BE49-F238E27FC236}">
                <a16:creationId xmlns:a16="http://schemas.microsoft.com/office/drawing/2014/main" id="{3EEC17AC-9970-384A-E3C6-774B0A6F3055}"/>
              </a:ext>
            </a:extLst>
          </p:cNvPr>
          <p:cNvSpPr>
            <a:spLocks noGrp="1"/>
          </p:cNvSpPr>
          <p:nvPr>
            <p:ph type="sldNum" sz="quarter" idx="12"/>
          </p:nvPr>
        </p:nvSpPr>
        <p:spPr/>
        <p:txBody>
          <a:bodyPr/>
          <a:lstStyle/>
          <a:p>
            <a:pPr>
              <a:defRPr/>
            </a:pPr>
            <a:fld id="{651FC12D-27C1-4F31-90C9-A93D49E44687}" type="slidenum">
              <a:rPr lang="en-US" altLang="ja-JP" smtClean="0"/>
              <a:pPr>
                <a:defRPr/>
              </a:pPr>
              <a:t>20</a:t>
            </a:fld>
            <a:endParaRPr lang="en-US" altLang="ja-JP"/>
          </a:p>
        </p:txBody>
      </p:sp>
      <p:pic>
        <p:nvPicPr>
          <p:cNvPr id="5" name="録音したサウンド">
            <a:hlinkClick r:id="" action="ppaction://media"/>
            <a:extLst>
              <a:ext uri="{FF2B5EF4-FFF2-40B4-BE49-F238E27FC236}">
                <a16:creationId xmlns:a16="http://schemas.microsoft.com/office/drawing/2014/main" id="{A8D289FF-865D-F523-3F2E-9FD6D714EE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077" y="3827633"/>
            <a:ext cx="487363" cy="487363"/>
          </a:xfrm>
          <a:prstGeom prst="rect">
            <a:avLst/>
          </a:prstGeom>
        </p:spPr>
      </p:pic>
      <p:pic>
        <p:nvPicPr>
          <p:cNvPr id="6" name="録音したサウンド">
            <a:hlinkClick r:id="" action="ppaction://media"/>
            <a:extLst>
              <a:ext uri="{FF2B5EF4-FFF2-40B4-BE49-F238E27FC236}">
                <a16:creationId xmlns:a16="http://schemas.microsoft.com/office/drawing/2014/main" id="{D23678A4-E106-7172-E281-CA89B79AEDD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44283" y="6046812"/>
            <a:ext cx="487363" cy="487363"/>
          </a:xfrm>
          <a:prstGeom prst="rect">
            <a:avLst/>
          </a:prstGeom>
        </p:spPr>
      </p:pic>
    </p:spTree>
    <p:extLst>
      <p:ext uri="{BB962C8B-B14F-4D97-AF65-F5344CB8AC3E}">
        <p14:creationId xmlns:p14="http://schemas.microsoft.com/office/powerpoint/2010/main" val="21456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B473-476A-F409-FC2A-462E5A85FE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13EA02F-44DA-FE30-5462-658FB1D562BF}"/>
              </a:ext>
            </a:extLst>
          </p:cNvPr>
          <p:cNvSpPr>
            <a:spLocks noGrp="1"/>
          </p:cNvSpPr>
          <p:nvPr>
            <p:ph type="title"/>
          </p:nvPr>
        </p:nvSpPr>
        <p:spPr/>
        <p:txBody>
          <a:bodyPr/>
          <a:lstStyle/>
          <a:p>
            <a:r>
              <a:rPr lang="ja-JP" altLang="en-US" b="1" dirty="0"/>
              <a:t>事故事例②法定職員にかかる事項</a:t>
            </a:r>
            <a:endParaRPr kumimoji="1" lang="ja-JP" altLang="en-US" b="1" dirty="0"/>
          </a:p>
        </p:txBody>
      </p:sp>
      <p:sp>
        <p:nvSpPr>
          <p:cNvPr id="11" name="Rectangle 2">
            <a:extLst>
              <a:ext uri="{FF2B5EF4-FFF2-40B4-BE49-F238E27FC236}">
                <a16:creationId xmlns:a16="http://schemas.microsoft.com/office/drawing/2014/main" id="{2E37D40C-DD82-3662-98EE-D176F59439A8}"/>
              </a:ext>
            </a:extLst>
          </p:cNvPr>
          <p:cNvSpPr txBox="1">
            <a:spLocks noChangeArrowheads="1"/>
          </p:cNvSpPr>
          <p:nvPr/>
        </p:nvSpPr>
        <p:spPr bwMode="auto">
          <a:xfrm>
            <a:off x="512079" y="4530109"/>
            <a:ext cx="7947773" cy="1512168"/>
          </a:xfrm>
          <a:prstGeom prst="rect">
            <a:avLst/>
          </a:prstGeom>
          <a:noFill/>
          <a:ln>
            <a:noFill/>
          </a:ln>
          <a:effectLst/>
        </p:spPr>
        <p:txBody>
          <a:bodyPr anchor="ctr"/>
          <a:lstStyle>
            <a:lvl1pPr algn="l" rtl="0" fontAlgn="base">
              <a:spcBef>
                <a:spcPct val="0"/>
              </a:spcBef>
              <a:spcAft>
                <a:spcPct val="0"/>
              </a:spcAft>
              <a:defRPr kumimoji="1" sz="2800" kern="1200">
                <a:solidFill>
                  <a:srgbClr val="4087C8"/>
                </a:solidFill>
                <a:latin typeface="+mj-lt"/>
                <a:ea typeface="+mj-ea"/>
                <a:cs typeface="+mj-cs"/>
              </a:defRPr>
            </a:lvl1pPr>
            <a:lvl2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2pPr>
            <a:lvl3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3pPr>
            <a:lvl4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4pPr>
            <a:lvl5pPr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5pPr>
            <a:lvl6pPr marL="4572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6pPr>
            <a:lvl7pPr marL="9144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7pPr>
            <a:lvl8pPr marL="13716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8pPr>
            <a:lvl9pPr marL="1828800" algn="l" rtl="0" fontAlgn="base">
              <a:spcBef>
                <a:spcPct val="0"/>
              </a:spcBef>
              <a:spcAft>
                <a:spcPct val="0"/>
              </a:spcAft>
              <a:defRPr kumimoji="1" sz="2800">
                <a:solidFill>
                  <a:srgbClr val="4087C8"/>
                </a:solidFill>
                <a:latin typeface="HGP創英角ｺﾞｼｯｸUB" panose="020B0900000000000000" pitchFamily="50" charset="-128"/>
                <a:ea typeface="HGP創英角ｺﾞｼｯｸUB" panose="020B0900000000000000" pitchFamily="50" charset="-128"/>
              </a:defRPr>
            </a:lvl9pPr>
          </a:lstStyle>
          <a:p>
            <a:pPr eaLnBrk="1" hangingPunct="1">
              <a:defRPr/>
            </a:pPr>
            <a:r>
              <a:rPr lang="en-US" altLang="ja-JP" b="1" dirty="0">
                <a:solidFill>
                  <a:srgbClr val="FF0000"/>
                </a:solidFill>
                <a:latin typeface="+mn-ea"/>
                <a:ea typeface="+mn-ea"/>
              </a:rPr>
              <a:t>《</a:t>
            </a:r>
            <a:r>
              <a:rPr lang="ja-JP" altLang="en-US" b="1" dirty="0">
                <a:solidFill>
                  <a:srgbClr val="FF0000"/>
                </a:solidFill>
                <a:latin typeface="+mn-ea"/>
                <a:ea typeface="+mn-ea"/>
              </a:rPr>
              <a:t>発生原因</a:t>
            </a:r>
            <a:r>
              <a:rPr lang="en-US" altLang="ja-JP" b="1" dirty="0">
                <a:solidFill>
                  <a:srgbClr val="FF0000"/>
                </a:solidFill>
                <a:latin typeface="+mn-ea"/>
                <a:ea typeface="+mn-ea"/>
              </a:rPr>
              <a:t>》</a:t>
            </a:r>
          </a:p>
          <a:p>
            <a:pPr eaLnBrk="1" hangingPunct="1">
              <a:defRPr/>
            </a:pPr>
            <a:r>
              <a:rPr lang="ja-JP" altLang="en-US" dirty="0">
                <a:solidFill>
                  <a:schemeClr val="tx1"/>
                </a:solidFill>
                <a:latin typeface="+mn-ea"/>
                <a:ea typeface="+mn-ea"/>
              </a:rPr>
              <a:t>　運航に係る安全性の検討をした配乗計画を作成しなかった。</a:t>
            </a:r>
            <a:endParaRPr lang="en-US" altLang="ja-JP" b="1" dirty="0">
              <a:solidFill>
                <a:schemeClr val="tx1"/>
              </a:solidFill>
              <a:latin typeface="+mn-ea"/>
              <a:ea typeface="+mn-ea"/>
            </a:endParaRPr>
          </a:p>
        </p:txBody>
      </p:sp>
      <p:sp>
        <p:nvSpPr>
          <p:cNvPr id="4" name="テキスト ボックス 3">
            <a:extLst>
              <a:ext uri="{FF2B5EF4-FFF2-40B4-BE49-F238E27FC236}">
                <a16:creationId xmlns:a16="http://schemas.microsoft.com/office/drawing/2014/main" id="{15D244EF-8B49-A9FE-6B9A-CD47A2B71B17}"/>
              </a:ext>
            </a:extLst>
          </p:cNvPr>
          <p:cNvSpPr txBox="1"/>
          <p:nvPr/>
        </p:nvSpPr>
        <p:spPr>
          <a:xfrm>
            <a:off x="512080" y="836712"/>
            <a:ext cx="7947773" cy="3539430"/>
          </a:xfrm>
          <a:prstGeom prst="rect">
            <a:avLst/>
          </a:prstGeom>
          <a:noFill/>
        </p:spPr>
        <p:txBody>
          <a:bodyPr wrap="square">
            <a:spAutoFit/>
          </a:bodyPr>
          <a:lstStyle/>
          <a:p>
            <a:pPr eaLnBrk="1" hangingPunct="1">
              <a:defRPr/>
            </a:pPr>
            <a:r>
              <a:rPr lang="en-US" altLang="ja-JP" sz="2800" b="1" dirty="0">
                <a:solidFill>
                  <a:srgbClr val="FF0000"/>
                </a:solidFill>
                <a:latin typeface="+mn-ea"/>
                <a:ea typeface="+mn-ea"/>
              </a:rPr>
              <a:t>《</a:t>
            </a:r>
            <a:r>
              <a:rPr lang="ja-JP" altLang="en-US" sz="2800" b="1" dirty="0">
                <a:solidFill>
                  <a:srgbClr val="FF0000"/>
                </a:solidFill>
                <a:latin typeface="+mn-ea"/>
                <a:ea typeface="+mn-ea"/>
              </a:rPr>
              <a:t>概要</a:t>
            </a:r>
            <a:r>
              <a:rPr lang="en-US" altLang="ja-JP" sz="2800" b="1" dirty="0">
                <a:solidFill>
                  <a:srgbClr val="FF0000"/>
                </a:solidFill>
                <a:latin typeface="+mn-ea"/>
                <a:ea typeface="+mn-ea"/>
              </a:rPr>
              <a:t>》</a:t>
            </a:r>
          </a:p>
          <a:p>
            <a:pPr>
              <a:defRPr/>
            </a:pPr>
            <a:r>
              <a:rPr lang="ja-JP" altLang="en-US" sz="2800" dirty="0">
                <a:latin typeface="+mn-ea"/>
                <a:ea typeface="+mn-ea"/>
                <a:cs typeface="Times New Roman" panose="02020603050405020304" pitchFamily="18" charset="0"/>
              </a:rPr>
              <a:t>　運航管理者は、</a:t>
            </a:r>
            <a:r>
              <a:rPr lang="ja-JP" altLang="en-US" sz="2800" dirty="0">
                <a:latin typeface="+mn-ea"/>
                <a:ea typeface="+mn-ea"/>
              </a:rPr>
              <a:t>船舶の運航に必要な法定職員の乗船のための</a:t>
            </a:r>
            <a:r>
              <a:rPr lang="ja-JP" altLang="en-US" sz="2800" dirty="0">
                <a:solidFill>
                  <a:srgbClr val="FF0000"/>
                </a:solidFill>
                <a:latin typeface="+mn-ea"/>
                <a:ea typeface="+mn-ea"/>
              </a:rPr>
              <a:t>配乗計画を定めず運航</a:t>
            </a:r>
            <a:r>
              <a:rPr lang="ja-JP" altLang="en-US" sz="2800" dirty="0">
                <a:latin typeface="+mn-ea"/>
                <a:ea typeface="+mn-ea"/>
              </a:rPr>
              <a:t>していたが、</a:t>
            </a:r>
            <a:r>
              <a:rPr lang="ja-JP" altLang="en-US" sz="2800" dirty="0">
                <a:solidFill>
                  <a:schemeClr val="tx1"/>
                </a:solidFill>
                <a:latin typeface="+mn-ea"/>
                <a:ea typeface="+mn-ea"/>
              </a:rPr>
              <a:t>海上運送法に基づく</a:t>
            </a:r>
            <a:r>
              <a:rPr lang="ja-JP" altLang="en-US" sz="2800" dirty="0">
                <a:solidFill>
                  <a:srgbClr val="FF0000"/>
                </a:solidFill>
                <a:latin typeface="+mn-ea"/>
                <a:ea typeface="+mn-ea"/>
              </a:rPr>
              <a:t>監査を実施</a:t>
            </a:r>
            <a:r>
              <a:rPr lang="ja-JP" altLang="en-US" sz="2800" dirty="0">
                <a:solidFill>
                  <a:schemeClr val="tx1"/>
                </a:solidFill>
                <a:latin typeface="+mn-ea"/>
                <a:ea typeface="+mn-ea"/>
              </a:rPr>
              <a:t>したところ、約２か月間、船舶職員及び小型船舶操縦者法で定められた</a:t>
            </a:r>
            <a:r>
              <a:rPr lang="ja-JP" altLang="en-US" sz="2800" dirty="0">
                <a:solidFill>
                  <a:srgbClr val="FF0000"/>
                </a:solidFill>
                <a:latin typeface="+mn-ea"/>
                <a:ea typeface="+mn-ea"/>
              </a:rPr>
              <a:t>法定職員（機関長）を乗船させずに運航</a:t>
            </a:r>
            <a:r>
              <a:rPr lang="ja-JP" altLang="en-US" sz="2800" dirty="0">
                <a:solidFill>
                  <a:schemeClr val="tx1"/>
                </a:solidFill>
                <a:latin typeface="+mn-ea"/>
                <a:ea typeface="+mn-ea"/>
              </a:rPr>
              <a:t>していたこと等を確認した。</a:t>
            </a:r>
            <a:endParaRPr lang="en-US" altLang="ja-JP" sz="2800" b="1" dirty="0">
              <a:solidFill>
                <a:schemeClr val="tx1"/>
              </a:solidFill>
              <a:latin typeface="+mn-ea"/>
              <a:ea typeface="+mn-ea"/>
            </a:endParaRPr>
          </a:p>
          <a:p>
            <a:pPr eaLnBrk="1" hangingPunct="1">
              <a:defRPr/>
            </a:pPr>
            <a:endParaRPr lang="en-US" altLang="ja-JP" sz="2800" dirty="0">
              <a:latin typeface="+mn-ea"/>
              <a:ea typeface="+mn-ea"/>
            </a:endParaRPr>
          </a:p>
        </p:txBody>
      </p:sp>
      <p:sp>
        <p:nvSpPr>
          <p:cNvPr id="3" name="スライド番号プレースホルダー 2">
            <a:extLst>
              <a:ext uri="{FF2B5EF4-FFF2-40B4-BE49-F238E27FC236}">
                <a16:creationId xmlns:a16="http://schemas.microsoft.com/office/drawing/2014/main" id="{70A35C30-443B-9800-A722-B212EA7DF85F}"/>
              </a:ext>
            </a:extLst>
          </p:cNvPr>
          <p:cNvSpPr>
            <a:spLocks noGrp="1"/>
          </p:cNvSpPr>
          <p:nvPr>
            <p:ph type="sldNum" sz="quarter" idx="12"/>
          </p:nvPr>
        </p:nvSpPr>
        <p:spPr/>
        <p:txBody>
          <a:bodyPr/>
          <a:lstStyle/>
          <a:p>
            <a:pPr>
              <a:defRPr/>
            </a:pPr>
            <a:fld id="{651FC12D-27C1-4F31-90C9-A93D49E44687}" type="slidenum">
              <a:rPr lang="en-US" altLang="ja-JP" smtClean="0"/>
              <a:pPr>
                <a:defRPr/>
              </a:pPr>
              <a:t>21</a:t>
            </a:fld>
            <a:endParaRPr lang="en-US" altLang="ja-JP"/>
          </a:p>
        </p:txBody>
      </p:sp>
      <p:pic>
        <p:nvPicPr>
          <p:cNvPr id="5" name="録音したサウンド">
            <a:hlinkClick r:id="" action="ppaction://media"/>
            <a:extLst>
              <a:ext uri="{FF2B5EF4-FFF2-40B4-BE49-F238E27FC236}">
                <a16:creationId xmlns:a16="http://schemas.microsoft.com/office/drawing/2014/main" id="{13DAB521-96F6-9EEC-48D4-4DD4370201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5708881"/>
            <a:ext cx="487363" cy="487363"/>
          </a:xfrm>
          <a:prstGeom prst="rect">
            <a:avLst/>
          </a:prstGeom>
        </p:spPr>
      </p:pic>
    </p:spTree>
    <p:extLst>
      <p:ext uri="{BB962C8B-B14F-4D97-AF65-F5344CB8AC3E}">
        <p14:creationId xmlns:p14="http://schemas.microsoft.com/office/powerpoint/2010/main" val="19233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7982F-5E1E-AD9B-CFA6-CA9666B8593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F8EB9B0-F51A-E456-D973-9EBE59B4F5AF}"/>
              </a:ext>
            </a:extLst>
          </p:cNvPr>
          <p:cNvSpPr>
            <a:spLocks noGrp="1"/>
          </p:cNvSpPr>
          <p:nvPr>
            <p:ph type="title"/>
          </p:nvPr>
        </p:nvSpPr>
        <p:spPr/>
        <p:txBody>
          <a:bodyPr/>
          <a:lstStyle/>
          <a:p>
            <a:r>
              <a:rPr lang="ja-JP" altLang="en-US" b="1" dirty="0"/>
              <a:t>事故事例②法定職員にかかる事項</a:t>
            </a:r>
            <a:endParaRPr kumimoji="1" lang="ja-JP" altLang="en-US" b="1" dirty="0"/>
          </a:p>
        </p:txBody>
      </p:sp>
      <p:sp>
        <p:nvSpPr>
          <p:cNvPr id="4" name="テキスト ボックス 3">
            <a:extLst>
              <a:ext uri="{FF2B5EF4-FFF2-40B4-BE49-F238E27FC236}">
                <a16:creationId xmlns:a16="http://schemas.microsoft.com/office/drawing/2014/main" id="{4C9AF551-E8DA-B31A-C739-53DFAD83BBAC}"/>
              </a:ext>
            </a:extLst>
          </p:cNvPr>
          <p:cNvSpPr txBox="1"/>
          <p:nvPr/>
        </p:nvSpPr>
        <p:spPr>
          <a:xfrm>
            <a:off x="467544" y="1412776"/>
            <a:ext cx="7896808" cy="4647426"/>
          </a:xfrm>
          <a:prstGeom prst="rect">
            <a:avLst/>
          </a:prstGeom>
          <a:noFill/>
        </p:spPr>
        <p:txBody>
          <a:bodyPr wrap="square">
            <a:spAutoFit/>
          </a:bodyPr>
          <a:lstStyle/>
          <a:p>
            <a:pPr eaLnBrk="1" hangingPunct="1">
              <a:defRPr/>
            </a:pPr>
            <a:r>
              <a:rPr lang="en-US" altLang="ja-JP" sz="2800" b="1" dirty="0">
                <a:solidFill>
                  <a:srgbClr val="FF0000"/>
                </a:solidFill>
                <a:latin typeface="+mn-ea"/>
                <a:ea typeface="+mn-ea"/>
              </a:rPr>
              <a:t>《</a:t>
            </a:r>
            <a:r>
              <a:rPr lang="ja-JP" altLang="en-US" sz="2800" b="1" dirty="0">
                <a:solidFill>
                  <a:srgbClr val="FF0000"/>
                </a:solidFill>
                <a:latin typeface="+mn-ea"/>
                <a:ea typeface="+mn-ea"/>
              </a:rPr>
              <a:t>命令内容（抜粋）</a:t>
            </a:r>
            <a:r>
              <a:rPr lang="en-US" altLang="ja-JP" sz="2800" b="1" dirty="0">
                <a:solidFill>
                  <a:srgbClr val="FF0000"/>
                </a:solidFill>
                <a:latin typeface="+mn-ea"/>
                <a:ea typeface="+mn-ea"/>
              </a:rPr>
              <a:t>》</a:t>
            </a:r>
            <a:endParaRPr lang="en-US" altLang="ja-JP" sz="2400" b="1" dirty="0">
              <a:solidFill>
                <a:srgbClr val="FF0000"/>
              </a:solidFill>
              <a:latin typeface="+mn-ea"/>
              <a:ea typeface="+mn-ea"/>
            </a:endParaRPr>
          </a:p>
          <a:p>
            <a:pPr eaLnBrk="1" hangingPunct="1">
              <a:defRPr/>
            </a:pPr>
            <a:r>
              <a:rPr lang="ja-JP" altLang="en-US" sz="2400" b="1" dirty="0">
                <a:solidFill>
                  <a:srgbClr val="4087C8"/>
                </a:solidFill>
                <a:latin typeface="+mn-ea"/>
                <a:ea typeface="+mn-ea"/>
              </a:rPr>
              <a:t>〇その１</a:t>
            </a:r>
            <a:endParaRPr lang="en-US" altLang="ja-JP" sz="2400" b="1" dirty="0">
              <a:solidFill>
                <a:srgbClr val="4087C8"/>
              </a:solidFill>
              <a:latin typeface="+mn-ea"/>
              <a:ea typeface="+mn-ea"/>
            </a:endParaRPr>
          </a:p>
          <a:p>
            <a:pPr eaLnBrk="1" hangingPunct="1">
              <a:defRPr/>
            </a:pPr>
            <a:r>
              <a:rPr lang="ja-JP" altLang="en-US" sz="2400" dirty="0">
                <a:latin typeface="+mn-ea"/>
                <a:ea typeface="+mn-ea"/>
              </a:rPr>
              <a:t>　運航管理者は、安全管理規程第２３条に基づき、配乗計画を作成又は改定する場合は、</a:t>
            </a:r>
            <a:r>
              <a:rPr lang="ja-JP" altLang="en-US" sz="2400" dirty="0">
                <a:solidFill>
                  <a:srgbClr val="FF0000"/>
                </a:solidFill>
                <a:latin typeface="+mn-ea"/>
                <a:ea typeface="+mn-ea"/>
              </a:rPr>
              <a:t>法定職員並びに法定職員以外の乗組員及び予備員が適切に確保されているか</a:t>
            </a:r>
            <a:r>
              <a:rPr lang="ja-JP" altLang="en-US" sz="2400" dirty="0">
                <a:latin typeface="+mn-ea"/>
                <a:ea typeface="+mn-ea"/>
              </a:rPr>
              <a:t>等について、その安全性を検討すること。</a:t>
            </a:r>
            <a:endParaRPr lang="en-US" altLang="ja-JP" sz="2400" dirty="0">
              <a:latin typeface="+mn-ea"/>
              <a:ea typeface="+mn-ea"/>
            </a:endParaRPr>
          </a:p>
          <a:p>
            <a:pPr eaLnBrk="1" hangingPunct="1">
              <a:defRPr/>
            </a:pPr>
            <a:r>
              <a:rPr lang="ja-JP" altLang="en-US" sz="2400" b="1" dirty="0">
                <a:solidFill>
                  <a:srgbClr val="4087C8"/>
                </a:solidFill>
                <a:latin typeface="+mn-ea"/>
                <a:ea typeface="+mn-ea"/>
              </a:rPr>
              <a:t>〇その２</a:t>
            </a:r>
            <a:endParaRPr lang="en-US" altLang="ja-JP" sz="2400" b="1" dirty="0">
              <a:solidFill>
                <a:srgbClr val="4087C8"/>
              </a:solidFill>
              <a:latin typeface="+mn-ea"/>
              <a:ea typeface="+mn-ea"/>
            </a:endParaRPr>
          </a:p>
          <a:p>
            <a:pPr>
              <a:defRPr/>
            </a:pPr>
            <a:r>
              <a:rPr lang="ja-JP" altLang="en-US" sz="2400" dirty="0">
                <a:latin typeface="+mn-ea"/>
                <a:ea typeface="+mn-ea"/>
              </a:rPr>
              <a:t>　安全統括管理者兼運航管理者である経営トップは、安全管理規程第５５ 条に基づき、「自己チェックリスト」等を参考に、関係者とともに、年１回以上、自身の責務遂行状況や安全への取組み全般にわたり</a:t>
            </a:r>
            <a:r>
              <a:rPr lang="ja-JP" altLang="en-US" sz="2400" dirty="0">
                <a:solidFill>
                  <a:srgbClr val="FF0000"/>
                </a:solidFill>
                <a:latin typeface="+mn-ea"/>
                <a:ea typeface="+mn-ea"/>
              </a:rPr>
              <a:t>内部監査を行う</a:t>
            </a:r>
            <a:r>
              <a:rPr lang="ja-JP" altLang="en-US" sz="2400" dirty="0">
                <a:latin typeface="+mn-ea"/>
                <a:ea typeface="+mn-ea"/>
              </a:rPr>
              <a:t>こと。</a:t>
            </a:r>
            <a:endParaRPr lang="en-US" altLang="ja-JP" sz="2400" dirty="0">
              <a:latin typeface="+mn-ea"/>
              <a:ea typeface="+mn-ea"/>
            </a:endParaRPr>
          </a:p>
          <a:p>
            <a:pPr eaLnBrk="1" hangingPunct="1">
              <a:defRPr/>
            </a:pPr>
            <a:endParaRPr lang="en-US" altLang="ja-JP" sz="2800" dirty="0"/>
          </a:p>
        </p:txBody>
      </p:sp>
      <p:sp>
        <p:nvSpPr>
          <p:cNvPr id="3" name="スライド番号プレースホルダー 2">
            <a:extLst>
              <a:ext uri="{FF2B5EF4-FFF2-40B4-BE49-F238E27FC236}">
                <a16:creationId xmlns:a16="http://schemas.microsoft.com/office/drawing/2014/main" id="{4C83251A-5E34-8B19-59A3-4F360C2A5219}"/>
              </a:ext>
            </a:extLst>
          </p:cNvPr>
          <p:cNvSpPr>
            <a:spLocks noGrp="1"/>
          </p:cNvSpPr>
          <p:nvPr>
            <p:ph type="sldNum" sz="quarter" idx="12"/>
          </p:nvPr>
        </p:nvSpPr>
        <p:spPr/>
        <p:txBody>
          <a:bodyPr/>
          <a:lstStyle/>
          <a:p>
            <a:pPr>
              <a:defRPr/>
            </a:pPr>
            <a:fld id="{651FC12D-27C1-4F31-90C9-A93D49E44687}" type="slidenum">
              <a:rPr lang="en-US" altLang="ja-JP" smtClean="0"/>
              <a:pPr>
                <a:defRPr/>
              </a:pPr>
              <a:t>22</a:t>
            </a:fld>
            <a:endParaRPr lang="en-US" altLang="ja-JP"/>
          </a:p>
        </p:txBody>
      </p:sp>
      <p:pic>
        <p:nvPicPr>
          <p:cNvPr id="5" name="録音したサウンド">
            <a:hlinkClick r:id="" action="ppaction://media"/>
            <a:extLst>
              <a:ext uri="{FF2B5EF4-FFF2-40B4-BE49-F238E27FC236}">
                <a16:creationId xmlns:a16="http://schemas.microsoft.com/office/drawing/2014/main" id="{60B7DB1B-AE33-FAA0-0400-B775C1C88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3429000"/>
            <a:ext cx="487363" cy="487363"/>
          </a:xfrm>
          <a:prstGeom prst="rect">
            <a:avLst/>
          </a:prstGeom>
        </p:spPr>
      </p:pic>
      <p:pic>
        <p:nvPicPr>
          <p:cNvPr id="6" name="録音したサウンド">
            <a:hlinkClick r:id="" action="ppaction://media"/>
            <a:extLst>
              <a:ext uri="{FF2B5EF4-FFF2-40B4-BE49-F238E27FC236}">
                <a16:creationId xmlns:a16="http://schemas.microsoft.com/office/drawing/2014/main" id="{6EE10910-90A4-E9F2-3D83-7D8B7C5A0B5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77199" y="5602842"/>
            <a:ext cx="487363" cy="487363"/>
          </a:xfrm>
          <a:prstGeom prst="rect">
            <a:avLst/>
          </a:prstGeom>
        </p:spPr>
      </p:pic>
    </p:spTree>
    <p:extLst>
      <p:ext uri="{BB962C8B-B14F-4D97-AF65-F5344CB8AC3E}">
        <p14:creationId xmlns:p14="http://schemas.microsoft.com/office/powerpoint/2010/main" val="4842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7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6906-3D84-954B-E411-BD47E54B54B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E44D30A-EEAE-F708-8BE2-ED093A152767}"/>
              </a:ext>
            </a:extLst>
          </p:cNvPr>
          <p:cNvSpPr>
            <a:spLocks noGrp="1"/>
          </p:cNvSpPr>
          <p:nvPr>
            <p:ph type="title"/>
          </p:nvPr>
        </p:nvSpPr>
        <p:spPr/>
        <p:txBody>
          <a:bodyPr/>
          <a:lstStyle/>
          <a:p>
            <a:r>
              <a:rPr kumimoji="1" lang="ja-JP" altLang="en-US" sz="2800" b="1" i="0" u="none" strike="noStrike" kern="0" cap="none" spc="0" normalizeH="0" baseline="0" noProof="0" dirty="0">
                <a:ln>
                  <a:noFill/>
                </a:ln>
                <a:solidFill>
                  <a:srgbClr val="4087C8"/>
                </a:solidFill>
                <a:effectLst/>
                <a:uLnTx/>
                <a:uFillTx/>
                <a:latin typeface="HGP創英角ｺﾞｼｯｸUB"/>
                <a:ea typeface="HGP創英角ｺﾞｼｯｸUB"/>
                <a:cs typeface="+mj-cs"/>
              </a:rPr>
              <a:t>事故事例②法定職員にかかる事項</a:t>
            </a:r>
            <a:endParaRPr kumimoji="1" lang="ja-JP" altLang="en-US" b="1" dirty="0"/>
          </a:p>
        </p:txBody>
      </p:sp>
      <p:sp>
        <p:nvSpPr>
          <p:cNvPr id="4" name="テキスト ボックス 3">
            <a:extLst>
              <a:ext uri="{FF2B5EF4-FFF2-40B4-BE49-F238E27FC236}">
                <a16:creationId xmlns:a16="http://schemas.microsoft.com/office/drawing/2014/main" id="{69B5780B-AB18-32C5-0C29-6FCF50008FEC}"/>
              </a:ext>
            </a:extLst>
          </p:cNvPr>
          <p:cNvSpPr txBox="1"/>
          <p:nvPr/>
        </p:nvSpPr>
        <p:spPr>
          <a:xfrm>
            <a:off x="467544" y="1484784"/>
            <a:ext cx="7896808" cy="3600986"/>
          </a:xfrm>
          <a:prstGeom prst="rect">
            <a:avLst/>
          </a:prstGeom>
          <a:noFill/>
        </p:spPr>
        <p:txBody>
          <a:bodyPr wrap="square">
            <a:spAutoFit/>
          </a:bodyPr>
          <a:lstStyle/>
          <a:p>
            <a:pPr eaLnBrk="1" hangingPunct="1">
              <a:defRPr/>
            </a:pPr>
            <a:r>
              <a:rPr lang="en-US" altLang="ja-JP" sz="2800" b="1" dirty="0">
                <a:solidFill>
                  <a:srgbClr val="FF0000"/>
                </a:solidFill>
                <a:latin typeface="+mn-ea"/>
                <a:ea typeface="+mn-ea"/>
              </a:rPr>
              <a:t>《</a:t>
            </a:r>
            <a:r>
              <a:rPr lang="ja-JP" altLang="en-US" sz="2800" b="1" dirty="0">
                <a:solidFill>
                  <a:srgbClr val="FF0000"/>
                </a:solidFill>
                <a:latin typeface="+mn-ea"/>
                <a:ea typeface="+mn-ea"/>
              </a:rPr>
              <a:t>命令内容（抜粋）</a:t>
            </a:r>
            <a:r>
              <a:rPr lang="en-US" altLang="ja-JP" sz="2800" b="1" dirty="0">
                <a:solidFill>
                  <a:srgbClr val="FF0000"/>
                </a:solidFill>
                <a:latin typeface="+mn-ea"/>
                <a:ea typeface="+mn-ea"/>
              </a:rPr>
              <a:t>》</a:t>
            </a:r>
            <a:endParaRPr lang="en-US" altLang="ja-JP" sz="2400" b="1" dirty="0">
              <a:solidFill>
                <a:srgbClr val="FF0000"/>
              </a:solidFill>
              <a:latin typeface="+mn-ea"/>
              <a:ea typeface="+mn-ea"/>
            </a:endParaRPr>
          </a:p>
          <a:p>
            <a:pPr eaLnBrk="1" hangingPunct="1">
              <a:defRPr/>
            </a:pPr>
            <a:r>
              <a:rPr lang="ja-JP" altLang="en-US" sz="2400" b="1" dirty="0">
                <a:solidFill>
                  <a:srgbClr val="4087C8"/>
                </a:solidFill>
                <a:latin typeface="+mn-ea"/>
                <a:ea typeface="+mn-ea"/>
              </a:rPr>
              <a:t>〇その３</a:t>
            </a:r>
            <a:endParaRPr lang="en-US" altLang="ja-JP" sz="2400" b="1" dirty="0">
              <a:solidFill>
                <a:srgbClr val="4087C8"/>
              </a:solidFill>
              <a:latin typeface="+mn-ea"/>
              <a:ea typeface="+mn-ea"/>
            </a:endParaRPr>
          </a:p>
          <a:p>
            <a:pPr eaLnBrk="1" hangingPunct="1">
              <a:defRPr/>
            </a:pPr>
            <a:r>
              <a:rPr lang="ja-JP" altLang="en-US" sz="2800" b="1" dirty="0">
                <a:solidFill>
                  <a:schemeClr val="tx1"/>
                </a:solidFill>
                <a:latin typeface="+mn-ea"/>
                <a:ea typeface="+mn-ea"/>
              </a:rPr>
              <a:t>　</a:t>
            </a:r>
            <a:r>
              <a:rPr lang="ja-JP" altLang="en-US" sz="2400" dirty="0"/>
              <a:t>安全統括管理者兼運航管理者である経営トップは、安全管理規程第１７条及び第１８条に基づく自らの責務を再認識するとともに事案の再発防止のため、安全管理規程第５１条に基づき、船舶職員及び小型船舶操縦者法をはじめ、</a:t>
            </a:r>
            <a:r>
              <a:rPr lang="ja-JP" altLang="en-US" sz="2400" dirty="0">
                <a:solidFill>
                  <a:srgbClr val="FF0000"/>
                </a:solidFill>
              </a:rPr>
              <a:t>関係法令及び安全管理規程について、理解しやすい具体的な安全教育を速やかに実施</a:t>
            </a:r>
            <a:r>
              <a:rPr lang="ja-JP" altLang="en-US" sz="2400" dirty="0"/>
              <a:t>し、その周知徹底を図ること。</a:t>
            </a:r>
            <a:endParaRPr lang="en-US" altLang="ja-JP" sz="2400" b="1" dirty="0">
              <a:solidFill>
                <a:schemeClr val="tx1"/>
              </a:solidFill>
              <a:latin typeface="+mn-ea"/>
              <a:ea typeface="+mn-ea"/>
            </a:endParaRPr>
          </a:p>
          <a:p>
            <a:pPr eaLnBrk="1" hangingPunct="1">
              <a:defRPr/>
            </a:pPr>
            <a:endParaRPr lang="en-US" altLang="ja-JP" sz="2800" b="1" dirty="0">
              <a:solidFill>
                <a:schemeClr val="tx1"/>
              </a:solidFill>
              <a:latin typeface="+mn-ea"/>
              <a:ea typeface="+mn-ea"/>
            </a:endParaRPr>
          </a:p>
        </p:txBody>
      </p:sp>
      <p:sp>
        <p:nvSpPr>
          <p:cNvPr id="3" name="スライド番号プレースホルダー 2">
            <a:extLst>
              <a:ext uri="{FF2B5EF4-FFF2-40B4-BE49-F238E27FC236}">
                <a16:creationId xmlns:a16="http://schemas.microsoft.com/office/drawing/2014/main" id="{0E5697B3-EB45-A6E0-CC3F-2B19A8D4B5BF}"/>
              </a:ext>
            </a:extLst>
          </p:cNvPr>
          <p:cNvSpPr>
            <a:spLocks noGrp="1"/>
          </p:cNvSpPr>
          <p:nvPr>
            <p:ph type="sldNum" sz="quarter" idx="12"/>
          </p:nvPr>
        </p:nvSpPr>
        <p:spPr/>
        <p:txBody>
          <a:bodyPr/>
          <a:lstStyle/>
          <a:p>
            <a:pPr>
              <a:defRPr/>
            </a:pPr>
            <a:fld id="{651FC12D-27C1-4F31-90C9-A93D49E44687}" type="slidenum">
              <a:rPr lang="en-US" altLang="ja-JP" smtClean="0"/>
              <a:pPr>
                <a:defRPr/>
              </a:pPr>
              <a:t>23</a:t>
            </a:fld>
            <a:endParaRPr lang="en-US" altLang="ja-JP"/>
          </a:p>
        </p:txBody>
      </p:sp>
      <p:pic>
        <p:nvPicPr>
          <p:cNvPr id="5" name="録音したサウンド">
            <a:hlinkClick r:id="" action="ppaction://media"/>
            <a:extLst>
              <a:ext uri="{FF2B5EF4-FFF2-40B4-BE49-F238E27FC236}">
                <a16:creationId xmlns:a16="http://schemas.microsoft.com/office/drawing/2014/main" id="{1D673226-9A80-4956-A8A7-E7E2267823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3893" y="4885853"/>
            <a:ext cx="487363" cy="487363"/>
          </a:xfrm>
          <a:prstGeom prst="rect">
            <a:avLst/>
          </a:prstGeom>
        </p:spPr>
      </p:pic>
    </p:spTree>
    <p:extLst>
      <p:ext uri="{BB962C8B-B14F-4D97-AF65-F5344CB8AC3E}">
        <p14:creationId xmlns:p14="http://schemas.microsoft.com/office/powerpoint/2010/main" val="18305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76F770-6447-8064-EB39-AB4335A92AD7}"/>
              </a:ext>
            </a:extLst>
          </p:cNvPr>
          <p:cNvSpPr>
            <a:spLocks noGrp="1"/>
          </p:cNvSpPr>
          <p:nvPr>
            <p:ph type="title"/>
          </p:nvPr>
        </p:nvSpPr>
        <p:spPr/>
        <p:txBody>
          <a:bodyPr/>
          <a:lstStyle/>
          <a:p>
            <a:r>
              <a:rPr kumimoji="1" lang="ja-JP" altLang="en-US" dirty="0"/>
              <a:t>終わりに</a:t>
            </a:r>
          </a:p>
        </p:txBody>
      </p:sp>
      <p:sp>
        <p:nvSpPr>
          <p:cNvPr id="3" name="コンテンツ プレースホルダー 2">
            <a:extLst>
              <a:ext uri="{FF2B5EF4-FFF2-40B4-BE49-F238E27FC236}">
                <a16:creationId xmlns:a16="http://schemas.microsoft.com/office/drawing/2014/main" id="{83C098FD-C52A-1138-2C21-E68EF7EED8D8}"/>
              </a:ext>
            </a:extLst>
          </p:cNvPr>
          <p:cNvSpPr>
            <a:spLocks noGrp="1"/>
          </p:cNvSpPr>
          <p:nvPr>
            <p:ph idx="1"/>
          </p:nvPr>
        </p:nvSpPr>
        <p:spPr>
          <a:xfrm>
            <a:off x="539552" y="332656"/>
            <a:ext cx="8892480" cy="1669481"/>
          </a:xfrm>
        </p:spPr>
        <p:txBody>
          <a:bodyPr/>
          <a:lstStyle/>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r>
              <a:rPr lang="ja-JP" altLang="en-US" sz="3600" dirty="0">
                <a:solidFill>
                  <a:srgbClr val="0070C0"/>
                </a:solidFill>
                <a:latin typeface="+mj-ea"/>
                <a:ea typeface="+mj-ea"/>
              </a:rPr>
              <a:t>ご清聴ありがとうございました。</a:t>
            </a:r>
            <a:endParaRPr lang="en-US" altLang="ja-JP" sz="3600" dirty="0">
              <a:solidFill>
                <a:srgbClr val="0070C0"/>
              </a:solidFill>
              <a:latin typeface="+mj-ea"/>
              <a:ea typeface="+mj-ea"/>
            </a:endParaRPr>
          </a:p>
          <a:p>
            <a:pPr marL="0" indent="0">
              <a:buNone/>
            </a:pPr>
            <a:r>
              <a:rPr kumimoji="1" lang="ja-JP" altLang="en-US" sz="3600" dirty="0">
                <a:solidFill>
                  <a:srgbClr val="0070C0"/>
                </a:solidFill>
                <a:latin typeface="+mj-ea"/>
                <a:ea typeface="+mj-ea"/>
              </a:rPr>
              <a:t>アンケートへのご協力をお願いいたします。</a:t>
            </a:r>
            <a:endParaRPr kumimoji="1" lang="ja-JP" altLang="en-US" dirty="0"/>
          </a:p>
        </p:txBody>
      </p:sp>
      <p:pic>
        <p:nvPicPr>
          <p:cNvPr id="1028" name="Picture 4" descr="建設現場のイラスト標識">
            <a:extLst>
              <a:ext uri="{FF2B5EF4-FFF2-40B4-BE49-F238E27FC236}">
                <a16:creationId xmlns:a16="http://schemas.microsoft.com/office/drawing/2014/main" id="{B0A608B6-0C17-6796-D5B7-6D270BAC0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149080"/>
            <a:ext cx="1771004" cy="1669481"/>
          </a:xfrm>
          <a:prstGeom prst="rect">
            <a:avLst/>
          </a:prstGeom>
          <a:noFill/>
          <a:extLst>
            <a:ext uri="{909E8E84-426E-40DD-AFC4-6F175D3DCCD1}">
              <a14:hiddenFill xmlns:a14="http://schemas.microsoft.com/office/drawing/2010/main">
                <a:solidFill>
                  <a:srgbClr val="FFFFFF"/>
                </a:solidFill>
              </a14:hiddenFill>
            </a:ext>
          </a:extLst>
        </p:spPr>
      </p:pic>
      <p:pic>
        <p:nvPicPr>
          <p:cNvPr id="4" name="録音したサウンド">
            <a:hlinkClick r:id="" action="ppaction://media"/>
            <a:extLst>
              <a:ext uri="{FF2B5EF4-FFF2-40B4-BE49-F238E27FC236}">
                <a16:creationId xmlns:a16="http://schemas.microsoft.com/office/drawing/2014/main" id="{8E80F378-12C7-0049-5B50-E290926FC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5949280"/>
            <a:ext cx="487363" cy="487363"/>
          </a:xfrm>
          <a:prstGeom prst="rect">
            <a:avLst/>
          </a:prstGeom>
        </p:spPr>
      </p:pic>
    </p:spTree>
    <p:extLst>
      <p:ext uri="{BB962C8B-B14F-4D97-AF65-F5344CB8AC3E}">
        <p14:creationId xmlns:p14="http://schemas.microsoft.com/office/powerpoint/2010/main" val="2809139919"/>
      </p:ext>
    </p:extLst>
  </p:cSld>
  <p:clrMapOvr>
    <a:masterClrMapping/>
  </p:clrMapOvr>
  <mc:AlternateContent xmlns:mc="http://schemas.openxmlformats.org/markup-compatibility/2006" xmlns:p14="http://schemas.microsoft.com/office/powerpoint/2010/main">
    <mc:Choice Requires="p14">
      <p:transition spd="slow" p14:dur="2000" advTm="24675"/>
    </mc:Choice>
    <mc:Fallback xmlns="">
      <p:transition spd="slow" advTm="24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049147" y="1767277"/>
            <a:ext cx="7311582" cy="2721001"/>
          </a:xfrm>
          <a:prstGeom prst="rect">
            <a:avLst/>
          </a:prstGeom>
          <a:noFill/>
        </p:spPr>
        <p:txBody>
          <a:bodyPr wrap="square" rtlCol="0">
            <a:spAutoFit/>
          </a:bodyPr>
          <a:lstStyle/>
          <a:p>
            <a:pPr marL="316531" indent="-316531">
              <a:spcAft>
                <a:spcPts val="1108"/>
              </a:spcAft>
              <a:buFont typeface="+mj-lt"/>
              <a:buAutoNum type="arabicPeriod"/>
            </a:pPr>
            <a:endParaRPr lang="en-US" altLang="ja-JP" sz="2215" dirty="0"/>
          </a:p>
          <a:p>
            <a:pPr marL="316531" indent="-316531">
              <a:spcAft>
                <a:spcPts val="1108"/>
              </a:spcAft>
              <a:buFont typeface="+mj-lt"/>
              <a:buAutoNum type="arabicPeriod"/>
            </a:pPr>
            <a:r>
              <a:rPr lang="ja-JP" altLang="en-US" sz="2800" dirty="0"/>
              <a:t>安全管理規程の根拠法令（海上運送法）</a:t>
            </a:r>
          </a:p>
          <a:p>
            <a:pPr marL="316531" indent="-316531">
              <a:spcAft>
                <a:spcPts val="1108"/>
              </a:spcAft>
              <a:buFont typeface="+mj-lt"/>
              <a:buAutoNum type="arabicPeriod"/>
            </a:pPr>
            <a:r>
              <a:rPr lang="ja-JP" altLang="en-US" sz="2800" dirty="0">
                <a:solidFill>
                  <a:schemeClr val="bg1">
                    <a:lumMod val="75000"/>
                  </a:schemeClr>
                </a:solidFill>
              </a:rPr>
              <a:t>安全管理規程のひな形</a:t>
            </a:r>
            <a:endParaRPr lang="en-US" altLang="ja-JP" sz="2800" dirty="0">
              <a:solidFill>
                <a:schemeClr val="bg1">
                  <a:lumMod val="75000"/>
                </a:schemeClr>
              </a:solidFill>
            </a:endParaRPr>
          </a:p>
          <a:p>
            <a:pPr marL="316531" indent="-316531">
              <a:spcAft>
                <a:spcPts val="1108"/>
              </a:spcAft>
              <a:buFont typeface="+mj-lt"/>
              <a:buAutoNum type="arabicPeriod"/>
            </a:pPr>
            <a:r>
              <a:rPr lang="ja-JP" altLang="en-US" sz="2800" dirty="0">
                <a:solidFill>
                  <a:schemeClr val="bg1">
                    <a:lumMod val="75000"/>
                  </a:schemeClr>
                </a:solidFill>
              </a:rPr>
              <a:t>安全管理規程の主な変遷</a:t>
            </a:r>
            <a:endParaRPr lang="en-US" altLang="ja-JP" sz="2800" dirty="0">
              <a:solidFill>
                <a:schemeClr val="bg1">
                  <a:lumMod val="75000"/>
                </a:schemeClr>
              </a:solidFill>
            </a:endParaRPr>
          </a:p>
          <a:p>
            <a:pPr marL="316531" indent="-316531">
              <a:spcAft>
                <a:spcPts val="1108"/>
              </a:spcAft>
              <a:buFont typeface="+mj-lt"/>
              <a:buAutoNum type="arabicPeriod"/>
            </a:pPr>
            <a:r>
              <a:rPr lang="ja-JP" altLang="en-US" sz="2800" dirty="0">
                <a:solidFill>
                  <a:schemeClr val="bg1">
                    <a:lumMod val="75000"/>
                  </a:schemeClr>
                </a:solidFill>
              </a:rPr>
              <a:t>事故事例</a:t>
            </a:r>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51696" y="263769"/>
            <a:ext cx="7008935" cy="439615"/>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3</a:t>
            </a:fld>
            <a:endParaRPr lang="en-US" altLang="ja-JP"/>
          </a:p>
        </p:txBody>
      </p:sp>
      <p:pic>
        <p:nvPicPr>
          <p:cNvPr id="3" name="録音したサウンド">
            <a:hlinkClick r:id="" action="ppaction://media"/>
            <a:extLst>
              <a:ext uri="{FF2B5EF4-FFF2-40B4-BE49-F238E27FC236}">
                <a16:creationId xmlns:a16="http://schemas.microsoft.com/office/drawing/2014/main" id="{53788476-7EB8-EEB2-6AD8-BCE06F15BA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1942" y="5733256"/>
            <a:ext cx="487363" cy="487363"/>
          </a:xfrm>
          <a:prstGeom prst="rect">
            <a:avLst/>
          </a:prstGeom>
        </p:spPr>
      </p:pic>
    </p:spTree>
    <p:extLst>
      <p:ext uri="{BB962C8B-B14F-4D97-AF65-F5344CB8AC3E}">
        <p14:creationId xmlns:p14="http://schemas.microsoft.com/office/powerpoint/2010/main" val="6153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p>
        </p:txBody>
      </p:sp>
      <p:sp>
        <p:nvSpPr>
          <p:cNvPr id="26" name="テキスト ボックス 25"/>
          <p:cNvSpPr txBox="1"/>
          <p:nvPr/>
        </p:nvSpPr>
        <p:spPr>
          <a:xfrm>
            <a:off x="125724" y="836712"/>
            <a:ext cx="8910772" cy="2246769"/>
          </a:xfrm>
          <a:prstGeom prst="rect">
            <a:avLst/>
          </a:prstGeom>
          <a:noFill/>
          <a:ln>
            <a:solidFill>
              <a:schemeClr val="tx1"/>
            </a:solidFill>
          </a:ln>
        </p:spPr>
        <p:txBody>
          <a:bodyPr wrap="square" rtlCol="0">
            <a:spAutoFit/>
          </a:bodyPr>
          <a:lstStyle/>
          <a:p>
            <a:pPr marL="261938" indent="-261938" defTabSz="844083">
              <a:lnSpc>
                <a:spcPts val="2800"/>
              </a:lnSpc>
              <a:defRPr/>
            </a:pPr>
            <a:r>
              <a:rPr lang="ja-JP" altLang="en-US" sz="2000" dirty="0">
                <a:solidFill>
                  <a:srgbClr val="000000"/>
                </a:solidFill>
                <a:latin typeface="ＭＳ ゴシック" panose="020B0609070205080204" pitchFamily="49" charset="-128"/>
                <a:ea typeface="ＭＳ ゴシック" panose="020B0609070205080204" pitchFamily="49" charset="-128"/>
              </a:rPr>
              <a:t>○　安全管理規程とは、海上運送法に基づき、船舶運航事業者が、輸送の安全を確保するために遵守すべき内容（事業運営の方針・計画、組織及び情報連絡体制、運航方法、緊急事態の対処方法等）を定めたもの。</a:t>
            </a:r>
          </a:p>
          <a:p>
            <a:pPr defTabSz="844083">
              <a:lnSpc>
                <a:spcPts val="2800"/>
              </a:lnSpc>
              <a:defRPr/>
            </a:pPr>
            <a:r>
              <a:rPr lang="ja-JP" altLang="en-US" sz="2000" dirty="0">
                <a:solidFill>
                  <a:srgbClr val="000000"/>
                </a:solidFill>
                <a:latin typeface="ＭＳ ゴシック" panose="020B0609070205080204" pitchFamily="49" charset="-128"/>
                <a:ea typeface="ＭＳ ゴシック" panose="020B0609070205080204" pitchFamily="49" charset="-128"/>
              </a:rPr>
              <a:t>○　</a:t>
            </a:r>
            <a:r>
              <a:rPr lang="ja-JP" altLang="en-US" sz="2000" u="sng" dirty="0">
                <a:solidFill>
                  <a:srgbClr val="FF0000"/>
                </a:solidFill>
                <a:latin typeface="ＭＳ ゴシック" panose="020B0609070205080204" pitchFamily="49" charset="-128"/>
                <a:ea typeface="ＭＳ ゴシック" panose="020B0609070205080204" pitchFamily="49" charset="-128"/>
              </a:rPr>
              <a:t>船舶運航事業者が作成</a:t>
            </a:r>
            <a:r>
              <a:rPr lang="ja-JP" altLang="en-US" sz="2000" dirty="0">
                <a:solidFill>
                  <a:srgbClr val="000000"/>
                </a:solidFill>
                <a:latin typeface="ＭＳ ゴシック" panose="020B0609070205080204" pitchFamily="49" charset="-128"/>
                <a:ea typeface="ＭＳ ゴシック" panose="020B0609070205080204" pitchFamily="49" charset="-128"/>
              </a:rPr>
              <a:t>、</a:t>
            </a:r>
            <a:r>
              <a:rPr lang="ja-JP" altLang="en-US" sz="2000" u="sng" dirty="0">
                <a:solidFill>
                  <a:srgbClr val="FF0000"/>
                </a:solidFill>
                <a:latin typeface="ＭＳ ゴシック" panose="020B0609070205080204" pitchFamily="49" charset="-128"/>
                <a:ea typeface="ＭＳ ゴシック" panose="020B0609070205080204" pitchFamily="49" charset="-128"/>
              </a:rPr>
              <a:t>運航開始日までに国土交通省への届出義務</a:t>
            </a:r>
            <a:r>
              <a:rPr lang="ja-JP" altLang="en-US" sz="2000" dirty="0">
                <a:latin typeface="ＭＳ ゴシック" panose="020B0609070205080204" pitchFamily="49" charset="-128"/>
                <a:ea typeface="ＭＳ ゴシック" panose="020B0609070205080204" pitchFamily="49" charset="-128"/>
              </a:rPr>
              <a:t>。</a:t>
            </a:r>
          </a:p>
          <a:p>
            <a:pPr marL="261938" indent="-261938" defTabSz="844083">
              <a:lnSpc>
                <a:spcPts val="2800"/>
              </a:lnSpc>
              <a:defRPr/>
            </a:pPr>
            <a:r>
              <a:rPr lang="ja-JP" altLang="en-US" sz="2000" dirty="0">
                <a:solidFill>
                  <a:srgbClr val="000000"/>
                </a:solidFill>
                <a:latin typeface="ＭＳ ゴシック" panose="020B0609070205080204" pitchFamily="49" charset="-128"/>
                <a:ea typeface="ＭＳ ゴシック" panose="020B0609070205080204" pitchFamily="49" charset="-128"/>
              </a:rPr>
              <a:t>○　国土交通大臣は、安全管理規程が</a:t>
            </a:r>
            <a:r>
              <a:rPr lang="ja-JP" altLang="en-US" sz="2000" u="sng" dirty="0">
                <a:solidFill>
                  <a:srgbClr val="000000"/>
                </a:solidFill>
                <a:latin typeface="ＭＳ ゴシック" panose="020B0609070205080204" pitchFamily="49" charset="-128"/>
                <a:ea typeface="ＭＳ ゴシック" panose="020B0609070205080204" pitchFamily="49" charset="-128"/>
              </a:rPr>
              <a:t>定めるべき内容と適合しない場合、変更命令</a:t>
            </a:r>
            <a:r>
              <a:rPr lang="ja-JP" altLang="en-US" sz="2000" dirty="0">
                <a:solidFill>
                  <a:srgbClr val="000000"/>
                </a:solidFill>
                <a:latin typeface="ＭＳ ゴシック" panose="020B0609070205080204" pitchFamily="49" charset="-128"/>
                <a:ea typeface="ＭＳ ゴシック" panose="020B0609070205080204" pitchFamily="49" charset="-128"/>
              </a:rPr>
              <a:t>を出せる。</a:t>
            </a:r>
          </a:p>
        </p:txBody>
      </p:sp>
      <p:sp>
        <p:nvSpPr>
          <p:cNvPr id="28" name="テキスト ボックス 27"/>
          <p:cNvSpPr txBox="1"/>
          <p:nvPr/>
        </p:nvSpPr>
        <p:spPr>
          <a:xfrm>
            <a:off x="50244" y="3478356"/>
            <a:ext cx="9126796" cy="3046988"/>
          </a:xfrm>
          <a:prstGeom prst="rect">
            <a:avLst/>
          </a:prstGeom>
          <a:noFill/>
          <a:ln>
            <a:noFill/>
          </a:ln>
        </p:spPr>
        <p:txBody>
          <a:bodyPr wrap="square" rtlCol="0">
            <a:spAutoFit/>
          </a:bodyPr>
          <a:lstStyle/>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●海上運送法（抄）　</a:t>
            </a:r>
            <a:r>
              <a:rPr lang="ja-JP" altLang="en-US" sz="1200" i="1" dirty="0">
                <a:solidFill>
                  <a:srgbClr val="000000"/>
                </a:solidFill>
                <a:latin typeface="ＭＳ ゴシック" panose="020B0609070205080204" pitchFamily="49" charset="-128"/>
                <a:ea typeface="ＭＳ ゴシック" panose="020B0609070205080204" pitchFamily="49" charset="-128"/>
              </a:rPr>
              <a:t>（一般旅客定期航路事業に関する規定により説明するため、準用規定は割愛。）</a:t>
            </a:r>
            <a:endParaRPr lang="en-US" altLang="ja-JP" sz="1200" i="1"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（安全管理規程等）</a:t>
            </a:r>
          </a:p>
          <a:p>
            <a:pPr marL="88900" indent="-88900"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第十条の三　一般旅客定期航路事業者は、</a:t>
            </a:r>
            <a:r>
              <a:rPr lang="ja-JP" altLang="en-US" sz="1200" b="1" u="sng" dirty="0">
                <a:solidFill>
                  <a:srgbClr val="000000"/>
                </a:solidFill>
                <a:latin typeface="ＭＳ ゴシック" panose="020B0609070205080204" pitchFamily="49" charset="-128"/>
                <a:ea typeface="ＭＳ ゴシック" panose="020B0609070205080204" pitchFamily="49" charset="-128"/>
              </a:rPr>
              <a:t>安全管理規程を定め、</a:t>
            </a:r>
            <a:r>
              <a:rPr lang="ja-JP" altLang="en-US" sz="1200" dirty="0">
                <a:solidFill>
                  <a:srgbClr val="000000"/>
                </a:solidFill>
                <a:latin typeface="ＭＳ ゴシック" panose="020B0609070205080204" pitchFamily="49" charset="-128"/>
                <a:ea typeface="ＭＳ ゴシック" panose="020B0609070205080204" pitchFamily="49" charset="-128"/>
              </a:rPr>
              <a:t>国土交通省令で定めるところにより、</a:t>
            </a:r>
            <a:r>
              <a:rPr lang="ja-JP" altLang="en-US" sz="1200" b="1" u="sng" dirty="0">
                <a:solidFill>
                  <a:srgbClr val="000000"/>
                </a:solidFill>
                <a:latin typeface="ＭＳ ゴシック" panose="020B0609070205080204" pitchFamily="49" charset="-128"/>
                <a:ea typeface="ＭＳ ゴシック" panose="020B0609070205080204" pitchFamily="49" charset="-128"/>
              </a:rPr>
              <a:t>国土交通大臣に届け出なければならない。</a:t>
            </a:r>
            <a:r>
              <a:rPr lang="ja-JP" altLang="en-US" sz="1200" dirty="0">
                <a:solidFill>
                  <a:srgbClr val="000000"/>
                </a:solidFill>
                <a:latin typeface="ＭＳ ゴシック" panose="020B0609070205080204" pitchFamily="49" charset="-128"/>
                <a:ea typeface="ＭＳ ゴシック" panose="020B0609070205080204" pitchFamily="49" charset="-128"/>
              </a:rPr>
              <a:t>これを変更しようとするときも、同様とする。</a:t>
            </a:r>
          </a:p>
          <a:p>
            <a:pPr marL="88900" indent="-88900"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２　安全管理規程は、輸送の安全を確保するために</a:t>
            </a:r>
            <a:r>
              <a:rPr lang="ja-JP" altLang="en-US" sz="1200" b="1" u="sng" dirty="0">
                <a:solidFill>
                  <a:srgbClr val="000000"/>
                </a:solidFill>
                <a:latin typeface="ＭＳ ゴシック" panose="020B0609070205080204" pitchFamily="49" charset="-128"/>
                <a:ea typeface="ＭＳ ゴシック" panose="020B0609070205080204" pitchFamily="49" charset="-128"/>
              </a:rPr>
              <a:t>一般旅客定期航路事業者が遵守すべき次に掲げる事項に関し</a:t>
            </a:r>
            <a:r>
              <a:rPr lang="ja-JP" altLang="en-US" sz="1200" dirty="0">
                <a:solidFill>
                  <a:srgbClr val="000000"/>
                </a:solidFill>
                <a:latin typeface="ＭＳ ゴシック" panose="020B0609070205080204" pitchFamily="49" charset="-128"/>
                <a:ea typeface="ＭＳ ゴシック" panose="020B0609070205080204" pitchFamily="49" charset="-128"/>
              </a:rPr>
              <a:t>、国土交通省令で定めるところにより、</a:t>
            </a:r>
            <a:r>
              <a:rPr lang="ja-JP" altLang="en-US" sz="1200" b="1" u="sng" dirty="0">
                <a:solidFill>
                  <a:srgbClr val="000000"/>
                </a:solidFill>
                <a:latin typeface="ＭＳ ゴシック" panose="020B0609070205080204" pitchFamily="49" charset="-128"/>
                <a:ea typeface="ＭＳ ゴシック" panose="020B0609070205080204" pitchFamily="49" charset="-128"/>
              </a:rPr>
              <a:t>必要な内容を定めたものでなければならない。</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一　輸送の安全を確保するための事業の運営の方針に関する事項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二　輸送の安全を確保するための事業の実施及びその管理の体制に関する事項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三　輸送の安全を確保するための事業の実施及びその管理の方法に関する事項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四　安全統括管理者（中略）の選任に関する事項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五　運航管理者（中略）の選任に関する事項</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88900" indent="-88900"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３　国土交通大臣は、安全管理規程が前項の規定に適合しないと認めるときは、当該一般旅客定期航路事業者に対し、これを</a:t>
            </a:r>
            <a:r>
              <a:rPr lang="ja-JP" altLang="en-US" sz="1200" b="1" u="sng" dirty="0">
                <a:solidFill>
                  <a:srgbClr val="000000"/>
                </a:solidFill>
                <a:latin typeface="ＭＳ ゴシック" panose="020B0609070205080204" pitchFamily="49" charset="-128"/>
                <a:ea typeface="ＭＳ ゴシック" panose="020B0609070205080204" pitchFamily="49" charset="-128"/>
              </a:rPr>
              <a:t>変更すべきことを命ずる</a:t>
            </a:r>
            <a:r>
              <a:rPr lang="ja-JP" altLang="en-US" sz="1200" dirty="0">
                <a:solidFill>
                  <a:srgbClr val="000000"/>
                </a:solidFill>
                <a:latin typeface="ＭＳ ゴシック" panose="020B0609070205080204" pitchFamily="49" charset="-128"/>
                <a:ea typeface="ＭＳ ゴシック" panose="020B0609070205080204" pitchFamily="49" charset="-128"/>
              </a:rPr>
              <a:t>ことができる。</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４～７（略）</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pPr>
              <a:defRPr/>
            </a:pPr>
            <a:fld id="{DE9C2EA1-6911-4BAC-954D-0A2DD024DDCF}" type="slidenum">
              <a:rPr lang="en-US" altLang="ja-JP" smtClean="0"/>
              <a:pPr>
                <a:defRPr/>
              </a:pPr>
              <a:t>4</a:t>
            </a:fld>
            <a:endParaRPr lang="en-US" altLang="ja-JP"/>
          </a:p>
        </p:txBody>
      </p:sp>
      <p:pic>
        <p:nvPicPr>
          <p:cNvPr id="5" name="録音したサウンド">
            <a:hlinkClick r:id="" action="ppaction://media"/>
            <a:extLst>
              <a:ext uri="{FF2B5EF4-FFF2-40B4-BE49-F238E27FC236}">
                <a16:creationId xmlns:a16="http://schemas.microsoft.com/office/drawing/2014/main" id="{9C8D8776-5330-77AA-638F-79AC244C5E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4078" y="3192272"/>
            <a:ext cx="487363" cy="487363"/>
          </a:xfrm>
          <a:prstGeom prst="rect">
            <a:avLst/>
          </a:prstGeom>
        </p:spPr>
      </p:pic>
      <p:pic>
        <p:nvPicPr>
          <p:cNvPr id="7" name="録音したサウンド">
            <a:hlinkClick r:id="" action="ppaction://media"/>
            <a:extLst>
              <a:ext uri="{FF2B5EF4-FFF2-40B4-BE49-F238E27FC236}">
                <a16:creationId xmlns:a16="http://schemas.microsoft.com/office/drawing/2014/main" id="{A552A0FF-A089-652F-873B-9D8046D1CE0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54078" y="6037981"/>
            <a:ext cx="487363" cy="487363"/>
          </a:xfrm>
          <a:prstGeom prst="rect">
            <a:avLst/>
          </a:prstGeom>
        </p:spPr>
      </p:pic>
    </p:spTree>
    <p:extLst>
      <p:ext uri="{BB962C8B-B14F-4D97-AF65-F5344CB8AC3E}">
        <p14:creationId xmlns:p14="http://schemas.microsoft.com/office/powerpoint/2010/main" val="16297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5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2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p>
        </p:txBody>
      </p:sp>
      <p:sp>
        <p:nvSpPr>
          <p:cNvPr id="2" name="スライド番号プレースホルダー 1"/>
          <p:cNvSpPr>
            <a:spLocks noGrp="1"/>
          </p:cNvSpPr>
          <p:nvPr>
            <p:ph type="sldNum" sz="quarter" idx="12"/>
          </p:nvPr>
        </p:nvSpPr>
        <p:spPr/>
        <p:txBody>
          <a:bodyPr/>
          <a:lstStyle/>
          <a:p>
            <a:pPr>
              <a:defRPr/>
            </a:pPr>
            <a:fld id="{DE9C2EA1-6911-4BAC-954D-0A2DD024DDCF}" type="slidenum">
              <a:rPr lang="en-US" altLang="ja-JP" smtClean="0"/>
              <a:pPr>
                <a:defRPr/>
              </a:pPr>
              <a:t>5</a:t>
            </a:fld>
            <a:endParaRPr lang="en-US" altLang="ja-JP"/>
          </a:p>
        </p:txBody>
      </p:sp>
      <p:sp>
        <p:nvSpPr>
          <p:cNvPr id="4" name="テキスト ボックス 3">
            <a:extLst>
              <a:ext uri="{FF2B5EF4-FFF2-40B4-BE49-F238E27FC236}">
                <a16:creationId xmlns:a16="http://schemas.microsoft.com/office/drawing/2014/main" id="{2D4C9085-0FBB-ECCD-7DBE-A6958FD93C45}"/>
              </a:ext>
            </a:extLst>
          </p:cNvPr>
          <p:cNvSpPr txBox="1"/>
          <p:nvPr/>
        </p:nvSpPr>
        <p:spPr>
          <a:xfrm>
            <a:off x="0" y="2022118"/>
            <a:ext cx="9144000" cy="4708981"/>
          </a:xfrm>
          <a:prstGeom prst="rect">
            <a:avLst/>
          </a:prstGeom>
          <a:noFill/>
          <a:ln>
            <a:noFill/>
          </a:ln>
        </p:spPr>
        <p:txBody>
          <a:bodyPr wrap="square" rtlCol="0">
            <a:spAutoFit/>
          </a:bodyPr>
          <a:lstStyle/>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●海上運送法施行規則（抄）</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endParaRPr lang="ja-JP" altLang="en-US"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（安全管理規程の内容）</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第七条の二　一般旅客定期航路事業者（中略）の設定する</a:t>
            </a:r>
            <a:r>
              <a:rPr lang="ja-JP" altLang="en-US" sz="1200" b="1" u="sng" dirty="0">
                <a:solidFill>
                  <a:srgbClr val="000000"/>
                </a:solidFill>
                <a:latin typeface="ＭＳ ゴシック" panose="020B0609070205080204" pitchFamily="49" charset="-128"/>
                <a:ea typeface="ＭＳ ゴシック" panose="020B0609070205080204" pitchFamily="49" charset="-128"/>
              </a:rPr>
              <a:t>安全管理規程に定めるべき内容は、次のとおり</a:t>
            </a:r>
            <a:r>
              <a:rPr lang="ja-JP" altLang="en-US" sz="1200" dirty="0">
                <a:solidFill>
                  <a:srgbClr val="000000"/>
                </a:solidFill>
                <a:latin typeface="ＭＳ ゴシック" panose="020B0609070205080204" pitchFamily="49" charset="-128"/>
                <a:ea typeface="ＭＳ ゴシック" panose="020B0609070205080204" pitchFamily="49" charset="-128"/>
              </a:rPr>
              <a:t>とする。</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一　輸送の安全を確保するための事業の運営の方針に関する次に掲げる事項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イ　基本的な方針に関する事項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ロ　関係法令及び安全管理規程その他の輸送の安全の確保のための定めの遵守に関する事項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ハ　取組に関する事項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二　</a:t>
            </a:r>
            <a:r>
              <a:rPr lang="ja-JP" altLang="en-US" sz="1200" dirty="0">
                <a:latin typeface="ＭＳ ゴシック" panose="020B0609070205080204" pitchFamily="49" charset="-128"/>
                <a:ea typeface="ＭＳ ゴシック" panose="020B0609070205080204" pitchFamily="49" charset="-128"/>
              </a:rPr>
              <a:t>輸送の安全を確保するための事業の実施及びその管理の体制に関する次に掲げる事項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イ　営業所の名称、所在場所及び連絡先その他の組織体制に関する事項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ロ　勤務体制に関する事項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ハ　経営の責任者が輸送の安全の確保に関し責任を有することその他の経営の責任者の責務に関する事項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ニ　安全統括管理者の権限及び責務に関する事項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ホ　運航管理者の権限及び責務に関する事項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三　輸送の安全を確保するための事業の実施及びその管理の方法に関する次に掲げる事項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イ　事故、災害等の発生の状況に関する情報その他の輸送の安全に関わる情報を所轄地方運輸局長、経営の責任者、安全統括　　</a:t>
            </a:r>
            <a:endParaRPr lang="en-US" altLang="ja-JP" sz="1200" dirty="0">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管理者、運航管理者その他の関係者に確実に伝達し、及び共有する方法に関する事項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ロ　船舶の運航の管理に関する次に掲げる事項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（１）運航計画、配船計画及び配乗計画の作成、改訂及び臨時変更に関する事項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（２）気象通報、旅客数その他の船舶の運航の管理のため必要な情報の収集及び伝達の方法に関する事項</a:t>
            </a:r>
          </a:p>
          <a:p>
            <a:pPr marL="622300" indent="-622300" defTabSz="844083">
              <a:defRPr/>
            </a:pPr>
            <a:r>
              <a:rPr lang="ja-JP" altLang="en-US" sz="1200" dirty="0">
                <a:latin typeface="ＭＳ ゴシック" panose="020B0609070205080204" pitchFamily="49" charset="-128"/>
                <a:ea typeface="ＭＳ ゴシック" panose="020B0609070205080204" pitchFamily="49" charset="-128"/>
              </a:rPr>
              <a:t>    （３）気象通報、旅客数その他の船舶の運航の管理のため必要な情報の収集及び伝達に関する事項</a:t>
            </a:r>
          </a:p>
          <a:p>
            <a:pPr marL="622300" indent="-622300" defTabSz="844083">
              <a:defRPr/>
            </a:pPr>
            <a:r>
              <a:rPr lang="ja-JP" altLang="en-US" sz="1200" dirty="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（４）運航を中止すべき気象及び海象の条件並びに輸送の安全に支障が生ずるおそれのある状況において事業の用に供する船舶の運航を中止する場合の対応に関する事項</a:t>
            </a:r>
            <a:endParaRPr lang="en-US" altLang="ja-JP" sz="1200" b="1" dirty="0">
              <a:latin typeface="ＭＳ ゴシック" panose="020B0609070205080204" pitchFamily="49" charset="-128"/>
              <a:ea typeface="ＭＳ ゴシック" panose="020B0609070205080204" pitchFamily="49" charset="-128"/>
            </a:endParaRPr>
          </a:p>
          <a:p>
            <a:pPr marL="622300" indent="-622300"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（５）危険物その他の旅客の安全を害するおそれのある物品の取扱いに関する事項</a:t>
            </a:r>
          </a:p>
          <a:p>
            <a:pPr marL="622300" indent="-622300"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5911A264-2071-697B-C071-C941BF9592A0}"/>
              </a:ext>
            </a:extLst>
          </p:cNvPr>
          <p:cNvSpPr/>
          <p:nvPr/>
        </p:nvSpPr>
        <p:spPr>
          <a:xfrm>
            <a:off x="287935" y="826092"/>
            <a:ext cx="8604546" cy="10907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sz="1600" dirty="0"/>
              <a:t>○　「旅客船の総合的な安全・安心対策」（安全管理規程の重要規定の法令化とひな形の充実）を</a:t>
            </a:r>
            <a:endParaRPr kumimoji="1" lang="en-US" altLang="ja-JP" sz="1600" dirty="0"/>
          </a:p>
          <a:p>
            <a:r>
              <a:rPr kumimoji="1" lang="ja-JP" altLang="en-US" sz="1600" dirty="0"/>
              <a:t>　踏まえ、安全管理規程（ひな形）の記載内容のうち、重要な規定について法令に位置づけるため、</a:t>
            </a:r>
            <a:endParaRPr kumimoji="1" lang="en-US" altLang="ja-JP" sz="1600" dirty="0"/>
          </a:p>
          <a:p>
            <a:r>
              <a:rPr kumimoji="1" lang="ja-JP" altLang="en-US" sz="1600" dirty="0"/>
              <a:t>　海上運送法施行規則を改正（Ｒ６．４．１施行）　</a:t>
            </a:r>
            <a:endParaRPr kumimoji="1" lang="en-US" altLang="ja-JP" sz="1600" dirty="0"/>
          </a:p>
        </p:txBody>
      </p:sp>
      <p:pic>
        <p:nvPicPr>
          <p:cNvPr id="5" name="録音したサウンド">
            <a:hlinkClick r:id="" action="ppaction://media"/>
            <a:extLst>
              <a:ext uri="{FF2B5EF4-FFF2-40B4-BE49-F238E27FC236}">
                <a16:creationId xmlns:a16="http://schemas.microsoft.com/office/drawing/2014/main" id="{3DC43B54-80A7-D40C-893A-095F0EB321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301208"/>
            <a:ext cx="487363" cy="487363"/>
          </a:xfrm>
          <a:prstGeom prst="rect">
            <a:avLst/>
          </a:prstGeom>
        </p:spPr>
      </p:pic>
    </p:spTree>
    <p:extLst>
      <p:ext uri="{BB962C8B-B14F-4D97-AF65-F5344CB8AC3E}">
        <p14:creationId xmlns:p14="http://schemas.microsoft.com/office/powerpoint/2010/main" val="1836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a:t>
            </a:r>
          </a:p>
        </p:txBody>
      </p:sp>
      <p:sp>
        <p:nvSpPr>
          <p:cNvPr id="28" name="テキスト ボックス 27"/>
          <p:cNvSpPr txBox="1"/>
          <p:nvPr/>
        </p:nvSpPr>
        <p:spPr>
          <a:xfrm>
            <a:off x="0" y="3933056"/>
            <a:ext cx="9144000" cy="2123658"/>
          </a:xfrm>
          <a:prstGeom prst="rect">
            <a:avLst/>
          </a:prstGeom>
          <a:noFill/>
          <a:ln>
            <a:noFill/>
          </a:ln>
        </p:spPr>
        <p:txBody>
          <a:bodyPr wrap="square" rtlCol="0">
            <a:spAutoFit/>
          </a:bodyPr>
          <a:lstStyle/>
          <a:p>
            <a:pPr marL="261938" indent="-261938" defTabSz="844083">
              <a:defRPr/>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（安全管理規程の設定又は変更の届出）</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第七条の三　法第十条の三第一項の規定により安全管理規程の設定又は変更の届出をしようとする者（中略。）は、次に掲げる事項を記載した</a:t>
            </a:r>
            <a:r>
              <a:rPr lang="ja-JP" altLang="en-US" sz="1200" u="sng" dirty="0">
                <a:solidFill>
                  <a:srgbClr val="000000"/>
                </a:solidFill>
                <a:latin typeface="ＭＳ ゴシック" panose="020B0609070205080204" pitchFamily="49" charset="-128"/>
                <a:ea typeface="ＭＳ ゴシック" panose="020B0609070205080204" pitchFamily="49" charset="-128"/>
              </a:rPr>
              <a:t>安全管理規程設定（変更）届出書を事業開始の日</a:t>
            </a:r>
            <a:r>
              <a:rPr lang="ja-JP" altLang="en-US" sz="1200" dirty="0">
                <a:solidFill>
                  <a:srgbClr val="000000"/>
                </a:solidFill>
                <a:latin typeface="ＭＳ ゴシック" panose="020B0609070205080204" pitchFamily="49" charset="-128"/>
                <a:ea typeface="ＭＳ ゴシック" panose="020B0609070205080204" pitchFamily="49" charset="-128"/>
              </a:rPr>
              <a:t>（変更届出の場合は、当該変更を実施する日）</a:t>
            </a:r>
            <a:r>
              <a:rPr lang="ja-JP" altLang="en-US" sz="1200" u="sng" dirty="0" err="1">
                <a:solidFill>
                  <a:srgbClr val="000000"/>
                </a:solidFill>
                <a:latin typeface="ＭＳ ゴシック" panose="020B0609070205080204" pitchFamily="49" charset="-128"/>
                <a:ea typeface="ＭＳ ゴシック" panose="020B0609070205080204" pitchFamily="49" charset="-128"/>
              </a:rPr>
              <a:t>までに</a:t>
            </a:r>
            <a:r>
              <a:rPr lang="ja-JP" altLang="en-US" sz="1200" u="sng" dirty="0">
                <a:solidFill>
                  <a:srgbClr val="000000"/>
                </a:solidFill>
                <a:latin typeface="ＭＳ ゴシック" panose="020B0609070205080204" pitchFamily="49" charset="-128"/>
                <a:ea typeface="ＭＳ ゴシック" panose="020B0609070205080204" pitchFamily="49" charset="-128"/>
              </a:rPr>
              <a:t>所轄地方運輸局長に提出する</a:t>
            </a:r>
            <a:r>
              <a:rPr lang="ja-JP" altLang="en-US" sz="1200" dirty="0">
                <a:solidFill>
                  <a:srgbClr val="000000"/>
                </a:solidFill>
                <a:latin typeface="ＭＳ ゴシック" panose="020B0609070205080204" pitchFamily="49" charset="-128"/>
                <a:ea typeface="ＭＳ ゴシック" panose="020B0609070205080204" pitchFamily="49" charset="-128"/>
              </a:rPr>
              <a:t>ものとする。</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一　住所及び氏名</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二　届出をしようとする安全管理規程（変更届出の場合は、新旧の安全管理規程（変更に係る部分に限る。）を明示すること。）</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三　事業開始予定期日（変更届出の場合は、その実施の予定期日）</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四　変更届出の場合は、変更を必要とする理由</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pPr>
              <a:defRPr/>
            </a:pPr>
            <a:fld id="{DE9C2EA1-6911-4BAC-954D-0A2DD024DDCF}" type="slidenum">
              <a:rPr lang="en-US" altLang="ja-JP" smtClean="0"/>
              <a:pPr>
                <a:defRPr/>
              </a:pPr>
              <a:t>6</a:t>
            </a:fld>
            <a:endParaRPr lang="en-US" altLang="ja-JP"/>
          </a:p>
        </p:txBody>
      </p:sp>
      <p:sp>
        <p:nvSpPr>
          <p:cNvPr id="4" name="テキスト ボックス 3">
            <a:extLst>
              <a:ext uri="{FF2B5EF4-FFF2-40B4-BE49-F238E27FC236}">
                <a16:creationId xmlns:a16="http://schemas.microsoft.com/office/drawing/2014/main" id="{D2F59BB9-A7CC-546D-395F-99A090DC6696}"/>
              </a:ext>
            </a:extLst>
          </p:cNvPr>
          <p:cNvSpPr txBox="1"/>
          <p:nvPr/>
        </p:nvSpPr>
        <p:spPr>
          <a:xfrm>
            <a:off x="0" y="954609"/>
            <a:ext cx="9144000" cy="3416320"/>
          </a:xfrm>
          <a:prstGeom prst="rect">
            <a:avLst/>
          </a:prstGeom>
          <a:noFill/>
          <a:ln>
            <a:noFill/>
          </a:ln>
        </p:spPr>
        <p:txBody>
          <a:bodyPr wrap="square" rtlCol="0">
            <a:spAutoFit/>
          </a:bodyPr>
          <a:lstStyle/>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（６）旅客の乗下船又は航送する自動車の積込み及び陸揚げ並びに船舶の離着岸の際における安全性の確保のため必要な作業方法に関する事項</a:t>
            </a:r>
          </a:p>
          <a:p>
            <a:pPr marL="622300" indent="-622300"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（７）</a:t>
            </a:r>
            <a:r>
              <a:rPr lang="ja-JP" altLang="en-US" sz="1200" dirty="0">
                <a:latin typeface="ＭＳ ゴシック" panose="020B0609070205080204" pitchFamily="49" charset="-128"/>
                <a:ea typeface="ＭＳ ゴシック" panose="020B0609070205080204" pitchFamily="49" charset="-128"/>
              </a:rPr>
              <a:t>従業者について、酒気帯びの有無及び疾病、疲労その他の理由により安全に業務を遂行することができないおそれの有無を確認する方法に関する事項</a:t>
            </a:r>
            <a:endParaRPr lang="en-US" altLang="ja-JP" sz="1200" dirty="0">
              <a:latin typeface="ＭＳ ゴシック" panose="020B0609070205080204" pitchFamily="49" charset="-128"/>
              <a:ea typeface="ＭＳ ゴシック" panose="020B0609070205080204" pitchFamily="49" charset="-128"/>
            </a:endParaRPr>
          </a:p>
          <a:p>
            <a:pPr marL="622300" indent="-622300" defTabSz="844083">
              <a:defRPr/>
            </a:pPr>
            <a:r>
              <a:rPr lang="ja-JP" altLang="en-US" sz="1200" dirty="0">
                <a:latin typeface="ＭＳ ゴシック" panose="020B0609070205080204" pitchFamily="49" charset="-128"/>
                <a:ea typeface="ＭＳ ゴシック" panose="020B0609070205080204" pitchFamily="49" charset="-128"/>
              </a:rPr>
              <a:t>　　（８）船舶その他の輸送施設の点検及び整備を確実に実施する方法に関する事項</a:t>
            </a:r>
            <a:endParaRPr lang="en-US" altLang="ja-JP" sz="1200" dirty="0">
              <a:latin typeface="ＭＳ ゴシック" panose="020B0609070205080204" pitchFamily="49" charset="-128"/>
              <a:ea typeface="ＭＳ ゴシック" panose="020B0609070205080204" pitchFamily="49" charset="-128"/>
            </a:endParaRPr>
          </a:p>
          <a:p>
            <a:pPr marL="622300" indent="-622300" defTabSz="844083">
              <a:defRPr/>
            </a:pPr>
            <a:r>
              <a:rPr lang="ja-JP" altLang="en-US" sz="1200" dirty="0">
                <a:latin typeface="ＭＳ ゴシック" panose="020B0609070205080204" pitchFamily="49" charset="-128"/>
                <a:ea typeface="ＭＳ ゴシック" panose="020B0609070205080204" pitchFamily="49" charset="-128"/>
              </a:rPr>
              <a:t>　　（９）輸送の安全に支障が生ずるおそれのある船舶その他の輸送施設を使用しない場合の対応に関する事項</a:t>
            </a:r>
            <a:endParaRPr lang="en-US" altLang="ja-JP" sz="1200" dirty="0">
              <a:latin typeface="ＭＳ ゴシック" panose="020B0609070205080204" pitchFamily="49" charset="-128"/>
              <a:ea typeface="ＭＳ ゴシック" panose="020B0609070205080204" pitchFamily="49" charset="-128"/>
            </a:endParaRPr>
          </a:p>
          <a:p>
            <a:pPr marL="622300" indent="-622300" defTabSz="844083">
              <a:defRPr/>
            </a:pPr>
            <a:r>
              <a:rPr lang="ja-JP" altLang="en-US" sz="1200" dirty="0">
                <a:latin typeface="ＭＳ ゴシック" panose="020B0609070205080204" pitchFamily="49" charset="-128"/>
                <a:ea typeface="ＭＳ ゴシック" panose="020B0609070205080204" pitchFamily="49" charset="-128"/>
              </a:rPr>
              <a:t>　　（１０）旅客等が遵守すべき事項の周知に関する事項</a:t>
            </a:r>
            <a:endParaRPr lang="en-US" altLang="ja-JP" sz="1200" dirty="0">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ハ　事故、災害等の防止対策の検討及び実施に関する事項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ニ　事故、災害等が発生した場合の対応に関する事項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ホ　内部監査その他の事業の実施及びその管理の状況の確認に関する事項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ヘ　従業者に対しその職務に関し必要な知識及び能力を習得させるための教育及び訓練の実施方法に関する事項</a:t>
            </a: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ト　輸送の安全に係る文書の整備及び管理に関する事項（輸送の安全に係る業務の実施について正確な記録を確保する方法に　</a:t>
            </a:r>
            <a:endParaRPr lang="en-US" altLang="ja-JP" sz="1200" dirty="0">
              <a:latin typeface="ＭＳ ゴシック" panose="020B0609070205080204" pitchFamily="49" charset="-128"/>
              <a:ea typeface="ＭＳ ゴシック" panose="020B0609070205080204" pitchFamily="49" charset="-128"/>
            </a:endParaRPr>
          </a:p>
          <a:p>
            <a:pPr marL="261938" indent="-261938" defTabSz="844083">
              <a:defRPr/>
            </a:pPr>
            <a:r>
              <a:rPr lang="ja-JP" altLang="en-US" sz="1200" dirty="0">
                <a:latin typeface="ＭＳ ゴシック" panose="020B0609070205080204" pitchFamily="49" charset="-128"/>
                <a:ea typeface="ＭＳ ゴシック" panose="020B0609070205080204" pitchFamily="49" charset="-128"/>
              </a:rPr>
              <a:t>　　　関する事項を含む。）</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チ　事業の実施及びその管理の改善に関する事項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四　安全統括管理者の選任及び解任に関する事項</a:t>
            </a:r>
          </a:p>
          <a:p>
            <a:pPr marL="261938" indent="-261938" defTabSz="844083">
              <a:defRPr/>
            </a:pPr>
            <a:r>
              <a:rPr lang="ja-JP" altLang="en-US" sz="1200" dirty="0">
                <a:solidFill>
                  <a:srgbClr val="000000"/>
                </a:solidFill>
                <a:latin typeface="ＭＳ ゴシック" panose="020B0609070205080204" pitchFamily="49" charset="-128"/>
                <a:ea typeface="ＭＳ ゴシック" panose="020B0609070205080204" pitchFamily="49" charset="-128"/>
              </a:rPr>
              <a:t>　五　運航管理者の選任及び解任に関する事項</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marL="622300" indent="-622300" defTabSz="844083">
              <a:defRPr/>
            </a:pPr>
            <a:endParaRPr lang="en-US" altLang="ja-JP" sz="1200" dirty="0">
              <a:latin typeface="ＭＳ ゴシック" panose="020B0609070205080204" pitchFamily="49" charset="-128"/>
              <a:ea typeface="ＭＳ ゴシック" panose="020B0609070205080204" pitchFamily="49" charset="-128"/>
            </a:endParaRPr>
          </a:p>
          <a:p>
            <a:pPr marL="622300" indent="-622300" defTabSz="844083">
              <a:defRPr/>
            </a:pPr>
            <a:r>
              <a:rPr lang="ja-JP" altLang="en-US" sz="1200" dirty="0">
                <a:solidFill>
                  <a:srgbClr val="FF0000"/>
                </a:solidFill>
                <a:latin typeface="ＭＳ ゴシック" panose="020B0609070205080204" pitchFamily="49" charset="-128"/>
                <a:ea typeface="ＭＳ ゴシック" panose="020B0609070205080204" pitchFamily="49" charset="-128"/>
              </a:rPr>
              <a:t>　</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p:txBody>
      </p:sp>
      <p:pic>
        <p:nvPicPr>
          <p:cNvPr id="3" name="録音したサウンド">
            <a:hlinkClick r:id="" action="ppaction://media"/>
            <a:extLst>
              <a:ext uri="{FF2B5EF4-FFF2-40B4-BE49-F238E27FC236}">
                <a16:creationId xmlns:a16="http://schemas.microsoft.com/office/drawing/2014/main" id="{F7E15C09-0203-B1BE-F1F7-399DF9BB81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8911" y="3355319"/>
            <a:ext cx="487363" cy="487363"/>
          </a:xfrm>
          <a:prstGeom prst="rect">
            <a:avLst/>
          </a:prstGeom>
        </p:spPr>
      </p:pic>
      <p:pic>
        <p:nvPicPr>
          <p:cNvPr id="7" name="録音したサウンド">
            <a:hlinkClick r:id="" action="ppaction://media"/>
            <a:extLst>
              <a:ext uri="{FF2B5EF4-FFF2-40B4-BE49-F238E27FC236}">
                <a16:creationId xmlns:a16="http://schemas.microsoft.com/office/drawing/2014/main" id="{706FD0F1-6625-4652-BD37-7E8CD7307E8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58911" y="5813032"/>
            <a:ext cx="487363" cy="487363"/>
          </a:xfrm>
          <a:prstGeom prst="rect">
            <a:avLst/>
          </a:prstGeom>
        </p:spPr>
      </p:pic>
    </p:spTree>
    <p:extLst>
      <p:ext uri="{BB962C8B-B14F-4D97-AF65-F5344CB8AC3E}">
        <p14:creationId xmlns:p14="http://schemas.microsoft.com/office/powerpoint/2010/main" val="321000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2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6964875-0FC6-0CD5-57F2-1C91E2F3B547}"/>
              </a:ext>
            </a:extLst>
          </p:cNvPr>
          <p:cNvSpPr txBox="1"/>
          <p:nvPr/>
        </p:nvSpPr>
        <p:spPr>
          <a:xfrm>
            <a:off x="1049147" y="1767277"/>
            <a:ext cx="7311582" cy="2721001"/>
          </a:xfrm>
          <a:prstGeom prst="rect">
            <a:avLst/>
          </a:prstGeom>
          <a:noFill/>
        </p:spPr>
        <p:txBody>
          <a:bodyPr wrap="square" rtlCol="0">
            <a:spAutoFit/>
          </a:bodyPr>
          <a:lstStyle/>
          <a:p>
            <a:pPr marL="316531" indent="-316531">
              <a:spcAft>
                <a:spcPts val="1108"/>
              </a:spcAft>
              <a:buFont typeface="+mj-lt"/>
              <a:buAutoNum type="arabicPeriod"/>
            </a:pPr>
            <a:endParaRPr lang="en-US" altLang="ja-JP" sz="2215" dirty="0"/>
          </a:p>
          <a:p>
            <a:pPr marL="316531" indent="-316531">
              <a:spcAft>
                <a:spcPts val="1108"/>
              </a:spcAft>
              <a:buFont typeface="+mj-lt"/>
              <a:buAutoNum type="arabicPeriod"/>
            </a:pPr>
            <a:r>
              <a:rPr lang="ja-JP" altLang="en-US" sz="2800" dirty="0">
                <a:solidFill>
                  <a:schemeClr val="bg1">
                    <a:lumMod val="75000"/>
                  </a:schemeClr>
                </a:solidFill>
              </a:rPr>
              <a:t>安全管理規程の根拠法令（海上運送法）</a:t>
            </a:r>
          </a:p>
          <a:p>
            <a:pPr marL="316531" indent="-316531">
              <a:spcAft>
                <a:spcPts val="1108"/>
              </a:spcAft>
              <a:buFont typeface="+mj-lt"/>
              <a:buAutoNum type="arabicPeriod"/>
            </a:pPr>
            <a:r>
              <a:rPr lang="ja-JP" altLang="en-US" sz="2800" dirty="0"/>
              <a:t>安全管理規程のひな形</a:t>
            </a:r>
            <a:endParaRPr lang="en-US" altLang="ja-JP" sz="2800" dirty="0"/>
          </a:p>
          <a:p>
            <a:pPr marL="316531" indent="-316531">
              <a:spcAft>
                <a:spcPts val="1108"/>
              </a:spcAft>
              <a:buFont typeface="+mj-lt"/>
              <a:buAutoNum type="arabicPeriod"/>
            </a:pPr>
            <a:r>
              <a:rPr lang="ja-JP" altLang="en-US" sz="2800" dirty="0">
                <a:solidFill>
                  <a:schemeClr val="bg1">
                    <a:lumMod val="75000"/>
                  </a:schemeClr>
                </a:solidFill>
              </a:rPr>
              <a:t>安全管理規程の主な変遷</a:t>
            </a:r>
            <a:endParaRPr lang="en-US" altLang="ja-JP" sz="2800" dirty="0">
              <a:solidFill>
                <a:schemeClr val="bg1">
                  <a:lumMod val="75000"/>
                </a:schemeClr>
              </a:solidFill>
            </a:endParaRPr>
          </a:p>
          <a:p>
            <a:pPr marL="316531" indent="-316531">
              <a:spcAft>
                <a:spcPts val="1108"/>
              </a:spcAft>
              <a:buFont typeface="+mj-lt"/>
              <a:buAutoNum type="arabicPeriod"/>
            </a:pPr>
            <a:r>
              <a:rPr lang="ja-JP" altLang="en-US" sz="2800" dirty="0">
                <a:solidFill>
                  <a:schemeClr val="bg1">
                    <a:lumMod val="75000"/>
                  </a:schemeClr>
                </a:solidFill>
              </a:rPr>
              <a:t>事故事例</a:t>
            </a:r>
          </a:p>
        </p:txBody>
      </p:sp>
      <p:sp>
        <p:nvSpPr>
          <p:cNvPr id="7" name="タイトル 1">
            <a:extLst>
              <a:ext uri="{FF2B5EF4-FFF2-40B4-BE49-F238E27FC236}">
                <a16:creationId xmlns:a16="http://schemas.microsoft.com/office/drawing/2014/main" id="{8422E27B-05AE-F7AB-4C22-64853CA56310}"/>
              </a:ext>
            </a:extLst>
          </p:cNvPr>
          <p:cNvSpPr>
            <a:spLocks noGrp="1"/>
          </p:cNvSpPr>
          <p:nvPr>
            <p:ph type="title"/>
          </p:nvPr>
        </p:nvSpPr>
        <p:spPr>
          <a:xfrm>
            <a:off x="351696" y="263769"/>
            <a:ext cx="7008935" cy="439615"/>
          </a:xfrm>
        </p:spPr>
        <p:txBody>
          <a:bodyPr/>
          <a:lstStyle/>
          <a:p>
            <a:r>
              <a:rPr kumimoji="1" lang="ja-JP" altLang="en-US" dirty="0"/>
              <a:t>目次</a:t>
            </a:r>
          </a:p>
        </p:txBody>
      </p:sp>
      <p:sp>
        <p:nvSpPr>
          <p:cNvPr id="2" name="スライド番号プレースホルダー 1">
            <a:extLst>
              <a:ext uri="{FF2B5EF4-FFF2-40B4-BE49-F238E27FC236}">
                <a16:creationId xmlns:a16="http://schemas.microsoft.com/office/drawing/2014/main" id="{63082B2F-A5E4-F234-6EFC-3EB0D089D1F8}"/>
              </a:ext>
            </a:extLst>
          </p:cNvPr>
          <p:cNvSpPr>
            <a:spLocks noGrp="1"/>
          </p:cNvSpPr>
          <p:nvPr>
            <p:ph type="sldNum" sz="quarter" idx="12"/>
          </p:nvPr>
        </p:nvSpPr>
        <p:spPr/>
        <p:txBody>
          <a:bodyPr/>
          <a:lstStyle/>
          <a:p>
            <a:pPr>
              <a:defRPr/>
            </a:pPr>
            <a:fld id="{651FC12D-27C1-4F31-90C9-A93D49E44687}" type="slidenum">
              <a:rPr lang="en-US" altLang="ja-JP" smtClean="0"/>
              <a:pPr>
                <a:defRPr/>
              </a:pPr>
              <a:t>7</a:t>
            </a:fld>
            <a:endParaRPr lang="en-US" altLang="ja-JP"/>
          </a:p>
        </p:txBody>
      </p:sp>
      <p:pic>
        <p:nvPicPr>
          <p:cNvPr id="3" name="録音したサウンド">
            <a:hlinkClick r:id="" action="ppaction://media"/>
            <a:extLst>
              <a:ext uri="{FF2B5EF4-FFF2-40B4-BE49-F238E27FC236}">
                <a16:creationId xmlns:a16="http://schemas.microsoft.com/office/drawing/2014/main" id="{23BBECB1-D480-2E9B-83B3-1E14EF7D84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8230" y="5661248"/>
            <a:ext cx="487363" cy="487363"/>
          </a:xfrm>
          <a:prstGeom prst="rect">
            <a:avLst/>
          </a:prstGeom>
        </p:spPr>
      </p:pic>
    </p:spTree>
    <p:extLst>
      <p:ext uri="{BB962C8B-B14F-4D97-AF65-F5344CB8AC3E}">
        <p14:creationId xmlns:p14="http://schemas.microsoft.com/office/powerpoint/2010/main" val="30444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安全管理規程（ひな形）</a:t>
            </a:r>
          </a:p>
        </p:txBody>
      </p:sp>
      <p:sp>
        <p:nvSpPr>
          <p:cNvPr id="4" name="正方形/長方形 3"/>
          <p:cNvSpPr/>
          <p:nvPr/>
        </p:nvSpPr>
        <p:spPr>
          <a:xfrm>
            <a:off x="-213442" y="3754081"/>
            <a:ext cx="9609978" cy="668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115380" y="2420888"/>
            <a:ext cx="1880166"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安全管理規程</a:t>
            </a:r>
          </a:p>
        </p:txBody>
      </p:sp>
      <p:cxnSp>
        <p:nvCxnSpPr>
          <p:cNvPr id="8" name="直線コネクタ 7"/>
          <p:cNvCxnSpPr/>
          <p:nvPr/>
        </p:nvCxnSpPr>
        <p:spPr>
          <a:xfrm flipH="1">
            <a:off x="406302" y="5254626"/>
            <a:ext cx="552405" cy="2744"/>
          </a:xfrm>
          <a:prstGeom prst="line">
            <a:avLst/>
          </a:prstGeom>
          <a:ln w="6350"/>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flipH="1">
            <a:off x="406301" y="5695391"/>
            <a:ext cx="552405" cy="0"/>
          </a:xfrm>
          <a:prstGeom prst="line">
            <a:avLst/>
          </a:prstGeom>
          <a:ln w="6350"/>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flipH="1">
            <a:off x="406607" y="6138877"/>
            <a:ext cx="567936" cy="0"/>
          </a:xfrm>
          <a:prstGeom prst="line">
            <a:avLst/>
          </a:prstGeom>
          <a:ln w="6350"/>
        </p:spPr>
        <p:style>
          <a:lnRef idx="1">
            <a:schemeClr val="dk1"/>
          </a:lnRef>
          <a:fillRef idx="0">
            <a:schemeClr val="dk1"/>
          </a:fillRef>
          <a:effectRef idx="0">
            <a:schemeClr val="dk1"/>
          </a:effectRef>
          <a:fontRef idx="minor">
            <a:schemeClr val="tx1"/>
          </a:fontRef>
        </p:style>
      </p:cxnSp>
      <p:sp>
        <p:nvSpPr>
          <p:cNvPr id="11" name="正方形/長方形 10"/>
          <p:cNvSpPr/>
          <p:nvPr/>
        </p:nvSpPr>
        <p:spPr>
          <a:xfrm>
            <a:off x="-6096" y="3331168"/>
            <a:ext cx="9609978" cy="668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p:txBody>
      </p:sp>
      <p:sp>
        <p:nvSpPr>
          <p:cNvPr id="12" name="Text Box 758"/>
          <p:cNvSpPr txBox="1">
            <a:spLocks noChangeArrowheads="1"/>
          </p:cNvSpPr>
          <p:nvPr/>
        </p:nvSpPr>
        <p:spPr bwMode="auto">
          <a:xfrm>
            <a:off x="2650352" y="5570279"/>
            <a:ext cx="526846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rPr>
              <a:t>陸上及び船内作業体制、</a:t>
            </a:r>
            <a:r>
              <a:rPr lang="ja-JP" altLang="en-US" sz="1400" dirty="0">
                <a:latin typeface="ＭＳ ゴシック" panose="020B0609070205080204" pitchFamily="49" charset="-128"/>
                <a:ea typeface="ＭＳ ゴシック" panose="020B0609070205080204" pitchFamily="49" charset="-128"/>
              </a:rPr>
              <a:t>乗</a:t>
            </a:r>
            <a:r>
              <a:rPr kumimoji="1" lang="ja-JP" altLang="en-US" sz="14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rPr>
              <a:t>下船作業、旅客の遵守事項　等</a:t>
            </a:r>
          </a:p>
        </p:txBody>
      </p:sp>
      <p:sp>
        <p:nvSpPr>
          <p:cNvPr id="13" name="Text Box 758"/>
          <p:cNvSpPr txBox="1">
            <a:spLocks noChangeArrowheads="1"/>
          </p:cNvSpPr>
          <p:nvPr/>
        </p:nvSpPr>
        <p:spPr bwMode="auto">
          <a:xfrm>
            <a:off x="2623966" y="6051823"/>
            <a:ext cx="46669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rPr>
              <a:t>事故等発生時の通報、事故の処理　等</a:t>
            </a:r>
          </a:p>
        </p:txBody>
      </p:sp>
      <p:sp>
        <p:nvSpPr>
          <p:cNvPr id="14" name="Text Box 758"/>
          <p:cNvSpPr txBox="1">
            <a:spLocks noChangeArrowheads="1"/>
          </p:cNvSpPr>
          <p:nvPr/>
        </p:nvSpPr>
        <p:spPr bwMode="auto">
          <a:xfrm>
            <a:off x="2627516" y="5123944"/>
            <a:ext cx="51393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rPr>
              <a:t>運航の可否判断、船舶の航行方法、情報連絡体制　等</a:t>
            </a:r>
          </a:p>
        </p:txBody>
      </p:sp>
      <p:pic>
        <p:nvPicPr>
          <p:cNvPr id="15" name="図 14"/>
          <p:cNvPicPr>
            <a:picLocks noChangeAspect="1"/>
          </p:cNvPicPr>
          <p:nvPr/>
        </p:nvPicPr>
        <p:blipFill>
          <a:blip r:embed="rId5"/>
          <a:stretch>
            <a:fillRect/>
          </a:stretch>
        </p:blipFill>
        <p:spPr>
          <a:xfrm>
            <a:off x="7437808" y="4733815"/>
            <a:ext cx="1631555" cy="1696492"/>
          </a:xfrm>
          <a:prstGeom prst="rect">
            <a:avLst/>
          </a:prstGeom>
        </p:spPr>
      </p:pic>
      <p:sp>
        <p:nvSpPr>
          <p:cNvPr id="16" name="テキスト ボックス 15"/>
          <p:cNvSpPr txBox="1"/>
          <p:nvPr/>
        </p:nvSpPr>
        <p:spPr>
          <a:xfrm>
            <a:off x="682504" y="3177308"/>
            <a:ext cx="8423934" cy="1928094"/>
          </a:xfrm>
          <a:prstGeom prst="rect">
            <a:avLst/>
          </a:prstGeom>
          <a:noFill/>
        </p:spPr>
        <p:txBody>
          <a:bodyPr wrap="square" numCol="2" rtlCol="0">
            <a:normAutofit/>
          </a:bodyPr>
          <a:lstStyle/>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経営トップの責務</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安全管理の組織</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安全統括管理者及び運航管理者等の選解任並びに代行の指名</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安全統括管理者及び運航管理者等の勤務体制</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安全統括管理者及び運航管理者等の職務及び権限</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安全管理規程の変更</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運航計画、配船計画及び配乗計画</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運航の可否判断</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運航に必要な情報の収集及び伝達</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輸送に伴う作業の安全の確保</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輸送施設の点検整備</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海難その他の事故の処理</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endParaRPr>
          </a:p>
          <a:p>
            <a:pPr marL="144000" marR="0" lvl="0" indent="-144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安全に関する教育、訓練及び内部監査等</a:t>
            </a:r>
          </a:p>
        </p:txBody>
      </p:sp>
      <p:sp>
        <p:nvSpPr>
          <p:cNvPr id="17" name="テキスト ボックス 16"/>
          <p:cNvSpPr txBox="1"/>
          <p:nvPr/>
        </p:nvSpPr>
        <p:spPr>
          <a:xfrm>
            <a:off x="406326" y="2906161"/>
            <a:ext cx="126188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（主な項目）</a:t>
            </a:r>
          </a:p>
        </p:txBody>
      </p:sp>
      <p:cxnSp>
        <p:nvCxnSpPr>
          <p:cNvPr id="18" name="直線コネクタ 17"/>
          <p:cNvCxnSpPr>
            <a:cxnSpLocks/>
          </p:cNvCxnSpPr>
          <p:nvPr/>
        </p:nvCxnSpPr>
        <p:spPr>
          <a:xfrm flipH="1">
            <a:off x="406301" y="2780888"/>
            <a:ext cx="1" cy="3357989"/>
          </a:xfrm>
          <a:prstGeom prst="line">
            <a:avLst/>
          </a:prstGeom>
        </p:spPr>
        <p:style>
          <a:lnRef idx="1">
            <a:schemeClr val="dk1"/>
          </a:lnRef>
          <a:fillRef idx="0">
            <a:schemeClr val="dk1"/>
          </a:fillRef>
          <a:effectRef idx="0">
            <a:schemeClr val="dk1"/>
          </a:effectRef>
          <a:fontRef idx="minor">
            <a:schemeClr val="tx1"/>
          </a:fontRef>
        </p:style>
      </p:cxnSp>
      <p:sp>
        <p:nvSpPr>
          <p:cNvPr id="19" name="正方形/長方形 18"/>
          <p:cNvSpPr/>
          <p:nvPr/>
        </p:nvSpPr>
        <p:spPr>
          <a:xfrm>
            <a:off x="732106" y="5560866"/>
            <a:ext cx="1872208"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rPr>
              <a:t>作業基準</a:t>
            </a:r>
          </a:p>
        </p:txBody>
      </p:sp>
      <p:sp>
        <p:nvSpPr>
          <p:cNvPr id="20" name="正方形/長方形 19"/>
          <p:cNvSpPr/>
          <p:nvPr/>
        </p:nvSpPr>
        <p:spPr>
          <a:xfrm>
            <a:off x="732106" y="5047883"/>
            <a:ext cx="1872208"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rPr>
              <a:t>運航基準</a:t>
            </a:r>
          </a:p>
        </p:txBody>
      </p:sp>
      <p:sp>
        <p:nvSpPr>
          <p:cNvPr id="21" name="正方形/長方形 20"/>
          <p:cNvSpPr/>
          <p:nvPr/>
        </p:nvSpPr>
        <p:spPr>
          <a:xfrm>
            <a:off x="732106" y="6007825"/>
            <a:ext cx="1872208"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rPr>
              <a:t>事故処理基準</a:t>
            </a:r>
          </a:p>
        </p:txBody>
      </p:sp>
      <p:sp>
        <p:nvSpPr>
          <p:cNvPr id="2" name="スライド番号プレースホルダー 1"/>
          <p:cNvSpPr>
            <a:spLocks noGrp="1"/>
          </p:cNvSpPr>
          <p:nvPr>
            <p:ph type="sldNum" sz="quarter" idx="12"/>
          </p:nvPr>
        </p:nvSpPr>
        <p:spPr>
          <a:xfrm>
            <a:off x="6972837" y="6533367"/>
            <a:ext cx="2133600" cy="476250"/>
          </a:xfrm>
        </p:spPr>
        <p:txBody>
          <a:bodyPr/>
          <a:lstStyle/>
          <a:p>
            <a:pPr>
              <a:defRPr/>
            </a:pPr>
            <a:fld id="{DE9C2EA1-6911-4BAC-954D-0A2DD024DDCF}" type="slidenum">
              <a:rPr lang="en-US" altLang="ja-JP" smtClean="0"/>
              <a:pPr>
                <a:defRPr/>
              </a:pPr>
              <a:t>8</a:t>
            </a:fld>
            <a:endParaRPr lang="en-US" altLang="ja-JP" dirty="0"/>
          </a:p>
        </p:txBody>
      </p:sp>
      <p:sp>
        <p:nvSpPr>
          <p:cNvPr id="3" name="テキスト ボックス 2">
            <a:extLst>
              <a:ext uri="{FF2B5EF4-FFF2-40B4-BE49-F238E27FC236}">
                <a16:creationId xmlns:a16="http://schemas.microsoft.com/office/drawing/2014/main" id="{3021B6ED-AA32-FEFE-9F53-FCF392F3398C}"/>
              </a:ext>
            </a:extLst>
          </p:cNvPr>
          <p:cNvSpPr txBox="1"/>
          <p:nvPr/>
        </p:nvSpPr>
        <p:spPr>
          <a:xfrm>
            <a:off x="125724" y="836712"/>
            <a:ext cx="8910772" cy="1475789"/>
          </a:xfrm>
          <a:prstGeom prst="rect">
            <a:avLst/>
          </a:prstGeom>
          <a:noFill/>
          <a:ln>
            <a:solidFill>
              <a:schemeClr val="tx1"/>
            </a:solidFill>
          </a:ln>
        </p:spPr>
        <p:txBody>
          <a:bodyPr wrap="square" rtlCol="0">
            <a:spAutoFit/>
          </a:bodyPr>
          <a:lstStyle/>
          <a:p>
            <a:pPr marL="261938" indent="-261938" defTabSz="844083">
              <a:lnSpc>
                <a:spcPts val="2800"/>
              </a:lnSpc>
              <a:defRPr/>
            </a:pPr>
            <a:r>
              <a:rPr lang="ja-JP" altLang="en-US" sz="2000" dirty="0">
                <a:solidFill>
                  <a:srgbClr val="000000"/>
                </a:solidFill>
                <a:latin typeface="BIZ UDゴシック" panose="020B0400000000000000" pitchFamily="49" charset="-128"/>
                <a:ea typeface="BIZ UDゴシック" panose="020B0400000000000000" pitchFamily="49" charset="-128"/>
              </a:rPr>
              <a:t>○　国土交通省は、</a:t>
            </a:r>
            <a:r>
              <a:rPr lang="ja-JP" altLang="en-US" sz="2000" u="sng" dirty="0">
                <a:latin typeface="BIZ UDゴシック" panose="020B0400000000000000" pitchFamily="49" charset="-128"/>
                <a:ea typeface="BIZ UDゴシック" panose="020B0400000000000000" pitchFamily="49" charset="-128"/>
              </a:rPr>
              <a:t>安全管理規程の具体的な内容を示した作成例として</a:t>
            </a:r>
            <a:r>
              <a:rPr lang="ja-JP" altLang="en-US" sz="2000" u="sng" dirty="0">
                <a:solidFill>
                  <a:srgbClr val="FF0000"/>
                </a:solidFill>
                <a:latin typeface="BIZ UDゴシック" panose="020B0400000000000000" pitchFamily="49" charset="-128"/>
                <a:ea typeface="BIZ UDゴシック" panose="020B0400000000000000" pitchFamily="49" charset="-128"/>
              </a:rPr>
              <a:t>ひな形を公表</a:t>
            </a:r>
            <a:r>
              <a:rPr lang="ja-JP" altLang="en-US" sz="2000" dirty="0">
                <a:solidFill>
                  <a:srgbClr val="000000"/>
                </a:solidFill>
                <a:latin typeface="BIZ UDゴシック" panose="020B0400000000000000" pitchFamily="49" charset="-128"/>
                <a:ea typeface="BIZ UDゴシック" panose="020B0400000000000000" pitchFamily="49" charset="-128"/>
              </a:rPr>
              <a:t>。</a:t>
            </a:r>
            <a:endParaRPr lang="en-US" altLang="ja-JP" sz="2000" dirty="0">
              <a:solidFill>
                <a:srgbClr val="000000"/>
              </a:solidFill>
              <a:latin typeface="BIZ UDゴシック" panose="020B0400000000000000" pitchFamily="49" charset="-128"/>
              <a:ea typeface="BIZ UDゴシック" panose="020B0400000000000000" pitchFamily="49" charset="-128"/>
            </a:endParaRPr>
          </a:p>
          <a:p>
            <a:pPr marL="261938" indent="-261938" defTabSz="844083">
              <a:lnSpc>
                <a:spcPts val="2800"/>
              </a:lnSpc>
              <a:defRPr/>
            </a:pPr>
            <a:r>
              <a:rPr lang="ja-JP" altLang="en-US" sz="2000" dirty="0">
                <a:solidFill>
                  <a:srgbClr val="000000"/>
                </a:solidFill>
                <a:latin typeface="BIZ UDゴシック" panose="020B0400000000000000" pitchFamily="49" charset="-128"/>
                <a:ea typeface="BIZ UDゴシック" panose="020B0400000000000000" pitchFamily="49" charset="-128"/>
              </a:rPr>
              <a:t>○　船舶運航事業者は、安全管理規程を作成する際の参考としている。</a:t>
            </a:r>
            <a:endParaRPr lang="en-US" altLang="ja-JP" sz="2000" dirty="0">
              <a:solidFill>
                <a:srgbClr val="000000"/>
              </a:solidFill>
              <a:latin typeface="BIZ UDゴシック" panose="020B0400000000000000" pitchFamily="49" charset="-128"/>
              <a:ea typeface="BIZ UDゴシック" panose="020B0400000000000000" pitchFamily="49" charset="-128"/>
            </a:endParaRPr>
          </a:p>
          <a:p>
            <a:pPr marL="261938" indent="-261938" defTabSz="844083">
              <a:lnSpc>
                <a:spcPts val="2800"/>
              </a:lnSpc>
              <a:defRPr/>
            </a:pPr>
            <a:r>
              <a:rPr lang="ja-JP" altLang="en-US" sz="2000" dirty="0">
                <a:solidFill>
                  <a:srgbClr val="000000"/>
                </a:solidFill>
                <a:latin typeface="BIZ UDゴシック" panose="020B0400000000000000" pitchFamily="49" charset="-128"/>
                <a:ea typeface="BIZ UDゴシック" panose="020B0400000000000000" pitchFamily="49" charset="-128"/>
              </a:rPr>
              <a:t>○　</a:t>
            </a:r>
            <a:r>
              <a:rPr lang="ja-JP" altLang="en-US" sz="2000" u="sng" dirty="0">
                <a:solidFill>
                  <a:srgbClr val="FF0000"/>
                </a:solidFill>
                <a:latin typeface="BIZ UDゴシック" panose="020B0400000000000000" pitchFamily="49" charset="-128"/>
                <a:ea typeface="BIZ UDゴシック" panose="020B0400000000000000" pitchFamily="49" charset="-128"/>
              </a:rPr>
              <a:t>令和６年度に知床遊覧船事故を踏まえたひな形へ改正</a:t>
            </a:r>
            <a:r>
              <a:rPr lang="ja-JP" altLang="en-US" sz="2000" dirty="0">
                <a:solidFill>
                  <a:srgbClr val="FF0000"/>
                </a:solidFill>
                <a:latin typeface="BIZ UDゴシック" panose="020B0400000000000000" pitchFamily="49" charset="-128"/>
                <a:ea typeface="BIZ UDゴシック" panose="020B0400000000000000" pitchFamily="49" charset="-128"/>
              </a:rPr>
              <a:t>。</a:t>
            </a:r>
          </a:p>
        </p:txBody>
      </p:sp>
      <p:sp>
        <p:nvSpPr>
          <p:cNvPr id="5" name="テキスト ボックス 4">
            <a:extLst>
              <a:ext uri="{FF2B5EF4-FFF2-40B4-BE49-F238E27FC236}">
                <a16:creationId xmlns:a16="http://schemas.microsoft.com/office/drawing/2014/main" id="{84A22009-BD94-F9A3-CE8E-CAE9DB7EE999}"/>
              </a:ext>
            </a:extLst>
          </p:cNvPr>
          <p:cNvSpPr txBox="1"/>
          <p:nvPr/>
        </p:nvSpPr>
        <p:spPr>
          <a:xfrm>
            <a:off x="1547664" y="1296923"/>
            <a:ext cx="5686172" cy="261610"/>
          </a:xfrm>
          <a:prstGeom prst="rect">
            <a:avLst/>
          </a:prstGeom>
          <a:noFill/>
        </p:spPr>
        <p:txBody>
          <a:bodyPr wrap="none" rtlCol="0">
            <a:spAutoFit/>
          </a:bodyPr>
          <a:lstStyle/>
          <a:p>
            <a:pPr lvl="0">
              <a:defRPr/>
            </a:pPr>
            <a:r>
              <a:rPr lang="en-US" altLang="ja-JP" sz="1100" dirty="0">
                <a:solidFill>
                  <a:srgbClr val="000000"/>
                </a:solidFill>
                <a:latin typeface="BIZ UDゴシック" panose="020B0400000000000000" pitchFamily="49" charset="-128"/>
                <a:ea typeface="BIZ UDゴシック" panose="020B0400000000000000" pitchFamily="49" charset="-128"/>
              </a:rPr>
              <a:t>【</a:t>
            </a:r>
            <a:r>
              <a:rPr lang="ja-JP" altLang="en-US" sz="1100" dirty="0">
                <a:solidFill>
                  <a:srgbClr val="000000"/>
                </a:solidFill>
                <a:latin typeface="BIZ UDゴシック" panose="020B0400000000000000" pitchFamily="49" charset="-128"/>
                <a:ea typeface="BIZ UDゴシック" panose="020B0400000000000000" pitchFamily="49" charset="-128"/>
              </a:rPr>
              <a:t>国土交通省海事局</a:t>
            </a:r>
            <a:r>
              <a:rPr lang="en-US" altLang="ja-JP" sz="1100" dirty="0" err="1">
                <a:solidFill>
                  <a:srgbClr val="000000"/>
                </a:solidFill>
                <a:latin typeface="BIZ UDゴシック" panose="020B0400000000000000" pitchFamily="49" charset="-128"/>
                <a:ea typeface="BIZ UDゴシック" panose="020B0400000000000000" pitchFamily="49" charset="-128"/>
              </a:rPr>
              <a:t>HP】https</a:t>
            </a:r>
            <a:r>
              <a:rPr lang="en-US" altLang="ja-JP" sz="1100" dirty="0">
                <a:solidFill>
                  <a:srgbClr val="000000"/>
                </a:solidFill>
                <a:latin typeface="BIZ UDゴシック" panose="020B0400000000000000" pitchFamily="49" charset="-128"/>
                <a:ea typeface="BIZ UDゴシック" panose="020B0400000000000000" pitchFamily="49" charset="-128"/>
              </a:rPr>
              <a:t>://www.mlit.go.jp/maritime/maritime_fr4_000021.html</a:t>
            </a:r>
            <a:endParaRPr kumimoji="1" lang="ja-JP" altLang="en-US"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endParaRPr>
          </a:p>
        </p:txBody>
      </p:sp>
      <p:pic>
        <p:nvPicPr>
          <p:cNvPr id="22" name="録音したサウンド">
            <a:hlinkClick r:id="" action="ppaction://media"/>
            <a:extLst>
              <a:ext uri="{FF2B5EF4-FFF2-40B4-BE49-F238E27FC236}">
                <a16:creationId xmlns:a16="http://schemas.microsoft.com/office/drawing/2014/main" id="{FBA295DB-F616-1EE1-016A-21C88007A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1817" y="6202802"/>
            <a:ext cx="487363" cy="487363"/>
          </a:xfrm>
          <a:prstGeom prst="rect">
            <a:avLst/>
          </a:prstGeom>
        </p:spPr>
      </p:pic>
    </p:spTree>
    <p:extLst>
      <p:ext uri="{BB962C8B-B14F-4D97-AF65-F5344CB8AC3E}">
        <p14:creationId xmlns:p14="http://schemas.microsoft.com/office/powerpoint/2010/main" val="339101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6676" y="44624"/>
            <a:ext cx="7144940"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eaLnBrk="1" hangingPunct="1">
              <a:defRPr/>
            </a:pPr>
            <a:r>
              <a:rPr lang="ja-JP" altLang="en-US" kern="0" dirty="0">
                <a:latin typeface="HGP創英角ｺﾞｼｯｸUB"/>
                <a:ea typeface="HGP創英角ｺﾞｼｯｸUB"/>
              </a:rPr>
              <a:t>　安全管理</a:t>
            </a:r>
            <a:r>
              <a:rPr lang="ja-JP" altLang="en-US" kern="0" dirty="0"/>
              <a:t>規程（ひな形）</a:t>
            </a:r>
          </a:p>
        </p:txBody>
      </p:sp>
      <p:sp>
        <p:nvSpPr>
          <p:cNvPr id="22" name="正方形/長方形 21"/>
          <p:cNvSpPr/>
          <p:nvPr/>
        </p:nvSpPr>
        <p:spPr>
          <a:xfrm>
            <a:off x="10094" y="1495154"/>
            <a:ext cx="9140385" cy="23658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600" dirty="0">
                <a:latin typeface="ＭＳ ゴシック" panose="020B0609070205080204" pitchFamily="49" charset="-128"/>
                <a:ea typeface="ＭＳ ゴシック" panose="020B0609070205080204" pitchFamily="49" charset="-128"/>
              </a:rPr>
              <a:t>（運航管理者の勤務体制）</a:t>
            </a:r>
          </a:p>
          <a:p>
            <a:r>
              <a:rPr lang="ja-JP" altLang="en-US" sz="1600" dirty="0">
                <a:latin typeface="ＭＳ ゴシック" panose="020B0609070205080204" pitchFamily="49" charset="-128"/>
                <a:ea typeface="ＭＳ ゴシック" panose="020B0609070205080204" pitchFamily="49" charset="-128"/>
              </a:rPr>
              <a:t>第１５条　運航管理者は、船舶が就航している間は、原則として本社に勤務するものとし、船舶の就航中に職場を離れるときは運航管理員と常時連絡できる体制になければならない。</a:t>
            </a:r>
          </a:p>
          <a:p>
            <a:endParaRPr lang="en-US" altLang="ja-JP" sz="1600" dirty="0">
              <a:latin typeface="ＭＳ ゴシック" panose="020B0609070205080204" pitchFamily="49" charset="-128"/>
              <a:ea typeface="ＭＳ ゴシック" panose="020B0609070205080204" pitchFamily="49" charset="-128"/>
            </a:endParaRPr>
          </a:p>
          <a:p>
            <a:r>
              <a:rPr lang="ja-JP" altLang="en-US" sz="1600" b="1" dirty="0">
                <a:latin typeface="ＭＳ ゴシック" panose="020B0609070205080204" pitchFamily="49" charset="-128"/>
                <a:ea typeface="ＭＳ ゴシック" panose="020B0609070205080204" pitchFamily="49" charset="-128"/>
              </a:rPr>
              <a:t>（運航の可否判断）</a:t>
            </a:r>
            <a:endParaRPr lang="en-US" altLang="ja-JP" sz="1600" b="1" dirty="0">
              <a:latin typeface="ＭＳ ゴシック" panose="020B0609070205080204" pitchFamily="49" charset="-128"/>
              <a:ea typeface="ＭＳ ゴシック" panose="020B0609070205080204" pitchFamily="49" charset="-128"/>
            </a:endParaRPr>
          </a:p>
          <a:p>
            <a:pPr marL="174625" indent="-174625"/>
            <a:r>
              <a:rPr lang="ja-JP" altLang="en-US" sz="1600" b="1" dirty="0">
                <a:latin typeface="ＭＳ ゴシック" panose="020B0609070205080204" pitchFamily="49" charset="-128"/>
                <a:ea typeface="ＭＳ ゴシック" panose="020B0609070205080204" pitchFamily="49" charset="-128"/>
              </a:rPr>
              <a:t>第２５条　船長は、適時、運航可否判断を行い、気象・海象が一定の条件に達したと認めるとき又は達するおそれがあると認めるときは、運航中止の措置をとらなければならない。</a:t>
            </a:r>
            <a:endParaRPr lang="en-US" altLang="ja-JP" sz="1600" b="1" dirty="0">
              <a:latin typeface="ＭＳ ゴシック" panose="020B0609070205080204" pitchFamily="49" charset="-128"/>
              <a:ea typeface="ＭＳ ゴシック" panose="020B0609070205080204" pitchFamily="49" charset="-128"/>
            </a:endParaRPr>
          </a:p>
          <a:p>
            <a:pPr marL="174625" indent="-174625"/>
            <a:r>
              <a:rPr lang="ja-JP" altLang="en-US" sz="1600" b="1" dirty="0">
                <a:latin typeface="ＭＳ ゴシック" panose="020B0609070205080204" pitchFamily="49" charset="-128"/>
                <a:ea typeface="ＭＳ ゴシック" panose="020B0609070205080204" pitchFamily="49" charset="-128"/>
              </a:rPr>
              <a:t>７　運航中止の措置をとるべき気象・海象の条件及び運航中止の後に船長がとるべき措置については、運航基準に定めるところによる。</a:t>
            </a:r>
            <a:endParaRPr lang="en-US" altLang="ja-JP" sz="1600" b="1" dirty="0">
              <a:latin typeface="ＭＳ ゴシック" panose="020B0609070205080204" pitchFamily="49" charset="-128"/>
              <a:ea typeface="ＭＳ ゴシック" panose="020B0609070205080204" pitchFamily="49" charset="-128"/>
            </a:endParaRPr>
          </a:p>
          <a:p>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（作業体制）</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第３３条　運航管理者は、陸上作業員の中から陸上作業員を、船長は、乗組員の中から船内作業員を指名する。</a:t>
            </a:r>
            <a:endParaRPr lang="en-US" altLang="ja-JP" sz="1600" dirty="0">
              <a:latin typeface="ＭＳ ゴシック" panose="020B0609070205080204" pitchFamily="49" charset="-128"/>
              <a:ea typeface="ＭＳ ゴシック" panose="020B0609070205080204" pitchFamily="49" charset="-128"/>
            </a:endParaRPr>
          </a:p>
          <a:p>
            <a:pPr marL="174625" indent="-174625"/>
            <a:r>
              <a:rPr lang="ja-JP" altLang="en-US" sz="1600" dirty="0">
                <a:latin typeface="ＭＳ ゴシック" panose="020B0609070205080204" pitchFamily="49" charset="-128"/>
                <a:ea typeface="ＭＳ ゴシック" panose="020B0609070205080204" pitchFamily="49" charset="-128"/>
              </a:rPr>
              <a:t>５　作業員の具体的配置、陸上作業指揮者及び船内作業指揮者の所掌その他の作業体制については、作業基準に定めるところによる。</a:t>
            </a:r>
            <a:endParaRPr lang="en-US" altLang="ja-JP" sz="1600" dirty="0">
              <a:latin typeface="ＭＳ ゴシック" panose="020B0609070205080204" pitchFamily="49" charset="-128"/>
              <a:ea typeface="ＭＳ ゴシック" panose="020B0609070205080204" pitchFamily="49" charset="-128"/>
            </a:endParaRPr>
          </a:p>
          <a:p>
            <a:pPr marL="174625" indent="-174625"/>
            <a:endParaRPr lang="en-US" altLang="ja-JP" sz="1600" dirty="0">
              <a:latin typeface="ＭＳ ゴシック" panose="020B0609070205080204" pitchFamily="49" charset="-128"/>
              <a:ea typeface="ＭＳ ゴシック" panose="020B0609070205080204" pitchFamily="49" charset="-128"/>
            </a:endParaRPr>
          </a:p>
          <a:p>
            <a:pPr marL="174625" indent="-174625"/>
            <a:r>
              <a:rPr lang="ja-JP" altLang="en-US" sz="1600" dirty="0">
                <a:latin typeface="ＭＳ ゴシック" panose="020B0609070205080204" pitchFamily="49" charset="-128"/>
                <a:ea typeface="ＭＳ ゴシック" panose="020B0609070205080204" pitchFamily="49" charset="-128"/>
              </a:rPr>
              <a:t>（運航管理者のとるべき措置）</a:t>
            </a:r>
            <a:endParaRPr lang="en-US" altLang="ja-JP" sz="1600" dirty="0">
              <a:latin typeface="ＭＳ ゴシック" panose="020B0609070205080204" pitchFamily="49" charset="-128"/>
              <a:ea typeface="ＭＳ ゴシック" panose="020B0609070205080204" pitchFamily="49" charset="-128"/>
            </a:endParaRPr>
          </a:p>
          <a:p>
            <a:pPr marL="174625" indent="-174625"/>
            <a:r>
              <a:rPr lang="ja-JP" altLang="en-US" sz="1600" dirty="0">
                <a:latin typeface="ＭＳ ゴシック" panose="020B0609070205080204" pitchFamily="49" charset="-128"/>
                <a:ea typeface="ＭＳ ゴシック" panose="020B0609070205080204" pitchFamily="49" charset="-128"/>
              </a:rPr>
              <a:t>第４５条　運航管理者は、船長からの連絡等によって事故の発生を知ったとき又は船舶の動静を把握できないときは、事故処理基準に定めるところにより、必要な措置をとるとともに、安全統括管理者へ速報しなければならない。</a:t>
            </a:r>
            <a:endParaRPr lang="en-US" altLang="ja-JP" sz="1600" dirty="0">
              <a:latin typeface="ＭＳ ゴシック" panose="020B0609070205080204" pitchFamily="49" charset="-128"/>
              <a:ea typeface="ＭＳ ゴシック" panose="020B0609070205080204" pitchFamily="49" charset="-128"/>
            </a:endParaRPr>
          </a:p>
        </p:txBody>
      </p:sp>
      <p:sp>
        <p:nvSpPr>
          <p:cNvPr id="27" name="正方形/長方形 26"/>
          <p:cNvSpPr/>
          <p:nvPr/>
        </p:nvSpPr>
        <p:spPr>
          <a:xfrm>
            <a:off x="220188" y="1025262"/>
            <a:ext cx="3559724" cy="360000"/>
          </a:xfrm>
          <a:prstGeom prst="rect">
            <a:avLst/>
          </a:prstGeom>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rPr>
              <a:t>安全管理規程（ひな形）</a:t>
            </a:r>
          </a:p>
        </p:txBody>
      </p:sp>
      <p:sp>
        <p:nvSpPr>
          <p:cNvPr id="2" name="スライド番号プレースホルダー 1"/>
          <p:cNvSpPr>
            <a:spLocks noGrp="1"/>
          </p:cNvSpPr>
          <p:nvPr>
            <p:ph type="sldNum" sz="quarter" idx="12"/>
          </p:nvPr>
        </p:nvSpPr>
        <p:spPr/>
        <p:txBody>
          <a:bodyPr/>
          <a:lstStyle/>
          <a:p>
            <a:pPr>
              <a:defRPr/>
            </a:pPr>
            <a:fld id="{DE9C2EA1-6911-4BAC-954D-0A2DD024DDCF}" type="slidenum">
              <a:rPr lang="en-US" altLang="ja-JP" smtClean="0"/>
              <a:pPr>
                <a:defRPr/>
              </a:pPr>
              <a:t>9</a:t>
            </a:fld>
            <a:endParaRPr lang="en-US" altLang="ja-JP"/>
          </a:p>
        </p:txBody>
      </p:sp>
      <p:pic>
        <p:nvPicPr>
          <p:cNvPr id="3" name="録音したサウンド">
            <a:hlinkClick r:id="" action="ppaction://media"/>
            <a:extLst>
              <a:ext uri="{FF2B5EF4-FFF2-40B4-BE49-F238E27FC236}">
                <a16:creationId xmlns:a16="http://schemas.microsoft.com/office/drawing/2014/main" id="{A08D975A-5338-0B92-7BA2-62D97BE2A4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5119164"/>
            <a:ext cx="487363" cy="487363"/>
          </a:xfrm>
          <a:prstGeom prst="rect">
            <a:avLst/>
          </a:prstGeom>
        </p:spPr>
      </p:pic>
    </p:spTree>
    <p:extLst>
      <p:ext uri="{BB962C8B-B14F-4D97-AF65-F5344CB8AC3E}">
        <p14:creationId xmlns:p14="http://schemas.microsoft.com/office/powerpoint/2010/main" val="29002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Words>5948</Words>
  <PresentationFormat>画面に合わせる (4:3)</PresentationFormat>
  <Paragraphs>505</Paragraphs>
  <Slides>24</Slides>
  <Notes>17</Notes>
  <HiddenSlides>0</HiddenSlides>
  <MMClips>30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24</vt:i4>
      </vt:variant>
    </vt:vector>
  </HeadingPairs>
  <TitlesOfParts>
    <vt:vector size="34" baseType="lpstr">
      <vt:lpstr>BIZ UDゴシック</vt:lpstr>
      <vt:lpstr>HGP創英角ｺﾞｼｯｸUB</vt:lpstr>
      <vt:lpstr>ＭＳ Ｐゴシック</vt:lpstr>
      <vt:lpstr>ＭＳ ゴシック</vt:lpstr>
      <vt:lpstr>ＭＳ 明朝</vt:lpstr>
      <vt:lpstr>Arial</vt:lpstr>
      <vt:lpstr>Calibri</vt:lpstr>
      <vt:lpstr>Century</vt:lpstr>
      <vt:lpstr>Times New Roman</vt:lpstr>
      <vt:lpstr>標準デザイン</vt:lpstr>
      <vt:lpstr>安全統括管理者・運航管理者研修会</vt:lpstr>
      <vt:lpstr>目次</vt:lpstr>
      <vt:lpstr>目次</vt:lpstr>
      <vt:lpstr>PowerPoint プレゼンテーション</vt:lpstr>
      <vt:lpstr>PowerPoint プレゼンテーション</vt:lpstr>
      <vt:lpstr>PowerPoint プレゼンテーション</vt:lpstr>
      <vt:lpstr>目次</vt:lpstr>
      <vt:lpstr>PowerPoint プレゼンテーション</vt:lpstr>
      <vt:lpstr>PowerPoint プレゼンテーション</vt:lpstr>
      <vt:lpstr>PowerPoint プレゼンテーション</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目次</vt:lpstr>
      <vt:lpstr>事故事例①運行可否判断にかかる事項</vt:lpstr>
      <vt:lpstr>事故事例①運行可否判断にかかる事項</vt:lpstr>
      <vt:lpstr>事故事例①運行可否判断にかかる事項</vt:lpstr>
      <vt:lpstr>事故事例②法定職員にかかる事項</vt:lpstr>
      <vt:lpstr>事故事例②法定職員にかかる事項</vt:lpstr>
      <vt:lpstr>事故事例②法定職員にかかる事項</vt:lpstr>
      <vt:lpstr>終わりに</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