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2" r:id="rId2"/>
    <p:sldId id="263" r:id="rId3"/>
    <p:sldId id="267" r:id="rId4"/>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B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97063" autoAdjust="0"/>
  </p:normalViewPr>
  <p:slideViewPr>
    <p:cSldViewPr>
      <p:cViewPr varScale="1">
        <p:scale>
          <a:sx n="80" d="100"/>
          <a:sy n="80" d="100"/>
        </p:scale>
        <p:origin x="1546" y="4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375" cy="497207"/>
          </a:xfrm>
          <a:prstGeom prst="rect">
            <a:avLst/>
          </a:prstGeom>
        </p:spPr>
        <p:txBody>
          <a:bodyPr vert="horz" lIns="92201" tIns="46101" rIns="92201" bIns="46101"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55221" y="0"/>
            <a:ext cx="2950374" cy="497207"/>
          </a:xfrm>
          <a:prstGeom prst="rect">
            <a:avLst/>
          </a:prstGeom>
        </p:spPr>
        <p:txBody>
          <a:bodyPr vert="horz" lIns="92201" tIns="46101" rIns="92201" bIns="46101" rtlCol="0"/>
          <a:lstStyle>
            <a:lvl1pPr algn="r">
              <a:defRPr sz="1200" smtClean="0"/>
            </a:lvl1pPr>
          </a:lstStyle>
          <a:p>
            <a:pPr>
              <a:defRPr/>
            </a:pPr>
            <a:fld id="{29BFD11E-B029-4369-8F3E-BBE012DF2500}" type="datetimeFigureOut">
              <a:rPr lang="ja-JP" altLang="en-US"/>
              <a:pPr>
                <a:defRPr/>
              </a:pPr>
              <a:t>2024/3/29</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7450"/>
          </a:xfrm>
          <a:prstGeom prst="rect">
            <a:avLst/>
          </a:prstGeom>
          <a:noFill/>
          <a:ln w="12700">
            <a:solidFill>
              <a:prstClr val="black"/>
            </a:solidFill>
          </a:ln>
        </p:spPr>
        <p:txBody>
          <a:bodyPr vert="horz" lIns="92201" tIns="46101" rIns="92201" bIns="46101" rtlCol="0" anchor="ctr"/>
          <a:lstStyle/>
          <a:p>
            <a:pPr lvl="0"/>
            <a:endParaRPr lang="ja-JP" altLang="en-US" noProof="0"/>
          </a:p>
        </p:txBody>
      </p:sp>
      <p:sp>
        <p:nvSpPr>
          <p:cNvPr id="5" name="ノート プレースホルダ 4"/>
          <p:cNvSpPr>
            <a:spLocks noGrp="1"/>
          </p:cNvSpPr>
          <p:nvPr>
            <p:ph type="body" sz="quarter" idx="3"/>
          </p:nvPr>
        </p:nvSpPr>
        <p:spPr>
          <a:xfrm>
            <a:off x="680242" y="4721066"/>
            <a:ext cx="5446722" cy="4473262"/>
          </a:xfrm>
          <a:prstGeom prst="rect">
            <a:avLst/>
          </a:prstGeom>
        </p:spPr>
        <p:txBody>
          <a:bodyPr vert="horz" lIns="92201" tIns="46101" rIns="92201" bIns="46101"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440534"/>
            <a:ext cx="2950375" cy="497206"/>
          </a:xfrm>
          <a:prstGeom prst="rect">
            <a:avLst/>
          </a:prstGeom>
        </p:spPr>
        <p:txBody>
          <a:bodyPr vert="horz" lIns="92201" tIns="46101" rIns="92201" bIns="46101"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55221" y="9440534"/>
            <a:ext cx="2950374" cy="497206"/>
          </a:xfrm>
          <a:prstGeom prst="rect">
            <a:avLst/>
          </a:prstGeom>
        </p:spPr>
        <p:txBody>
          <a:bodyPr vert="horz" lIns="92201" tIns="46101" rIns="92201" bIns="46101" rtlCol="0" anchor="b"/>
          <a:lstStyle>
            <a:lvl1pPr algn="r">
              <a:defRPr sz="1200" smtClean="0"/>
            </a:lvl1pPr>
          </a:lstStyle>
          <a:p>
            <a:pPr>
              <a:defRPr/>
            </a:pPr>
            <a:fld id="{35593D68-3D81-4AC8-A772-5443A8746888}" type="slidenum">
              <a:rPr lang="ja-JP" altLang="en-US"/>
              <a:pPr>
                <a:defRPr/>
              </a:pPr>
              <a:t>‹#›</a:t>
            </a:fld>
            <a:endParaRPr lang="ja-JP" altLang="en-US"/>
          </a:p>
        </p:txBody>
      </p:sp>
    </p:spTree>
    <p:extLst>
      <p:ext uri="{BB962C8B-B14F-4D97-AF65-F5344CB8AC3E}">
        <p14:creationId xmlns:p14="http://schemas.microsoft.com/office/powerpoint/2010/main" val="16237796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5593D68-3D81-4AC8-A772-5443A8746888}" type="slidenum">
              <a:rPr lang="ja-JP" altLang="en-US" smtClean="0"/>
              <a:pPr>
                <a:defRPr/>
              </a:pPr>
              <a:t>2</a:t>
            </a:fld>
            <a:endParaRPr lang="ja-JP" altLang="en-US"/>
          </a:p>
        </p:txBody>
      </p:sp>
    </p:spTree>
    <p:extLst>
      <p:ext uri="{BB962C8B-B14F-4D97-AF65-F5344CB8AC3E}">
        <p14:creationId xmlns:p14="http://schemas.microsoft.com/office/powerpoint/2010/main" val="502802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pic>
        <p:nvPicPr>
          <p:cNvPr id="3" name="Picture 2" descr="関東運輸局"/>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43888" y="0"/>
            <a:ext cx="16383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a:t>マスタ タイトルの書式設定</a:t>
            </a:r>
          </a:p>
        </p:txBody>
      </p:sp>
      <p:sp>
        <p:nvSpPr>
          <p:cNvPr id="4" name="Rectangle 4"/>
          <p:cNvSpPr>
            <a:spLocks noGrp="1" noChangeArrowheads="1"/>
          </p:cNvSpPr>
          <p:nvPr>
            <p:ph type="dt" sz="half" idx="10"/>
          </p:nvPr>
        </p:nvSpPr>
        <p:spPr/>
        <p:txBody>
          <a:bodyPr/>
          <a:lstStyle>
            <a:lvl1pPr eaLnBrk="0" hangingPunct="0">
              <a:defRPr>
                <a:latin typeface="Arial" panose="020B0604020202020204" pitchFamily="34"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atin typeface="Arial" panose="020B0604020202020204" pitchFamily="34"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atin typeface="Arial" panose="020B0604020202020204" pitchFamily="34" charset="0"/>
              </a:defRPr>
            </a:lvl1pPr>
          </a:lstStyle>
          <a:p>
            <a:pPr>
              <a:defRPr/>
            </a:pPr>
            <a:fld id="{941EB1E6-AE45-4833-9B97-B2A4D9D831BF}" type="slidenum">
              <a:rPr lang="en-US" altLang="ja-JP"/>
              <a:pPr>
                <a:defRPr/>
              </a:pPr>
              <a:t>‹#›</a:t>
            </a:fld>
            <a:endParaRPr lang="en-US" altLang="ja-JP"/>
          </a:p>
        </p:txBody>
      </p:sp>
    </p:spTree>
    <p:extLst>
      <p:ext uri="{BB962C8B-B14F-4D97-AF65-F5344CB8AC3E}">
        <p14:creationId xmlns:p14="http://schemas.microsoft.com/office/powerpoint/2010/main" val="16861087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ea typeface="ＭＳ Ｐゴシック" pitchFamily="50" charset="-128"/>
              </a:defRPr>
            </a:lvl1pPr>
          </a:lstStyle>
          <a:p>
            <a:pPr>
              <a:defRPr/>
            </a:pPr>
            <a:fld id="{C6B022A4-25A4-4F52-B6E6-DCE3D3209C05}" type="slidenum">
              <a:rPr lang="en-US" altLang="ja-JP"/>
              <a:pPr>
                <a:defRPr/>
              </a:pPr>
              <a:t>‹#›</a:t>
            </a:fld>
            <a:endParaRPr lang="en-US" altLang="ja-JP"/>
          </a:p>
        </p:txBody>
      </p:sp>
      <p:grpSp>
        <p:nvGrpSpPr>
          <p:cNvPr id="2" name="Group 18"/>
          <p:cNvGrpSpPr>
            <a:grpSpLocks/>
          </p:cNvGrpSpPr>
          <p:nvPr userDrawn="1"/>
        </p:nvGrpSpPr>
        <p:grpSpPr bwMode="auto">
          <a:xfrm>
            <a:off x="0" y="0"/>
            <a:ext cx="9906000" cy="546100"/>
            <a:chOff x="0" y="0"/>
            <a:chExt cx="5760" cy="344"/>
          </a:xfrm>
        </p:grpSpPr>
        <p:pic>
          <p:nvPicPr>
            <p:cNvPr id="1033" name="Picture 9" descr="mlit_top"/>
            <p:cNvPicPr>
              <a:picLocks noChangeAspect="1" noChangeArrowheads="1"/>
            </p:cNvPicPr>
            <p:nvPr userDrawn="1"/>
          </p:nvPicPr>
          <p:blipFill>
            <a:blip r:embed="rId3" cstate="print"/>
            <a:srcRect t="26801" b="65286"/>
            <a:stretch>
              <a:fillRect/>
            </a:stretch>
          </p:blipFill>
          <p:spPr bwMode="auto">
            <a:xfrm>
              <a:off x="0" y="300"/>
              <a:ext cx="5760" cy="44"/>
            </a:xfrm>
            <a:prstGeom prst="rect">
              <a:avLst/>
            </a:prstGeom>
            <a:noFill/>
            <a:ln w="9525">
              <a:noFill/>
              <a:miter lim="800000"/>
              <a:headEnd/>
              <a:tailEnd/>
            </a:ln>
          </p:spPr>
        </p:pic>
        <p:grpSp>
          <p:nvGrpSpPr>
            <p:cNvPr id="1034"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4" cstate="print"/>
              <a:srcRect r="66945" b="42805"/>
              <a:stretch>
                <a:fillRect/>
              </a:stretch>
            </p:blipFill>
            <p:spPr bwMode="auto">
              <a:xfrm>
                <a:off x="3856" y="0"/>
                <a:ext cx="1904" cy="318"/>
              </a:xfrm>
              <a:prstGeom prst="rect">
                <a:avLst/>
              </a:prstGeom>
              <a:noFill/>
              <a:ln w="9525">
                <a:noFill/>
                <a:miter lim="800000"/>
                <a:headEnd/>
                <a:tailEnd/>
              </a:ln>
            </p:spPr>
          </p:pic>
          <p:pic>
            <p:nvPicPr>
              <p:cNvPr id="1036" name="Picture 16" descr="mlit_top"/>
              <p:cNvPicPr>
                <a:picLocks noChangeAspect="1" noChangeArrowheads="1"/>
              </p:cNvPicPr>
              <p:nvPr userDrawn="1"/>
            </p:nvPicPr>
            <p:blipFill>
              <a:blip r:embed="rId5" cstate="print"/>
              <a:srcRect l="50000" b="42805"/>
              <a:stretch>
                <a:fillRect/>
              </a:stretch>
            </p:blipFill>
            <p:spPr bwMode="auto">
              <a:xfrm>
                <a:off x="1043" y="0"/>
                <a:ext cx="2880" cy="318"/>
              </a:xfrm>
              <a:prstGeom prst="rect">
                <a:avLst/>
              </a:prstGeom>
              <a:noFill/>
              <a:ln w="9525">
                <a:noFill/>
                <a:miter lim="800000"/>
                <a:headEnd/>
                <a:tailEnd/>
              </a:ln>
            </p:spPr>
          </p:pic>
          <p:pic>
            <p:nvPicPr>
              <p:cNvPr id="1037" name="Picture 10" descr="mlit_top"/>
              <p:cNvPicPr>
                <a:picLocks noChangeAspect="1" noChangeArrowheads="1"/>
              </p:cNvPicPr>
              <p:nvPr userDrawn="1"/>
            </p:nvPicPr>
            <p:blipFill>
              <a:blip r:embed="rId5" cstate="print"/>
              <a:srcRect l="68906" b="42805"/>
              <a:stretch>
                <a:fillRect/>
              </a:stretch>
            </p:blipFill>
            <p:spPr bwMode="auto">
              <a:xfrm>
                <a:off x="0" y="0"/>
                <a:ext cx="1791" cy="318"/>
              </a:xfrm>
              <a:prstGeom prst="rect">
                <a:avLst/>
              </a:prstGeom>
              <a:noFill/>
              <a:ln w="9525">
                <a:noFill/>
                <a:miter lim="800000"/>
                <a:headEnd/>
                <a:tailEnd/>
              </a:ln>
            </p:spPr>
          </p:pic>
        </p:grpSp>
      </p:grpSp>
      <p:sp>
        <p:nvSpPr>
          <p:cNvPr id="1031" name="Rectangle 2"/>
          <p:cNvSpPr>
            <a:spLocks noGrp="1" noChangeArrowheads="1"/>
          </p:cNvSpPr>
          <p:nvPr>
            <p:ph type="title"/>
          </p:nvPr>
        </p:nvSpPr>
        <p:spPr bwMode="auto">
          <a:xfrm>
            <a:off x="0" y="0"/>
            <a:ext cx="76057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2" name="Picture 14"/>
          <p:cNvPicPr>
            <a:picLocks noChangeAspect="1" noChangeArrowheads="1"/>
          </p:cNvPicPr>
          <p:nvPr userDrawn="1"/>
        </p:nvPicPr>
        <p:blipFill>
          <a:blip r:embed="rId6" cstate="print"/>
          <a:srcRect t="3670"/>
          <a:stretch>
            <a:fillRect/>
          </a:stretch>
        </p:blipFill>
        <p:spPr bwMode="auto">
          <a:xfrm>
            <a:off x="8226425" y="0"/>
            <a:ext cx="1679575"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Lst>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394785" cy="476250"/>
          </a:xfrm>
        </p:spPr>
        <p:txBody>
          <a:bodyPr/>
          <a:lstStyle/>
          <a:p>
            <a:r>
              <a:rPr lang="ja-JP" altLang="en-US" sz="1800" dirty="0"/>
              <a:t>令和５年度 地域公共交通確保維持改善事業 第三者評価委員会</a:t>
            </a:r>
            <a:endParaRPr kumimoji="1" lang="ja-JP" altLang="en-US" sz="1800" dirty="0"/>
          </a:p>
        </p:txBody>
      </p:sp>
      <p:sp>
        <p:nvSpPr>
          <p:cNvPr id="5" name="Text Box 24"/>
          <p:cNvSpPr txBox="1">
            <a:spLocks noChangeArrowheads="1"/>
          </p:cNvSpPr>
          <p:nvPr/>
        </p:nvSpPr>
        <p:spPr bwMode="auto">
          <a:xfrm>
            <a:off x="175733" y="1916832"/>
            <a:ext cx="9557058" cy="2330659"/>
          </a:xfrm>
          <a:prstGeom prst="rect">
            <a:avLst/>
          </a:prstGeom>
          <a:solidFill>
            <a:sysClr val="window" lastClr="FFFFFF"/>
          </a:solidFill>
          <a:ln w="25400" cap="flat" cmpd="sng" algn="ctr">
            <a:solidFill>
              <a:srgbClr val="4F81BD"/>
            </a:solidFill>
            <a:prstDash val="solid"/>
            <a:headEnd/>
            <a:tailEnd/>
          </a:ln>
          <a:effectLst/>
        </p:spPr>
        <p:txBody>
          <a:bodyPr tIns="216000"/>
          <a:lstStyle/>
          <a:p>
            <a:pPr marL="449263" fontAlgn="auto">
              <a:lnSpc>
                <a:spcPts val="2200"/>
              </a:lnSpc>
              <a:spcBef>
                <a:spcPts val="100"/>
              </a:spcBef>
              <a:spcAft>
                <a:spcPts val="100"/>
              </a:spcAft>
            </a:pPr>
            <a:r>
              <a:rPr lang="ja-JP" altLang="en-US" sz="1400" dirty="0"/>
              <a:t>　  </a:t>
            </a:r>
            <a:endParaRPr lang="en-US" altLang="ja-JP" sz="1400" dirty="0"/>
          </a:p>
          <a:p>
            <a:pPr marL="449263" fontAlgn="auto">
              <a:lnSpc>
                <a:spcPts val="2200"/>
              </a:lnSpc>
              <a:spcBef>
                <a:spcPts val="100"/>
              </a:spcBef>
              <a:spcAft>
                <a:spcPts val="100"/>
              </a:spcAft>
            </a:pPr>
            <a:endParaRPr lang="en-US" altLang="ja-JP" sz="1400" dirty="0"/>
          </a:p>
        </p:txBody>
      </p:sp>
      <p:sp>
        <p:nvSpPr>
          <p:cNvPr id="6" name="Text Box 24"/>
          <p:cNvSpPr txBox="1">
            <a:spLocks noChangeArrowheads="1"/>
          </p:cNvSpPr>
          <p:nvPr/>
        </p:nvSpPr>
        <p:spPr bwMode="auto">
          <a:xfrm>
            <a:off x="170121" y="819646"/>
            <a:ext cx="9562670" cy="792088"/>
          </a:xfrm>
          <a:prstGeom prst="rect">
            <a:avLst/>
          </a:prstGeom>
          <a:solidFill>
            <a:sysClr val="window" lastClr="FFFFFF"/>
          </a:solidFill>
          <a:ln w="25400" cap="flat" cmpd="sng" algn="ctr">
            <a:solidFill>
              <a:srgbClr val="4F81BD"/>
            </a:solidFill>
            <a:prstDash val="solid"/>
            <a:headEnd/>
            <a:tailEnd/>
          </a:ln>
          <a:effectLst/>
        </p:spPr>
        <p:txBody>
          <a:bodyPr lIns="180000" tIns="72000" rIns="180000" bIns="36000" anchor="ctr"/>
          <a:lstStyle/>
          <a:p>
            <a:pPr fontAlgn="auto">
              <a:spcBef>
                <a:spcPts val="600"/>
              </a:spcBef>
              <a:spcAft>
                <a:spcPts val="600"/>
              </a:spcAft>
              <a:defRPr/>
            </a:pPr>
            <a:r>
              <a:rPr lang="ja-JP" altLang="en-US" sz="1200" dirty="0">
                <a:latin typeface="ＭＳ ゴシック" panose="020B0609070205080204" pitchFamily="49" charset="-128"/>
                <a:ea typeface="ＭＳ ゴシック" panose="020B0609070205080204" pitchFamily="49" charset="-128"/>
              </a:rPr>
              <a:t>　地方運輸局等が地域公共交通確保維持改善事業（以下「確保維持事業」という。）の二次評価を実施するに当たり、本会議を通じて学識経験者等から助言を受け、確保維持事業の事後評価を充実し、地域における確保維持事業の取り組みが効果的・効率的に推進されることを目的とする。</a:t>
            </a:r>
            <a:endParaRPr lang="en-US" altLang="ja-JP" sz="1200" dirty="0">
              <a:latin typeface="ＭＳ ゴシック" pitchFamily="49" charset="-128"/>
              <a:ea typeface="ＭＳ ゴシック" pitchFamily="49" charset="-128"/>
            </a:endParaRPr>
          </a:p>
        </p:txBody>
      </p:sp>
      <p:sp>
        <p:nvSpPr>
          <p:cNvPr id="7" name="角丸四角形 6"/>
          <p:cNvSpPr/>
          <p:nvPr/>
        </p:nvSpPr>
        <p:spPr>
          <a:xfrm>
            <a:off x="128445" y="1700808"/>
            <a:ext cx="791961" cy="28803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anchor="ctr"/>
          <a:lstStyle/>
          <a:p>
            <a:pPr algn="ctr" fontAlgn="auto">
              <a:spcBef>
                <a:spcPts val="0"/>
              </a:spcBef>
              <a:spcAft>
                <a:spcPts val="0"/>
              </a:spcAft>
              <a:defRPr/>
            </a:pPr>
            <a:r>
              <a:rPr kumimoji="0" lang="ja-JP" altLang="en-US" sz="1400" b="1" kern="0" dirty="0">
                <a:solidFill>
                  <a:prstClr val="black"/>
                </a:solidFill>
                <a:latin typeface="Calibri"/>
                <a:ea typeface="ＭＳ Ｐゴシック"/>
              </a:rPr>
              <a:t>概　要</a:t>
            </a:r>
          </a:p>
        </p:txBody>
      </p:sp>
      <p:sp>
        <p:nvSpPr>
          <p:cNvPr id="8" name="角丸四角形 7"/>
          <p:cNvSpPr/>
          <p:nvPr/>
        </p:nvSpPr>
        <p:spPr>
          <a:xfrm>
            <a:off x="128444" y="626247"/>
            <a:ext cx="791961" cy="28803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anchor="ctr"/>
          <a:lstStyle/>
          <a:p>
            <a:pPr algn="ctr" fontAlgn="auto">
              <a:spcBef>
                <a:spcPts val="0"/>
              </a:spcBef>
              <a:spcAft>
                <a:spcPts val="0"/>
              </a:spcAft>
              <a:defRPr/>
            </a:pPr>
            <a:r>
              <a:rPr kumimoji="0" lang="ja-JP" altLang="en-US" sz="1400" b="1" kern="0" dirty="0">
                <a:solidFill>
                  <a:prstClr val="black"/>
                </a:solidFill>
                <a:latin typeface="Calibri"/>
                <a:ea typeface="ＭＳ Ｐゴシック"/>
              </a:rPr>
              <a:t>趣　旨</a:t>
            </a:r>
          </a:p>
        </p:txBody>
      </p:sp>
      <p:sp>
        <p:nvSpPr>
          <p:cNvPr id="18" name="Text Box 24"/>
          <p:cNvSpPr txBox="1">
            <a:spLocks noChangeArrowheads="1"/>
          </p:cNvSpPr>
          <p:nvPr/>
        </p:nvSpPr>
        <p:spPr bwMode="auto">
          <a:xfrm>
            <a:off x="170121" y="4497919"/>
            <a:ext cx="9562670" cy="2024663"/>
          </a:xfrm>
          <a:prstGeom prst="rect">
            <a:avLst/>
          </a:prstGeom>
          <a:solidFill>
            <a:sysClr val="window" lastClr="FFFFFF"/>
          </a:solidFill>
          <a:ln w="25400" cap="flat" cmpd="sng" algn="ctr">
            <a:solidFill>
              <a:srgbClr val="4F81BD"/>
            </a:solidFill>
            <a:prstDash val="solid"/>
            <a:headEnd/>
            <a:tailEnd/>
          </a:ln>
          <a:effectLst/>
        </p:spPr>
        <p:txBody>
          <a:bodyPr tIns="216000"/>
          <a:lstStyle/>
          <a:p>
            <a:pPr marL="449263" fontAlgn="auto">
              <a:lnSpc>
                <a:spcPts val="2200"/>
              </a:lnSpc>
              <a:spcBef>
                <a:spcPts val="100"/>
              </a:spcBef>
              <a:spcAft>
                <a:spcPts val="100"/>
              </a:spcAft>
            </a:pPr>
            <a:r>
              <a:rPr lang="ja-JP" altLang="en-US" sz="1400" dirty="0"/>
              <a:t>　  </a:t>
            </a:r>
            <a:endParaRPr lang="en-US" altLang="ja-JP" sz="1400" dirty="0"/>
          </a:p>
          <a:p>
            <a:pPr marL="449263" fontAlgn="auto">
              <a:lnSpc>
                <a:spcPts val="2200"/>
              </a:lnSpc>
              <a:spcBef>
                <a:spcPts val="100"/>
              </a:spcBef>
              <a:spcAft>
                <a:spcPts val="100"/>
              </a:spcAft>
            </a:pPr>
            <a:endParaRPr lang="en-US" altLang="ja-JP" sz="1400" dirty="0"/>
          </a:p>
        </p:txBody>
      </p:sp>
      <p:sp>
        <p:nvSpPr>
          <p:cNvPr id="19" name="角丸四角形 18"/>
          <p:cNvSpPr/>
          <p:nvPr/>
        </p:nvSpPr>
        <p:spPr>
          <a:xfrm>
            <a:off x="128444" y="4340098"/>
            <a:ext cx="1224009" cy="28803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anchor="ctr"/>
          <a:lstStyle/>
          <a:p>
            <a:pPr algn="ctr" fontAlgn="auto">
              <a:spcBef>
                <a:spcPts val="0"/>
              </a:spcBef>
              <a:spcAft>
                <a:spcPts val="0"/>
              </a:spcAft>
              <a:defRPr/>
            </a:pPr>
            <a:r>
              <a:rPr kumimoji="0" lang="ja-JP" altLang="en-US" sz="1400" b="1" kern="0" dirty="0">
                <a:solidFill>
                  <a:prstClr val="black"/>
                </a:solidFill>
                <a:latin typeface="Calibri"/>
                <a:ea typeface="ＭＳ Ｐゴシック"/>
              </a:rPr>
              <a:t>評価案件</a:t>
            </a:r>
          </a:p>
        </p:txBody>
      </p:sp>
      <p:sp>
        <p:nvSpPr>
          <p:cNvPr id="20" name="Text Box 24"/>
          <p:cNvSpPr txBox="1">
            <a:spLocks noChangeArrowheads="1"/>
          </p:cNvSpPr>
          <p:nvPr/>
        </p:nvSpPr>
        <p:spPr bwMode="auto">
          <a:xfrm>
            <a:off x="264918" y="4663464"/>
            <a:ext cx="6632298" cy="1759849"/>
          </a:xfrm>
          <a:prstGeom prst="rect">
            <a:avLst/>
          </a:prstGeom>
          <a:noFill/>
          <a:ln w="25400" cap="flat" cmpd="sng" algn="ctr">
            <a:noFill/>
            <a:prstDash val="solid"/>
            <a:headEnd/>
            <a:tailEnd/>
          </a:ln>
          <a:effectLst/>
        </p:spPr>
        <p:txBody>
          <a:bodyPr tIns="72000"/>
          <a:lstStyle/>
          <a:p>
            <a:pPr marL="177800" indent="-177800" fontAlgn="auto">
              <a:lnSpc>
                <a:spcPts val="2000"/>
              </a:lnSpc>
              <a:spcBef>
                <a:spcPts val="100"/>
              </a:spcBef>
              <a:spcAft>
                <a:spcPts val="100"/>
              </a:spcAft>
            </a:pPr>
            <a:r>
              <a:rPr lang="ja-JP" altLang="en-US" sz="1200" dirty="0">
                <a:latin typeface="ＭＳ ゴシック" panose="020B0609070205080204" pitchFamily="49" charset="-128"/>
                <a:ea typeface="ＭＳ ゴシック" panose="020B0609070205080204" pitchFamily="49" charset="-128"/>
              </a:rPr>
              <a:t>■確保維持事業の各補助事業のうち、</a:t>
            </a:r>
            <a:endParaRPr lang="en-US" altLang="ja-JP" sz="1200" dirty="0">
              <a:latin typeface="ＭＳ ゴシック" panose="020B0609070205080204" pitchFamily="49" charset="-128"/>
              <a:ea typeface="ＭＳ ゴシック" panose="020B0609070205080204" pitchFamily="49" charset="-128"/>
            </a:endParaRPr>
          </a:p>
          <a:p>
            <a:pPr marL="177800" indent="-177800" fontAlgn="auto">
              <a:lnSpc>
                <a:spcPts val="1600"/>
              </a:lnSpc>
              <a:spcBef>
                <a:spcPts val="100"/>
              </a:spcBef>
              <a:spcAft>
                <a:spcPts val="100"/>
              </a:spcAft>
            </a:pPr>
            <a:r>
              <a:rPr lang="ja-JP" altLang="en-US" sz="1200" dirty="0">
                <a:latin typeface="ＭＳ ゴシック" panose="020B0609070205080204" pitchFamily="49" charset="-128"/>
                <a:ea typeface="ＭＳ ゴシック" panose="020B0609070205080204" pitchFamily="49" charset="-128"/>
              </a:rPr>
              <a:t>　①</a:t>
            </a:r>
            <a:r>
              <a:rPr lang="ja-JP" altLang="en-US" sz="1200" dirty="0">
                <a:solidFill>
                  <a:srgbClr val="000000"/>
                </a:solidFill>
                <a:latin typeface="ＭＳ ゴシック" panose="020B0609070205080204" pitchFamily="49" charset="-128"/>
                <a:ea typeface="ＭＳ ゴシック" panose="020B0609070205080204" pitchFamily="49" charset="-128"/>
              </a:rPr>
              <a:t>地域公共交通調査事業：地域公共交通計画策定事業（</a:t>
            </a:r>
            <a:r>
              <a:rPr lang="zh-TW" altLang="en-US" sz="1200" dirty="0">
                <a:solidFill>
                  <a:srgbClr val="000000"/>
                </a:solidFill>
                <a:latin typeface="ＭＳ ゴシック" panose="020B0609070205080204" pitchFamily="49" charset="-128"/>
                <a:ea typeface="ＭＳ ゴシック" panose="020B0609070205080204" pitchFamily="49" charset="-128"/>
              </a:rPr>
              <a:t>栃木県地域公共交通活性化協議会</a:t>
            </a:r>
            <a:r>
              <a:rPr lang="ja-JP" altLang="en-US" sz="1200" dirty="0">
                <a:solidFill>
                  <a:srgbClr val="000000"/>
                </a:solidFill>
                <a:latin typeface="ＭＳ ゴシック" panose="020B0609070205080204" pitchFamily="49" charset="-128"/>
                <a:ea typeface="ＭＳ ゴシック" panose="020B0609070205080204" pitchFamily="49" charset="-128"/>
              </a:rPr>
              <a:t>）</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marL="177800" indent="-177800" fontAlgn="auto">
              <a:lnSpc>
                <a:spcPts val="1600"/>
              </a:lnSpc>
              <a:spcBef>
                <a:spcPts val="100"/>
              </a:spcBef>
              <a:spcAft>
                <a:spcPts val="100"/>
              </a:spcAft>
            </a:pPr>
            <a:r>
              <a:rPr lang="ja-JP" altLang="en-US" sz="1200" dirty="0">
                <a:solidFill>
                  <a:srgbClr val="000000"/>
                </a:solidFill>
                <a:latin typeface="ＭＳ ゴシック" panose="020B0609070205080204" pitchFamily="49" charset="-128"/>
                <a:ea typeface="ＭＳ ゴシック" panose="020B0609070205080204" pitchFamily="49" charset="-128"/>
              </a:rPr>
              <a:t>　②</a:t>
            </a:r>
            <a:r>
              <a:rPr lang="ja-JP" altLang="en-US" sz="1200" dirty="0">
                <a:latin typeface="ＭＳ ゴシック" panose="020B0609070205080204" pitchFamily="49" charset="-128"/>
                <a:ea typeface="ＭＳ ゴシック" panose="020B0609070205080204" pitchFamily="49" charset="-128"/>
              </a:rPr>
              <a:t>地域間幹線</a:t>
            </a:r>
            <a:r>
              <a:rPr lang="ja-JP" altLang="ja-JP" sz="1200" dirty="0">
                <a:latin typeface="ＭＳ ゴシック" panose="020B0609070205080204" pitchFamily="49" charset="-128"/>
                <a:ea typeface="ＭＳ ゴシック" panose="020B0609070205080204" pitchFamily="49" charset="-128"/>
              </a:rPr>
              <a:t>系統確保維持事業</a:t>
            </a:r>
            <a:r>
              <a:rPr lang="ja-JP" altLang="en-US" sz="1200" dirty="0">
                <a:solidFill>
                  <a:srgbClr val="000000"/>
                </a:solidFill>
                <a:latin typeface="ＭＳ ゴシック" panose="020B0609070205080204" pitchFamily="49" charset="-128"/>
                <a:ea typeface="ＭＳ ゴシック" panose="020B0609070205080204" pitchFamily="49" charset="-128"/>
              </a:rPr>
              <a:t>（</a:t>
            </a:r>
            <a:r>
              <a:rPr lang="zh-TW" altLang="en-US" sz="1200" dirty="0">
                <a:solidFill>
                  <a:srgbClr val="000000"/>
                </a:solidFill>
                <a:latin typeface="ＭＳ ゴシック" panose="020B0609070205080204" pitchFamily="49" charset="-128"/>
                <a:ea typeface="ＭＳ ゴシック" panose="020B0609070205080204" pitchFamily="49" charset="-128"/>
              </a:rPr>
              <a:t>東京都地域間幹線系統確保維持協議会</a:t>
            </a:r>
            <a:r>
              <a:rPr lang="ja-JP" altLang="en-US" sz="1200" dirty="0">
                <a:solidFill>
                  <a:srgbClr val="000000"/>
                </a:solidFill>
                <a:latin typeface="ＭＳ ゴシック" panose="020B0609070205080204" pitchFamily="49" charset="-128"/>
                <a:ea typeface="ＭＳ ゴシック" panose="020B0609070205080204" pitchFamily="49" charset="-128"/>
              </a:rPr>
              <a:t>）</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marL="177800" indent="-177800" fontAlgn="auto">
              <a:lnSpc>
                <a:spcPts val="1600"/>
              </a:lnSpc>
              <a:spcBef>
                <a:spcPts val="100"/>
              </a:spcBef>
              <a:spcAft>
                <a:spcPts val="100"/>
              </a:spcAft>
            </a:pPr>
            <a:r>
              <a:rPr lang="ja-JP" altLang="en-US" sz="1200" dirty="0">
                <a:latin typeface="ＭＳ ゴシック" panose="020B0609070205080204" pitchFamily="49" charset="-128"/>
                <a:ea typeface="ＭＳ ゴシック" panose="020B0609070205080204" pitchFamily="49" charset="-128"/>
              </a:rPr>
              <a:t>　③</a:t>
            </a:r>
            <a:r>
              <a:rPr lang="ja-JP" altLang="ja-JP" sz="1200" dirty="0">
                <a:latin typeface="ＭＳ ゴシック" panose="020B0609070205080204" pitchFamily="49" charset="-128"/>
                <a:ea typeface="ＭＳ ゴシック" panose="020B0609070205080204" pitchFamily="49" charset="-128"/>
              </a:rPr>
              <a:t>地域内フィーダー系統確保維持事業</a:t>
            </a:r>
            <a:r>
              <a:rPr lang="ja-JP" altLang="en-US" sz="1200" dirty="0">
                <a:latin typeface="ＭＳ ゴシック" panose="020B0609070205080204" pitchFamily="49" charset="-128"/>
                <a:ea typeface="ＭＳ ゴシック" panose="020B0609070205080204" pitchFamily="49" charset="-128"/>
              </a:rPr>
              <a:t>（</a:t>
            </a:r>
            <a:r>
              <a:rPr lang="zh-TW" altLang="en-US" sz="1200" dirty="0">
                <a:latin typeface="ＭＳ ゴシック" panose="020B0609070205080204" pitchFamily="49" charset="-128"/>
                <a:ea typeface="ＭＳ ゴシック" panose="020B0609070205080204" pitchFamily="49" charset="-128"/>
              </a:rPr>
              <a:t>相模原市地域交通活性化協議会</a:t>
            </a:r>
            <a:r>
              <a:rPr lang="ja-JP" altLang="en-US" sz="1200" dirty="0">
                <a:latin typeface="ＭＳ ゴシック" panose="020B0609070205080204" pitchFamily="49" charset="-128"/>
                <a:ea typeface="ＭＳ ゴシック" panose="020B0609070205080204" pitchFamily="49" charset="-128"/>
              </a:rPr>
              <a:t>）</a:t>
            </a:r>
            <a:endParaRPr lang="en-US" altLang="ja-JP" sz="1200" dirty="0">
              <a:latin typeface="ＭＳ ゴシック" panose="020B0609070205080204" pitchFamily="49" charset="-128"/>
              <a:ea typeface="ＭＳ ゴシック" panose="020B0609070205080204" pitchFamily="49" charset="-128"/>
            </a:endParaRPr>
          </a:p>
          <a:p>
            <a:pPr marL="177800" indent="-177800" fontAlgn="auto">
              <a:lnSpc>
                <a:spcPts val="1600"/>
              </a:lnSpc>
              <a:spcBef>
                <a:spcPts val="100"/>
              </a:spcBef>
              <a:spcAft>
                <a:spcPts val="100"/>
              </a:spcAft>
            </a:pPr>
            <a:r>
              <a:rPr lang="ja-JP" altLang="en-US" sz="1200" dirty="0">
                <a:latin typeface="ＭＳ ゴシック" panose="020B0609070205080204" pitchFamily="49" charset="-128"/>
                <a:ea typeface="ＭＳ ゴシック" panose="020B0609070205080204" pitchFamily="49" charset="-128"/>
              </a:rPr>
              <a:t>　④</a:t>
            </a:r>
            <a:r>
              <a:rPr lang="zh-TW" altLang="en-US" sz="1200" dirty="0">
                <a:latin typeface="ＭＳ ゴシック" panose="020B0609070205080204" pitchFamily="49" charset="-128"/>
                <a:ea typeface="ＭＳ ゴシック" panose="020B0609070205080204" pitchFamily="49" charset="-128"/>
              </a:rPr>
              <a:t>地域公共交通再構築調査事業</a:t>
            </a:r>
            <a:r>
              <a:rPr lang="ja-JP" altLang="en-US" sz="1200" dirty="0">
                <a:latin typeface="ＭＳ ゴシック" panose="020B0609070205080204" pitchFamily="49" charset="-128"/>
                <a:ea typeface="ＭＳ ゴシック" panose="020B0609070205080204" pitchFamily="49" charset="-128"/>
              </a:rPr>
              <a:t>（上毛電気鉄道沿線地域交通リ・デザイン推進協議会）</a:t>
            </a:r>
            <a:endParaRPr lang="en-US" altLang="ja-JP" sz="1200" dirty="0">
              <a:latin typeface="ＭＳ ゴシック" panose="020B0609070205080204" pitchFamily="49" charset="-128"/>
              <a:ea typeface="ＭＳ ゴシック" panose="020B0609070205080204" pitchFamily="49" charset="-128"/>
            </a:endParaRPr>
          </a:p>
          <a:p>
            <a:pPr marL="177800" indent="-177800" fontAlgn="auto">
              <a:lnSpc>
                <a:spcPts val="1600"/>
              </a:lnSpc>
              <a:spcBef>
                <a:spcPts val="100"/>
              </a:spcBef>
              <a:spcAft>
                <a:spcPts val="100"/>
              </a:spcAft>
            </a:pPr>
            <a:r>
              <a:rPr lang="ja-JP" altLang="en-US" sz="1200" dirty="0">
                <a:latin typeface="ＭＳ ゴシック" panose="020B0609070205080204" pitchFamily="49" charset="-128"/>
                <a:ea typeface="ＭＳ ゴシック" panose="020B0609070205080204" pitchFamily="49" charset="-128"/>
              </a:rPr>
              <a:t>　</a:t>
            </a:r>
            <a:r>
              <a:rPr lang="ja-JP" altLang="en-US" sz="1200" dirty="0">
                <a:solidFill>
                  <a:srgbClr val="000000"/>
                </a:solidFill>
                <a:latin typeface="ＭＳ ゴシック" panose="020B0609070205080204" pitchFamily="49" charset="-128"/>
                <a:ea typeface="ＭＳ ゴシック" panose="020B0609070205080204" pitchFamily="49" charset="-128"/>
              </a:rPr>
              <a:t>⑤</a:t>
            </a:r>
            <a:r>
              <a:rPr lang="ja-JP" altLang="ja-JP" sz="1200" dirty="0">
                <a:solidFill>
                  <a:srgbClr val="000000"/>
                </a:solidFill>
                <a:latin typeface="ＭＳ ゴシック" panose="020B0609070205080204" pitchFamily="49" charset="-128"/>
                <a:ea typeface="ＭＳ ゴシック" panose="020B0609070205080204" pitchFamily="49" charset="-128"/>
              </a:rPr>
              <a:t>離島</a:t>
            </a:r>
            <a:r>
              <a:rPr lang="ja-JP" altLang="en-US" sz="1200" dirty="0">
                <a:solidFill>
                  <a:srgbClr val="000000"/>
                </a:solidFill>
                <a:latin typeface="ＭＳ ゴシック" panose="020B0609070205080204" pitchFamily="49" charset="-128"/>
                <a:ea typeface="ＭＳ ゴシック" panose="020B0609070205080204" pitchFamily="49" charset="-128"/>
              </a:rPr>
              <a:t>航空路</a:t>
            </a:r>
            <a:r>
              <a:rPr lang="ja-JP" altLang="ja-JP" sz="1200" dirty="0">
                <a:solidFill>
                  <a:srgbClr val="000000"/>
                </a:solidFill>
                <a:latin typeface="ＭＳ ゴシック" panose="020B0609070205080204" pitchFamily="49" charset="-128"/>
                <a:ea typeface="ＭＳ ゴシック" panose="020B0609070205080204" pitchFamily="49" charset="-128"/>
              </a:rPr>
              <a:t>確保維持事業</a:t>
            </a:r>
            <a:r>
              <a:rPr lang="ja-JP" altLang="en-US" sz="1200" dirty="0">
                <a:solidFill>
                  <a:srgbClr val="000000"/>
                </a:solidFill>
                <a:latin typeface="ＭＳ ゴシック" panose="020B0609070205080204" pitchFamily="49" charset="-128"/>
                <a:ea typeface="ＭＳ ゴシック" panose="020B0609070205080204" pitchFamily="49" charset="-128"/>
              </a:rPr>
              <a:t>（</a:t>
            </a:r>
            <a:r>
              <a:rPr lang="zh-TW" altLang="en-US" sz="1200" dirty="0">
                <a:solidFill>
                  <a:srgbClr val="000000"/>
                </a:solidFill>
                <a:latin typeface="ＭＳ ゴシック" panose="020B0609070205080204" pitchFamily="49" charset="-128"/>
                <a:ea typeface="ＭＳ ゴシック" panose="020B0609070205080204" pitchFamily="49" charset="-128"/>
              </a:rPr>
              <a:t>東京都離島航空路地域協議会</a:t>
            </a:r>
            <a:r>
              <a:rPr lang="ja-JP" altLang="en-US" sz="1200" dirty="0">
                <a:solidFill>
                  <a:srgbClr val="000000"/>
                </a:solidFill>
                <a:latin typeface="ＭＳ ゴシック" panose="020B0609070205080204" pitchFamily="49" charset="-128"/>
                <a:ea typeface="ＭＳ ゴシック" panose="020B0609070205080204" pitchFamily="49" charset="-128"/>
              </a:rPr>
              <a:t>）</a:t>
            </a:r>
            <a:endParaRPr lang="en-US" altLang="ja-JP" sz="1200" dirty="0">
              <a:latin typeface="ＭＳ ゴシック" panose="020B0609070205080204" pitchFamily="49" charset="-128"/>
              <a:ea typeface="ＭＳ ゴシック" panose="020B0609070205080204" pitchFamily="49" charset="-128"/>
            </a:endParaRPr>
          </a:p>
        </p:txBody>
      </p:sp>
      <p:sp>
        <p:nvSpPr>
          <p:cNvPr id="22" name="正方形/長方形 21"/>
          <p:cNvSpPr/>
          <p:nvPr/>
        </p:nvSpPr>
        <p:spPr>
          <a:xfrm>
            <a:off x="415313" y="2032287"/>
            <a:ext cx="6048673" cy="2253502"/>
          </a:xfrm>
          <a:prstGeom prst="rect">
            <a:avLst/>
          </a:prstGeom>
        </p:spPr>
        <p:txBody>
          <a:bodyPr wrap="square">
            <a:spAutoFit/>
          </a:bodyPr>
          <a:lstStyle/>
          <a:p>
            <a:pPr marL="185738" lvl="0" indent="-185738" fontAlgn="auto">
              <a:lnSpc>
                <a:spcPts val="1800"/>
              </a:lnSpc>
              <a:spcBef>
                <a:spcPts val="0"/>
              </a:spcBef>
              <a:spcAft>
                <a:spcPts val="0"/>
              </a:spcAft>
            </a:pPr>
            <a:r>
              <a:rPr lang="ja-JP" altLang="en-US" sz="1200" dirty="0">
                <a:solidFill>
                  <a:srgbClr val="000000"/>
                </a:solidFill>
                <a:latin typeface="ＭＳ ゴシック" panose="020B0609070205080204" pitchFamily="49" charset="-128"/>
                <a:ea typeface="ＭＳ ゴシック" panose="020B0609070205080204" pitchFamily="49" charset="-128"/>
              </a:rPr>
              <a:t>◇日時：令和６年２月２６日（月）１０：００～１２：００</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marL="185738" lvl="0" indent="-185738" fontAlgn="auto">
              <a:lnSpc>
                <a:spcPts val="1800"/>
              </a:lnSpc>
              <a:spcBef>
                <a:spcPts val="0"/>
              </a:spcBef>
              <a:spcAft>
                <a:spcPts val="0"/>
              </a:spcAft>
            </a:pP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marL="185738" lvl="0" indent="-185738" fontAlgn="auto">
              <a:lnSpc>
                <a:spcPts val="1800"/>
              </a:lnSpc>
              <a:spcBef>
                <a:spcPts val="0"/>
              </a:spcBef>
              <a:spcAft>
                <a:spcPts val="0"/>
              </a:spcAft>
            </a:pPr>
            <a:r>
              <a:rPr lang="ja-JP" altLang="en-US" sz="1200" dirty="0">
                <a:solidFill>
                  <a:srgbClr val="000000"/>
                </a:solidFill>
                <a:latin typeface="ＭＳ ゴシック" panose="020B0609070205080204" pitchFamily="49" charset="-128"/>
                <a:ea typeface="ＭＳ ゴシック" panose="020B0609070205080204" pitchFamily="49" charset="-128"/>
              </a:rPr>
              <a:t>◇場所：</a:t>
            </a:r>
            <a:r>
              <a:rPr lang="ja-JP" altLang="ja-JP" sz="1200" dirty="0"/>
              <a:t>ウェブ会議形式（事務局：</a:t>
            </a:r>
            <a:r>
              <a:rPr lang="ja-JP" altLang="en-US" sz="1200" dirty="0"/>
              <a:t>関東運輸局</a:t>
            </a:r>
            <a:r>
              <a:rPr lang="ja-JP" altLang="ja-JP" sz="1200" dirty="0"/>
              <a:t>１６階会議室）</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marL="185738" lvl="0" indent="-185738" fontAlgn="auto">
              <a:lnSpc>
                <a:spcPts val="1800"/>
              </a:lnSpc>
              <a:spcBef>
                <a:spcPts val="0"/>
              </a:spcBef>
              <a:spcAft>
                <a:spcPts val="0"/>
              </a:spcAft>
            </a:pP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lvl="0" fontAlgn="auto">
              <a:lnSpc>
                <a:spcPts val="1800"/>
              </a:lnSpc>
              <a:spcBef>
                <a:spcPts val="100"/>
              </a:spcBef>
              <a:spcAft>
                <a:spcPts val="100"/>
              </a:spcAft>
            </a:pPr>
            <a:r>
              <a:rPr lang="ja-JP" altLang="en-US" sz="1200" dirty="0">
                <a:solidFill>
                  <a:srgbClr val="000000"/>
                </a:solidFill>
                <a:latin typeface="ＭＳ ゴシック" panose="020B0609070205080204" pitchFamily="49" charset="-128"/>
                <a:ea typeface="ＭＳ ゴシック" panose="020B0609070205080204" pitchFamily="49" charset="-128"/>
              </a:rPr>
              <a:t>◇委員：中村　文彦氏（東京大学大学院 </a:t>
            </a:r>
            <a:r>
              <a:rPr lang="zh-TW" altLang="en-US" sz="1200" dirty="0"/>
              <a:t>新領域創成科学研究科</a:t>
            </a:r>
            <a:r>
              <a:rPr lang="ja-JP" altLang="en-US" sz="1200" dirty="0"/>
              <a:t>　</a:t>
            </a:r>
            <a:r>
              <a:rPr lang="zh-TW" altLang="en-US" sz="1200" dirty="0"/>
              <a:t>特任</a:t>
            </a:r>
            <a:r>
              <a:rPr lang="ja-JP" altLang="en-US" sz="1200" dirty="0">
                <a:solidFill>
                  <a:srgbClr val="000000"/>
                </a:solidFill>
                <a:latin typeface="ＭＳ ゴシック" panose="020B0609070205080204" pitchFamily="49" charset="-128"/>
                <a:ea typeface="ＭＳ ゴシック" panose="020B0609070205080204" pitchFamily="49" charset="-128"/>
              </a:rPr>
              <a:t>教授）</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lvl="0" fontAlgn="auto">
              <a:lnSpc>
                <a:spcPts val="1800"/>
              </a:lnSpc>
              <a:spcBef>
                <a:spcPts val="100"/>
              </a:spcBef>
              <a:spcAft>
                <a:spcPts val="100"/>
              </a:spcAft>
            </a:pPr>
            <a:r>
              <a:rPr lang="en-US" altLang="ja-JP" sz="1200" dirty="0">
                <a:solidFill>
                  <a:srgbClr val="000000"/>
                </a:solidFill>
                <a:latin typeface="ＭＳ ゴシック" panose="020B0609070205080204" pitchFamily="49" charset="-128"/>
                <a:ea typeface="ＭＳ ゴシック" panose="020B0609070205080204" pitchFamily="49" charset="-128"/>
              </a:rPr>
              <a:t>  </a:t>
            </a:r>
            <a:r>
              <a:rPr lang="ja-JP" altLang="en-US" sz="1200" dirty="0">
                <a:solidFill>
                  <a:srgbClr val="000000"/>
                </a:solidFill>
                <a:latin typeface="ＭＳ ゴシック" panose="020B0609070205080204" pitchFamily="49" charset="-128"/>
                <a:ea typeface="ＭＳ ゴシック" panose="020B0609070205080204" pitchFamily="49" charset="-128"/>
              </a:rPr>
              <a:t>　　　轟  朝幸氏（日本大学理工学部　部長）</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lvl="0" fontAlgn="auto">
              <a:lnSpc>
                <a:spcPts val="1800"/>
              </a:lnSpc>
              <a:spcBef>
                <a:spcPts val="100"/>
              </a:spcBef>
              <a:spcAft>
                <a:spcPts val="100"/>
              </a:spcAft>
            </a:pPr>
            <a:r>
              <a:rPr lang="en-US" altLang="ja-JP" sz="1200" dirty="0">
                <a:solidFill>
                  <a:srgbClr val="000000"/>
                </a:solidFill>
                <a:latin typeface="ＭＳ ゴシック" panose="020B0609070205080204" pitchFamily="49" charset="-128"/>
                <a:ea typeface="ＭＳ ゴシック" panose="020B0609070205080204" pitchFamily="49" charset="-128"/>
              </a:rPr>
              <a:t>  </a:t>
            </a:r>
            <a:r>
              <a:rPr lang="ja-JP" altLang="en-US" sz="1200" dirty="0">
                <a:solidFill>
                  <a:srgbClr val="000000"/>
                </a:solidFill>
                <a:latin typeface="ＭＳ ゴシック" panose="020B0609070205080204" pitchFamily="49" charset="-128"/>
                <a:ea typeface="ＭＳ ゴシック" panose="020B0609070205080204" pitchFamily="49" charset="-128"/>
              </a:rPr>
              <a:t>　　　菱谷　琢治氏（株式会社日本政策投資銀行 都市開発部　課長）</a:t>
            </a:r>
            <a:r>
              <a:rPr lang="en-US" altLang="ja-JP" sz="1200" dirty="0">
                <a:solidFill>
                  <a:srgbClr val="000000"/>
                </a:solidFill>
                <a:latin typeface="ＭＳ ゴシック" panose="020B0609070205080204" pitchFamily="49" charset="-128"/>
                <a:ea typeface="ＭＳ ゴシック" panose="020B0609070205080204" pitchFamily="49" charset="-128"/>
              </a:rPr>
              <a:t>   </a:t>
            </a:r>
          </a:p>
          <a:p>
            <a:pPr lvl="0" fontAlgn="auto">
              <a:lnSpc>
                <a:spcPts val="1800"/>
              </a:lnSpc>
              <a:spcBef>
                <a:spcPts val="100"/>
              </a:spcBef>
              <a:spcAft>
                <a:spcPts val="100"/>
              </a:spcAft>
            </a:pPr>
            <a:r>
              <a:rPr lang="en-US" altLang="ja-JP" sz="1200" dirty="0">
                <a:solidFill>
                  <a:srgbClr val="000000"/>
                </a:solidFill>
                <a:latin typeface="ＭＳ ゴシック" panose="020B0609070205080204" pitchFamily="49" charset="-128"/>
                <a:ea typeface="ＭＳ ゴシック" panose="020B0609070205080204" pitchFamily="49" charset="-128"/>
              </a:rPr>
              <a:t> </a:t>
            </a:r>
            <a:r>
              <a:rPr lang="ja-JP" altLang="en-US" sz="1200" dirty="0">
                <a:solidFill>
                  <a:srgbClr val="000000"/>
                </a:solidFill>
                <a:latin typeface="ＭＳ ゴシック" panose="020B0609070205080204" pitchFamily="49" charset="-128"/>
                <a:ea typeface="ＭＳ ゴシック" panose="020B0609070205080204" pitchFamily="49" charset="-128"/>
              </a:rPr>
              <a:t>　</a:t>
            </a:r>
            <a:r>
              <a:rPr lang="en-US" altLang="ja-JP" sz="1200" dirty="0">
                <a:solidFill>
                  <a:srgbClr val="000000"/>
                </a:solidFill>
                <a:latin typeface="ＭＳ ゴシック" panose="020B0609070205080204" pitchFamily="49" charset="-128"/>
                <a:ea typeface="ＭＳ ゴシック" panose="020B0609070205080204" pitchFamily="49" charset="-128"/>
              </a:rPr>
              <a:t> </a:t>
            </a:r>
            <a:r>
              <a:rPr lang="ja-JP" altLang="en-US" sz="1200" dirty="0">
                <a:solidFill>
                  <a:srgbClr val="000000"/>
                </a:solidFill>
                <a:latin typeface="ＭＳ ゴシック" panose="020B0609070205080204" pitchFamily="49" charset="-128"/>
                <a:ea typeface="ＭＳ ゴシック" panose="020B0609070205080204" pitchFamily="49" charset="-128"/>
              </a:rPr>
              <a:t>　　関東運輸局（交通政策部長</a:t>
            </a:r>
            <a:r>
              <a:rPr lang="ja-JP" altLang="ja-JP" sz="1200" dirty="0">
                <a:solidFill>
                  <a:srgbClr val="000000"/>
                </a:solidFill>
                <a:latin typeface="ＭＳ ゴシック" panose="020B0609070205080204" pitchFamily="49" charset="-128"/>
                <a:ea typeface="ＭＳ ゴシック" panose="020B0609070205080204" pitchFamily="49" charset="-128"/>
              </a:rPr>
              <a:t>、</a:t>
            </a:r>
            <a:r>
              <a:rPr lang="ja-JP" altLang="en-US" sz="1200" dirty="0">
                <a:solidFill>
                  <a:srgbClr val="000000"/>
                </a:solidFill>
                <a:latin typeface="ＭＳ ゴシック" panose="020B0609070205080204" pitchFamily="49" charset="-128"/>
                <a:ea typeface="ＭＳ ゴシック" panose="020B0609070205080204" pitchFamily="49" charset="-128"/>
              </a:rPr>
              <a:t>自動車交通部長、鉄道部長）</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lvl="0" fontAlgn="auto">
              <a:lnSpc>
                <a:spcPts val="1800"/>
              </a:lnSpc>
              <a:spcBef>
                <a:spcPts val="100"/>
              </a:spcBef>
              <a:spcAft>
                <a:spcPts val="100"/>
              </a:spcAft>
            </a:pPr>
            <a:r>
              <a:rPr lang="ja-JP" altLang="en-US" sz="1200" dirty="0">
                <a:solidFill>
                  <a:srgbClr val="000000"/>
                </a:solidFill>
                <a:latin typeface="ＭＳ ゴシック" panose="020B0609070205080204" pitchFamily="49" charset="-128"/>
                <a:ea typeface="ＭＳ ゴシック" panose="020B0609070205080204" pitchFamily="49" charset="-128"/>
              </a:rPr>
              <a:t>　　　　東京航空局（総務部長）</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415313" y="6201078"/>
            <a:ext cx="3704376" cy="246478"/>
          </a:xfrm>
          <a:prstGeom prst="rect">
            <a:avLst/>
          </a:prstGeom>
        </p:spPr>
        <p:txBody>
          <a:bodyPr wrap="square">
            <a:spAutoFit/>
          </a:bodyPr>
          <a:lstStyle/>
          <a:p>
            <a:pPr marL="177800" lvl="0" indent="-177800" fontAlgn="auto">
              <a:lnSpc>
                <a:spcPts val="1400"/>
              </a:lnSpc>
              <a:spcBef>
                <a:spcPts val="100"/>
              </a:spcBef>
              <a:spcAft>
                <a:spcPts val="100"/>
              </a:spcAft>
            </a:pPr>
            <a:r>
              <a:rPr lang="ja-JP" altLang="en-US" sz="900" dirty="0">
                <a:solidFill>
                  <a:srgbClr val="000000"/>
                </a:solidFill>
                <a:latin typeface="ＭＳ Ｐゴシック" panose="020B0600070205080204" pitchFamily="50" charset="-128"/>
                <a:ea typeface="ＭＳ Ｐゴシック" panose="020B0600070205080204" pitchFamily="50" charset="-128"/>
              </a:rPr>
              <a:t>＊④、⑤については、報告案件</a:t>
            </a:r>
            <a:endParaRPr lang="en-US" altLang="ja-JP" sz="900" dirty="0">
              <a:solidFill>
                <a:srgbClr val="000000"/>
              </a:solidFill>
              <a:latin typeface="ＭＳ Ｐゴシック" panose="020B0600070205080204" pitchFamily="50" charset="-128"/>
              <a:ea typeface="ＭＳ Ｐゴシック" panose="020B0600070205080204" pitchFamily="50" charset="-128"/>
            </a:endParaRPr>
          </a:p>
        </p:txBody>
      </p:sp>
      <p:sp>
        <p:nvSpPr>
          <p:cNvPr id="14" name="スライド番号プレースホルダー 3"/>
          <p:cNvSpPr>
            <a:spLocks noGrp="1"/>
          </p:cNvSpPr>
          <p:nvPr>
            <p:ph type="sldNum" sz="quarter" idx="12"/>
          </p:nvPr>
        </p:nvSpPr>
        <p:spPr>
          <a:xfrm>
            <a:off x="7594600" y="6381750"/>
            <a:ext cx="2311400" cy="476250"/>
          </a:xfrm>
        </p:spPr>
        <p:txBody>
          <a:bodyPr anchor="b"/>
          <a:lstStyle/>
          <a:p>
            <a:pPr>
              <a:defRPr/>
            </a:pPr>
            <a:r>
              <a:rPr lang="en-US" altLang="ja-JP" dirty="0"/>
              <a:t>1</a:t>
            </a:r>
          </a:p>
        </p:txBody>
      </p:sp>
      <p:pic>
        <p:nvPicPr>
          <p:cNvPr id="10" name="図 9">
            <a:extLst>
              <a:ext uri="{FF2B5EF4-FFF2-40B4-BE49-F238E27FC236}">
                <a16:creationId xmlns:a16="http://schemas.microsoft.com/office/drawing/2014/main" id="{DF0F96A9-9F12-2506-5ECF-E1B3FDA222FA}"/>
              </a:ext>
            </a:extLst>
          </p:cNvPr>
          <p:cNvPicPr>
            <a:picLocks noChangeAspect="1"/>
          </p:cNvPicPr>
          <p:nvPr/>
        </p:nvPicPr>
        <p:blipFill>
          <a:blip r:embed="rId2"/>
          <a:stretch>
            <a:fillRect/>
          </a:stretch>
        </p:blipFill>
        <p:spPr>
          <a:xfrm>
            <a:off x="7626449" y="2779840"/>
            <a:ext cx="1927175" cy="1225224"/>
          </a:xfrm>
          <a:prstGeom prst="rect">
            <a:avLst/>
          </a:prstGeom>
        </p:spPr>
      </p:pic>
      <p:pic>
        <p:nvPicPr>
          <p:cNvPr id="13" name="図 12">
            <a:extLst>
              <a:ext uri="{FF2B5EF4-FFF2-40B4-BE49-F238E27FC236}">
                <a16:creationId xmlns:a16="http://schemas.microsoft.com/office/drawing/2014/main" id="{CC99C859-2568-66E4-B92D-8B0E2716EB53}"/>
              </a:ext>
            </a:extLst>
          </p:cNvPr>
          <p:cNvPicPr>
            <a:picLocks noChangeAspect="1"/>
          </p:cNvPicPr>
          <p:nvPr/>
        </p:nvPicPr>
        <p:blipFill>
          <a:blip r:embed="rId3"/>
          <a:stretch>
            <a:fillRect/>
          </a:stretch>
        </p:blipFill>
        <p:spPr>
          <a:xfrm>
            <a:off x="5785187" y="2807754"/>
            <a:ext cx="1806337" cy="1269318"/>
          </a:xfrm>
          <a:prstGeom prst="rect">
            <a:avLst/>
          </a:prstGeom>
        </p:spPr>
      </p:pic>
    </p:spTree>
    <p:extLst>
      <p:ext uri="{BB962C8B-B14F-4D97-AF65-F5344CB8AC3E}">
        <p14:creationId xmlns:p14="http://schemas.microsoft.com/office/powerpoint/2010/main" val="317019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4"/>
          <p:cNvSpPr txBox="1">
            <a:spLocks noChangeArrowheads="1"/>
          </p:cNvSpPr>
          <p:nvPr/>
        </p:nvSpPr>
        <p:spPr bwMode="auto">
          <a:xfrm>
            <a:off x="112033" y="764704"/>
            <a:ext cx="9672638" cy="5832647"/>
          </a:xfrm>
          <a:prstGeom prst="rect">
            <a:avLst/>
          </a:prstGeom>
          <a:solidFill>
            <a:sysClr val="window" lastClr="FFFFFF"/>
          </a:solidFill>
          <a:ln w="25400" cap="flat" cmpd="sng" algn="ctr">
            <a:solidFill>
              <a:srgbClr val="4F81BD"/>
            </a:solidFill>
            <a:prstDash val="solid"/>
            <a:headEnd/>
            <a:tailEnd/>
          </a:ln>
          <a:effectLst/>
        </p:spPr>
        <p:txBody>
          <a:bodyPr tIns="216000" bIns="216000" anchor="b" anchorCtr="0"/>
          <a:lstStyle/>
          <a:p>
            <a:endParaRPr lang="ja-JP" altLang="ja-JP" sz="1600" dirty="0"/>
          </a:p>
        </p:txBody>
      </p:sp>
      <p:sp>
        <p:nvSpPr>
          <p:cNvPr id="2" name="タイトル 1"/>
          <p:cNvSpPr>
            <a:spLocks noGrp="1"/>
          </p:cNvSpPr>
          <p:nvPr>
            <p:ph type="title"/>
          </p:nvPr>
        </p:nvSpPr>
        <p:spPr>
          <a:xfrm>
            <a:off x="0" y="0"/>
            <a:ext cx="8553400" cy="476250"/>
          </a:xfrm>
        </p:spPr>
        <p:txBody>
          <a:bodyPr/>
          <a:lstStyle/>
          <a:p>
            <a:r>
              <a:rPr lang="ja-JP" altLang="en-US" sz="1800" dirty="0"/>
              <a:t>令和５年度 地域公共交通確保維持改善事業 第三者評価委員会</a:t>
            </a:r>
            <a:endParaRPr kumimoji="1" lang="ja-JP" altLang="en-US" sz="1800" dirty="0"/>
          </a:p>
        </p:txBody>
      </p:sp>
      <p:sp>
        <p:nvSpPr>
          <p:cNvPr id="6" name="角丸四角形 5"/>
          <p:cNvSpPr/>
          <p:nvPr/>
        </p:nvSpPr>
        <p:spPr>
          <a:xfrm>
            <a:off x="64535" y="594496"/>
            <a:ext cx="1872081" cy="28803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anchor="ctr"/>
          <a:lstStyle/>
          <a:p>
            <a:pPr algn="ctr" fontAlgn="auto">
              <a:spcBef>
                <a:spcPts val="0"/>
              </a:spcBef>
              <a:spcAft>
                <a:spcPts val="0"/>
              </a:spcAft>
              <a:defRPr/>
            </a:pPr>
            <a:r>
              <a:rPr kumimoji="0" lang="ja-JP" altLang="en-US" sz="1400" b="1" kern="0" dirty="0">
                <a:solidFill>
                  <a:prstClr val="black"/>
                </a:solidFill>
                <a:latin typeface="Calibri"/>
                <a:ea typeface="ＭＳ Ｐゴシック"/>
              </a:rPr>
              <a:t>委員からの主な助言</a:t>
            </a:r>
          </a:p>
        </p:txBody>
      </p:sp>
      <p:sp>
        <p:nvSpPr>
          <p:cNvPr id="8" name="正方形/長方形 7"/>
          <p:cNvSpPr/>
          <p:nvPr/>
        </p:nvSpPr>
        <p:spPr>
          <a:xfrm>
            <a:off x="119301" y="900764"/>
            <a:ext cx="9648862" cy="57947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r>
              <a:rPr lang="ja-JP" altLang="en-US" sz="1200" b="1" dirty="0">
                <a:solidFill>
                  <a:schemeClr val="tx1"/>
                </a:solidFill>
                <a:latin typeface="ＭＳ ゴシック" panose="020B0609070205080204" pitchFamily="49" charset="-128"/>
                <a:ea typeface="ＭＳ ゴシック" panose="020B0609070205080204" pitchFamily="49" charset="-128"/>
              </a:rPr>
              <a:t>①</a:t>
            </a:r>
            <a:r>
              <a:rPr lang="zh-TW" altLang="en-US" sz="1200" b="1" dirty="0">
                <a:solidFill>
                  <a:schemeClr val="tx1"/>
                </a:solidFill>
                <a:latin typeface="+mn-ea"/>
              </a:rPr>
              <a:t>地域公共交通調査事業：地域公共交通計画策定事業（栃木県地域公共交通活性化協議会）</a:t>
            </a:r>
            <a:endParaRPr lang="en-US" altLang="zh-TW" sz="1200" b="1" dirty="0">
              <a:solidFill>
                <a:schemeClr val="tx1"/>
              </a:solidFill>
              <a:latin typeface="+mn-ea"/>
            </a:endParaRPr>
          </a:p>
          <a:p>
            <a:pPr marL="171450" indent="-171450">
              <a:spcBef>
                <a:spcPts val="600"/>
              </a:spcBef>
              <a:buFont typeface="Wingdings" panose="05000000000000000000" pitchFamily="2" charset="2"/>
              <a:buChar char="Ø"/>
            </a:pPr>
            <a:r>
              <a:rPr lang="ja-JP" altLang="en-US" sz="1200" dirty="0">
                <a:solidFill>
                  <a:schemeClr val="tx1"/>
                </a:solidFill>
                <a:latin typeface="+mn-ea"/>
              </a:rPr>
              <a:t>県全域での計画は、広域幹線交通の利便性向上や維持活性化において意義があり、ラストワンマイルや地域内交通と整合して一体化することでより効果を発揮できるので、市町村との役割分担と計画間の連携が重要。</a:t>
            </a:r>
            <a:endParaRPr lang="en-US" altLang="ja-JP" sz="1200" dirty="0">
              <a:solidFill>
                <a:schemeClr val="tx1"/>
              </a:solidFill>
              <a:latin typeface="+mn-ea"/>
            </a:endParaRPr>
          </a:p>
          <a:p>
            <a:pPr marL="171450" indent="-171450">
              <a:spcBef>
                <a:spcPts val="600"/>
              </a:spcBef>
              <a:buFont typeface="Wingdings" panose="05000000000000000000" pitchFamily="2" charset="2"/>
              <a:buChar char="Ø"/>
            </a:pPr>
            <a:r>
              <a:rPr lang="ja-JP" altLang="en-US" sz="1200" dirty="0">
                <a:solidFill>
                  <a:schemeClr val="tx1"/>
                </a:solidFill>
                <a:latin typeface="+mn-ea"/>
              </a:rPr>
              <a:t>学校への対応や医療施設への対応など、具体的な形で現状分析をしながら課題の方向性を示されたということは非常によい。</a:t>
            </a:r>
            <a:endParaRPr lang="en-US" altLang="ja-JP" sz="1200" dirty="0">
              <a:solidFill>
                <a:schemeClr val="tx1"/>
              </a:solidFill>
              <a:latin typeface="+mn-ea"/>
            </a:endParaRPr>
          </a:p>
          <a:p>
            <a:pPr marL="171450" indent="-171450">
              <a:spcBef>
                <a:spcPts val="600"/>
              </a:spcBef>
              <a:buFont typeface="Wingdings" panose="05000000000000000000" pitchFamily="2" charset="2"/>
              <a:buChar char="Ø"/>
            </a:pPr>
            <a:r>
              <a:rPr lang="ja-JP" altLang="en-US" sz="1200" dirty="0">
                <a:solidFill>
                  <a:schemeClr val="tx1"/>
                </a:solidFill>
                <a:latin typeface="+mn-ea"/>
              </a:rPr>
              <a:t>アンケートだけでなく様々なデータを取りながら、毎年把握可能で定量的な指標を定めている点がとても秀逸。</a:t>
            </a:r>
            <a:endParaRPr lang="en-US" altLang="ja-JP" sz="1200" dirty="0">
              <a:solidFill>
                <a:schemeClr val="tx1"/>
              </a:solidFill>
              <a:latin typeface="+mn-ea"/>
            </a:endParaRPr>
          </a:p>
          <a:p>
            <a:pPr marL="171450" indent="-171450">
              <a:spcBef>
                <a:spcPts val="600"/>
              </a:spcBef>
              <a:buFont typeface="Wingdings" panose="05000000000000000000" pitchFamily="2" charset="2"/>
              <a:buChar char="Ø"/>
            </a:pPr>
            <a:r>
              <a:rPr lang="ja-JP" altLang="en-US" sz="1200" dirty="0">
                <a:solidFill>
                  <a:schemeClr val="tx1"/>
                </a:solidFill>
                <a:latin typeface="+mn-ea"/>
              </a:rPr>
              <a:t>県と市町の間のコミュニケーションはに尽力されているところも非常に良い。それぞれの市町によって進捗の状況、取組が違うので、一律ではなく、必要なところにきちんと応援をしていく事が重要。</a:t>
            </a:r>
            <a:endParaRPr lang="en-US" altLang="ja-JP" sz="1200" dirty="0">
              <a:solidFill>
                <a:schemeClr val="tx1"/>
              </a:solidFill>
              <a:latin typeface="+mn-ea"/>
            </a:endParaRPr>
          </a:p>
          <a:p>
            <a:pPr marL="171450" indent="-171450">
              <a:spcBef>
                <a:spcPts val="600"/>
              </a:spcBef>
              <a:buFont typeface="Wingdings" panose="05000000000000000000" pitchFamily="2" charset="2"/>
              <a:buChar char="Ø"/>
            </a:pPr>
            <a:r>
              <a:rPr lang="ja-JP" altLang="en-US" sz="1200" dirty="0">
                <a:solidFill>
                  <a:schemeClr val="tx1"/>
                </a:solidFill>
                <a:latin typeface="+mn-ea"/>
              </a:rPr>
              <a:t>収支率についてはこだわり過ぎず、本当に必要なものをどのように応援していくかを見極める参考指標の一つとすることが望ましい。</a:t>
            </a:r>
            <a:endParaRPr lang="en-US" altLang="ja-JP" sz="1200" dirty="0">
              <a:solidFill>
                <a:schemeClr val="tx1"/>
              </a:solidFill>
              <a:latin typeface="+mn-ea"/>
            </a:endParaRPr>
          </a:p>
          <a:p>
            <a:pPr>
              <a:spcBef>
                <a:spcPts val="0"/>
              </a:spcBef>
            </a:pP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92075" indent="-92075"/>
            <a:r>
              <a:rPr lang="ja-JP" altLang="en-US" sz="1200" b="1" dirty="0">
                <a:solidFill>
                  <a:schemeClr val="tx1"/>
                </a:solidFill>
                <a:latin typeface="ＭＳ ゴシック" panose="020B0609070205080204" pitchFamily="49" charset="-128"/>
                <a:ea typeface="ＭＳ ゴシック" panose="020B0609070205080204" pitchFamily="49" charset="-128"/>
              </a:rPr>
              <a:t>②</a:t>
            </a:r>
            <a:r>
              <a:rPr lang="zh-TW" altLang="en-US" sz="1200" b="1" dirty="0">
                <a:solidFill>
                  <a:schemeClr val="tx1"/>
                </a:solidFill>
                <a:latin typeface="ＭＳ ゴシック" panose="020B0609070205080204" pitchFamily="49" charset="-128"/>
                <a:ea typeface="ＭＳ ゴシック" panose="020B0609070205080204" pitchFamily="49" charset="-128"/>
              </a:rPr>
              <a:t>地域間幹線系統確保維持事業（東京都地域間幹線系統確保維持協議会）</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ハイキングなどの観光路線として維持活性化できれば、生活交通としても役立つ。観光はプロモーションによる需要喚起が効果的であることから、観光事業と連携した取組に期待したい。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コロナ後も含めて、観光と貨客混載といった地域住民以外のところにも着目して活動されている姿勢がすばらしい。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観光で奥多摩地域に行く方々に、交通の接続情報が事前に伝わると良い。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通学に関しても配慮をされており、特に教育委員会との連携はとても大事な点であり、すばらしい。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92075" indent="-92075"/>
            <a:r>
              <a:rPr lang="ja-JP" altLang="en-US" sz="1200" b="1" dirty="0">
                <a:solidFill>
                  <a:schemeClr val="tx1"/>
                </a:solidFill>
                <a:latin typeface="+mn-ea"/>
              </a:rPr>
              <a:t>③地域内フィーダー系統確保維持事業（相模原市地域交通活性化協議会）</a:t>
            </a: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コロナ禍の影響が残る中で、目標を達成している事業があり、さらなる維持活性化に期待したい。一方、観光路線の戻りに懸念があり、国内観光にとどまらず、インバウンドをターゲットとしたプロモーションも検討に値する。また、乗合タクシーは目標をほぼ達成しているが、収支率の向上が課題。</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住民を巻き込み、自分事化するような仕組みも整えて施策に反映されている点が非常にすばらしい。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地域の方々に市役所の方々が入り込んでいって良い関係を築いている。政令市化以降、継続して実施していることが本当にすばらしい。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定量的な目標を示し、情報を共有しながら進めていくやり方はとても良い。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市内に都市部と中山間的なエリアのがあるため、バランスを取った政策がより出てくると良い。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7" name="スライド番号プレースホルダー 3"/>
          <p:cNvSpPr>
            <a:spLocks noGrp="1"/>
          </p:cNvSpPr>
          <p:nvPr>
            <p:ph type="sldNum" sz="quarter" idx="12"/>
          </p:nvPr>
        </p:nvSpPr>
        <p:spPr>
          <a:xfrm>
            <a:off x="7594600" y="6381750"/>
            <a:ext cx="2311400" cy="476250"/>
          </a:xfrm>
        </p:spPr>
        <p:txBody>
          <a:bodyPr anchor="b"/>
          <a:lstStyle/>
          <a:p>
            <a:pPr>
              <a:defRPr/>
            </a:pPr>
            <a:r>
              <a:rPr lang="en-US" altLang="ja-JP" dirty="0"/>
              <a:t>2</a:t>
            </a:r>
          </a:p>
        </p:txBody>
      </p:sp>
    </p:spTree>
    <p:extLst>
      <p:ext uri="{BB962C8B-B14F-4D97-AF65-F5344CB8AC3E}">
        <p14:creationId xmlns:p14="http://schemas.microsoft.com/office/powerpoint/2010/main" val="126518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4"/>
          <p:cNvSpPr txBox="1">
            <a:spLocks noChangeArrowheads="1"/>
          </p:cNvSpPr>
          <p:nvPr/>
        </p:nvSpPr>
        <p:spPr bwMode="auto">
          <a:xfrm>
            <a:off x="155575" y="765922"/>
            <a:ext cx="9621961" cy="3095126"/>
          </a:xfrm>
          <a:prstGeom prst="rect">
            <a:avLst/>
          </a:prstGeom>
          <a:solidFill>
            <a:sysClr val="window" lastClr="FFFFFF"/>
          </a:solidFill>
          <a:ln w="25400" cap="flat" cmpd="sng" algn="ctr">
            <a:solidFill>
              <a:srgbClr val="4F81BD"/>
            </a:solidFill>
            <a:prstDash val="solid"/>
            <a:headEnd/>
            <a:tailEnd/>
          </a:ln>
          <a:effectLst/>
        </p:spPr>
        <p:txBody>
          <a:bodyPr tIns="216000" bIns="216000" anchor="b" anchorCtr="0"/>
          <a:lstStyle/>
          <a:p>
            <a:endParaRPr lang="ja-JP" altLang="ja-JP" sz="1600" dirty="0"/>
          </a:p>
        </p:txBody>
      </p:sp>
      <p:sp>
        <p:nvSpPr>
          <p:cNvPr id="2" name="タイトル 1"/>
          <p:cNvSpPr>
            <a:spLocks noGrp="1"/>
          </p:cNvSpPr>
          <p:nvPr>
            <p:ph type="title"/>
          </p:nvPr>
        </p:nvSpPr>
        <p:spPr>
          <a:xfrm>
            <a:off x="0" y="0"/>
            <a:ext cx="8193360" cy="476250"/>
          </a:xfrm>
        </p:spPr>
        <p:txBody>
          <a:bodyPr/>
          <a:lstStyle/>
          <a:p>
            <a:r>
              <a:rPr lang="ja-JP" altLang="en-US" sz="1800" dirty="0"/>
              <a:t>令和５年度 地域公共交通確保維持改善事業 第三者評価委員会</a:t>
            </a:r>
            <a:endParaRPr kumimoji="1" lang="ja-JP" altLang="en-US" sz="1800" dirty="0"/>
          </a:p>
        </p:txBody>
      </p:sp>
      <p:sp>
        <p:nvSpPr>
          <p:cNvPr id="6" name="角丸四角形 5"/>
          <p:cNvSpPr/>
          <p:nvPr/>
        </p:nvSpPr>
        <p:spPr>
          <a:xfrm>
            <a:off x="128591" y="620688"/>
            <a:ext cx="1872081" cy="288032"/>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anchor="ctr"/>
          <a:lstStyle/>
          <a:p>
            <a:pPr algn="ctr" fontAlgn="auto">
              <a:spcBef>
                <a:spcPts val="0"/>
              </a:spcBef>
              <a:spcAft>
                <a:spcPts val="0"/>
              </a:spcAft>
              <a:defRPr/>
            </a:pPr>
            <a:r>
              <a:rPr kumimoji="0" lang="ja-JP" altLang="en-US" sz="1400" b="1" kern="0" dirty="0">
                <a:solidFill>
                  <a:prstClr val="black"/>
                </a:solidFill>
                <a:latin typeface="Calibri"/>
                <a:ea typeface="ＭＳ Ｐゴシック"/>
              </a:rPr>
              <a:t>委員からの主な助言</a:t>
            </a:r>
          </a:p>
        </p:txBody>
      </p:sp>
      <p:sp>
        <p:nvSpPr>
          <p:cNvPr id="8" name="正方形/長方形 7"/>
          <p:cNvSpPr/>
          <p:nvPr/>
        </p:nvSpPr>
        <p:spPr>
          <a:xfrm>
            <a:off x="187636" y="945903"/>
            <a:ext cx="9640577" cy="2822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endParaRPr lang="en-US" altLang="ja-JP" sz="1200" b="1" dirty="0">
              <a:solidFill>
                <a:schemeClr val="tx1"/>
              </a:solidFill>
              <a:latin typeface="+mn-ea"/>
            </a:endParaRPr>
          </a:p>
          <a:p>
            <a:pPr marL="92075" indent="-92075"/>
            <a:r>
              <a:rPr lang="ja-JP" altLang="en-US" sz="1200" b="1" dirty="0">
                <a:solidFill>
                  <a:schemeClr val="tx1"/>
                </a:solidFill>
                <a:latin typeface="+mn-ea"/>
              </a:rPr>
              <a:t>④地域公共交通再構築調査事業（上毛電気鉄道沿線地域交通リ・デザイン推進協議会）</a:t>
            </a: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課題の改善につながるポイントをあぶり出せるような客観的根拠となる調査に期待する。</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他地域の良い事例や、最新技術などの積極的導入も検討してほしい。</a:t>
            </a:r>
          </a:p>
          <a:p>
            <a:pPr marL="171450" indent="-171450">
              <a:spcBef>
                <a:spcPts val="600"/>
              </a:spcBef>
              <a:buFont typeface="Wingdings" panose="05000000000000000000" pitchFamily="2" charset="2"/>
              <a:buChar char="Ø"/>
            </a:pPr>
            <a:r>
              <a:rPr lang="ja-JP" altLang="en-US" sz="1200" dirty="0">
                <a:solidFill>
                  <a:schemeClr val="tx1"/>
                </a:solidFill>
                <a:latin typeface="ＭＳ ゴシック" panose="020B0609070205080204" pitchFamily="49" charset="-128"/>
                <a:ea typeface="ＭＳ ゴシック" panose="020B0609070205080204" pitchFamily="49" charset="-128"/>
              </a:rPr>
              <a:t>公共交通に関するデータに関しては、沿線自治体が普段から形式を揃えておくようにしておくと、こういうときに役立つ。</a:t>
            </a:r>
          </a:p>
          <a:p>
            <a:pPr marL="171450" indent="-171450">
              <a:buFont typeface="Wingdings" panose="05000000000000000000" pitchFamily="2" charset="2"/>
              <a:buChar char="Ø"/>
            </a:pPr>
            <a:endParaRPr lang="en-US" altLang="ja-JP" sz="1200" dirty="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⑤</a:t>
            </a:r>
            <a:r>
              <a:rPr lang="zh-TW" altLang="en-US" sz="1200" b="1" dirty="0">
                <a:solidFill>
                  <a:srgbClr val="000000"/>
                </a:solidFill>
                <a:latin typeface="ＭＳ ゴシック" panose="020B0609070205080204" pitchFamily="49" charset="-128"/>
                <a:ea typeface="ＭＳ ゴシック" panose="020B0609070205080204" pitchFamily="49" charset="-128"/>
              </a:rPr>
              <a:t>離島航空路確保維持事業（東京都離島航空路地域協議会）</a:t>
            </a:r>
            <a:endParaRPr lang="en-US" altLang="ja-JP" sz="1200" b="1" dirty="0">
              <a:solidFill>
                <a:srgbClr val="000000"/>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rgbClr val="000000"/>
                </a:solidFill>
                <a:latin typeface="ＭＳ ゴシック" panose="020B0609070205080204" pitchFamily="49" charset="-128"/>
                <a:ea typeface="ＭＳ ゴシック" panose="020B0609070205080204" pitchFamily="49" charset="-128"/>
              </a:rPr>
              <a:t>島嶼部の地域活性化には欠かせない交通網であり、持続的かつ安定的な運航に期待したい。</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rgbClr val="000000"/>
                </a:solidFill>
                <a:latin typeface="ＭＳ ゴシック" panose="020B0609070205080204" pitchFamily="49" charset="-128"/>
                <a:ea typeface="ＭＳ ゴシック" panose="020B0609070205080204" pitchFamily="49" charset="-128"/>
              </a:rPr>
              <a:t>魅力的な島嶼地域のプロモーションとの連携のさらなる強化にも期待したい。</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pPr marL="171450" indent="-171450">
              <a:spcBef>
                <a:spcPts val="600"/>
              </a:spcBef>
              <a:buFont typeface="Wingdings" panose="05000000000000000000" pitchFamily="2" charset="2"/>
              <a:buChar char="Ø"/>
            </a:pPr>
            <a:r>
              <a:rPr lang="ja-JP" altLang="en-US" sz="1200" dirty="0">
                <a:solidFill>
                  <a:srgbClr val="000000"/>
                </a:solidFill>
                <a:latin typeface="ＭＳ ゴシック" panose="020B0609070205080204" pitchFamily="49" charset="-128"/>
                <a:ea typeface="ＭＳ ゴシック" panose="020B0609070205080204" pitchFamily="49" charset="-128"/>
              </a:rPr>
              <a:t>全体として島嶼部のアクセスをもう少し幅広に整理していただいた上で、航空便の重要性ということを言っていただくと良い。</a:t>
            </a:r>
            <a:endParaRPr lang="en-US" altLang="ja-JP" sz="1200" dirty="0">
              <a:solidFill>
                <a:srgbClr val="000000"/>
              </a:solidFill>
              <a:latin typeface="ＭＳ ゴシック" panose="020B0609070205080204" pitchFamily="49" charset="-128"/>
              <a:ea typeface="ＭＳ ゴシック" panose="020B0609070205080204" pitchFamily="49" charset="-128"/>
            </a:endParaRPr>
          </a:p>
          <a:p>
            <a:endParaRPr lang="en-US" altLang="ja-JP" sz="1200" dirty="0">
              <a:solidFill>
                <a:srgbClr val="000000"/>
              </a:solidFill>
              <a:latin typeface="ＭＳ ゴシック" panose="020B0609070205080204" pitchFamily="49" charset="-128"/>
              <a:ea typeface="ＭＳ ゴシック" panose="020B0609070205080204" pitchFamily="49" charset="-128"/>
            </a:endParaRPr>
          </a:p>
          <a:p>
            <a:endParaRPr lang="en-US" altLang="ja-JP" sz="1200" dirty="0">
              <a:solidFill>
                <a:schemeClr val="tx1"/>
              </a:solidFill>
              <a:latin typeface="ＭＳ ゴシック" panose="020B0609070205080204" pitchFamily="49" charset="-128"/>
              <a:ea typeface="ＭＳ ゴシック" panose="020B0609070205080204" pitchFamily="49" charset="-128"/>
            </a:endParaRPr>
          </a:p>
          <a:p>
            <a:endParaRPr lang="en-US" altLang="ja-JP" sz="1200" dirty="0">
              <a:solidFill>
                <a:schemeClr val="tx1"/>
              </a:solidFill>
              <a:latin typeface="ＭＳ ゴシック" panose="020B0609070205080204" pitchFamily="49" charset="-128"/>
              <a:ea typeface="ＭＳ ゴシック" panose="020B0609070205080204" pitchFamily="49" charset="-128"/>
            </a:endParaRPr>
          </a:p>
          <a:p>
            <a:endParaRPr lang="en-US" altLang="ja-JP" sz="1200" dirty="0">
              <a:solidFill>
                <a:schemeClr val="tx1"/>
              </a:solidFill>
              <a:latin typeface="ＭＳ ゴシック" panose="020B0609070205080204" pitchFamily="49" charset="-128"/>
              <a:ea typeface="ＭＳ ゴシック" panose="020B0609070205080204" pitchFamily="49" charset="-128"/>
            </a:endParaRPr>
          </a:p>
          <a:p>
            <a:endParaRPr lang="en-US" altLang="ja-JP" sz="1200" dirty="0">
              <a:solidFill>
                <a:schemeClr val="tx1"/>
              </a:solidFill>
              <a:latin typeface="ＭＳ ゴシック" panose="020B0609070205080204" pitchFamily="49" charset="-128"/>
              <a:ea typeface="ＭＳ ゴシック" panose="020B0609070205080204" pitchFamily="49" charset="-128"/>
            </a:endParaRPr>
          </a:p>
          <a:p>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7594600" y="6381750"/>
            <a:ext cx="2311400" cy="476250"/>
          </a:xfrm>
        </p:spPr>
        <p:txBody>
          <a:bodyPr anchor="b"/>
          <a:lstStyle/>
          <a:p>
            <a:pPr>
              <a:defRPr/>
            </a:pPr>
            <a:fld id="{941EB1E6-AE45-4833-9B97-B2A4D9D831BF}" type="slidenum">
              <a:rPr lang="en-US" altLang="ja-JP" smtClean="0"/>
              <a:pPr>
                <a:defRPr/>
              </a:pPr>
              <a:t>3</a:t>
            </a:fld>
            <a:endParaRPr lang="en-US" altLang="ja-JP" dirty="0"/>
          </a:p>
        </p:txBody>
      </p:sp>
      <p:sp>
        <p:nvSpPr>
          <p:cNvPr id="7" name="Text Box 24"/>
          <p:cNvSpPr txBox="1">
            <a:spLocks noChangeArrowheads="1"/>
          </p:cNvSpPr>
          <p:nvPr/>
        </p:nvSpPr>
        <p:spPr bwMode="auto">
          <a:xfrm>
            <a:off x="131987" y="4193918"/>
            <a:ext cx="9621961" cy="2331426"/>
          </a:xfrm>
          <a:prstGeom prst="rect">
            <a:avLst/>
          </a:prstGeom>
          <a:solidFill>
            <a:sysClr val="window" lastClr="FFFFFF"/>
          </a:solidFill>
          <a:ln w="25400" cap="flat" cmpd="sng" algn="ctr">
            <a:solidFill>
              <a:srgbClr val="4F81BD"/>
            </a:solidFill>
            <a:prstDash val="solid"/>
            <a:headEnd/>
            <a:tailEnd/>
          </a:ln>
          <a:effectLst/>
        </p:spPr>
        <p:txBody>
          <a:bodyPr wrap="none" tIns="216000" rIns="3240000" bIns="216000" anchor="t" anchorCtr="0"/>
          <a:lstStyle/>
          <a:p>
            <a:pPr>
              <a:spcBef>
                <a:spcPts val="600"/>
              </a:spcBef>
            </a:pPr>
            <a:endParaRPr lang="en-US" altLang="ja-JP" sz="1200" dirty="0"/>
          </a:p>
          <a:p>
            <a:pPr>
              <a:spcBef>
                <a:spcPts val="600"/>
              </a:spcBef>
            </a:pPr>
            <a:r>
              <a:rPr lang="ja-JP" altLang="en-US" sz="1200" dirty="0"/>
              <a:t>○コロナ後の動向、そして人手不足、いろいろな側面で、まさに今変わり目になっている。</a:t>
            </a:r>
            <a:endParaRPr lang="en-US" altLang="ja-JP" sz="1200" dirty="0"/>
          </a:p>
          <a:p>
            <a:pPr>
              <a:spcBef>
                <a:spcPts val="600"/>
              </a:spcBef>
            </a:pPr>
            <a:r>
              <a:rPr lang="ja-JP" altLang="en-US" sz="1200" dirty="0"/>
              <a:t>○地域の方々とのコミュニケーションや、データに基づいて地域全体をどうしていくのか打ち出していくことが必要。</a:t>
            </a:r>
            <a:endParaRPr lang="en-US" altLang="ja-JP" sz="1200" dirty="0"/>
          </a:p>
          <a:p>
            <a:pPr>
              <a:spcBef>
                <a:spcPts val="600"/>
              </a:spcBef>
            </a:pPr>
            <a:r>
              <a:rPr lang="ja-JP" altLang="en-US" sz="1200" dirty="0"/>
              <a:t>○具体的な目標を立て、どこまで出来ているか数字で出す事が重要。目標に向かって取り組み、成果や課題を地域とコミュニケーションを</a:t>
            </a:r>
            <a:endParaRPr lang="en-US" altLang="ja-JP" sz="1200" dirty="0"/>
          </a:p>
          <a:p>
            <a:pPr>
              <a:spcBef>
                <a:spcPts val="600"/>
              </a:spcBef>
            </a:pPr>
            <a:r>
              <a:rPr lang="ja-JP" altLang="en-US" sz="1200" dirty="0"/>
              <a:t>　取りながら進めて行く流れが出来てきていると感じている。</a:t>
            </a:r>
            <a:endParaRPr lang="en-US" altLang="ja-JP" sz="1200" dirty="0"/>
          </a:p>
          <a:p>
            <a:pPr>
              <a:spcBef>
                <a:spcPts val="600"/>
              </a:spcBef>
            </a:pPr>
            <a:r>
              <a:rPr lang="ja-JP" altLang="en-US" sz="1200" dirty="0"/>
              <a:t>○計画や調査の予算を削る風潮があるが、意味ある調査があって、その結果を使った計画があって、物事が進んでいく。</a:t>
            </a:r>
            <a:endParaRPr lang="en-US" altLang="ja-JP" sz="1200" dirty="0"/>
          </a:p>
          <a:p>
            <a:pPr>
              <a:spcBef>
                <a:spcPts val="600"/>
              </a:spcBef>
            </a:pPr>
            <a:r>
              <a:rPr lang="ja-JP" altLang="en-US" sz="1200" dirty="0"/>
              <a:t>　このような活動をしている自治体の皆さんも、自信を持ってやっていただきたい。</a:t>
            </a:r>
            <a:endParaRPr lang="ja-JP" altLang="ja-JP" sz="1200" dirty="0">
              <a:latin typeface="ＭＳ ゴシック" panose="020B0609070205080204" pitchFamily="49" charset="-128"/>
              <a:ea typeface="ＭＳ ゴシック" panose="020B0609070205080204" pitchFamily="49" charset="-128"/>
            </a:endParaRPr>
          </a:p>
        </p:txBody>
      </p:sp>
      <p:sp>
        <p:nvSpPr>
          <p:cNvPr id="9" name="角丸四角形 8"/>
          <p:cNvSpPr/>
          <p:nvPr/>
        </p:nvSpPr>
        <p:spPr>
          <a:xfrm>
            <a:off x="128591" y="4012726"/>
            <a:ext cx="1872081" cy="324301"/>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a:scene3d>
            <a:camera prst="orthographicFront"/>
            <a:lightRig rig="threePt" dir="t"/>
          </a:scene3d>
          <a:sp3d>
            <a:bevelT/>
          </a:sp3d>
        </p:spPr>
        <p:txBody>
          <a:bodyPr anchor="ctr"/>
          <a:lstStyle/>
          <a:p>
            <a:pPr algn="ctr" fontAlgn="auto">
              <a:spcBef>
                <a:spcPts val="0"/>
              </a:spcBef>
              <a:spcAft>
                <a:spcPts val="0"/>
              </a:spcAft>
              <a:defRPr/>
            </a:pPr>
            <a:r>
              <a:rPr kumimoji="0" lang="ja-JP" altLang="en-US" sz="1400" b="1" kern="0" dirty="0">
                <a:solidFill>
                  <a:prstClr val="black"/>
                </a:solidFill>
                <a:latin typeface="Calibri"/>
                <a:ea typeface="ＭＳ Ｐゴシック"/>
              </a:rPr>
              <a:t>委員による総評</a:t>
            </a:r>
          </a:p>
        </p:txBody>
      </p:sp>
    </p:spTree>
    <p:extLst>
      <p:ext uri="{BB962C8B-B14F-4D97-AF65-F5344CB8AC3E}">
        <p14:creationId xmlns:p14="http://schemas.microsoft.com/office/powerpoint/2010/main" val="2603009737"/>
      </p:ext>
    </p:extLst>
  </p:cSld>
  <p:clrMapOvr>
    <a:masterClrMapping/>
  </p:clrMapOvr>
</p:sld>
</file>

<file path=ppt/theme/theme1.xml><?xml version="1.0" encoding="utf-8"?>
<a:theme xmlns:a="http://schemas.openxmlformats.org/drawingml/2006/main" name="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4668</TotalTime>
  <Words>1184</Words>
  <Application>Microsoft Office PowerPoint</Application>
  <PresentationFormat>A4 210 x 297 mm</PresentationFormat>
  <Paragraphs>72</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HGP創英角ｺﾞｼｯｸUB</vt:lpstr>
      <vt:lpstr>ＭＳ Ｐゴシック</vt:lpstr>
      <vt:lpstr>ＭＳ ゴシック</vt:lpstr>
      <vt:lpstr>Arial</vt:lpstr>
      <vt:lpstr>Calibri</vt:lpstr>
      <vt:lpstr>Wingdings</vt:lpstr>
      <vt:lpstr>6_標準デザイン</vt:lpstr>
      <vt:lpstr>令和５年度 地域公共交通確保維持改善事業 第三者評価委員会</vt:lpstr>
      <vt:lpstr>令和５年度 地域公共交通確保維持改善事業 第三者評価委員会</vt:lpstr>
      <vt:lpstr>令和５年度 地域公共交通確保維持改善事業 第三者評価委員会</vt:lpstr>
    </vt:vector>
  </TitlesOfParts>
  <Company>行政情報化推進課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池田　絵里子</dc:creator>
  <cp:lastModifiedBy>坂本 裕介</cp:lastModifiedBy>
  <cp:revision>377</cp:revision>
  <cp:lastPrinted>2023-03-01T01:19:46Z</cp:lastPrinted>
  <dcterms:created xsi:type="dcterms:W3CDTF">2013-10-18T01:59:59Z</dcterms:created>
  <dcterms:modified xsi:type="dcterms:W3CDTF">2024-03-29T04:22:46Z</dcterms:modified>
</cp:coreProperties>
</file>