
<file path=[Content_Types].xml><?xml version="1.0" encoding="utf-8"?>
<Types xmlns="http://schemas.openxmlformats.org/package/2006/content-types">
  <Default ContentType="image/jpeg" Extension="jpeg"/>
  <Default ContentType="video/mp4" Extension="mp4"/>
  <Default ContentType="image/png" Extension="png"/>
  <Default ContentType="application/vnd.openxmlformats-package.relationships+xml" Extension="rels"/>
  <Default ContentType="image/x-wmf" Extension="wmf"/>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48" r:id="rId1"/>
    <p:sldMasterId id="2147483846" r:id="rId2"/>
    <p:sldMasterId id="2147483858" r:id="rId3"/>
  </p:sldMasterIdLst>
  <p:notesMasterIdLst>
    <p:notesMasterId r:id="rId16"/>
  </p:notesMasterIdLst>
  <p:handoutMasterIdLst>
    <p:handoutMasterId r:id="rId17"/>
  </p:handoutMasterIdLst>
  <p:sldIdLst>
    <p:sldId id="326" r:id="rId4"/>
    <p:sldId id="325" r:id="rId5"/>
    <p:sldId id="261" r:id="rId6"/>
    <p:sldId id="289" r:id="rId7"/>
    <p:sldId id="262" r:id="rId8"/>
    <p:sldId id="290" r:id="rId9"/>
    <p:sldId id="284" r:id="rId10"/>
    <p:sldId id="265" r:id="rId11"/>
    <p:sldId id="288" r:id="rId12"/>
    <p:sldId id="285" r:id="rId13"/>
    <p:sldId id="283" r:id="rId14"/>
    <p:sldId id="287" r:id="rId15"/>
  </p:sldIdLst>
  <p:sldSz cx="9906000" cy="6858000" type="A4"/>
  <p:notesSz cx="6807200" cy="9939338"/>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modifyVerifier cryptProviderType="rsaAES" cryptAlgorithmClass="hash" cryptAlgorithmType="typeAny" cryptAlgorithmSid="14" spinCount="100000" saltData="XlA7guXztxdJVXeGiLezeQ==" hashData="YYsSLGS6nOLuCQZ3/tLBC342VpP4uzMctJ6k1lKwYG2Wqiajc3Rb3d8bi7qSOgdvLJkqFEjOe7Ka5vxx3UWcZQ=="/>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CC99"/>
    <a:srgbClr val="9BDFF7"/>
    <a:srgbClr val="BE4B46"/>
    <a:srgbClr val="4087C8"/>
    <a:srgbClr val="DAEEF3"/>
    <a:srgbClr val="FDE9D9"/>
    <a:srgbClr val="AADCA8"/>
    <a:srgbClr val="4133C8"/>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3" autoAdjust="0"/>
    <p:restoredTop sz="96318" autoAdjust="0"/>
  </p:normalViewPr>
  <p:slideViewPr>
    <p:cSldViewPr>
      <p:cViewPr varScale="1">
        <p:scale>
          <a:sx n="109" d="100"/>
          <a:sy n="109" d="100"/>
        </p:scale>
        <p:origin x="1224" y="36"/>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59" d="100"/>
          <a:sy n="59" d="100"/>
        </p:scale>
        <p:origin x="3307" y="72"/>
      </p:cViewPr>
      <p:guideLst>
        <p:guide orient="horz" pos="3130"/>
        <p:guide pos="2144"/>
      </p:guideLst>
    </p:cSldViewPr>
  </p:notes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7.xml" Type="http://schemas.openxmlformats.org/officeDocument/2006/relationships/slide"/><Relationship Id="rId11" Target="slides/slide8.xml" Type="http://schemas.openxmlformats.org/officeDocument/2006/relationships/slide"/><Relationship Id="rId12" Target="slides/slide9.xml" Type="http://schemas.openxmlformats.org/officeDocument/2006/relationships/slide"/><Relationship Id="rId13" Target="slides/slide10.xml" Type="http://schemas.openxmlformats.org/officeDocument/2006/relationships/slide"/><Relationship Id="rId14" Target="slides/slide11.xml" Type="http://schemas.openxmlformats.org/officeDocument/2006/relationships/slide"/><Relationship Id="rId15" Target="slides/slide12.xml" Type="http://schemas.openxmlformats.org/officeDocument/2006/relationships/slide"/><Relationship Id="rId16" Target="notesMasters/notesMaster1.xml" Type="http://schemas.openxmlformats.org/officeDocument/2006/relationships/notesMaster"/><Relationship Id="rId17" Target="handoutMasters/handoutMaster1.xml" Type="http://schemas.openxmlformats.org/officeDocument/2006/relationships/handoutMaster"/><Relationship Id="rId18" Target="presProps.xml" Type="http://schemas.openxmlformats.org/officeDocument/2006/relationships/presProps"/><Relationship Id="rId19" Target="viewProps.xml" Type="http://schemas.openxmlformats.org/officeDocument/2006/relationships/viewProps"/><Relationship Id="rId2" Target="slideMasters/slideMaster2.xml" Type="http://schemas.openxmlformats.org/officeDocument/2006/relationships/slideMaster"/><Relationship Id="rId20" Target="theme/theme1.xml" Type="http://schemas.openxmlformats.org/officeDocument/2006/relationships/theme"/><Relationship Id="rId21" Target="tableStyles.xml" Type="http://schemas.openxmlformats.org/officeDocument/2006/relationships/tableStyles"/><Relationship Id="rId3" Target="slideMasters/slideMaster3.xml" Type="http://schemas.openxmlformats.org/officeDocument/2006/relationships/slideMaster"/><Relationship Id="rId4" Target="slides/slide1.xml" Type="http://schemas.openxmlformats.org/officeDocument/2006/relationships/slide"/><Relationship Id="rId5" Target="slides/slide2.xml" Type="http://schemas.openxmlformats.org/officeDocument/2006/relationships/slide"/><Relationship Id="rId6" Target="slides/slide3.xml" Type="http://schemas.openxmlformats.org/officeDocument/2006/relationships/slide"/><Relationship Id="rId7" Target="slides/slide4.xml" Type="http://schemas.openxmlformats.org/officeDocument/2006/relationships/slide"/><Relationship Id="rId8" Target="slides/slide5.xml" Type="http://schemas.openxmlformats.org/officeDocument/2006/relationships/slide"/><Relationship Id="rId9" Target="slides/slide6.xml" Type="http://schemas.openxmlformats.org/officeDocument/2006/relationships/slide"/></Relationships>
</file>

<file path=ppt/handoutMasters/_rels/handoutMaster1.xml.rels><?xml version="1.0" encoding="UTF-8" standalone="yes"?><Relationships xmlns="http://schemas.openxmlformats.org/package/2006/relationships"><Relationship Id="rId1" Target="../theme/theme5.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0"/>
            <a:ext cx="2949575" cy="498475"/>
          </a:xfrm>
          <a:prstGeom prst="rect">
            <a:avLst/>
          </a:prstGeom>
        </p:spPr>
        <p:txBody>
          <a:bodyPr vert="horz" lIns="91408" tIns="45703" rIns="91408" bIns="4570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2" y="0"/>
            <a:ext cx="2949575" cy="498475"/>
          </a:xfrm>
          <a:prstGeom prst="rect">
            <a:avLst/>
          </a:prstGeom>
        </p:spPr>
        <p:txBody>
          <a:bodyPr vert="horz" lIns="91408" tIns="45703" rIns="91408" bIns="45703" rtlCol="0"/>
          <a:lstStyle>
            <a:lvl1pPr algn="r">
              <a:defRPr sz="1200"/>
            </a:lvl1pPr>
          </a:lstStyle>
          <a:p>
            <a:fld id="{B68A4543-B04E-45BA-A804-7BD3DBAC7ACC}" type="datetimeFigureOut">
              <a:rPr kumimoji="1" lang="ja-JP" altLang="en-US" smtClean="0"/>
              <a:t>2025/4/21</a:t>
            </a:fld>
            <a:endParaRPr kumimoji="1" lang="ja-JP" altLang="en-US"/>
          </a:p>
        </p:txBody>
      </p:sp>
      <p:sp>
        <p:nvSpPr>
          <p:cNvPr id="4" name="フッター プレースホルダー 3"/>
          <p:cNvSpPr>
            <a:spLocks noGrp="1"/>
          </p:cNvSpPr>
          <p:nvPr>
            <p:ph type="ftr" sz="quarter" idx="2"/>
          </p:nvPr>
        </p:nvSpPr>
        <p:spPr>
          <a:xfrm>
            <a:off x="4" y="9440867"/>
            <a:ext cx="2949575" cy="498475"/>
          </a:xfrm>
          <a:prstGeom prst="rect">
            <a:avLst/>
          </a:prstGeom>
        </p:spPr>
        <p:txBody>
          <a:bodyPr vert="horz" lIns="91408" tIns="45703" rIns="91408" bIns="4570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2" y="9440867"/>
            <a:ext cx="2949575" cy="498475"/>
          </a:xfrm>
          <a:prstGeom prst="rect">
            <a:avLst/>
          </a:prstGeom>
        </p:spPr>
        <p:txBody>
          <a:bodyPr vert="horz" lIns="91408" tIns="45703" rIns="91408" bIns="45703" rtlCol="0" anchor="b"/>
          <a:lstStyle>
            <a:lvl1pPr algn="r">
              <a:defRPr sz="1200"/>
            </a:lvl1pPr>
          </a:lstStyle>
          <a:p>
            <a:fld id="{A4B73934-B0AA-4B80-80C5-9D8FB0CC483E}" type="slidenum">
              <a:rPr kumimoji="1" lang="ja-JP" altLang="en-US" smtClean="0"/>
              <a:t>‹#›</a:t>
            </a:fld>
            <a:endParaRPr kumimoji="1" lang="ja-JP" altLang="en-US"/>
          </a:p>
        </p:txBody>
      </p:sp>
    </p:spTree>
    <p:extLst>
      <p:ext uri="{BB962C8B-B14F-4D97-AF65-F5344CB8AC3E}">
        <p14:creationId xmlns:p14="http://schemas.microsoft.com/office/powerpoint/2010/main" val="115084061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Relationships xmlns="http://schemas.openxmlformats.org/package/2006/relationships"><Relationship Id="rId1" Target="../theme/theme4.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0"/>
            <a:ext cx="2949575" cy="498475"/>
          </a:xfrm>
          <a:prstGeom prst="rect">
            <a:avLst/>
          </a:prstGeom>
        </p:spPr>
        <p:txBody>
          <a:bodyPr vert="horz" lIns="91400" tIns="45700" rIns="91400" bIns="4570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3" y="0"/>
            <a:ext cx="2949575" cy="498475"/>
          </a:xfrm>
          <a:prstGeom prst="rect">
            <a:avLst/>
          </a:prstGeom>
        </p:spPr>
        <p:txBody>
          <a:bodyPr vert="horz" lIns="91400" tIns="45700" rIns="91400" bIns="45700" rtlCol="0"/>
          <a:lstStyle>
            <a:lvl1pPr algn="r">
              <a:defRPr sz="1200"/>
            </a:lvl1pPr>
          </a:lstStyle>
          <a:p>
            <a:fld id="{8EC6A136-6D46-457B-93A6-512CC17DA949}" type="datetimeFigureOut">
              <a:rPr kumimoji="1" lang="ja-JP" altLang="en-US" smtClean="0"/>
              <a:t>2025/4/21</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00" tIns="45700" rIns="91400" bIns="45700" rtlCol="0" anchor="ctr"/>
          <a:lstStyle/>
          <a:p>
            <a:endParaRPr lang="ja-JP" altLang="en-US"/>
          </a:p>
        </p:txBody>
      </p:sp>
      <p:sp>
        <p:nvSpPr>
          <p:cNvPr id="5" name="ノート プレースホルダー 4"/>
          <p:cNvSpPr>
            <a:spLocks noGrp="1"/>
          </p:cNvSpPr>
          <p:nvPr>
            <p:ph type="body" sz="quarter" idx="3"/>
          </p:nvPr>
        </p:nvSpPr>
        <p:spPr>
          <a:xfrm>
            <a:off x="681039" y="4783142"/>
            <a:ext cx="5445125" cy="3913187"/>
          </a:xfrm>
          <a:prstGeom prst="rect">
            <a:avLst/>
          </a:prstGeom>
        </p:spPr>
        <p:txBody>
          <a:bodyPr vert="horz" lIns="91400" tIns="45700" rIns="91400" bIns="4570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440868"/>
            <a:ext cx="2949575" cy="498475"/>
          </a:xfrm>
          <a:prstGeom prst="rect">
            <a:avLst/>
          </a:prstGeom>
        </p:spPr>
        <p:txBody>
          <a:bodyPr vert="horz" lIns="91400" tIns="45700" rIns="91400" bIns="4570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3" y="9440868"/>
            <a:ext cx="2949575" cy="498475"/>
          </a:xfrm>
          <a:prstGeom prst="rect">
            <a:avLst/>
          </a:prstGeom>
        </p:spPr>
        <p:txBody>
          <a:bodyPr vert="horz" lIns="91400" tIns="45700" rIns="91400" bIns="45700" rtlCol="0" anchor="b"/>
          <a:lstStyle>
            <a:lvl1pPr algn="r">
              <a:defRPr sz="1200"/>
            </a:lvl1pPr>
          </a:lstStyle>
          <a:p>
            <a:fld id="{DD543062-1F26-4EE5-B370-22D7D1556658}" type="slidenum">
              <a:rPr kumimoji="1" lang="ja-JP" altLang="en-US" smtClean="0"/>
              <a:t>‹#›</a:t>
            </a:fld>
            <a:endParaRPr kumimoji="1" lang="ja-JP" altLang="en-US"/>
          </a:p>
        </p:txBody>
      </p:sp>
    </p:spTree>
    <p:extLst>
      <p:ext uri="{BB962C8B-B14F-4D97-AF65-F5344CB8AC3E}">
        <p14:creationId xmlns:p14="http://schemas.microsoft.com/office/powerpoint/2010/main" val="102698918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14314" eaLnBrk="1" hangingPunct="1">
              <a:defRPr/>
            </a:pPr>
            <a:fld id="{451886A7-17E5-4DF5-A163-554EDB6191DA}" type="slidenum">
              <a:rPr lang="ja-JP" altLang="en-US">
                <a:solidFill>
                  <a:prstClr val="black"/>
                </a:solidFill>
                <a:latin typeface="Arial" charset="0"/>
                <a:ea typeface="ＭＳ Ｐゴシック" charset="-128"/>
              </a:rPr>
              <a:pPr defTabSz="914314" eaLnBrk="1" hangingPunct="1">
                <a:defRPr/>
              </a:pPr>
              <a:t>0</a:t>
            </a:fld>
            <a:endParaRPr lang="ja-JP" altLang="en-US">
              <a:solidFill>
                <a:prstClr val="black"/>
              </a:solidFill>
              <a:latin typeface="Arial" charset="0"/>
              <a:ea typeface="ＭＳ Ｐゴシック" charset="-128"/>
            </a:endParaRPr>
          </a:p>
        </p:txBody>
      </p:sp>
    </p:spTree>
    <p:extLst>
      <p:ext uri="{BB962C8B-B14F-4D97-AF65-F5344CB8AC3E}">
        <p14:creationId xmlns:p14="http://schemas.microsoft.com/office/powerpoint/2010/main" val="4240272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62585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364933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0769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D2B7ECA-67EE-45C7-8D11-1775450F5861}" type="slidenum">
              <a:rPr kumimoji="1" lang="ja-JP" altLang="en-US" smtClean="0"/>
              <a:t>1</a:t>
            </a:fld>
            <a:endParaRPr kumimoji="1" lang="ja-JP" altLang="en-US"/>
          </a:p>
        </p:txBody>
      </p:sp>
    </p:spTree>
    <p:extLst>
      <p:ext uri="{BB962C8B-B14F-4D97-AF65-F5344CB8AC3E}">
        <p14:creationId xmlns:p14="http://schemas.microsoft.com/office/powerpoint/2010/main" val="3624576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853294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744727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32163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80514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117889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79737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053673924"/>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3.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2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833563" y="3284538"/>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pic>
        <p:nvPicPr>
          <p:cNvPr id="6"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51550"/>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0" y="6524625"/>
            <a:ext cx="3643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i="1">
                <a:solidFill>
                  <a:schemeClr val="bg1"/>
                </a:solidFill>
                <a:latin typeface="Times New Roman" panose="02020603050405020304" pitchFamily="18" charset="0"/>
              </a:rPr>
              <a:t>Ministry of Land, Infrastructure, Transport and Tourism</a:t>
            </a:r>
          </a:p>
        </p:txBody>
      </p:sp>
      <p:sp>
        <p:nvSpPr>
          <p:cNvPr id="3074"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マスター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マスター サブタイトルの書式設定</a:t>
            </a:r>
          </a:p>
        </p:txBody>
      </p:sp>
      <p:sp>
        <p:nvSpPr>
          <p:cNvPr id="9" name="Rectangle 4"/>
          <p:cNvSpPr>
            <a:spLocks noGrp="1" noChangeArrowheads="1"/>
          </p:cNvSpPr>
          <p:nvPr>
            <p:ph type="dt" sz="half" idx="10"/>
          </p:nvPr>
        </p:nvSpPr>
        <p:spPr/>
        <p:txBody>
          <a:bodyPr/>
          <a:lstStyle>
            <a:lvl1pPr>
              <a:defRPr/>
            </a:lvl1pPr>
          </a:lstStyle>
          <a:p>
            <a:pPr>
              <a:defRPr/>
            </a:pPr>
            <a:endParaRPr lang="en-US" altLang="ja-JP"/>
          </a:p>
        </p:txBody>
      </p:sp>
      <p:sp>
        <p:nvSpPr>
          <p:cNvPr id="10" name="Rectangle 5"/>
          <p:cNvSpPr>
            <a:spLocks noGrp="1" noChangeArrowheads="1"/>
          </p:cNvSpPr>
          <p:nvPr>
            <p:ph type="ftr" sz="quarter" idx="11"/>
          </p:nvPr>
        </p:nvSpPr>
        <p:spPr/>
        <p:txBody>
          <a:bodyPr/>
          <a:lstStyle>
            <a:lvl1pPr>
              <a:defRPr/>
            </a:lvl1pPr>
          </a:lstStyle>
          <a:p>
            <a:pPr>
              <a:defRPr/>
            </a:pPr>
            <a:endParaRPr lang="en-US" altLang="ja-JP"/>
          </a:p>
        </p:txBody>
      </p:sp>
      <p:sp>
        <p:nvSpPr>
          <p:cNvPr id="11" name="Rectangle 6"/>
          <p:cNvSpPr>
            <a:spLocks noGrp="1" noChangeArrowheads="1"/>
          </p:cNvSpPr>
          <p:nvPr>
            <p:ph type="sldNum" sz="quarter" idx="12"/>
          </p:nvPr>
        </p:nvSpPr>
        <p:spPr>
          <a:xfrm>
            <a:off x="7099300" y="6245225"/>
            <a:ext cx="2311400" cy="476250"/>
          </a:xfrm>
        </p:spPr>
        <p:txBody>
          <a:bodyPr/>
          <a:lstStyle>
            <a:lvl1pPr>
              <a:defRPr smtClean="0"/>
            </a:lvl1pPr>
          </a:lstStyle>
          <a:p>
            <a:pPr>
              <a:defRPr/>
            </a:pPr>
            <a:fld id="{BE9EF89B-80C4-40C5-9814-CC67C7591099}" type="slidenum">
              <a:rPr lang="en-US" altLang="ja-JP"/>
              <a:pPr>
                <a:defRPr/>
              </a:pPr>
              <a:t>‹#›</a:t>
            </a:fld>
            <a:endParaRPr lang="en-US" altLang="ja-JP"/>
          </a:p>
        </p:txBody>
      </p:sp>
    </p:spTree>
    <p:extLst>
      <p:ext uri="{BB962C8B-B14F-4D97-AF65-F5344CB8AC3E}">
        <p14:creationId xmlns:p14="http://schemas.microsoft.com/office/powerpoint/2010/main" val="926410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8822520-9906-4A8B-A7C3-FA3AF72DB90D}" type="slidenum">
              <a:rPr lang="en-US" altLang="ja-JP"/>
              <a:pPr>
                <a:defRPr/>
              </a:pPr>
              <a:t>‹#›</a:t>
            </a:fld>
            <a:endParaRPr lang="en-US" altLang="ja-JP"/>
          </a:p>
        </p:txBody>
      </p:sp>
    </p:spTree>
    <p:extLst>
      <p:ext uri="{BB962C8B-B14F-4D97-AF65-F5344CB8AC3E}">
        <p14:creationId xmlns:p14="http://schemas.microsoft.com/office/powerpoint/2010/main" val="1352194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
            <a:ext cx="2352675" cy="6126163"/>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24C214C-8A26-4BC4-BCC3-C30EF49D8B79}" type="slidenum">
              <a:rPr lang="en-US" altLang="ja-JP"/>
              <a:pPr>
                <a:defRPr/>
              </a:pPr>
              <a:t>‹#›</a:t>
            </a:fld>
            <a:endParaRPr lang="en-US" altLang="ja-JP"/>
          </a:p>
        </p:txBody>
      </p:sp>
    </p:spTree>
    <p:extLst>
      <p:ext uri="{BB962C8B-B14F-4D97-AF65-F5344CB8AC3E}">
        <p14:creationId xmlns:p14="http://schemas.microsoft.com/office/powerpoint/2010/main" val="2774000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cstate="print"/>
          <a:srcRect t="62230"/>
          <a:stretch>
            <a:fillRect/>
          </a:stretch>
        </p:blipFill>
        <p:spPr bwMode="auto">
          <a:xfrm>
            <a:off x="0" y="6524625"/>
            <a:ext cx="9906000" cy="333375"/>
          </a:xfrm>
          <a:prstGeom prst="rect">
            <a:avLst/>
          </a:prstGeom>
          <a:noFill/>
          <a:ln w="9525">
            <a:noFill/>
            <a:miter lim="800000"/>
            <a:headEnd/>
            <a:tailEnd/>
          </a:ln>
        </p:spPr>
      </p:pic>
      <p:sp>
        <p:nvSpPr>
          <p:cNvPr id="5" name="Rectangle 9"/>
          <p:cNvSpPr>
            <a:spLocks noChangeArrowheads="1"/>
          </p:cNvSpPr>
          <p:nvPr/>
        </p:nvSpPr>
        <p:spPr bwMode="auto">
          <a:xfrm>
            <a:off x="1833563" y="3284538"/>
            <a:ext cx="8072437" cy="73025"/>
          </a:xfrm>
          <a:prstGeom prst="rect">
            <a:avLst/>
          </a:prstGeom>
          <a:solidFill>
            <a:srgbClr val="0066CC"/>
          </a:solidFill>
          <a:ln w="9525">
            <a:noFill/>
            <a:miter lim="800000"/>
            <a:headEnd/>
            <a:tailEnd/>
          </a:ln>
        </p:spPr>
        <p:txBody>
          <a:bodyPr wrap="none" anchor="ctr"/>
          <a:lstStyle/>
          <a:p>
            <a:pPr eaLnBrk="1" fontAlgn="auto" hangingPunct="1">
              <a:spcBef>
                <a:spcPts val="0"/>
              </a:spcBef>
              <a:spcAft>
                <a:spcPts val="0"/>
              </a:spcAft>
            </a:pPr>
            <a:endParaRPr lang="ja-JP" altLang="en-US">
              <a:solidFill>
                <a:prstClr val="black"/>
              </a:solidFill>
              <a:latin typeface="Arial"/>
              <a:ea typeface="ＭＳ Ｐゴシック"/>
            </a:endParaRPr>
          </a:p>
        </p:txBody>
      </p:sp>
      <p:pic>
        <p:nvPicPr>
          <p:cNvPr id="6" name="Picture 11"/>
          <p:cNvPicPr>
            <a:picLocks noChangeAspect="1" noChangeArrowheads="1"/>
          </p:cNvPicPr>
          <p:nvPr/>
        </p:nvPicPr>
        <p:blipFill>
          <a:blip r:embed="rId3" cstate="print"/>
          <a:srcRect/>
          <a:stretch>
            <a:fillRect/>
          </a:stretch>
        </p:blipFill>
        <p:spPr bwMode="auto">
          <a:xfrm>
            <a:off x="0" y="6051550"/>
            <a:ext cx="2301875" cy="473075"/>
          </a:xfrm>
          <a:prstGeom prst="rect">
            <a:avLst/>
          </a:prstGeom>
          <a:noFill/>
          <a:ln w="9525">
            <a:noFill/>
            <a:miter lim="800000"/>
            <a:headEnd/>
            <a:tailEnd/>
          </a:ln>
        </p:spPr>
      </p:pic>
      <p:sp>
        <p:nvSpPr>
          <p:cNvPr id="7" name="Text Box 12"/>
          <p:cNvSpPr txBox="1">
            <a:spLocks noChangeArrowheads="1"/>
          </p:cNvSpPr>
          <p:nvPr/>
        </p:nvSpPr>
        <p:spPr bwMode="auto">
          <a:xfrm>
            <a:off x="0" y="6524625"/>
            <a:ext cx="3643313" cy="277813"/>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altLang="ja-JP" sz="1200" i="1">
                <a:solidFill>
                  <a:prstClr val="white"/>
                </a:solidFill>
                <a:latin typeface="Times New Roman" pitchFamily="18" charset="0"/>
                <a:ea typeface="ＭＳ Ｐゴシック"/>
              </a:rPr>
              <a:t>Ministry of Land, Infrastructure, Transport and Tourism</a:t>
            </a:r>
          </a:p>
        </p:txBody>
      </p:sp>
      <p:sp>
        <p:nvSpPr>
          <p:cNvPr id="3074" name="Rectangle 2"/>
          <p:cNvSpPr>
            <a:spLocks noGrp="1" noChangeArrowheads="1"/>
          </p:cNvSpPr>
          <p:nvPr>
            <p:ph type="ctrTitle"/>
          </p:nvPr>
        </p:nvSpPr>
        <p:spPr>
          <a:xfrm>
            <a:off x="1754187" y="213367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smtClean="0"/>
            </a:lvl1pPr>
          </a:lstStyle>
          <a:p>
            <a:endParaRPr lang="ja-JP" altLang="en-US">
              <a:solidFill>
                <a:prstClr val="black">
                  <a:tint val="75000"/>
                </a:prstClr>
              </a:solidFill>
            </a:endParaRPr>
          </a:p>
        </p:txBody>
      </p:sp>
      <p:sp>
        <p:nvSpPr>
          <p:cNvPr id="9" name="Rectangle 5"/>
          <p:cNvSpPr>
            <a:spLocks noGrp="1" noChangeArrowheads="1"/>
          </p:cNvSpPr>
          <p:nvPr>
            <p:ph type="ftr" sz="quarter" idx="11"/>
          </p:nvPr>
        </p:nvSpPr>
        <p:spPr/>
        <p:txBody>
          <a:bodyPr/>
          <a:lstStyle>
            <a:lvl1pPr>
              <a:defRPr/>
            </a:lvl1pPr>
          </a:lstStyle>
          <a:p>
            <a:endParaRPr lang="ja-JP" altLang="en-US">
              <a:solidFill>
                <a:prstClr val="black">
                  <a:tint val="75000"/>
                </a:prstClr>
              </a:solidFill>
            </a:endParaRPr>
          </a:p>
        </p:txBody>
      </p:sp>
      <p:sp>
        <p:nvSpPr>
          <p:cNvPr id="10" name="Rectangle 6"/>
          <p:cNvSpPr>
            <a:spLocks noGrp="1" noChangeArrowheads="1"/>
          </p:cNvSpPr>
          <p:nvPr>
            <p:ph type="sldNum" sz="quarter" idx="12"/>
          </p:nvPr>
        </p:nvSpPr>
        <p:spPr>
          <a:xfrm>
            <a:off x="7099300" y="6245225"/>
            <a:ext cx="2311400" cy="476250"/>
          </a:xfrm>
        </p:spPr>
        <p:txBody>
          <a:bodyPr/>
          <a:lstStyle>
            <a:lvl1pPr>
              <a:defRPr smtClean="0"/>
            </a:lvl1pPr>
          </a:lstStyle>
          <a:p>
            <a:fld id="{D2D8002D-B5B0-4BAC-B1F6-782DDCCE6D9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26076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endParaRPr lang="ja-JP" alt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endParaRPr lang="ja-JP" alt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54654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7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endParaRPr lang="ja-JP" alt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endParaRPr lang="ja-JP" alt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54683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endParaRPr lang="ja-JP" alt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ja-JP" alt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99377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endParaRPr lang="ja-JP" altLang="en-US">
              <a:solidFill>
                <a:prstClr val="black">
                  <a:tint val="75000"/>
                </a:prstClr>
              </a:solidFill>
            </a:endParaRPr>
          </a:p>
        </p:txBody>
      </p:sp>
      <p:sp>
        <p:nvSpPr>
          <p:cNvPr id="8" name="Rectangle 5"/>
          <p:cNvSpPr>
            <a:spLocks noGrp="1" noChangeArrowheads="1"/>
          </p:cNvSpPr>
          <p:nvPr>
            <p:ph type="ftr" sz="quarter" idx="11"/>
          </p:nvPr>
        </p:nvSpPr>
        <p:spPr>
          <a:ln/>
        </p:spPr>
        <p:txBody>
          <a:bodyPr/>
          <a:lstStyle>
            <a:lvl1pPr>
              <a:defRPr/>
            </a:lvl1pPr>
          </a:lstStyle>
          <a:p>
            <a:endParaRPr lang="ja-JP" altLang="en-US">
              <a:solidFill>
                <a:prstClr val="black">
                  <a:tint val="75000"/>
                </a:prstClr>
              </a:solidFill>
            </a:endParaRPr>
          </a:p>
        </p:txBody>
      </p:sp>
      <p:sp>
        <p:nvSpPr>
          <p:cNvPr id="9" name="Rectangle 6"/>
          <p:cNvSpPr>
            <a:spLocks noGrp="1" noChangeArrowheads="1"/>
          </p:cNvSpPr>
          <p:nvPr>
            <p:ph type="sldNum" sz="quarter" idx="12"/>
          </p:nvPr>
        </p:nvSpPr>
        <p:spPr>
          <a:ln/>
        </p:spPr>
        <p:txBody>
          <a:bodyPr/>
          <a:lstStyle>
            <a:lvl1pPr>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41867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endParaRPr lang="ja-JP" alt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endParaRPr lang="ja-JP" alt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33843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ja-JP" altLang="en-US">
              <a:solidFill>
                <a:prstClr val="black">
                  <a:tint val="75000"/>
                </a:prstClr>
              </a:solidFill>
            </a:endParaRPr>
          </a:p>
        </p:txBody>
      </p:sp>
      <p:sp>
        <p:nvSpPr>
          <p:cNvPr id="3" name="Rectangle 5"/>
          <p:cNvSpPr>
            <a:spLocks noGrp="1" noChangeArrowheads="1"/>
          </p:cNvSpPr>
          <p:nvPr>
            <p:ph type="ftr" sz="quarter" idx="11"/>
          </p:nvPr>
        </p:nvSpPr>
        <p:spPr>
          <a:ln/>
        </p:spPr>
        <p:txBody>
          <a:bodyPr/>
          <a:lstStyle>
            <a:lvl1pPr>
              <a:defRPr/>
            </a:lvl1pPr>
          </a:lstStyle>
          <a:p>
            <a:endParaRPr lang="ja-JP" altLang="en-US">
              <a:solidFill>
                <a:prstClr val="black">
                  <a:tint val="75000"/>
                </a:prstClr>
              </a:solidFill>
            </a:endParaRPr>
          </a:p>
        </p:txBody>
      </p:sp>
      <p:sp>
        <p:nvSpPr>
          <p:cNvPr id="4" name="Rectangle 6"/>
          <p:cNvSpPr>
            <a:spLocks noGrp="1" noChangeArrowheads="1"/>
          </p:cNvSpPr>
          <p:nvPr>
            <p:ph type="sldNum" sz="quarter" idx="12"/>
          </p:nvPr>
        </p:nvSpPr>
        <p:spPr>
          <a:ln/>
        </p:spPr>
        <p:txBody>
          <a:bodyPr/>
          <a:lstStyle>
            <a:lvl1pPr>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3237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2" y="27306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endParaRPr lang="ja-JP" alt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ja-JP" alt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7037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xfrm>
            <a:off x="6969224" y="6245225"/>
            <a:ext cx="2311400" cy="476250"/>
          </a:xfrm>
          <a:ln/>
        </p:spPr>
        <p:txBody>
          <a:bodyPr/>
          <a:lstStyle>
            <a:lvl1pPr>
              <a:defRPr/>
            </a:lvl1pPr>
          </a:lstStyle>
          <a:p>
            <a:pPr>
              <a:defRPr/>
            </a:pPr>
            <a:fld id="{2AED456C-7202-4694-B899-3B8FA6BC065B}" type="slidenum">
              <a:rPr lang="en-US" altLang="ja-JP" smtClean="0"/>
              <a:pPr>
                <a:defRPr/>
              </a:pPr>
              <a:t>‹#›</a:t>
            </a:fld>
            <a:endParaRPr lang="en-US" altLang="ja-JP"/>
          </a:p>
          <a:p>
            <a:pPr>
              <a:defRPr/>
            </a:pPr>
            <a:endParaRPr lang="en-US" altLang="ja-JP" dirty="0"/>
          </a:p>
        </p:txBody>
      </p:sp>
    </p:spTree>
    <p:extLst>
      <p:ext uri="{BB962C8B-B14F-4D97-AF65-F5344CB8AC3E}">
        <p14:creationId xmlns:p14="http://schemas.microsoft.com/office/powerpoint/2010/main" val="4167183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endParaRPr lang="ja-JP" alt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ja-JP" alt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76343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endParaRPr lang="ja-JP" alt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endParaRPr lang="ja-JP" alt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68191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0"/>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1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endParaRPr lang="ja-JP" alt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endParaRPr lang="ja-JP" alt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95784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email">
            <a:extLst>
              <a:ext uri="{28A0092B-C50C-407E-A947-70E740481C1C}">
                <a14:useLocalDpi xmlns:a14="http://schemas.microsoft.com/office/drawing/2010/main"/>
              </a:ext>
            </a:extLst>
          </a:blip>
          <a:srcRect t="62230"/>
          <a:stretch>
            <a:fillRect/>
          </a:stretch>
        </p:blipFill>
        <p:spPr bwMode="auto">
          <a:xfrm>
            <a:off x="0" y="6524626"/>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833299" y="3284539"/>
            <a:ext cx="8072702"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pic>
        <p:nvPicPr>
          <p:cNvPr id="6" name="Picture 11"/>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 y="6051551"/>
            <a:ext cx="2301081"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1" y="6524625"/>
            <a:ext cx="36429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i="1" dirty="0">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マスター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マスター サブタイトルの書式設定</a:t>
            </a:r>
          </a:p>
        </p:txBody>
      </p:sp>
      <p:sp>
        <p:nvSpPr>
          <p:cNvPr id="9" name="Rectangle 4"/>
          <p:cNvSpPr>
            <a:spLocks noGrp="1" noChangeArrowheads="1"/>
          </p:cNvSpPr>
          <p:nvPr>
            <p:ph type="dt" sz="half" idx="10"/>
          </p:nvPr>
        </p:nvSpPr>
        <p:spPr/>
        <p:txBody>
          <a:bodyPr/>
          <a:lstStyle>
            <a:lvl1pPr>
              <a:defRPr/>
            </a:lvl1pPr>
          </a:lstStyle>
          <a:p>
            <a:pPr>
              <a:defRPr/>
            </a:pPr>
            <a:endParaRPr lang="en-US" altLang="ja-JP" dirty="0"/>
          </a:p>
        </p:txBody>
      </p:sp>
      <p:sp>
        <p:nvSpPr>
          <p:cNvPr id="10" name="Rectangle 5"/>
          <p:cNvSpPr>
            <a:spLocks noGrp="1" noChangeArrowheads="1"/>
          </p:cNvSpPr>
          <p:nvPr>
            <p:ph type="ftr" sz="quarter" idx="11"/>
          </p:nvPr>
        </p:nvSpPr>
        <p:spPr/>
        <p:txBody>
          <a:bodyPr/>
          <a:lstStyle>
            <a:lvl1pPr>
              <a:defRPr/>
            </a:lvl1pPr>
          </a:lstStyle>
          <a:p>
            <a:pPr>
              <a:defRPr/>
            </a:pPr>
            <a:endParaRPr lang="en-US" altLang="ja-JP" dirty="0"/>
          </a:p>
        </p:txBody>
      </p:sp>
      <p:sp>
        <p:nvSpPr>
          <p:cNvPr id="11"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35C1E978-A3B9-4673-8199-379729392307}" type="slidenum">
              <a:rPr lang="en-US" altLang="ja-JP"/>
              <a:pPr>
                <a:defRPr/>
              </a:pPr>
              <a:t>‹#›</a:t>
            </a:fld>
            <a:endParaRPr lang="en-US" altLang="ja-JP" dirty="0"/>
          </a:p>
        </p:txBody>
      </p:sp>
    </p:spTree>
    <p:extLst>
      <p:ext uri="{BB962C8B-B14F-4D97-AF65-F5344CB8AC3E}">
        <p14:creationId xmlns:p14="http://schemas.microsoft.com/office/powerpoint/2010/main" val="1313991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pPr>
                <a:defRPr/>
              </a:pPr>
              <a:t>‹#›</a:t>
            </a:fld>
            <a:endParaRPr lang="en-US" altLang="ja-JP" dirty="0"/>
          </a:p>
        </p:txBody>
      </p:sp>
    </p:spTree>
    <p:extLst>
      <p:ext uri="{BB962C8B-B14F-4D97-AF65-F5344CB8AC3E}">
        <p14:creationId xmlns:p14="http://schemas.microsoft.com/office/powerpoint/2010/main" val="3076180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pPr>
                <a:defRPr/>
              </a:pPr>
              <a:t>‹#›</a:t>
            </a:fld>
            <a:endParaRPr lang="en-US" altLang="ja-JP" dirty="0"/>
          </a:p>
        </p:txBody>
      </p:sp>
    </p:spTree>
    <p:extLst>
      <p:ext uri="{BB962C8B-B14F-4D97-AF65-F5344CB8AC3E}">
        <p14:creationId xmlns:p14="http://schemas.microsoft.com/office/powerpoint/2010/main" val="615802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pPr>
                <a:defRPr/>
              </a:pPr>
              <a:t>‹#›</a:t>
            </a:fld>
            <a:endParaRPr lang="en-US" altLang="ja-JP" dirty="0"/>
          </a:p>
        </p:txBody>
      </p:sp>
    </p:spTree>
    <p:extLst>
      <p:ext uri="{BB962C8B-B14F-4D97-AF65-F5344CB8AC3E}">
        <p14:creationId xmlns:p14="http://schemas.microsoft.com/office/powerpoint/2010/main" val="2993276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pPr>
                <a:defRPr/>
              </a:pPr>
              <a:t>‹#›</a:t>
            </a:fld>
            <a:endParaRPr lang="en-US" altLang="ja-JP" dirty="0"/>
          </a:p>
        </p:txBody>
      </p:sp>
    </p:spTree>
    <p:extLst>
      <p:ext uri="{BB962C8B-B14F-4D97-AF65-F5344CB8AC3E}">
        <p14:creationId xmlns:p14="http://schemas.microsoft.com/office/powerpoint/2010/main" val="147950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pPr>
                <a:defRPr/>
              </a:pPr>
              <a:t>‹#›</a:t>
            </a:fld>
            <a:endParaRPr lang="en-US" altLang="ja-JP" dirty="0"/>
          </a:p>
        </p:txBody>
      </p:sp>
    </p:spTree>
    <p:extLst>
      <p:ext uri="{BB962C8B-B14F-4D97-AF65-F5344CB8AC3E}">
        <p14:creationId xmlns:p14="http://schemas.microsoft.com/office/powerpoint/2010/main" val="1133121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pPr>
                <a:defRPr/>
              </a:pPr>
              <a:t>‹#›</a:t>
            </a:fld>
            <a:endParaRPr lang="en-US" altLang="ja-JP" dirty="0"/>
          </a:p>
        </p:txBody>
      </p:sp>
    </p:spTree>
    <p:extLst>
      <p:ext uri="{BB962C8B-B14F-4D97-AF65-F5344CB8AC3E}">
        <p14:creationId xmlns:p14="http://schemas.microsoft.com/office/powerpoint/2010/main" val="123045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329264" y="6245225"/>
            <a:ext cx="2311400" cy="476250"/>
          </a:xfrm>
          <a:ln/>
        </p:spPr>
        <p:txBody>
          <a:bodyPr/>
          <a:lstStyle>
            <a:lvl1pPr>
              <a:defRPr/>
            </a:lvl1pPr>
          </a:lstStyle>
          <a:p>
            <a:pPr>
              <a:defRPr/>
            </a:pPr>
            <a:fld id="{06AC9B07-5A17-4E74-9E44-2E5E8E1AE1E6}" type="slidenum">
              <a:rPr lang="en-US" altLang="ja-JP" smtClean="0"/>
              <a:pPr>
                <a:defRPr/>
              </a:pPr>
              <a:t>‹#›</a:t>
            </a:fld>
            <a:r>
              <a:rPr lang="ja-JP" altLang="en-US" sz="1000" dirty="0"/>
              <a:t>自動車事故報告書の届出があったもの</a:t>
            </a:r>
            <a:endParaRPr lang="en-US" altLang="ja-JP" sz="1000" dirty="0"/>
          </a:p>
        </p:txBody>
      </p:sp>
    </p:spTree>
    <p:extLst>
      <p:ext uri="{BB962C8B-B14F-4D97-AF65-F5344CB8AC3E}">
        <p14:creationId xmlns:p14="http://schemas.microsoft.com/office/powerpoint/2010/main" val="46727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pPr>
                <a:defRPr/>
              </a:pPr>
              <a:t>‹#›</a:t>
            </a:fld>
            <a:endParaRPr lang="en-US" altLang="ja-JP" dirty="0"/>
          </a:p>
        </p:txBody>
      </p:sp>
    </p:spTree>
    <p:extLst>
      <p:ext uri="{BB962C8B-B14F-4D97-AF65-F5344CB8AC3E}">
        <p14:creationId xmlns:p14="http://schemas.microsoft.com/office/powerpoint/2010/main" val="3713948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pPr>
                <a:defRPr/>
              </a:pPr>
              <a:t>‹#›</a:t>
            </a:fld>
            <a:endParaRPr lang="en-US" altLang="ja-JP" dirty="0"/>
          </a:p>
        </p:txBody>
      </p:sp>
    </p:spTree>
    <p:extLst>
      <p:ext uri="{BB962C8B-B14F-4D97-AF65-F5344CB8AC3E}">
        <p14:creationId xmlns:p14="http://schemas.microsoft.com/office/powerpoint/2010/main" val="2945988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pPr>
                <a:defRPr/>
              </a:pPr>
              <a:t>‹#›</a:t>
            </a:fld>
            <a:endParaRPr lang="en-US" altLang="ja-JP" dirty="0"/>
          </a:p>
        </p:txBody>
      </p:sp>
    </p:spTree>
    <p:extLst>
      <p:ext uri="{BB962C8B-B14F-4D97-AF65-F5344CB8AC3E}">
        <p14:creationId xmlns:p14="http://schemas.microsoft.com/office/powerpoint/2010/main" val="2789173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
            <a:ext cx="2352675" cy="6126163"/>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pPr>
                <a:defRPr/>
              </a:pPr>
              <a:t>‹#›</a:t>
            </a:fld>
            <a:endParaRPr lang="en-US" altLang="ja-JP" dirty="0"/>
          </a:p>
        </p:txBody>
      </p:sp>
    </p:spTree>
    <p:extLst>
      <p:ext uri="{BB962C8B-B14F-4D97-AF65-F5344CB8AC3E}">
        <p14:creationId xmlns:p14="http://schemas.microsoft.com/office/powerpoint/2010/main" val="67866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F2742F3-EB3F-4A3E-AA71-1B04F95FBF15}" type="slidenum">
              <a:rPr lang="en-US" altLang="ja-JP"/>
              <a:pPr>
                <a:defRPr/>
              </a:pPr>
              <a:t>‹#›</a:t>
            </a:fld>
            <a:endParaRPr lang="en-US" altLang="ja-JP"/>
          </a:p>
        </p:txBody>
      </p:sp>
    </p:spTree>
    <p:extLst>
      <p:ext uri="{BB962C8B-B14F-4D97-AF65-F5344CB8AC3E}">
        <p14:creationId xmlns:p14="http://schemas.microsoft.com/office/powerpoint/2010/main" val="2941078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0CB62461-53C0-49CC-B658-87733804F1FC}" type="slidenum">
              <a:rPr lang="en-US" altLang="ja-JP"/>
              <a:pPr>
                <a:defRPr/>
              </a:pPr>
              <a:t>‹#›</a:t>
            </a:fld>
            <a:endParaRPr lang="en-US" altLang="ja-JP"/>
          </a:p>
        </p:txBody>
      </p:sp>
    </p:spTree>
    <p:extLst>
      <p:ext uri="{BB962C8B-B14F-4D97-AF65-F5344CB8AC3E}">
        <p14:creationId xmlns:p14="http://schemas.microsoft.com/office/powerpoint/2010/main" val="3297520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1A555C13-7154-49D3-AC54-D9A86D5CE77C}" type="slidenum">
              <a:rPr lang="en-US" altLang="ja-JP"/>
              <a:pPr>
                <a:defRPr/>
              </a:pPr>
              <a:t>‹#›</a:t>
            </a:fld>
            <a:endParaRPr lang="en-US" altLang="ja-JP"/>
          </a:p>
        </p:txBody>
      </p:sp>
    </p:spTree>
    <p:extLst>
      <p:ext uri="{BB962C8B-B14F-4D97-AF65-F5344CB8AC3E}">
        <p14:creationId xmlns:p14="http://schemas.microsoft.com/office/powerpoint/2010/main" val="505684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D5D97C0C-8254-4D06-8C28-31F94148B1E1}" type="slidenum">
              <a:rPr lang="en-US" altLang="ja-JP"/>
              <a:pPr>
                <a:defRPr/>
              </a:pPr>
              <a:t>‹#›</a:t>
            </a:fld>
            <a:endParaRPr lang="en-US" altLang="ja-JP"/>
          </a:p>
        </p:txBody>
      </p:sp>
    </p:spTree>
    <p:extLst>
      <p:ext uri="{BB962C8B-B14F-4D97-AF65-F5344CB8AC3E}">
        <p14:creationId xmlns:p14="http://schemas.microsoft.com/office/powerpoint/2010/main" val="286075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070AD18-1010-4CA3-B247-35AD079BA840}" type="slidenum">
              <a:rPr lang="en-US" altLang="ja-JP"/>
              <a:pPr>
                <a:defRPr/>
              </a:pPr>
              <a:t>‹#›</a:t>
            </a:fld>
            <a:endParaRPr lang="en-US" altLang="ja-JP"/>
          </a:p>
        </p:txBody>
      </p:sp>
    </p:spTree>
    <p:extLst>
      <p:ext uri="{BB962C8B-B14F-4D97-AF65-F5344CB8AC3E}">
        <p14:creationId xmlns:p14="http://schemas.microsoft.com/office/powerpoint/2010/main" val="1696131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8F8EB01-FBC2-4154-BE9B-C3A1231575DD}" type="slidenum">
              <a:rPr lang="en-US" altLang="ja-JP"/>
              <a:pPr>
                <a:defRPr/>
              </a:pPr>
              <a:t>‹#›</a:t>
            </a:fld>
            <a:endParaRPr lang="en-US" altLang="ja-JP"/>
          </a:p>
        </p:txBody>
      </p:sp>
    </p:spTree>
    <p:extLst>
      <p:ext uri="{BB962C8B-B14F-4D97-AF65-F5344CB8AC3E}">
        <p14:creationId xmlns:p14="http://schemas.microsoft.com/office/powerpoint/2010/main" val="2367215712"/>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13" Target="../media/image1.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2.xml" Type="http://schemas.openxmlformats.org/officeDocument/2006/relationships/slideLayout"/><Relationship Id="rId10" Target="../slideLayouts/slideLayout21.xml" Type="http://schemas.openxmlformats.org/officeDocument/2006/relationships/slideLayout"/><Relationship Id="rId11" Target="../slideLayouts/slideLayout22.xml" Type="http://schemas.openxmlformats.org/officeDocument/2006/relationships/slideLayout"/><Relationship Id="rId12" Target="../theme/theme2.xml" Type="http://schemas.openxmlformats.org/officeDocument/2006/relationships/theme"/><Relationship Id="rId13" Target="../media/image1.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13.xml" Type="http://schemas.openxmlformats.org/officeDocument/2006/relationships/slideLayout"/><Relationship Id="rId3" Target="../slideLayouts/slideLayout14.xml" Type="http://schemas.openxmlformats.org/officeDocument/2006/relationships/slideLayout"/><Relationship Id="rId4" Target="../slideLayouts/slideLayout15.xml" Type="http://schemas.openxmlformats.org/officeDocument/2006/relationships/slideLayout"/><Relationship Id="rId5" Target="../slideLayouts/slideLayout16.xml" Type="http://schemas.openxmlformats.org/officeDocument/2006/relationships/slideLayout"/><Relationship Id="rId6" Target="../slideLayouts/slideLayout17.xml" Type="http://schemas.openxmlformats.org/officeDocument/2006/relationships/slideLayout"/><Relationship Id="rId7" Target="../slideLayouts/slideLayout18.xml" Type="http://schemas.openxmlformats.org/officeDocument/2006/relationships/slideLayout"/><Relationship Id="rId8" Target="../slideLayouts/slideLayout19.xml" Type="http://schemas.openxmlformats.org/officeDocument/2006/relationships/slideLayout"/><Relationship Id="rId9" Target="../slideLayouts/slideLayout20.xml" Type="http://schemas.openxmlformats.org/officeDocument/2006/relationships/slideLayout"/></Relationships>
</file>

<file path=ppt/slideMasters/_rels/slideMaster3.xml.rels><?xml version="1.0" encoding="UTF-8" standalone="yes"?><Relationships xmlns="http://schemas.openxmlformats.org/package/2006/relationships"><Relationship Id="rId1" Target="../slideLayouts/slideLayout23.xml" Type="http://schemas.openxmlformats.org/officeDocument/2006/relationships/slideLayout"/><Relationship Id="rId10" Target="../slideLayouts/slideLayout32.xml" Type="http://schemas.openxmlformats.org/officeDocument/2006/relationships/slideLayout"/><Relationship Id="rId11" Target="../slideLayouts/slideLayout33.xml" Type="http://schemas.openxmlformats.org/officeDocument/2006/relationships/slideLayout"/><Relationship Id="rId12" Target="../theme/theme3.xml" Type="http://schemas.openxmlformats.org/officeDocument/2006/relationships/theme"/><Relationship Id="rId13" Target="../media/image1.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24.xml" Type="http://schemas.openxmlformats.org/officeDocument/2006/relationships/slideLayout"/><Relationship Id="rId3" Target="../slideLayouts/slideLayout25.xml" Type="http://schemas.openxmlformats.org/officeDocument/2006/relationships/slideLayout"/><Relationship Id="rId4" Target="../slideLayouts/slideLayout26.xml" Type="http://schemas.openxmlformats.org/officeDocument/2006/relationships/slideLayout"/><Relationship Id="rId5" Target="../slideLayouts/slideLayout27.xml" Type="http://schemas.openxmlformats.org/officeDocument/2006/relationships/slideLayout"/><Relationship Id="rId6" Target="../slideLayouts/slideLayout28.xml" Type="http://schemas.openxmlformats.org/officeDocument/2006/relationships/slideLayout"/><Relationship Id="rId7" Target="../slideLayouts/slideLayout29.xml" Type="http://schemas.openxmlformats.org/officeDocument/2006/relationships/slideLayout"/><Relationship Id="rId8" Target="../slideLayouts/slideLayout30.xml" Type="http://schemas.openxmlformats.org/officeDocument/2006/relationships/slideLayout"/><Relationship Id="rId9" Target="../slideLayouts/slideLayout31.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5948B19-E87E-4884-85BB-8BD00956A0E8}" type="slidenum">
              <a:rPr lang="en-US" altLang="ja-JP"/>
              <a:pPr>
                <a:defRPr/>
              </a:pPr>
              <a:t>‹#›</a:t>
            </a:fld>
            <a:endParaRPr lang="en-US" altLang="ja-JP"/>
          </a:p>
        </p:txBody>
      </p:sp>
      <p:grpSp>
        <p:nvGrpSpPr>
          <p:cNvPr id="2" name="Group 18"/>
          <p:cNvGrpSpPr>
            <a:grpSpLocks/>
          </p:cNvGrpSpPr>
          <p:nvPr userDrawn="1"/>
        </p:nvGrpSpPr>
        <p:grpSpPr bwMode="auto">
          <a:xfrm>
            <a:off x="0" y="0"/>
            <a:ext cx="9906000" cy="546100"/>
            <a:chOff x="0" y="0"/>
            <a:chExt cx="5760" cy="344"/>
          </a:xfrm>
        </p:grpSpPr>
        <p:pic>
          <p:nvPicPr>
            <p:cNvPr id="1034" name="Picture 9" descr="mlit_top"/>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5343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t="3670"/>
          <a:stretch>
            <a:fillRect/>
          </a:stretch>
        </p:blipFill>
        <p:spPr bwMode="auto">
          <a:xfrm>
            <a:off x="8226425" y="0"/>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9"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ftr="0" dt="0"/>
  <p:txStyles>
    <p:title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smtClean="0">
                <a:latin typeface="+mn-lt"/>
                <a:ea typeface="+mn-ea"/>
              </a:defRPr>
            </a:lvl1pPr>
          </a:lstStyle>
          <a:p>
            <a:pPr eaLnBrk="1" hangingPunct="1"/>
            <a:endParaRPr lang="ja-JP" altLang="en-US">
              <a:solidFill>
                <a:prstClr val="black"/>
              </a:solidFill>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mn-ea"/>
              </a:defRPr>
            </a:lvl1pPr>
          </a:lstStyle>
          <a:p>
            <a:pPr eaLnBrk="1" hangingPunct="1"/>
            <a:endParaRPr lang="ja-JP" altLang="en-US">
              <a:solidFill>
                <a:prstClr val="black"/>
              </a:solidFill>
            </a:endParaRPr>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smtClean="0">
                <a:latin typeface="+mn-lt"/>
                <a:ea typeface="+mn-ea"/>
              </a:defRPr>
            </a:lvl1pPr>
          </a:lstStyle>
          <a:p>
            <a:pPr eaLnBrk="1" hangingPunct="1"/>
            <a:fld id="{D2D8002D-B5B0-4BAC-B1F6-782DDCCE6D9C}" type="slidenum">
              <a:rPr lang="ja-JP" altLang="en-US">
                <a:solidFill>
                  <a:prstClr val="black"/>
                </a:solidFill>
              </a:rPr>
              <a:pPr eaLnBrk="1" hangingPunct="1"/>
              <a:t>‹#›</a:t>
            </a:fld>
            <a:endParaRPr lang="ja-JP" altLang="en-US">
              <a:solidFill>
                <a:prstClr val="black"/>
              </a:solidFill>
            </a:endParaRPr>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3" cstate="print"/>
            <a:srcRect t="26801" b="65286"/>
            <a:stretch>
              <a:fillRect/>
            </a:stretch>
          </p:blipFill>
          <p:spPr bwMode="auto">
            <a:xfrm>
              <a:off x="0" y="300"/>
              <a:ext cx="5760" cy="44"/>
            </a:xfrm>
            <a:prstGeom prst="rect">
              <a:avLst/>
            </a:prstGeom>
            <a:noFill/>
            <a:ln w="9525">
              <a:noFill/>
              <a:miter lim="800000"/>
              <a:headEnd/>
              <a:tailEnd/>
            </a:ln>
          </p:spPr>
        </p:pic>
        <p:grpSp>
          <p:nvGrpSpPr>
            <p:cNvPr id="3"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4" cstate="print"/>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15" cstate="print"/>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15" cstate="print"/>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0"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p:nvPicPr>
        <p:blipFill>
          <a:blip r:embed="rId16" cstate="print"/>
          <a:srcRect t="3670"/>
          <a:stretch>
            <a:fillRect/>
          </a:stretch>
        </p:blipFill>
        <p:spPr bwMode="auto">
          <a:xfrm>
            <a:off x="8226425" y="0"/>
            <a:ext cx="1679575" cy="333375"/>
          </a:xfrm>
          <a:prstGeom prst="rect">
            <a:avLst/>
          </a:prstGeom>
          <a:noFill/>
          <a:ln w="9525">
            <a:noFill/>
            <a:miter lim="800000"/>
            <a:headEnd/>
            <a:tailEnd/>
          </a:ln>
        </p:spPr>
      </p:pic>
    </p:spTree>
    <p:extLst>
      <p:ext uri="{BB962C8B-B14F-4D97-AF65-F5344CB8AC3E}">
        <p14:creationId xmlns:p14="http://schemas.microsoft.com/office/powerpoint/2010/main" val="1241436180"/>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hdr="0" ftr="0" dt="0"/>
  <p:txStyles>
    <p:title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1"/>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a:defRPr/>
            </a:pPr>
            <a:fld id="{FFDCE21E-3BF4-4A13-BE4A-B95BE9787BE2}" type="slidenum">
              <a:rPr lang="en-US" altLang="ja-JP"/>
              <a:pPr>
                <a:defRPr/>
              </a:pPr>
              <a:t>‹#›</a:t>
            </a:fld>
            <a:endParaRPr lang="en-US" altLang="ja-JP" dirty="0"/>
          </a:p>
        </p:txBody>
      </p:sp>
      <p:grpSp>
        <p:nvGrpSpPr>
          <p:cNvPr id="2" name="Group 18"/>
          <p:cNvGrpSpPr>
            <a:grpSpLocks/>
          </p:cNvGrpSpPr>
          <p:nvPr userDrawn="1"/>
        </p:nvGrpSpPr>
        <p:grpSpPr bwMode="auto">
          <a:xfrm>
            <a:off x="0" y="0"/>
            <a:ext cx="9906000" cy="546100"/>
            <a:chOff x="0" y="0"/>
            <a:chExt cx="5760" cy="344"/>
          </a:xfrm>
        </p:grpSpPr>
        <p:pic>
          <p:nvPicPr>
            <p:cNvPr id="1034" name="Picture 9" descr="mlit_top"/>
            <p:cNvPicPr>
              <a:picLocks noChangeAspect="1" noChangeArrowheads="1"/>
            </p:cNvPicPr>
            <p:nvPr userDrawn="1"/>
          </p:nvPicPr>
          <p:blipFill>
            <a:blip r:embed="rId13">
              <a:extLst>
                <a:ext uri="{28A0092B-C50C-407E-A947-70E740481C1C}">
                  <a14:useLocalDpi xmlns:a14="http://schemas.microsoft.com/office/drawing/2010/main"/>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14"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15"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15"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1" y="0"/>
            <a:ext cx="534339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userDrawn="1"/>
        </p:nvPicPr>
        <p:blipFill>
          <a:blip r:embed="rId16" cstate="email">
            <a:extLst>
              <a:ext uri="{28A0092B-C50C-407E-A947-70E740481C1C}">
                <a14:useLocalDpi xmlns:a14="http://schemas.microsoft.com/office/drawing/2010/main"/>
              </a:ext>
            </a:extLst>
          </a:blip>
          <a:srcRect t="3670"/>
          <a:stretch>
            <a:fillRect/>
          </a:stretch>
        </p:blipFill>
        <p:spPr bwMode="auto">
          <a:xfrm>
            <a:off x="8225765" y="1"/>
            <a:ext cx="1680236"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85907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hf hdr="0" ftr="0" dt="0"/>
  <p:txStyles>
    <p:title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23.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media/media8.mp4" Type="http://schemas.microsoft.com/office/2007/relationships/media"/><Relationship Id="rId2" Target="../media/media8.mp4" Type="http://schemas.openxmlformats.org/officeDocument/2006/relationships/video"/><Relationship Id="rId3" Target="../slideLayouts/slideLayout2.xml" Type="http://schemas.openxmlformats.org/officeDocument/2006/relationships/slideLayout"/><Relationship Id="rId4" Target="../notesSlides/notesSlide10.xml" Type="http://schemas.openxmlformats.org/officeDocument/2006/relationships/notesSlide"/><Relationship Id="rId5" Target="../media/image13.png" Type="http://schemas.openxmlformats.org/officeDocument/2006/relationships/image"/></Relationships>
</file>

<file path=ppt/slides/_rels/slide11.xml.rels><?xml version="1.0" encoding="UTF-8" standalone="yes"?><Relationships xmlns="http://schemas.openxmlformats.org/package/2006/relationships"><Relationship Id="rId1" Target="../media/media9.mp4" Type="http://schemas.microsoft.com/office/2007/relationships/media"/><Relationship Id="rId2" Target="../media/media9.mp4" Type="http://schemas.openxmlformats.org/officeDocument/2006/relationships/video"/><Relationship Id="rId3" Target="../slideLayouts/slideLayout2.xml" Type="http://schemas.openxmlformats.org/officeDocument/2006/relationships/slideLayout"/><Relationship Id="rId4" Target="../notesSlides/notesSlide11.xml" Type="http://schemas.openxmlformats.org/officeDocument/2006/relationships/notesSlide"/><Relationship Id="rId5" Target="../media/image14.png" Type="http://schemas.openxmlformats.org/officeDocument/2006/relationships/image"/></Relationships>
</file>

<file path=ppt/slides/_rels/slide12.xml.rels><?xml version="1.0" encoding="UTF-8" standalone="yes"?><Relationships xmlns="http://schemas.openxmlformats.org/package/2006/relationships"><Relationship Id="rId1" Target="../media/media10.mp4" Type="http://schemas.microsoft.com/office/2007/relationships/media"/><Relationship Id="rId2" Target="../media/media10.mp4" Type="http://schemas.openxmlformats.org/officeDocument/2006/relationships/video"/><Relationship Id="rId3" Target="../slideLayouts/slideLayout2.xml" Type="http://schemas.openxmlformats.org/officeDocument/2006/relationships/slideLayout"/><Relationship Id="rId4" Target="../notesSlides/notesSlide12.xml" Type="http://schemas.openxmlformats.org/officeDocument/2006/relationships/notesSlide"/><Relationship Id="rId5" Target="../media/image1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xml" Type="http://schemas.openxmlformats.org/officeDocument/2006/relationships/notesSlide"/></Relationships>
</file>

<file path=ppt/slides/_rels/slide3.xml.rels><?xml version="1.0" encoding="UTF-8" standalone="yes"?><Relationships xmlns="http://schemas.openxmlformats.org/package/2006/relationships"><Relationship Id="rId1" Target="../media/media1.mp4" Type="http://schemas.microsoft.com/office/2007/relationships/media"/><Relationship Id="rId2" Target="../media/media1.mp4" Type="http://schemas.openxmlformats.org/officeDocument/2006/relationships/video"/><Relationship Id="rId3" Target="../slideLayouts/slideLayout2.xml" Type="http://schemas.openxmlformats.org/officeDocument/2006/relationships/slideLayout"/><Relationship Id="rId4" Target="../notesSlides/notesSlide3.xml" Type="http://schemas.openxmlformats.org/officeDocument/2006/relationships/notesSlide"/><Relationship Id="rId5"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media/media2.mp4" Type="http://schemas.microsoft.com/office/2007/relationships/media"/><Relationship Id="rId2" Target="../media/media2.mp4" Type="http://schemas.openxmlformats.org/officeDocument/2006/relationships/video"/><Relationship Id="rId3" Target="../slideLayouts/slideLayout2.xml" Type="http://schemas.openxmlformats.org/officeDocument/2006/relationships/slideLayout"/><Relationship Id="rId4" Target="../notesSlides/notesSlide4.xml" Type="http://schemas.openxmlformats.org/officeDocument/2006/relationships/notesSlide"/><Relationship Id="rId5" Target="../media/image6.png" Type="http://schemas.openxmlformats.org/officeDocument/2006/relationships/image"/></Relationships>
</file>

<file path=ppt/slides/_rels/slide5.xml.rels><?xml version="1.0" encoding="UTF-8" standalone="yes"?><Relationships xmlns="http://schemas.openxmlformats.org/package/2006/relationships"><Relationship Id="rId1" Target="../media/media3.mp4" Type="http://schemas.microsoft.com/office/2007/relationships/media"/><Relationship Id="rId2" Target="../media/media3.mp4" Type="http://schemas.openxmlformats.org/officeDocument/2006/relationships/video"/><Relationship Id="rId3" Target="../slideLayouts/slideLayout7.xml" Type="http://schemas.openxmlformats.org/officeDocument/2006/relationships/slideLayout"/><Relationship Id="rId4" Target="../notesSlides/notesSlide5.xml" Type="http://schemas.openxmlformats.org/officeDocument/2006/relationships/notesSlide"/><Relationship Id="rId5" Target="../media/image7.png" Type="http://schemas.openxmlformats.org/officeDocument/2006/relationships/image"/></Relationships>
</file>

<file path=ppt/slides/_rels/slide6.xml.rels><?xml version="1.0" encoding="UTF-8" standalone="yes"?><Relationships xmlns="http://schemas.openxmlformats.org/package/2006/relationships"><Relationship Id="rId1" Target="../media/media4.mp4" Type="http://schemas.microsoft.com/office/2007/relationships/media"/><Relationship Id="rId2" Target="../media/media4.mp4" Type="http://schemas.openxmlformats.org/officeDocument/2006/relationships/video"/><Relationship Id="rId3" Target="../slideLayouts/slideLayout2.xml" Type="http://schemas.openxmlformats.org/officeDocument/2006/relationships/slideLayout"/><Relationship Id="rId4" Target="../notesSlides/notesSlide6.xml" Type="http://schemas.openxmlformats.org/officeDocument/2006/relationships/notesSlide"/><Relationship Id="rId5" Target="../media/image8.png" Type="http://schemas.openxmlformats.org/officeDocument/2006/relationships/image"/></Relationships>
</file>

<file path=ppt/slides/_rels/slide7.xml.rels><?xml version="1.0" encoding="UTF-8" standalone="yes"?><Relationships xmlns="http://schemas.openxmlformats.org/package/2006/relationships"><Relationship Id="rId1" Target="../media/media5.mp4" Type="http://schemas.microsoft.com/office/2007/relationships/media"/><Relationship Id="rId2" Target="../media/media5.mp4" Type="http://schemas.openxmlformats.org/officeDocument/2006/relationships/video"/><Relationship Id="rId3" Target="../slideLayouts/slideLayout2.xml" Type="http://schemas.openxmlformats.org/officeDocument/2006/relationships/slideLayout"/><Relationship Id="rId4" Target="../notesSlides/notesSlide7.xml" Type="http://schemas.openxmlformats.org/officeDocument/2006/relationships/notesSlide"/><Relationship Id="rId5" Target="../media/image9.png" Type="http://schemas.openxmlformats.org/officeDocument/2006/relationships/image"/></Relationships>
</file>

<file path=ppt/slides/_rels/slide8.xml.rels><?xml version="1.0" encoding="UTF-8" standalone="yes"?><Relationships xmlns="http://schemas.openxmlformats.org/package/2006/relationships"><Relationship Id="rId1" Target="../media/media6.mp4" Type="http://schemas.microsoft.com/office/2007/relationships/media"/><Relationship Id="rId2" Target="../media/media6.mp4" Type="http://schemas.openxmlformats.org/officeDocument/2006/relationships/video"/><Relationship Id="rId3" Target="../slideLayouts/slideLayout7.xml" Type="http://schemas.openxmlformats.org/officeDocument/2006/relationships/slideLayout"/><Relationship Id="rId4" Target="../notesSlides/notesSlide8.xml" Type="http://schemas.openxmlformats.org/officeDocument/2006/relationships/notesSlide"/><Relationship Id="rId5" Target="../media/image10.png" Type="http://schemas.openxmlformats.org/officeDocument/2006/relationships/image"/></Relationships>
</file>

<file path=ppt/slides/_rels/slide9.xml.rels><?xml version="1.0" encoding="UTF-8" standalone="yes"?><Relationships xmlns="http://schemas.openxmlformats.org/package/2006/relationships"><Relationship Id="rId1" Target="NULL" TargetMode="External" Type="http://schemas.openxmlformats.org/officeDocument/2006/relationships/video"/><Relationship Id="rId2" Target="../media/media7.mp4" Type="http://schemas.microsoft.com/office/2007/relationships/media"/><Relationship Id="rId3" Target="../slideLayouts/slideLayout2.xml" Type="http://schemas.openxmlformats.org/officeDocument/2006/relationships/slideLayout"/><Relationship Id="rId4" Target="../notesSlides/notesSlide9.xml" Type="http://schemas.openxmlformats.org/officeDocument/2006/relationships/notesSlide"/><Relationship Id="rId5" Target="../media/image11.png" Type="http://schemas.openxmlformats.org/officeDocument/2006/relationships/image"/><Relationship Id="rId6" Target="../media/image12.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bwMode="auto">
          <a:xfrm>
            <a:off x="1045065" y="4433030"/>
            <a:ext cx="7815870" cy="60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ctr" anchorCtr="0" compatLnSpc="1">
            <a:prstTxWarp prst="textNoShape">
              <a:avLst/>
            </a:prstTxWarp>
          </a:bodyPr>
          <a:lstStyle>
            <a:lvl1pPr algn="l" rtl="0" eaLnBrk="1" fontAlgn="base" hangingPunct="1">
              <a:spcBef>
                <a:spcPct val="0"/>
              </a:spcBef>
              <a:spcAft>
                <a:spcPct val="0"/>
              </a:spcAft>
              <a:defRPr kumimoji="1" sz="4333">
                <a:solidFill>
                  <a:srgbClr val="4087C8"/>
                </a:solidFill>
                <a:latin typeface="+mj-lt"/>
                <a:ea typeface="+mj-ea"/>
                <a:cs typeface="+mj-cs"/>
              </a:defRPr>
            </a:lvl1pPr>
            <a:lvl2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5pPr>
            <a:lvl6pPr marL="495285"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6pPr>
            <a:lvl7pPr marL="990570"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7pPr>
            <a:lvl8pPr marL="1485854"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8pPr>
            <a:lvl9pPr marL="1981139"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9pPr>
          </a:lstStyle>
          <a:p>
            <a:pPr algn="ctr"/>
            <a:r>
              <a:rPr lang="ja-JP" altLang="en-US" sz="2800" b="1" kern="0">
                <a:solidFill>
                  <a:prstClr val="black"/>
                </a:solidFill>
                <a:latin typeface="Meiryo UI" panose="020B0604030504040204" pitchFamily="50" charset="-128"/>
                <a:ea typeface="Meiryo UI" panose="020B0604030504040204" pitchFamily="50" charset="-128"/>
              </a:rPr>
              <a:t>令和７年３月</a:t>
            </a:r>
            <a:endParaRPr lang="en-US" altLang="ja-JP" sz="2800" b="1" kern="0" dirty="0">
              <a:solidFill>
                <a:prstClr val="black"/>
              </a:solidFill>
              <a:latin typeface="Meiryo UI" panose="020B0604030504040204" pitchFamily="50" charset="-128"/>
              <a:ea typeface="Meiryo UI" panose="020B0604030504040204" pitchFamily="50" charset="-128"/>
            </a:endParaRPr>
          </a:p>
          <a:p>
            <a:pPr algn="ctr"/>
            <a:r>
              <a:rPr lang="ja-JP" altLang="en-US" sz="2800" b="1" kern="0" dirty="0">
                <a:solidFill>
                  <a:prstClr val="black"/>
                </a:solidFill>
                <a:latin typeface="Meiryo UI" panose="020B0604030504040204" pitchFamily="50" charset="-128"/>
                <a:ea typeface="Meiryo UI" panose="020B0604030504040204" pitchFamily="50" charset="-128"/>
              </a:rPr>
              <a:t>関東運輸局　自動車技術安全部</a:t>
            </a:r>
            <a:endParaRPr lang="en-US" altLang="ja-JP" sz="2800" b="1" kern="0" dirty="0">
              <a:solidFill>
                <a:prstClr val="black"/>
              </a:solidFill>
              <a:latin typeface="Meiryo UI" panose="020B0604030504040204" pitchFamily="50" charset="-128"/>
              <a:ea typeface="Meiryo UI" panose="020B0604030504040204" pitchFamily="50" charset="-128"/>
            </a:endParaRPr>
          </a:p>
          <a:p>
            <a:pPr algn="ctr"/>
            <a:r>
              <a:rPr lang="ja-JP" altLang="en-US" sz="2800" b="1" kern="0" dirty="0">
                <a:solidFill>
                  <a:prstClr val="black"/>
                </a:solidFill>
                <a:latin typeface="Meiryo UI" panose="020B0604030504040204" pitchFamily="50" charset="-128"/>
                <a:ea typeface="Meiryo UI" panose="020B0604030504040204" pitchFamily="50" charset="-128"/>
              </a:rPr>
              <a:t>保安・環境課</a:t>
            </a:r>
          </a:p>
        </p:txBody>
      </p:sp>
      <p:sp>
        <p:nvSpPr>
          <p:cNvPr id="3" name="Rectangle 5">
            <a:extLst>
              <a:ext uri="{FF2B5EF4-FFF2-40B4-BE49-F238E27FC236}">
                <a16:creationId xmlns:a16="http://schemas.microsoft.com/office/drawing/2014/main" id="{8D3BE5DB-832E-5377-59DF-4037C7A63488}"/>
              </a:ext>
            </a:extLst>
          </p:cNvPr>
          <p:cNvSpPr txBox="1">
            <a:spLocks noChangeArrowheads="1"/>
          </p:cNvSpPr>
          <p:nvPr/>
        </p:nvSpPr>
        <p:spPr bwMode="auto">
          <a:xfrm>
            <a:off x="517880" y="1356354"/>
            <a:ext cx="8928992" cy="1457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0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lgn="ctr"/>
            <a:r>
              <a:rPr lang="ja-JP" altLang="en-US" sz="2800" b="1" kern="0" dirty="0">
                <a:latin typeface="Meiryo UI" panose="020B0604030504040204" pitchFamily="50" charset="-128"/>
                <a:ea typeface="Meiryo UI" panose="020B0604030504040204" pitchFamily="50" charset="-128"/>
              </a:rPr>
              <a:t>令和６年度タクシー事故防止対策検討会</a:t>
            </a:r>
            <a:br>
              <a:rPr lang="en-US" altLang="ja-JP" sz="2800" b="1" kern="0" dirty="0">
                <a:latin typeface="Meiryo UI" panose="020B0604030504040204" pitchFamily="50" charset="-128"/>
                <a:ea typeface="Meiryo UI" panose="020B0604030504040204" pitchFamily="50" charset="-128"/>
              </a:rPr>
            </a:br>
            <a:br>
              <a:rPr lang="en-US" altLang="ja-JP" sz="2800" b="1" kern="0" dirty="0">
                <a:latin typeface="Meiryo UI" panose="020B0604030504040204" pitchFamily="50" charset="-128"/>
                <a:ea typeface="Meiryo UI" panose="020B0604030504040204" pitchFamily="50" charset="-128"/>
              </a:rPr>
            </a:br>
            <a:endParaRPr lang="ja-JP" altLang="en-US" sz="2800" b="1" kern="0" dirty="0">
              <a:latin typeface="Meiryo UI" panose="020B0604030504040204" pitchFamily="50" charset="-128"/>
              <a:ea typeface="Meiryo UI" panose="020B0604030504040204" pitchFamily="50" charset="-128"/>
            </a:endParaRPr>
          </a:p>
        </p:txBody>
      </p:sp>
      <p:sp>
        <p:nvSpPr>
          <p:cNvPr id="7" name="Rectangle 5">
            <a:extLst>
              <a:ext uri="{FF2B5EF4-FFF2-40B4-BE49-F238E27FC236}">
                <a16:creationId xmlns:a16="http://schemas.microsoft.com/office/drawing/2014/main" id="{6F772633-CD68-0F17-13B3-97F5DAE3C0AC}"/>
              </a:ext>
            </a:extLst>
          </p:cNvPr>
          <p:cNvSpPr txBox="1">
            <a:spLocks noChangeArrowheads="1"/>
          </p:cNvSpPr>
          <p:nvPr/>
        </p:nvSpPr>
        <p:spPr bwMode="auto">
          <a:xfrm>
            <a:off x="704528" y="2745180"/>
            <a:ext cx="8496944" cy="46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0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lgn="ctr"/>
            <a:r>
              <a:rPr lang="ja-JP" altLang="en-US" sz="3200" b="1" kern="0" dirty="0">
                <a:latin typeface="Meiryo UI" panose="020B0604030504040204" pitchFamily="50" charset="-128"/>
                <a:ea typeface="Meiryo UI" panose="020B0604030504040204" pitchFamily="50" charset="-128"/>
              </a:rPr>
              <a:t>ドライブレコーダー映像の事故、ヒヤリハット事例</a:t>
            </a:r>
          </a:p>
        </p:txBody>
      </p:sp>
    </p:spTree>
    <p:extLst>
      <p:ext uri="{BB962C8B-B14F-4D97-AF65-F5344CB8AC3E}">
        <p14:creationId xmlns:p14="http://schemas.microsoft.com/office/powerpoint/2010/main" val="2406092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7452309" cy="476250"/>
          </a:xfrm>
        </p:spPr>
        <p:txBody>
          <a:bodyPr/>
          <a:lstStyle/>
          <a:p>
            <a:r>
              <a:rPr kumimoji="1" lang="ja-JP" altLang="en-US" dirty="0">
                <a:latin typeface="+mj-ea"/>
              </a:rPr>
              <a:t>８．見通しの悪い横断歩道でのヒヤリハット事例</a:t>
            </a:r>
          </a:p>
        </p:txBody>
      </p:sp>
      <p:sp>
        <p:nvSpPr>
          <p:cNvPr id="5" name="スライド番号プレースホルダー 4">
            <a:extLst>
              <a:ext uri="{FF2B5EF4-FFF2-40B4-BE49-F238E27FC236}">
                <a16:creationId xmlns:a16="http://schemas.microsoft.com/office/drawing/2014/main" id="{52B2C57D-4C8E-2233-F602-EA963CA917A9}"/>
              </a:ext>
            </a:extLst>
          </p:cNvPr>
          <p:cNvSpPr>
            <a:spLocks noGrp="1"/>
          </p:cNvSpPr>
          <p:nvPr>
            <p:ph type="sldNum" sz="quarter" idx="12"/>
          </p:nvPr>
        </p:nvSpPr>
        <p:spPr>
          <a:xfrm>
            <a:off x="7594600" y="6525344"/>
            <a:ext cx="2311400" cy="476250"/>
          </a:xfrm>
        </p:spPr>
        <p:txBody>
          <a:bodyPr/>
          <a:lstStyle/>
          <a:p>
            <a:pPr>
              <a:defRPr/>
            </a:pPr>
            <a:fld id="{2AED456C-7202-4694-B899-3B8FA6BC065B}" type="slidenum">
              <a:rPr lang="en-US" altLang="ja-JP" smtClean="0"/>
              <a:pPr>
                <a:defRPr/>
              </a:pPr>
              <a:t>9</a:t>
            </a:fld>
            <a:endParaRPr lang="en-US" altLang="ja-JP" dirty="0"/>
          </a:p>
          <a:p>
            <a:pPr>
              <a:defRPr/>
            </a:pPr>
            <a:endParaRPr lang="en-US" altLang="ja-JP" dirty="0"/>
          </a:p>
        </p:txBody>
      </p:sp>
      <p:sp>
        <p:nvSpPr>
          <p:cNvPr id="8" name="テキスト ボックス 7">
            <a:extLst>
              <a:ext uri="{FF2B5EF4-FFF2-40B4-BE49-F238E27FC236}">
                <a16:creationId xmlns:a16="http://schemas.microsoft.com/office/drawing/2014/main" id="{05A6292F-55FC-6C60-B4EB-FC790A556DB8}"/>
              </a:ext>
            </a:extLst>
          </p:cNvPr>
          <p:cNvSpPr txBox="1"/>
          <p:nvPr/>
        </p:nvSpPr>
        <p:spPr>
          <a:xfrm>
            <a:off x="164211" y="4601753"/>
            <a:ext cx="4665314" cy="2200602"/>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kumimoji="1" lang="en-US" altLang="ja-JP" sz="1800" dirty="0">
              <a:latin typeface="Meiryo UI" panose="020B0604030504040204" pitchFamily="50" charset="-128"/>
              <a:ea typeface="Meiryo UI" panose="020B0604030504040204" pitchFamily="50" charset="-128"/>
            </a:endParaRPr>
          </a:p>
          <a:p>
            <a:pPr algn="just"/>
            <a:r>
              <a:rPr kumimoji="1" lang="ja-JP" altLang="en-US" sz="18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事故現場は、幹線道路で信号機のない横断歩道があ</a:t>
            </a:r>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　る</a:t>
            </a:r>
            <a:r>
              <a:rPr lang="ja-JP" altLang="en-US" sz="1600" dirty="0">
                <a:latin typeface="Meiryo UI" panose="020B0604030504040204" pitchFamily="50" charset="-128"/>
                <a:ea typeface="Meiryo UI" panose="020B0604030504040204" pitchFamily="50" charset="-128"/>
              </a:rPr>
              <a:t>交差点</a:t>
            </a:r>
            <a:endParaRPr lang="en-US" altLang="ja-JP" sz="1600" dirty="0">
              <a:latin typeface="Meiryo UI" panose="020B0604030504040204" pitchFamily="50" charset="-128"/>
              <a:ea typeface="Meiryo UI" panose="020B0604030504040204" pitchFamily="50" charset="-128"/>
            </a:endParaRPr>
          </a:p>
          <a:p>
            <a:pPr algn="just"/>
            <a:endParaRPr lang="en-US" altLang="ja-JP" sz="105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・当該横断歩道を直進にて徐行せずに進入</a:t>
            </a:r>
            <a:endParaRPr kumimoji="1" lang="en-US" altLang="ja-JP" sz="1600" dirty="0">
              <a:latin typeface="Meiryo UI" panose="020B0604030504040204" pitchFamily="50" charset="-128"/>
              <a:ea typeface="Meiryo UI" panose="020B0604030504040204" pitchFamily="50" charset="-128"/>
            </a:endParaRPr>
          </a:p>
          <a:p>
            <a:pPr algn="just"/>
            <a:endParaRPr kumimoji="1" lang="en-US" altLang="ja-JP" sz="105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・路上駐車があり、横断者の有無が確認しづらい中、横</a:t>
            </a:r>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　断歩道に進入したことにより、左側から進行してきた歩</a:t>
            </a:r>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　行者とのヒヤリハット</a:t>
            </a:r>
          </a:p>
        </p:txBody>
      </p:sp>
      <p:sp>
        <p:nvSpPr>
          <p:cNvPr id="12" name="テキスト ボックス 11">
            <a:extLst>
              <a:ext uri="{FF2B5EF4-FFF2-40B4-BE49-F238E27FC236}">
                <a16:creationId xmlns:a16="http://schemas.microsoft.com/office/drawing/2014/main" id="{022630DD-F3C5-AC16-7F28-6FE29489A9C7}"/>
              </a:ext>
            </a:extLst>
          </p:cNvPr>
          <p:cNvSpPr txBox="1"/>
          <p:nvPr/>
        </p:nvSpPr>
        <p:spPr>
          <a:xfrm>
            <a:off x="4953000" y="4689712"/>
            <a:ext cx="4737324" cy="1200329"/>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kumimoji="1" lang="en-US" altLang="ja-JP" sz="1800" b="1" dirty="0">
              <a:latin typeface="Meiryo UI" panose="020B0604030504040204" pitchFamily="50" charset="-128"/>
              <a:ea typeface="Meiryo UI" panose="020B0604030504040204" pitchFamily="50" charset="-128"/>
            </a:endParaRPr>
          </a:p>
          <a:p>
            <a:pPr algn="just"/>
            <a:r>
              <a:rPr kumimoji="1" lang="ja-JP" altLang="en-US" sz="1800" b="1" dirty="0">
                <a:latin typeface="Meiryo UI" panose="020B0604030504040204" pitchFamily="50" charset="-128"/>
                <a:ea typeface="Meiryo UI" panose="020B0604030504040204" pitchFamily="50" charset="-128"/>
              </a:rPr>
              <a:t>・路上駐車等で横断歩道に死角がある場合、横</a:t>
            </a:r>
            <a:endParaRPr kumimoji="1" lang="en-US" altLang="ja-JP" sz="1800" b="1" dirty="0">
              <a:latin typeface="Meiryo UI" panose="020B0604030504040204" pitchFamily="50" charset="-128"/>
              <a:ea typeface="Meiryo UI" panose="020B0604030504040204" pitchFamily="50" charset="-128"/>
            </a:endParaRPr>
          </a:p>
          <a:p>
            <a:pPr algn="just"/>
            <a:r>
              <a:rPr kumimoji="1" lang="ja-JP" altLang="en-US" sz="1800" b="1" dirty="0">
                <a:latin typeface="Meiryo UI" panose="020B0604030504040204" pitchFamily="50" charset="-128"/>
                <a:ea typeface="Meiryo UI" panose="020B0604030504040204" pitchFamily="50" charset="-128"/>
              </a:rPr>
              <a:t>　断歩道付近では、横断者の有無にかかわらず、</a:t>
            </a:r>
            <a:endParaRPr kumimoji="1" lang="en-US" altLang="ja-JP" sz="1800" b="1" dirty="0">
              <a:latin typeface="Meiryo UI" panose="020B0604030504040204" pitchFamily="50" charset="-128"/>
              <a:ea typeface="Meiryo UI" panose="020B0604030504040204" pitchFamily="50" charset="-128"/>
            </a:endParaRPr>
          </a:p>
          <a:p>
            <a:pPr algn="just"/>
            <a:r>
              <a:rPr kumimoji="1" lang="ja-JP" altLang="en-US" sz="1800" b="1" dirty="0">
                <a:latin typeface="Meiryo UI" panose="020B0604030504040204" pitchFamily="50" charset="-128"/>
                <a:ea typeface="Meiryo UI" panose="020B0604030504040204" pitchFamily="50" charset="-128"/>
              </a:rPr>
              <a:t>　横断歩道の手前での一時停止をする</a:t>
            </a:r>
            <a:endParaRPr kumimoji="1" lang="en-US" altLang="ja-JP" sz="1800" b="1" dirty="0">
              <a:latin typeface="Meiryo UI" panose="020B0604030504040204" pitchFamily="50" charset="-128"/>
              <a:ea typeface="Meiryo UI" panose="020B0604030504040204" pitchFamily="50" charset="-128"/>
            </a:endParaRPr>
          </a:p>
        </p:txBody>
      </p:sp>
      <p:pic>
        <p:nvPicPr>
          <p:cNvPr id="7" name="メディア8-1">
            <a:hlinkClick r:id="" action="ppaction://media"/>
            <a:extLst>
              <a:ext uri="{FF2B5EF4-FFF2-40B4-BE49-F238E27FC236}">
                <a16:creationId xmlns:a16="http://schemas.microsoft.com/office/drawing/2014/main" id="{EB80544F-12E7-48D0-7324-453D16E4395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52393"/>
          <a:stretch/>
        </p:blipFill>
        <p:spPr>
          <a:xfrm>
            <a:off x="1636495" y="622874"/>
            <a:ext cx="6633010" cy="3552531"/>
          </a:xfrm>
          <a:prstGeom prst="rect">
            <a:avLst/>
          </a:prstGeom>
        </p:spPr>
      </p:pic>
      <p:sp>
        <p:nvSpPr>
          <p:cNvPr id="11" name="テキスト ボックス 10">
            <a:extLst>
              <a:ext uri="{FF2B5EF4-FFF2-40B4-BE49-F238E27FC236}">
                <a16:creationId xmlns:a16="http://schemas.microsoft.com/office/drawing/2014/main" id="{511815B0-AFAA-F76B-BDD6-27C7BCAADC98}"/>
              </a:ext>
            </a:extLst>
          </p:cNvPr>
          <p:cNvSpPr txBox="1"/>
          <p:nvPr/>
        </p:nvSpPr>
        <p:spPr>
          <a:xfrm>
            <a:off x="4953000" y="4487925"/>
            <a:ext cx="3744416" cy="369332"/>
          </a:xfrm>
          <a:prstGeom prst="rect">
            <a:avLst/>
          </a:prstGeom>
          <a:solidFill>
            <a:srgbClr val="FF0000"/>
          </a:solidFill>
          <a:ln w="28575">
            <a:solidFill>
              <a:srgbClr val="FF0000"/>
            </a:solidFill>
          </a:ln>
        </p:spPr>
        <p:txBody>
          <a:bodyPr wrap="square" rtlCol="0">
            <a:spAutoFit/>
          </a:bodyPr>
          <a:lstStyle/>
          <a:p>
            <a:pPr algn="ctr"/>
            <a:r>
              <a:rPr kumimoji="1" lang="ja-JP" altLang="en-US" b="1" dirty="0">
                <a:solidFill>
                  <a:schemeClr val="bg1"/>
                </a:solidFill>
                <a:latin typeface="Meiryo UI" panose="020B0604030504040204" pitchFamily="50" charset="-128"/>
                <a:ea typeface="Meiryo UI" panose="020B0604030504040204" pitchFamily="50" charset="-128"/>
              </a:rPr>
              <a:t>このような交差点での主な注意事項</a:t>
            </a:r>
          </a:p>
        </p:txBody>
      </p:sp>
      <p:sp>
        <p:nvSpPr>
          <p:cNvPr id="4" name="テキスト ボックス 3">
            <a:extLst>
              <a:ext uri="{FF2B5EF4-FFF2-40B4-BE49-F238E27FC236}">
                <a16:creationId xmlns:a16="http://schemas.microsoft.com/office/drawing/2014/main" id="{8411D42E-67AB-B800-8F5E-E494426F9D2C}"/>
              </a:ext>
            </a:extLst>
          </p:cNvPr>
          <p:cNvSpPr txBox="1"/>
          <p:nvPr/>
        </p:nvSpPr>
        <p:spPr>
          <a:xfrm>
            <a:off x="7095578" y="906655"/>
            <a:ext cx="998044" cy="369332"/>
          </a:xfrm>
          <a:prstGeom prst="rect">
            <a:avLst/>
          </a:prstGeom>
          <a:noFill/>
          <a:ln w="28575">
            <a:solidFill>
              <a:schemeClr val="bg1"/>
            </a:solidFill>
          </a:ln>
        </p:spPr>
        <p:txBody>
          <a:bodyPr wrap="square" rtlCol="0">
            <a:spAutoFit/>
          </a:bodyPr>
          <a:lstStyle/>
          <a:p>
            <a:pPr algn="ctr"/>
            <a:r>
              <a:rPr kumimoji="1" lang="ja-JP" altLang="en-US" dirty="0">
                <a:solidFill>
                  <a:schemeClr val="bg1"/>
                </a:solidFill>
                <a:latin typeface="Meiryo UI" panose="020B0604030504040204" pitchFamily="50" charset="-128"/>
                <a:ea typeface="Meiryo UI" panose="020B0604030504040204" pitchFamily="50" charset="-128"/>
              </a:rPr>
              <a:t>動　画</a:t>
            </a:r>
          </a:p>
        </p:txBody>
      </p:sp>
      <p:sp>
        <p:nvSpPr>
          <p:cNvPr id="3" name="テキスト ボックス 2">
            <a:extLst>
              <a:ext uri="{FF2B5EF4-FFF2-40B4-BE49-F238E27FC236}">
                <a16:creationId xmlns:a16="http://schemas.microsoft.com/office/drawing/2014/main" id="{12A3DE8D-1A53-6137-8449-CABE7AB147B6}"/>
              </a:ext>
            </a:extLst>
          </p:cNvPr>
          <p:cNvSpPr txBox="1"/>
          <p:nvPr/>
        </p:nvSpPr>
        <p:spPr>
          <a:xfrm>
            <a:off x="164211" y="4417087"/>
            <a:ext cx="1646654" cy="369332"/>
          </a:xfrm>
          <a:prstGeom prst="rect">
            <a:avLst/>
          </a:prstGeom>
          <a:solidFill>
            <a:schemeClr val="bg1"/>
          </a:solidFill>
          <a:ln w="28575">
            <a:solidFill>
              <a:schemeClr val="tx1"/>
            </a:solidFill>
          </a:ln>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ヒヤリハット概要</a:t>
            </a:r>
          </a:p>
        </p:txBody>
      </p:sp>
    </p:spTree>
    <p:extLst>
      <p:ext uri="{BB962C8B-B14F-4D97-AF65-F5344CB8AC3E}">
        <p14:creationId xmlns:p14="http://schemas.microsoft.com/office/powerpoint/2010/main" val="125449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8337376" cy="476250"/>
          </a:xfrm>
        </p:spPr>
        <p:txBody>
          <a:bodyPr/>
          <a:lstStyle/>
          <a:p>
            <a:r>
              <a:rPr kumimoji="1" lang="ja-JP" altLang="en-US" sz="2700" dirty="0">
                <a:latin typeface="+mj-ea"/>
              </a:rPr>
              <a:t>９．交通量の多い道路でのヒヤリハット事例①（優良事例）</a:t>
            </a:r>
          </a:p>
        </p:txBody>
      </p:sp>
      <p:sp>
        <p:nvSpPr>
          <p:cNvPr id="5" name="スライド番号プレースホルダー 4">
            <a:extLst>
              <a:ext uri="{FF2B5EF4-FFF2-40B4-BE49-F238E27FC236}">
                <a16:creationId xmlns:a16="http://schemas.microsoft.com/office/drawing/2014/main" id="{52B2C57D-4C8E-2233-F602-EA963CA917A9}"/>
              </a:ext>
            </a:extLst>
          </p:cNvPr>
          <p:cNvSpPr>
            <a:spLocks noGrp="1"/>
          </p:cNvSpPr>
          <p:nvPr>
            <p:ph type="sldNum" sz="quarter" idx="12"/>
          </p:nvPr>
        </p:nvSpPr>
        <p:spPr>
          <a:xfrm>
            <a:off x="7594600" y="6525344"/>
            <a:ext cx="2311400" cy="476250"/>
          </a:xfrm>
        </p:spPr>
        <p:txBody>
          <a:bodyPr/>
          <a:lstStyle/>
          <a:p>
            <a:pPr>
              <a:defRPr/>
            </a:pPr>
            <a:fld id="{2AED456C-7202-4694-B899-3B8FA6BC065B}" type="slidenum">
              <a:rPr lang="en-US" altLang="ja-JP" smtClean="0"/>
              <a:pPr>
                <a:defRPr/>
              </a:pPr>
              <a:t>10</a:t>
            </a:fld>
            <a:endParaRPr lang="en-US" altLang="ja-JP" dirty="0"/>
          </a:p>
          <a:p>
            <a:pPr>
              <a:defRPr/>
            </a:pPr>
            <a:endParaRPr lang="en-US" altLang="ja-JP" dirty="0"/>
          </a:p>
        </p:txBody>
      </p:sp>
      <p:sp>
        <p:nvSpPr>
          <p:cNvPr id="11" name="テキスト ボックス 10">
            <a:extLst>
              <a:ext uri="{FF2B5EF4-FFF2-40B4-BE49-F238E27FC236}">
                <a16:creationId xmlns:a16="http://schemas.microsoft.com/office/drawing/2014/main" id="{5D36174D-1A99-1B3A-EDFA-CB8FA3E58749}"/>
              </a:ext>
            </a:extLst>
          </p:cNvPr>
          <p:cNvSpPr txBox="1"/>
          <p:nvPr/>
        </p:nvSpPr>
        <p:spPr>
          <a:xfrm>
            <a:off x="123349" y="4858995"/>
            <a:ext cx="4563079" cy="1954381"/>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kumimoji="1" lang="en-US" altLang="ja-JP" sz="1800" dirty="0">
              <a:latin typeface="Meiryo UI" panose="020B0604030504040204" pitchFamily="50" charset="-128"/>
              <a:ea typeface="Meiryo UI" panose="020B0604030504040204" pitchFamily="50" charset="-128"/>
            </a:endParaRPr>
          </a:p>
          <a:p>
            <a:pPr algn="just"/>
            <a:r>
              <a:rPr kumimoji="1" lang="ja-JP" altLang="en-US" sz="18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事故現場は、交通量の多い片側２車線の幹線道路</a:t>
            </a:r>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　で、第２走行車線が渋滞中であった</a:t>
            </a:r>
            <a:endParaRPr kumimoji="1" lang="en-US" altLang="ja-JP" sz="1600" dirty="0">
              <a:latin typeface="Meiryo UI" panose="020B0604030504040204" pitchFamily="50" charset="-128"/>
              <a:ea typeface="Meiryo UI" panose="020B0604030504040204" pitchFamily="50" charset="-128"/>
            </a:endParaRPr>
          </a:p>
          <a:p>
            <a:pPr algn="just"/>
            <a:endParaRPr lang="en-US" altLang="ja-JP" sz="105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・当該道路を第１走行車線を速度を抑えて直進</a:t>
            </a:r>
            <a:endParaRPr kumimoji="1" lang="en-US" altLang="ja-JP" sz="1600" dirty="0">
              <a:latin typeface="Meiryo UI" panose="020B0604030504040204" pitchFamily="50" charset="-128"/>
              <a:ea typeface="Meiryo UI" panose="020B0604030504040204" pitchFamily="50" charset="-128"/>
            </a:endParaRPr>
          </a:p>
          <a:p>
            <a:pPr algn="just"/>
            <a:endParaRPr kumimoji="1" lang="en-US" altLang="ja-JP" sz="105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第２走行車線から後方を確認しないで、車線変更を</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algn="just"/>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してきた車両との衝突を回避</a:t>
            </a:r>
            <a:endParaRPr kumimoji="1" lang="ja-JP" altLang="en-US" sz="1600"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899F6356-D8A6-1762-B141-18B9F0052E29}"/>
              </a:ext>
            </a:extLst>
          </p:cNvPr>
          <p:cNvSpPr txBox="1"/>
          <p:nvPr/>
        </p:nvSpPr>
        <p:spPr>
          <a:xfrm>
            <a:off x="4880992" y="4820959"/>
            <a:ext cx="4612447" cy="1200329"/>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kumimoji="1" lang="en-US" altLang="ja-JP" sz="1800" b="1" dirty="0">
              <a:latin typeface="Meiryo UI" panose="020B0604030504040204" pitchFamily="50" charset="-128"/>
              <a:ea typeface="Meiryo UI" panose="020B0604030504040204" pitchFamily="50" charset="-128"/>
            </a:endParaRPr>
          </a:p>
          <a:p>
            <a:pPr algn="just"/>
            <a:r>
              <a:rPr kumimoji="1" lang="ja-JP" altLang="en-US" sz="1800" b="1" dirty="0">
                <a:latin typeface="Meiryo UI" panose="020B0604030504040204" pitchFamily="50" charset="-128"/>
                <a:ea typeface="Meiryo UI" panose="020B0604030504040204" pitchFamily="50" charset="-128"/>
              </a:rPr>
              <a:t>・渋滞している車線から、無理に車線変更をして</a:t>
            </a:r>
            <a:endParaRPr kumimoji="1" lang="en-US" altLang="ja-JP" sz="1800" b="1" dirty="0">
              <a:latin typeface="Meiryo UI" panose="020B0604030504040204" pitchFamily="50" charset="-128"/>
              <a:ea typeface="Meiryo UI" panose="020B0604030504040204" pitchFamily="50" charset="-128"/>
            </a:endParaRPr>
          </a:p>
          <a:p>
            <a:pPr marL="87313" algn="just"/>
            <a:r>
              <a:rPr kumimoji="1" lang="ja-JP" altLang="en-US" sz="1800" b="1" dirty="0">
                <a:latin typeface="Meiryo UI" panose="020B0604030504040204" pitchFamily="50" charset="-128"/>
                <a:ea typeface="Meiryo UI" panose="020B0604030504040204" pitchFamily="50" charset="-128"/>
              </a:rPr>
              <a:t>くる車両も</a:t>
            </a: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ある「かもしれない」と</a:t>
            </a:r>
            <a:r>
              <a:rPr kumimoji="1" lang="ja-JP" altLang="en-US" sz="1800" b="1" dirty="0">
                <a:latin typeface="Meiryo UI" panose="020B0604030504040204" pitchFamily="50" charset="-128"/>
                <a:ea typeface="Meiryo UI" panose="020B0604030504040204" pitchFamily="50" charset="-128"/>
              </a:rPr>
              <a:t>想定した「か　もしれない運転」を心掛ける</a:t>
            </a:r>
            <a:endParaRPr kumimoji="1" lang="en-US" altLang="ja-JP" sz="1800" b="1" dirty="0">
              <a:latin typeface="Meiryo UI" panose="020B0604030504040204" pitchFamily="50" charset="-128"/>
              <a:ea typeface="Meiryo UI" panose="020B0604030504040204" pitchFamily="50" charset="-128"/>
            </a:endParaRPr>
          </a:p>
        </p:txBody>
      </p:sp>
      <p:pic>
        <p:nvPicPr>
          <p:cNvPr id="3" name="メディア9-1">
            <a:hlinkClick r:id="" action="ppaction://media"/>
            <a:extLst>
              <a:ext uri="{FF2B5EF4-FFF2-40B4-BE49-F238E27FC236}">
                <a16:creationId xmlns:a16="http://schemas.microsoft.com/office/drawing/2014/main" id="{EB254BE5-BDEF-F721-FCA5-39226F324AD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51342"/>
          <a:stretch/>
        </p:blipFill>
        <p:spPr>
          <a:xfrm>
            <a:off x="1583305" y="620688"/>
            <a:ext cx="6739390" cy="3689114"/>
          </a:xfrm>
          <a:prstGeom prst="rect">
            <a:avLst/>
          </a:prstGeom>
        </p:spPr>
      </p:pic>
      <p:sp>
        <p:nvSpPr>
          <p:cNvPr id="13" name="テキスト ボックス 12">
            <a:extLst>
              <a:ext uri="{FF2B5EF4-FFF2-40B4-BE49-F238E27FC236}">
                <a16:creationId xmlns:a16="http://schemas.microsoft.com/office/drawing/2014/main" id="{26D70C25-330D-D642-DDA2-E52CEBE4F933}"/>
              </a:ext>
            </a:extLst>
          </p:cNvPr>
          <p:cNvSpPr txBox="1"/>
          <p:nvPr/>
        </p:nvSpPr>
        <p:spPr>
          <a:xfrm>
            <a:off x="4880992" y="4643844"/>
            <a:ext cx="3744416" cy="369332"/>
          </a:xfrm>
          <a:prstGeom prst="rect">
            <a:avLst/>
          </a:prstGeom>
          <a:solidFill>
            <a:srgbClr val="FF0000"/>
          </a:solidFill>
          <a:ln w="28575">
            <a:solidFill>
              <a:srgbClr val="FF0000"/>
            </a:solidFill>
          </a:ln>
        </p:spPr>
        <p:txBody>
          <a:bodyPr wrap="square" rtlCol="0">
            <a:spAutoFit/>
          </a:bodyPr>
          <a:lstStyle/>
          <a:p>
            <a:pPr algn="ctr"/>
            <a:r>
              <a:rPr kumimoji="1" lang="ja-JP" altLang="en-US" b="1" dirty="0">
                <a:solidFill>
                  <a:schemeClr val="bg1"/>
                </a:solidFill>
                <a:latin typeface="Meiryo UI" panose="020B0604030504040204" pitchFamily="50" charset="-128"/>
                <a:ea typeface="Meiryo UI" panose="020B0604030504040204" pitchFamily="50" charset="-128"/>
              </a:rPr>
              <a:t>このような道路での主な注意事項</a:t>
            </a:r>
          </a:p>
        </p:txBody>
      </p:sp>
      <p:sp>
        <p:nvSpPr>
          <p:cNvPr id="4" name="テキスト ボックス 3">
            <a:extLst>
              <a:ext uri="{FF2B5EF4-FFF2-40B4-BE49-F238E27FC236}">
                <a16:creationId xmlns:a16="http://schemas.microsoft.com/office/drawing/2014/main" id="{826A8C38-1669-433C-4347-CB37229570DE}"/>
              </a:ext>
            </a:extLst>
          </p:cNvPr>
          <p:cNvSpPr txBox="1"/>
          <p:nvPr/>
        </p:nvSpPr>
        <p:spPr>
          <a:xfrm>
            <a:off x="6969224" y="786647"/>
            <a:ext cx="998044" cy="369332"/>
          </a:xfrm>
          <a:prstGeom prst="rect">
            <a:avLst/>
          </a:prstGeom>
          <a:noFill/>
          <a:ln w="28575">
            <a:solidFill>
              <a:schemeClr val="tx1"/>
            </a:solidFill>
          </a:ln>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動　画</a:t>
            </a:r>
          </a:p>
        </p:txBody>
      </p:sp>
      <p:sp>
        <p:nvSpPr>
          <p:cNvPr id="6" name="テキスト ボックス 5">
            <a:extLst>
              <a:ext uri="{FF2B5EF4-FFF2-40B4-BE49-F238E27FC236}">
                <a16:creationId xmlns:a16="http://schemas.microsoft.com/office/drawing/2014/main" id="{163FFE67-7F32-DC22-1553-ED4DFBB5DCD2}"/>
              </a:ext>
            </a:extLst>
          </p:cNvPr>
          <p:cNvSpPr txBox="1"/>
          <p:nvPr/>
        </p:nvSpPr>
        <p:spPr>
          <a:xfrm>
            <a:off x="123349" y="4674329"/>
            <a:ext cx="1646654" cy="369332"/>
          </a:xfrm>
          <a:prstGeom prst="rect">
            <a:avLst/>
          </a:prstGeom>
          <a:solidFill>
            <a:schemeClr val="bg1"/>
          </a:solidFill>
          <a:ln w="28575">
            <a:solidFill>
              <a:schemeClr val="tx1"/>
            </a:solidFill>
          </a:ln>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ヒヤリハット概要</a:t>
            </a:r>
          </a:p>
        </p:txBody>
      </p:sp>
    </p:spTree>
    <p:extLst>
      <p:ext uri="{BB962C8B-B14F-4D97-AF65-F5344CB8AC3E}">
        <p14:creationId xmlns:p14="http://schemas.microsoft.com/office/powerpoint/2010/main" val="334341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52B2C57D-4C8E-2233-F602-EA963CA917A9}"/>
              </a:ext>
            </a:extLst>
          </p:cNvPr>
          <p:cNvSpPr>
            <a:spLocks noGrp="1"/>
          </p:cNvSpPr>
          <p:nvPr>
            <p:ph type="sldNum" sz="quarter" idx="12"/>
          </p:nvPr>
        </p:nvSpPr>
        <p:spPr>
          <a:xfrm>
            <a:off x="7594600" y="6525344"/>
            <a:ext cx="2311400" cy="476250"/>
          </a:xfrm>
        </p:spPr>
        <p:txBody>
          <a:bodyPr/>
          <a:lstStyle/>
          <a:p>
            <a:pPr>
              <a:defRPr/>
            </a:pPr>
            <a:fld id="{2AED456C-7202-4694-B899-3B8FA6BC065B}" type="slidenum">
              <a:rPr lang="en-US" altLang="ja-JP" smtClean="0"/>
              <a:pPr>
                <a:defRPr/>
              </a:pPr>
              <a:t>11</a:t>
            </a:fld>
            <a:endParaRPr lang="en-US" altLang="ja-JP" dirty="0"/>
          </a:p>
          <a:p>
            <a:pPr>
              <a:defRPr/>
            </a:pPr>
            <a:endParaRPr lang="en-US" altLang="ja-JP" dirty="0"/>
          </a:p>
        </p:txBody>
      </p:sp>
      <p:sp>
        <p:nvSpPr>
          <p:cNvPr id="10" name="タイトル 1">
            <a:extLst>
              <a:ext uri="{FF2B5EF4-FFF2-40B4-BE49-F238E27FC236}">
                <a16:creationId xmlns:a16="http://schemas.microsoft.com/office/drawing/2014/main" id="{3AFB4DC0-A292-FC5B-F8E3-EF8781FE754B}"/>
              </a:ext>
            </a:extLst>
          </p:cNvPr>
          <p:cNvSpPr>
            <a:spLocks noGrp="1"/>
          </p:cNvSpPr>
          <p:nvPr>
            <p:ph type="title"/>
          </p:nvPr>
        </p:nvSpPr>
        <p:spPr>
          <a:xfrm>
            <a:off x="0" y="3646"/>
            <a:ext cx="8337376" cy="476250"/>
          </a:xfrm>
        </p:spPr>
        <p:txBody>
          <a:bodyPr/>
          <a:lstStyle/>
          <a:p>
            <a:r>
              <a:rPr kumimoji="1" lang="en-US" altLang="ja-JP" sz="2600" dirty="0">
                <a:latin typeface="+mj-ea"/>
              </a:rPr>
              <a:t>10</a:t>
            </a:r>
            <a:r>
              <a:rPr kumimoji="1" lang="ja-JP" altLang="en-US" sz="2600" dirty="0">
                <a:latin typeface="+mj-ea"/>
              </a:rPr>
              <a:t>．交通量の多い道路でのヒヤリハット事例②（優良事例）</a:t>
            </a:r>
          </a:p>
        </p:txBody>
      </p:sp>
      <p:sp>
        <p:nvSpPr>
          <p:cNvPr id="6" name="テキスト ボックス 5">
            <a:extLst>
              <a:ext uri="{FF2B5EF4-FFF2-40B4-BE49-F238E27FC236}">
                <a16:creationId xmlns:a16="http://schemas.microsoft.com/office/drawing/2014/main" id="{EC559804-8BBA-3C4D-F786-780807A982EF}"/>
              </a:ext>
            </a:extLst>
          </p:cNvPr>
          <p:cNvSpPr txBox="1"/>
          <p:nvPr/>
        </p:nvSpPr>
        <p:spPr>
          <a:xfrm>
            <a:off x="200472" y="4833008"/>
            <a:ext cx="4303897" cy="1954381"/>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kumimoji="1" lang="en-US" altLang="ja-JP" sz="1800" dirty="0">
              <a:latin typeface="Meiryo UI" panose="020B0604030504040204" pitchFamily="50" charset="-128"/>
              <a:ea typeface="Meiryo UI" panose="020B0604030504040204" pitchFamily="50" charset="-128"/>
            </a:endParaRPr>
          </a:p>
          <a:p>
            <a:pPr algn="just"/>
            <a:r>
              <a:rPr kumimoji="1" lang="ja-JP" altLang="en-US" sz="18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事故現場は、交通量の多い片側１車線の幹線</a:t>
            </a:r>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　道路で、右折車線が渋滞中であった</a:t>
            </a:r>
            <a:endParaRPr kumimoji="1" lang="en-US" altLang="ja-JP" sz="1600" dirty="0">
              <a:latin typeface="Meiryo UI" panose="020B0604030504040204" pitchFamily="50" charset="-128"/>
              <a:ea typeface="Meiryo UI" panose="020B0604030504040204" pitchFamily="50" charset="-128"/>
            </a:endParaRPr>
          </a:p>
          <a:p>
            <a:pPr algn="just"/>
            <a:endParaRPr lang="en-US" altLang="ja-JP" sz="105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・当該道路を速度を抑えて直進</a:t>
            </a:r>
            <a:endParaRPr kumimoji="1" lang="en-US" altLang="ja-JP" sz="1600" dirty="0">
              <a:latin typeface="Meiryo UI" panose="020B0604030504040204" pitchFamily="50" charset="-128"/>
              <a:ea typeface="Meiryo UI" panose="020B0604030504040204" pitchFamily="50" charset="-128"/>
            </a:endParaRPr>
          </a:p>
          <a:p>
            <a:pPr algn="just"/>
            <a:endParaRPr kumimoji="1" lang="en-US" altLang="ja-JP" sz="105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・渋滞中の車両の間から、飛び出してきた車両</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との</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algn="just"/>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衝突を回避</a:t>
            </a:r>
            <a:endParaRPr kumimoji="1" lang="ja-JP" altLang="en-US" sz="16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DF49EF46-B3CE-7B04-B6B0-AC06FECEC927}"/>
              </a:ext>
            </a:extLst>
          </p:cNvPr>
          <p:cNvSpPr txBox="1"/>
          <p:nvPr/>
        </p:nvSpPr>
        <p:spPr>
          <a:xfrm>
            <a:off x="5004053" y="4833008"/>
            <a:ext cx="4634040" cy="1200329"/>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kumimoji="1" lang="en-US" altLang="ja-JP" sz="1800" b="1" dirty="0">
              <a:latin typeface="Meiryo UI" panose="020B0604030504040204" pitchFamily="50" charset="-128"/>
              <a:ea typeface="Meiryo UI" panose="020B0604030504040204" pitchFamily="50" charset="-128"/>
            </a:endParaRPr>
          </a:p>
          <a:p>
            <a:pPr algn="just"/>
            <a:r>
              <a:rPr kumimoji="1" lang="ja-JP" altLang="en-US" sz="1800" b="1" dirty="0">
                <a:latin typeface="Meiryo UI" panose="020B0604030504040204" pitchFamily="50" charset="-128"/>
                <a:ea typeface="Meiryo UI" panose="020B0604030504040204" pitchFamily="50" charset="-128"/>
              </a:rPr>
              <a:t>・車両の間から、飛びだしてくる車両も</a:t>
            </a: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ある「かも</a:t>
            </a:r>
            <a:endParaRPr kumimoji="1" lang="en-US" altLang="ja-JP"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87313" algn="just"/>
            <a:r>
              <a:rPr kumimoji="1" lang="ja-JP" altLang="en-US" sz="1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しれない</a:t>
            </a: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」と</a:t>
            </a:r>
            <a:r>
              <a:rPr kumimoji="1" lang="ja-JP" altLang="en-US" sz="1800" b="1" dirty="0">
                <a:latin typeface="Meiryo UI" panose="020B0604030504040204" pitchFamily="50" charset="-128"/>
                <a:ea typeface="Meiryo UI" panose="020B0604030504040204" pitchFamily="50" charset="-128"/>
              </a:rPr>
              <a:t>想定した「かもしれない運転」を心掛ける</a:t>
            </a:r>
            <a:endParaRPr kumimoji="1" lang="en-US" altLang="ja-JP" sz="1800" b="1" dirty="0">
              <a:latin typeface="Meiryo UI" panose="020B0604030504040204" pitchFamily="50" charset="-128"/>
              <a:ea typeface="Meiryo UI" panose="020B0604030504040204" pitchFamily="50" charset="-128"/>
            </a:endParaRPr>
          </a:p>
        </p:txBody>
      </p:sp>
      <p:pic>
        <p:nvPicPr>
          <p:cNvPr id="8" name="メディア10-1">
            <a:hlinkClick r:id="" action="ppaction://media"/>
            <a:extLst>
              <a:ext uri="{FF2B5EF4-FFF2-40B4-BE49-F238E27FC236}">
                <a16:creationId xmlns:a16="http://schemas.microsoft.com/office/drawing/2014/main" id="{878C0234-BE77-E4AF-E103-0A7772B788D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51342"/>
          <a:stretch/>
        </p:blipFill>
        <p:spPr>
          <a:xfrm>
            <a:off x="1710540" y="636450"/>
            <a:ext cx="6548530" cy="3584638"/>
          </a:xfrm>
          <a:prstGeom prst="rect">
            <a:avLst/>
          </a:prstGeom>
        </p:spPr>
      </p:pic>
      <p:sp>
        <p:nvSpPr>
          <p:cNvPr id="7" name="テキスト ボックス 6">
            <a:extLst>
              <a:ext uri="{FF2B5EF4-FFF2-40B4-BE49-F238E27FC236}">
                <a16:creationId xmlns:a16="http://schemas.microsoft.com/office/drawing/2014/main" id="{538A895B-C590-A0E0-0D09-6439EC174B9A}"/>
              </a:ext>
            </a:extLst>
          </p:cNvPr>
          <p:cNvSpPr txBox="1"/>
          <p:nvPr/>
        </p:nvSpPr>
        <p:spPr>
          <a:xfrm>
            <a:off x="5004053" y="4628222"/>
            <a:ext cx="3744416" cy="369332"/>
          </a:xfrm>
          <a:prstGeom prst="rect">
            <a:avLst/>
          </a:prstGeom>
          <a:solidFill>
            <a:srgbClr val="FF0000"/>
          </a:solidFill>
          <a:ln w="28575">
            <a:solidFill>
              <a:srgbClr val="FF0000"/>
            </a:solidFill>
          </a:ln>
        </p:spPr>
        <p:txBody>
          <a:bodyPr wrap="square" rtlCol="0">
            <a:spAutoFit/>
          </a:bodyPr>
          <a:lstStyle/>
          <a:p>
            <a:pPr algn="ctr"/>
            <a:r>
              <a:rPr kumimoji="1" lang="ja-JP" altLang="en-US" b="1" dirty="0">
                <a:solidFill>
                  <a:schemeClr val="bg1"/>
                </a:solidFill>
                <a:latin typeface="Meiryo UI" panose="020B0604030504040204" pitchFamily="50" charset="-128"/>
                <a:ea typeface="Meiryo UI" panose="020B0604030504040204" pitchFamily="50" charset="-128"/>
              </a:rPr>
              <a:t>このような道路での主な注意事項</a:t>
            </a:r>
          </a:p>
        </p:txBody>
      </p:sp>
      <p:sp>
        <p:nvSpPr>
          <p:cNvPr id="2" name="テキスト ボックス 1">
            <a:extLst>
              <a:ext uri="{FF2B5EF4-FFF2-40B4-BE49-F238E27FC236}">
                <a16:creationId xmlns:a16="http://schemas.microsoft.com/office/drawing/2014/main" id="{52587B39-BBBC-E867-DF8C-24282CE72C1E}"/>
              </a:ext>
            </a:extLst>
          </p:cNvPr>
          <p:cNvSpPr txBox="1"/>
          <p:nvPr/>
        </p:nvSpPr>
        <p:spPr>
          <a:xfrm>
            <a:off x="6596556" y="878045"/>
            <a:ext cx="998044" cy="369332"/>
          </a:xfrm>
          <a:prstGeom prst="rect">
            <a:avLst/>
          </a:prstGeom>
          <a:noFill/>
          <a:ln w="28575">
            <a:solidFill>
              <a:schemeClr val="tx1"/>
            </a:solidFill>
          </a:ln>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動　画</a:t>
            </a:r>
          </a:p>
        </p:txBody>
      </p:sp>
      <p:sp>
        <p:nvSpPr>
          <p:cNvPr id="3" name="テキスト ボックス 2">
            <a:extLst>
              <a:ext uri="{FF2B5EF4-FFF2-40B4-BE49-F238E27FC236}">
                <a16:creationId xmlns:a16="http://schemas.microsoft.com/office/drawing/2014/main" id="{56670863-E556-93BC-7AD5-0805CDCC24A3}"/>
              </a:ext>
            </a:extLst>
          </p:cNvPr>
          <p:cNvSpPr txBox="1"/>
          <p:nvPr/>
        </p:nvSpPr>
        <p:spPr>
          <a:xfrm>
            <a:off x="204954" y="4648342"/>
            <a:ext cx="1646654" cy="369332"/>
          </a:xfrm>
          <a:prstGeom prst="rect">
            <a:avLst/>
          </a:prstGeom>
          <a:solidFill>
            <a:schemeClr val="bg1"/>
          </a:solidFill>
          <a:ln w="28575">
            <a:solidFill>
              <a:schemeClr val="tx1"/>
            </a:solidFill>
          </a:ln>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ヒヤリハット概要</a:t>
            </a:r>
          </a:p>
        </p:txBody>
      </p:sp>
    </p:spTree>
    <p:extLst>
      <p:ext uri="{BB962C8B-B14F-4D97-AF65-F5344CB8AC3E}">
        <p14:creationId xmlns:p14="http://schemas.microsoft.com/office/powerpoint/2010/main" val="59065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BA60CD-820E-4D0A-B461-6FC697DB5B84}"/>
              </a:ext>
            </a:extLst>
          </p:cNvPr>
          <p:cNvSpPr>
            <a:spLocks noGrp="1"/>
          </p:cNvSpPr>
          <p:nvPr>
            <p:ph type="title"/>
          </p:nvPr>
        </p:nvSpPr>
        <p:spPr>
          <a:xfrm>
            <a:off x="200472" y="26458"/>
            <a:ext cx="7886700" cy="299691"/>
          </a:xfrm>
        </p:spPr>
        <p:txBody>
          <a:bodyPr>
            <a:normAutofit fontScale="90000"/>
          </a:bodyPr>
          <a:lstStyle/>
          <a:p>
            <a:r>
              <a:rPr kumimoji="1" lang="ja-JP" altLang="en-US" dirty="0">
                <a:solidFill>
                  <a:srgbClr val="4087C8"/>
                </a:solidFill>
                <a:latin typeface="HGP創英角ｺﾞｼｯｸUB" panose="020B0900000000000000" pitchFamily="50" charset="-128"/>
                <a:ea typeface="HGP創英角ｺﾞｼｯｸUB" panose="020B0900000000000000" pitchFamily="50" charset="-128"/>
              </a:rPr>
              <a:t>目次</a:t>
            </a:r>
          </a:p>
        </p:txBody>
      </p:sp>
      <p:sp>
        <p:nvSpPr>
          <p:cNvPr id="3" name="コンテンツ プレースホルダー 2">
            <a:extLst>
              <a:ext uri="{FF2B5EF4-FFF2-40B4-BE49-F238E27FC236}">
                <a16:creationId xmlns:a16="http://schemas.microsoft.com/office/drawing/2014/main" id="{87404ADA-832D-4FB2-AEDA-D4B2B1B74415}"/>
              </a:ext>
            </a:extLst>
          </p:cNvPr>
          <p:cNvSpPr>
            <a:spLocks noGrp="1"/>
          </p:cNvSpPr>
          <p:nvPr>
            <p:ph idx="1"/>
          </p:nvPr>
        </p:nvSpPr>
        <p:spPr>
          <a:xfrm>
            <a:off x="200472" y="548307"/>
            <a:ext cx="9505056" cy="6193062"/>
          </a:xfrm>
        </p:spPr>
        <p:txBody>
          <a:bodyPr>
            <a:noAutofit/>
          </a:bodyPr>
          <a:lstStyle/>
          <a:p>
            <a:pPr marL="457200" indent="-457200" algn="just">
              <a:buFont typeface="+mj-lt"/>
              <a:buAutoNum type="arabicPeriod"/>
            </a:pPr>
            <a:r>
              <a:rPr lang="ja-JP" altLang="en-US" sz="2400" dirty="0">
                <a:latin typeface="Meiryo UI" panose="020B0604030504040204" pitchFamily="50" charset="-128"/>
                <a:ea typeface="Meiryo UI" panose="020B0604030504040204" pitchFamily="50" charset="-128"/>
              </a:rPr>
              <a:t>狭隘路の交差点での衝突事故事例①　　　　　　　　　　　　　　・・・２</a:t>
            </a:r>
            <a:r>
              <a:rPr lang="ja-JP" altLang="en-US" sz="2800" dirty="0">
                <a:latin typeface="Meiryo UI" panose="020B0604030504040204" pitchFamily="50" charset="-128"/>
                <a:ea typeface="Meiryo UI" panose="020B0604030504040204" pitchFamily="50" charset="-128"/>
              </a:rPr>
              <a:t>　　</a:t>
            </a:r>
            <a:endParaRPr lang="en-US" altLang="ja-JP" sz="2800" dirty="0">
              <a:latin typeface="Meiryo UI" panose="020B0604030504040204" pitchFamily="50" charset="-128"/>
              <a:ea typeface="Meiryo UI" panose="020B0604030504040204" pitchFamily="50" charset="-128"/>
            </a:endParaRPr>
          </a:p>
          <a:p>
            <a:pPr marL="457200" indent="-457200">
              <a:buFont typeface="+mj-lt"/>
              <a:buAutoNum type="arabicPeriod"/>
            </a:pPr>
            <a:r>
              <a:rPr lang="ja-JP" altLang="en-US" sz="2400" dirty="0">
                <a:latin typeface="Meiryo UI" panose="020B0604030504040204" pitchFamily="50" charset="-128"/>
                <a:ea typeface="Meiryo UI" panose="020B0604030504040204" pitchFamily="50" charset="-128"/>
              </a:rPr>
              <a:t>幹線道路と交差する狭隘路での一時停止不履行による</a:t>
            </a:r>
            <a:endParaRPr lang="en-US" altLang="ja-JP" sz="2400" dirty="0">
              <a:latin typeface="Meiryo UI" panose="020B0604030504040204" pitchFamily="50" charset="-128"/>
              <a:ea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rPr>
              <a:t>　　　　　　　　　　　　　　　　　　　　　　　　　　　 衝突事故事例　　　・・・３</a:t>
            </a:r>
            <a:endParaRPr lang="en-US" altLang="ja-JP" sz="2400" dirty="0">
              <a:latin typeface="Meiryo UI" panose="020B0604030504040204" pitchFamily="50" charset="-128"/>
              <a:ea typeface="Meiryo UI" panose="020B0604030504040204" pitchFamily="50" charset="-128"/>
            </a:endParaRPr>
          </a:p>
          <a:p>
            <a:pPr marL="457200" indent="-457200">
              <a:buFont typeface="+mj-lt"/>
              <a:buAutoNum type="arabicPeriod" startAt="3"/>
            </a:pPr>
            <a:r>
              <a:rPr lang="ja-JP" altLang="en-US" sz="2400" dirty="0">
                <a:latin typeface="Meiryo UI" panose="020B0604030504040204" pitchFamily="50" charset="-128"/>
                <a:ea typeface="Meiryo UI" panose="020B0604030504040204" pitchFamily="50" charset="-128"/>
              </a:rPr>
              <a:t>信号機のない交差点での衝突事故事例①　　　　　　　　　　　 ・・・４</a:t>
            </a:r>
            <a:endParaRPr lang="en-US" altLang="ja-JP" sz="2400" dirty="0">
              <a:latin typeface="Meiryo UI" panose="020B0604030504040204" pitchFamily="50" charset="-128"/>
              <a:ea typeface="Meiryo UI" panose="020B0604030504040204" pitchFamily="50" charset="-128"/>
            </a:endParaRPr>
          </a:p>
          <a:p>
            <a:pPr marL="457200" indent="-457200" algn="just">
              <a:buFont typeface="+mj-lt"/>
              <a:buAutoNum type="arabicPeriod" startAt="3"/>
            </a:pPr>
            <a:r>
              <a:rPr lang="ja-JP" altLang="en-US" sz="2400" dirty="0">
                <a:latin typeface="Meiryo UI" panose="020B0604030504040204" pitchFamily="50" charset="-128"/>
                <a:ea typeface="Meiryo UI" panose="020B0604030504040204" pitchFamily="50" charset="-128"/>
              </a:rPr>
              <a:t>信号機のない交差点での衝突事故事例②　　　　　　　　　　　 ・・・５</a:t>
            </a:r>
            <a:endParaRPr lang="en-US" altLang="ja-JP" sz="2400" dirty="0">
              <a:latin typeface="Meiryo UI" panose="020B0604030504040204" pitchFamily="50" charset="-128"/>
              <a:ea typeface="Meiryo UI" panose="020B0604030504040204" pitchFamily="50" charset="-128"/>
            </a:endParaRPr>
          </a:p>
          <a:p>
            <a:pPr marL="447675" indent="-447675" algn="just" defTabSz="915988">
              <a:buFont typeface="+mj-lt"/>
              <a:buAutoNum type="arabicPeriod" startAt="3"/>
              <a:tabLst>
                <a:tab pos="7799388" algn="l"/>
                <a:tab pos="7983538" algn="l"/>
                <a:tab pos="8070850" algn="l"/>
              </a:tabLst>
            </a:pPr>
            <a:r>
              <a:rPr lang="ja-JP" altLang="en-US" sz="2400" dirty="0">
                <a:latin typeface="Meiryo UI" panose="020B0604030504040204" pitchFamily="50" charset="-128"/>
                <a:ea typeface="Meiryo UI" panose="020B0604030504040204" pitchFamily="50" charset="-128"/>
              </a:rPr>
              <a:t>信号機のある交差点での衝突事故事例　　　　　　　　　　　　　 ・・・６</a:t>
            </a:r>
            <a:endParaRPr lang="en-US" altLang="ja-JP" sz="2400" dirty="0">
              <a:latin typeface="Meiryo UI" panose="020B0604030504040204" pitchFamily="50" charset="-128"/>
              <a:ea typeface="Meiryo UI" panose="020B0604030504040204" pitchFamily="50" charset="-128"/>
            </a:endParaRPr>
          </a:p>
          <a:p>
            <a:pPr marL="457200" indent="-457200">
              <a:buFont typeface="+mj-lt"/>
              <a:buAutoNum type="arabicPeriod" startAt="3"/>
            </a:pPr>
            <a:r>
              <a:rPr lang="ja-JP" altLang="en-US" sz="2400" dirty="0">
                <a:latin typeface="Meiryo UI" panose="020B0604030504040204" pitchFamily="50" charset="-128"/>
                <a:ea typeface="Meiryo UI" panose="020B0604030504040204" pitchFamily="50" charset="-128"/>
              </a:rPr>
              <a:t>夜間の見通しが悪い道路走行時の衝突事故事例　　　　　　　 ・・・７</a:t>
            </a:r>
            <a:endParaRPr lang="en-US" altLang="ja-JP" sz="2400" dirty="0">
              <a:latin typeface="Meiryo UI" panose="020B0604030504040204" pitchFamily="50" charset="-128"/>
              <a:ea typeface="Meiryo UI" panose="020B0604030504040204" pitchFamily="50" charset="-128"/>
            </a:endParaRPr>
          </a:p>
          <a:p>
            <a:pPr marL="457200" indent="-457200" algn="just" defTabSz="915988">
              <a:buFont typeface="+mj-lt"/>
              <a:buAutoNum type="arabicPeriod" startAt="3"/>
            </a:pPr>
            <a:r>
              <a:rPr lang="ja-JP" altLang="en-US" sz="2400" dirty="0">
                <a:latin typeface="Meiryo UI" panose="020B0604030504040204" pitchFamily="50" charset="-128"/>
                <a:ea typeface="Meiryo UI" panose="020B0604030504040204" pitchFamily="50" charset="-128"/>
              </a:rPr>
              <a:t>狭隘路の交差点でのヒヤリハット事例　　　　　　　　　　　　　　　 ・・・８</a:t>
            </a:r>
            <a:endParaRPr lang="en-US" altLang="ja-JP" sz="2400" dirty="0">
              <a:latin typeface="Meiryo UI" panose="020B0604030504040204" pitchFamily="50" charset="-128"/>
              <a:ea typeface="Meiryo UI" panose="020B0604030504040204" pitchFamily="50" charset="-128"/>
            </a:endParaRPr>
          </a:p>
          <a:p>
            <a:pPr marL="457200" indent="-457200" algn="just">
              <a:buFont typeface="+mj-lt"/>
              <a:buAutoNum type="arabicPeriod" startAt="3"/>
            </a:pPr>
            <a:r>
              <a:rPr lang="ja-JP" altLang="en-US" sz="2400" dirty="0">
                <a:latin typeface="Meiryo UI" panose="020B0604030504040204" pitchFamily="50" charset="-128"/>
                <a:ea typeface="Meiryo UI" panose="020B0604030504040204" pitchFamily="50" charset="-128"/>
              </a:rPr>
              <a:t>見通しの悪い横断歩道でのヒヤリハット事例　　　　　　　　　　　  ・・・９</a:t>
            </a:r>
            <a:endParaRPr lang="en-US" altLang="ja-JP" sz="2400" dirty="0">
              <a:latin typeface="Meiryo UI" panose="020B0604030504040204" pitchFamily="50" charset="-128"/>
              <a:ea typeface="Meiryo UI" panose="020B0604030504040204" pitchFamily="50" charset="-128"/>
            </a:endParaRPr>
          </a:p>
          <a:p>
            <a:pPr marL="457200" indent="-457200" algn="just">
              <a:buFont typeface="+mj-lt"/>
              <a:buAutoNum type="arabicPeriod" startAt="3"/>
            </a:pPr>
            <a:r>
              <a:rPr lang="ja-JP" altLang="en-US" sz="2400" dirty="0">
                <a:latin typeface="Meiryo UI" panose="020B0604030504040204" pitchFamily="50" charset="-128"/>
                <a:ea typeface="Meiryo UI" panose="020B0604030504040204" pitchFamily="50" charset="-128"/>
              </a:rPr>
              <a:t>交通量の多い道路でのヒヤリハット事例①（優良事例）　　 　 ・・・</a:t>
            </a:r>
            <a:r>
              <a:rPr lang="en-US" altLang="ja-JP" sz="2400" dirty="0">
                <a:latin typeface="Meiryo UI" panose="020B0604030504040204" pitchFamily="50" charset="-128"/>
                <a:ea typeface="Meiryo UI" panose="020B0604030504040204" pitchFamily="50" charset="-128"/>
              </a:rPr>
              <a:t>10</a:t>
            </a:r>
          </a:p>
          <a:p>
            <a:pPr marL="457200" indent="-457200" algn="just">
              <a:buFont typeface="+mj-lt"/>
              <a:buAutoNum type="arabicPeriod" startAt="3"/>
            </a:pPr>
            <a:r>
              <a:rPr lang="ja-JP" altLang="en-US" sz="2400" dirty="0">
                <a:latin typeface="Meiryo UI" panose="020B0604030504040204" pitchFamily="50" charset="-128"/>
                <a:ea typeface="Meiryo UI" panose="020B0604030504040204" pitchFamily="50" charset="-128"/>
              </a:rPr>
              <a:t>交通量の多い道路でのヒヤリハット事例②（優良事例） 　　　 ・・・</a:t>
            </a:r>
            <a:r>
              <a:rPr lang="en-US" altLang="ja-JP" sz="2400" dirty="0">
                <a:latin typeface="Meiryo UI" panose="020B0604030504040204" pitchFamily="50" charset="-128"/>
                <a:ea typeface="Meiryo UI" panose="020B0604030504040204" pitchFamily="50" charset="-128"/>
              </a:rPr>
              <a:t>11</a:t>
            </a:r>
          </a:p>
          <a:p>
            <a:pPr marL="0" indent="0" algn="just">
              <a:buNone/>
            </a:pP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注意事項</a:t>
            </a:r>
            <a:r>
              <a:rPr lang="en-US" altLang="ja-JP" sz="1600" b="1" dirty="0">
                <a:latin typeface="Meiryo UI" panose="020B0604030504040204" pitchFamily="50" charset="-128"/>
                <a:ea typeface="Meiryo UI" panose="020B0604030504040204" pitchFamily="50" charset="-128"/>
              </a:rPr>
              <a:t>〉</a:t>
            </a:r>
          </a:p>
          <a:p>
            <a:pPr marL="0" indent="0" algn="just">
              <a:buNone/>
            </a:pPr>
            <a:r>
              <a:rPr lang="ja-JP" altLang="en-US" sz="1400" dirty="0">
                <a:latin typeface="Meiryo UI" panose="020B0604030504040204" pitchFamily="50" charset="-128"/>
                <a:ea typeface="Meiryo UI" panose="020B0604030504040204" pitchFamily="50" charset="-128"/>
              </a:rPr>
              <a:t>　・スラドショーでご覧いただき、スライドをクリックしていただくと動画が自動再生されます。</a:t>
            </a:r>
            <a:endParaRPr lang="en-US" altLang="ja-JP" sz="1400" dirty="0">
              <a:latin typeface="Meiryo UI" panose="020B0604030504040204" pitchFamily="50" charset="-128"/>
              <a:ea typeface="Meiryo UI" panose="020B0604030504040204" pitchFamily="50" charset="-128"/>
            </a:endParaRPr>
          </a:p>
          <a:p>
            <a:pPr marL="0" indent="0" algn="just">
              <a:buNone/>
            </a:pPr>
            <a:r>
              <a:rPr lang="ja-JP" altLang="en-US" sz="1400" dirty="0">
                <a:latin typeface="Meiryo UI" panose="020B0604030504040204" pitchFamily="50" charset="-128"/>
                <a:ea typeface="Meiryo UI" panose="020B0604030504040204" pitchFamily="50" charset="-128"/>
              </a:rPr>
              <a:t>　・ご使用の際には、「開く」ではなく必ずデスクトップ等に一度保存して下さい。</a:t>
            </a:r>
          </a:p>
          <a:p>
            <a:pPr marL="0" indent="0" algn="just">
              <a:buNone/>
            </a:pPr>
            <a:r>
              <a:rPr lang="ja-JP" altLang="en-US" sz="1400" dirty="0">
                <a:latin typeface="Meiryo UI" panose="020B0604030504040204" pitchFamily="50" charset="-128"/>
                <a:ea typeface="Meiryo UI" panose="020B0604030504040204" pitchFamily="50" charset="-128"/>
              </a:rPr>
              <a:t>　・編集できない読み取り専用ですので、保存したファイルを開く際には「読み取り専用」をクリックしてご覧ください。</a:t>
            </a:r>
          </a:p>
          <a:p>
            <a:pPr marL="0" indent="0" algn="just">
              <a:buNone/>
            </a:pPr>
            <a:r>
              <a:rPr lang="ja-JP" altLang="en-US" sz="1400" dirty="0">
                <a:latin typeface="Meiryo UI" panose="020B0604030504040204" pitchFamily="50" charset="-128"/>
                <a:ea typeface="Meiryo UI" panose="020B0604030504040204" pitchFamily="50" charset="-128"/>
              </a:rPr>
              <a:t>　・「ＯＫ」をクリックすると、ファイルを開くことができません。</a:t>
            </a:r>
          </a:p>
          <a:p>
            <a:pPr marL="0" indent="0" algn="just">
              <a:buNone/>
            </a:pPr>
            <a:endParaRPr lang="en-US" altLang="ja-JP" sz="17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61D467D4-6D9E-42AD-971F-75FC2F39C017}"/>
              </a:ext>
            </a:extLst>
          </p:cNvPr>
          <p:cNvSpPr>
            <a:spLocks noGrp="1"/>
          </p:cNvSpPr>
          <p:nvPr>
            <p:ph type="sldNum" sz="quarter" idx="12"/>
          </p:nvPr>
        </p:nvSpPr>
        <p:spPr>
          <a:xfrm>
            <a:off x="7783181" y="6619875"/>
            <a:ext cx="2133600" cy="476250"/>
          </a:xfrm>
        </p:spPr>
        <p:txBody>
          <a:bodyPr/>
          <a:lstStyle/>
          <a:p>
            <a:pPr>
              <a:defRPr/>
            </a:pPr>
            <a:fld id="{651FC12D-27C1-4F31-90C9-A93D49E44687}" type="slidenum">
              <a:rPr lang="en-US" altLang="ja-JP" sz="1200"/>
              <a:pPr>
                <a:defRPr/>
              </a:pPr>
              <a:t>1</a:t>
            </a:fld>
            <a:endParaRPr lang="en-US" altLang="ja-JP" sz="1200" dirty="0"/>
          </a:p>
        </p:txBody>
      </p:sp>
    </p:spTree>
    <p:extLst>
      <p:ext uri="{BB962C8B-B14F-4D97-AF65-F5344CB8AC3E}">
        <p14:creationId xmlns:p14="http://schemas.microsoft.com/office/powerpoint/2010/main" val="1739379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0" y="0"/>
            <a:ext cx="6300179" cy="476250"/>
          </a:xfrm>
          <a:prstGeom prst="rect">
            <a:avLst/>
          </a:prstGeom>
        </p:spPr>
        <p:txBody>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r>
              <a:rPr lang="ja-JP" altLang="en-US" sz="2800" kern="0" dirty="0">
                <a:latin typeface="+mj-ea"/>
              </a:rPr>
              <a:t>１．狭隘路の交差点での衝突事故事例①</a:t>
            </a:r>
          </a:p>
        </p:txBody>
      </p:sp>
      <p:sp>
        <p:nvSpPr>
          <p:cNvPr id="4" name="スライド番号プレースホルダー 3">
            <a:extLst>
              <a:ext uri="{FF2B5EF4-FFF2-40B4-BE49-F238E27FC236}">
                <a16:creationId xmlns:a16="http://schemas.microsoft.com/office/drawing/2014/main" id="{3D249767-9BCA-B026-7832-42EE7EB4D232}"/>
              </a:ext>
            </a:extLst>
          </p:cNvPr>
          <p:cNvSpPr>
            <a:spLocks noGrp="1"/>
          </p:cNvSpPr>
          <p:nvPr>
            <p:ph type="sldNum" sz="quarter" idx="12"/>
          </p:nvPr>
        </p:nvSpPr>
        <p:spPr>
          <a:xfrm>
            <a:off x="7594600" y="6525766"/>
            <a:ext cx="2311400" cy="476250"/>
          </a:xfrm>
        </p:spPr>
        <p:txBody>
          <a:bodyPr/>
          <a:lstStyle/>
          <a:p>
            <a:pPr>
              <a:defRPr/>
            </a:pPr>
            <a:fld id="{2AED456C-7202-4694-B899-3B8FA6BC065B}" type="slidenum">
              <a:rPr lang="en-US" altLang="ja-JP" smtClean="0"/>
              <a:pPr>
                <a:defRPr/>
              </a:pPr>
              <a:t>2</a:t>
            </a:fld>
            <a:endParaRPr lang="en-US" altLang="ja-JP" dirty="0"/>
          </a:p>
          <a:p>
            <a:pPr>
              <a:defRPr/>
            </a:pPr>
            <a:endParaRPr lang="en-US" altLang="ja-JP" dirty="0"/>
          </a:p>
        </p:txBody>
      </p:sp>
      <p:sp>
        <p:nvSpPr>
          <p:cNvPr id="13" name="テキスト ボックス 12">
            <a:extLst>
              <a:ext uri="{FF2B5EF4-FFF2-40B4-BE49-F238E27FC236}">
                <a16:creationId xmlns:a16="http://schemas.microsoft.com/office/drawing/2014/main" id="{F613FC72-ED03-36A8-ACCE-4F769E49B735}"/>
              </a:ext>
            </a:extLst>
          </p:cNvPr>
          <p:cNvSpPr txBox="1"/>
          <p:nvPr/>
        </p:nvSpPr>
        <p:spPr>
          <a:xfrm>
            <a:off x="6969224" y="1340768"/>
            <a:ext cx="2664296" cy="2262158"/>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kumimoji="1" lang="en-US" altLang="ja-JP" sz="1800" dirty="0">
              <a:latin typeface="Meiryo UI" panose="020B0604030504040204" pitchFamily="50" charset="-128"/>
              <a:ea typeface="Meiryo UI" panose="020B0604030504040204" pitchFamily="50" charset="-128"/>
            </a:endParaRPr>
          </a:p>
          <a:p>
            <a:pPr algn="just"/>
            <a:r>
              <a:rPr kumimoji="1" lang="ja-JP" altLang="en-US" sz="18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事故現場は、住宅街の</a:t>
            </a:r>
            <a:r>
              <a:rPr lang="ja-JP" altLang="en-US" sz="1600" dirty="0">
                <a:latin typeface="Meiryo UI" panose="020B0604030504040204" pitchFamily="50" charset="-128"/>
                <a:ea typeface="Meiryo UI" panose="020B0604030504040204" pitchFamily="50" charset="-128"/>
              </a:rPr>
              <a:t>狭隘</a:t>
            </a:r>
            <a:endParaRPr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　路の見通しが悪い</a:t>
            </a:r>
            <a:r>
              <a:rPr lang="ja-JP" altLang="en-US" sz="1600" dirty="0">
                <a:latin typeface="Meiryo UI" panose="020B0604030504040204" pitchFamily="50" charset="-128"/>
                <a:ea typeface="Meiryo UI" panose="020B0604030504040204" pitchFamily="50" charset="-128"/>
              </a:rPr>
              <a:t>交差点</a:t>
            </a:r>
            <a:endParaRPr lang="en-US" altLang="ja-JP" sz="1600" dirty="0">
              <a:latin typeface="Meiryo UI" panose="020B0604030504040204" pitchFamily="50" charset="-128"/>
              <a:ea typeface="Meiryo UI" panose="020B0604030504040204" pitchFamily="50" charset="-128"/>
            </a:endParaRPr>
          </a:p>
          <a:p>
            <a:pPr algn="just"/>
            <a:endParaRPr kumimoji="1" lang="en-US" altLang="ja-JP" sz="11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・当該交差点を直進にて徐行</a:t>
            </a:r>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　せずに進入</a:t>
            </a:r>
            <a:endParaRPr kumimoji="1" lang="en-US" altLang="ja-JP" sz="1600" dirty="0">
              <a:latin typeface="Meiryo UI" panose="020B0604030504040204" pitchFamily="50" charset="-128"/>
              <a:ea typeface="Meiryo UI" panose="020B0604030504040204" pitchFamily="50" charset="-128"/>
            </a:endParaRPr>
          </a:p>
          <a:p>
            <a:pPr algn="just"/>
            <a:endParaRPr kumimoji="1" lang="en-US" altLang="ja-JP" sz="11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・左側路地から飛び出してきた</a:t>
            </a:r>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　小学生と衝突</a:t>
            </a:r>
          </a:p>
        </p:txBody>
      </p:sp>
      <p:sp>
        <p:nvSpPr>
          <p:cNvPr id="3" name="テキスト ボックス 2">
            <a:extLst>
              <a:ext uri="{FF2B5EF4-FFF2-40B4-BE49-F238E27FC236}">
                <a16:creationId xmlns:a16="http://schemas.microsoft.com/office/drawing/2014/main" id="{6EBABFE5-CB8D-3D01-1A62-4A03977E0405}"/>
              </a:ext>
            </a:extLst>
          </p:cNvPr>
          <p:cNvSpPr txBox="1"/>
          <p:nvPr/>
        </p:nvSpPr>
        <p:spPr>
          <a:xfrm>
            <a:off x="6969224" y="1124744"/>
            <a:ext cx="1142596" cy="369332"/>
          </a:xfrm>
          <a:prstGeom prst="rect">
            <a:avLst/>
          </a:prstGeom>
          <a:solidFill>
            <a:schemeClr val="bg1"/>
          </a:solidFill>
          <a:ln w="28575">
            <a:solidFill>
              <a:schemeClr val="tx1"/>
            </a:solidFill>
          </a:ln>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事故概要</a:t>
            </a:r>
          </a:p>
        </p:txBody>
      </p:sp>
      <p:sp>
        <p:nvSpPr>
          <p:cNvPr id="9" name="テキスト ボックス 8">
            <a:extLst>
              <a:ext uri="{FF2B5EF4-FFF2-40B4-BE49-F238E27FC236}">
                <a16:creationId xmlns:a16="http://schemas.microsoft.com/office/drawing/2014/main" id="{91DE7670-95B1-ECE3-B2F9-6D68CF51AC0F}"/>
              </a:ext>
            </a:extLst>
          </p:cNvPr>
          <p:cNvSpPr txBox="1"/>
          <p:nvPr/>
        </p:nvSpPr>
        <p:spPr>
          <a:xfrm>
            <a:off x="56456" y="5761419"/>
            <a:ext cx="9577064" cy="907941"/>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kumimoji="1" lang="en-US" altLang="ja-JP" sz="1800" b="1" dirty="0">
              <a:latin typeface="Meiryo UI" panose="020B0604030504040204" pitchFamily="50" charset="-128"/>
              <a:ea typeface="Meiryo UI" panose="020B0604030504040204" pitchFamily="50" charset="-128"/>
            </a:endParaRPr>
          </a:p>
          <a:p>
            <a:pPr algn="just"/>
            <a:r>
              <a:rPr kumimoji="1" lang="ja-JP" altLang="en-US" sz="1750" b="1" dirty="0">
                <a:latin typeface="Meiryo UI" panose="020B0604030504040204" pitchFamily="50" charset="-128"/>
                <a:ea typeface="Meiryo UI" panose="020B0604030504040204" pitchFamily="50" charset="-128"/>
              </a:rPr>
              <a:t>・見通しが悪い交差点では、徐行を心掛け、最徐行をしながら進行すること</a:t>
            </a:r>
            <a:endParaRPr kumimoji="1" lang="en-US" altLang="ja-JP" sz="1750" b="1" dirty="0">
              <a:latin typeface="Meiryo UI" panose="020B0604030504040204" pitchFamily="50" charset="-128"/>
              <a:ea typeface="Meiryo UI" panose="020B0604030504040204" pitchFamily="50" charset="-128"/>
            </a:endParaRPr>
          </a:p>
          <a:p>
            <a:pPr algn="just"/>
            <a:r>
              <a:rPr kumimoji="1" lang="ja-JP" altLang="en-US" sz="1750" b="1" dirty="0">
                <a:latin typeface="Meiryo UI" panose="020B0604030504040204" pitchFamily="50" charset="-128"/>
                <a:ea typeface="Meiryo UI" panose="020B0604030504040204" pitchFamily="50" charset="-128"/>
              </a:rPr>
              <a:t>・右側通行してくる歩行者等が飛び出してくる「かもしれない」と想定した「かもしれない運転」を心掛ける</a:t>
            </a:r>
            <a:endParaRPr kumimoji="1" lang="en-US" altLang="ja-JP" sz="1750" b="1" dirty="0">
              <a:latin typeface="Meiryo UI" panose="020B0604030504040204" pitchFamily="50" charset="-128"/>
              <a:ea typeface="Meiryo UI" panose="020B0604030504040204" pitchFamily="50" charset="-128"/>
            </a:endParaRPr>
          </a:p>
        </p:txBody>
      </p:sp>
      <p:pic>
        <p:nvPicPr>
          <p:cNvPr id="5" name="メディア1-1">
            <a:hlinkClick r:id="" action="ppaction://media"/>
            <a:extLst>
              <a:ext uri="{FF2B5EF4-FFF2-40B4-BE49-F238E27FC236}">
                <a16:creationId xmlns:a16="http://schemas.microsoft.com/office/drawing/2014/main" id="{FB5E2762-F98C-0F4F-E32C-D86ED08421B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796" r="12834"/>
          <a:stretch/>
        </p:blipFill>
        <p:spPr>
          <a:xfrm>
            <a:off x="632519" y="610975"/>
            <a:ext cx="6057085" cy="4581308"/>
          </a:xfrm>
          <a:prstGeom prst="rect">
            <a:avLst/>
          </a:prstGeom>
        </p:spPr>
      </p:pic>
      <p:sp>
        <p:nvSpPr>
          <p:cNvPr id="14" name="テキスト ボックス 13">
            <a:extLst>
              <a:ext uri="{FF2B5EF4-FFF2-40B4-BE49-F238E27FC236}">
                <a16:creationId xmlns:a16="http://schemas.microsoft.com/office/drawing/2014/main" id="{79190C08-E7CD-89C4-588C-9CE8FAA00534}"/>
              </a:ext>
            </a:extLst>
          </p:cNvPr>
          <p:cNvSpPr txBox="1"/>
          <p:nvPr/>
        </p:nvSpPr>
        <p:spPr>
          <a:xfrm>
            <a:off x="5529064" y="836712"/>
            <a:ext cx="998044" cy="369332"/>
          </a:xfrm>
          <a:prstGeom prst="rect">
            <a:avLst/>
          </a:prstGeom>
          <a:noFill/>
          <a:ln w="28575">
            <a:solidFill>
              <a:schemeClr val="bg1"/>
            </a:solidFill>
          </a:ln>
        </p:spPr>
        <p:txBody>
          <a:bodyPr wrap="square" rtlCol="0">
            <a:spAutoFit/>
          </a:bodyPr>
          <a:lstStyle/>
          <a:p>
            <a:pPr algn="ctr"/>
            <a:r>
              <a:rPr kumimoji="1" lang="ja-JP" altLang="en-US" dirty="0">
                <a:solidFill>
                  <a:schemeClr val="bg1"/>
                </a:solidFill>
                <a:latin typeface="Meiryo UI" panose="020B0604030504040204" pitchFamily="50" charset="-128"/>
                <a:ea typeface="Meiryo UI" panose="020B0604030504040204" pitchFamily="50" charset="-128"/>
              </a:rPr>
              <a:t>動　画</a:t>
            </a:r>
          </a:p>
        </p:txBody>
      </p:sp>
      <p:sp>
        <p:nvSpPr>
          <p:cNvPr id="8" name="テキスト ボックス 7">
            <a:extLst>
              <a:ext uri="{FF2B5EF4-FFF2-40B4-BE49-F238E27FC236}">
                <a16:creationId xmlns:a16="http://schemas.microsoft.com/office/drawing/2014/main" id="{025333A3-8994-D1B1-CB18-A55D8E7ACD11}"/>
              </a:ext>
            </a:extLst>
          </p:cNvPr>
          <p:cNvSpPr txBox="1"/>
          <p:nvPr/>
        </p:nvSpPr>
        <p:spPr>
          <a:xfrm>
            <a:off x="56456" y="5589240"/>
            <a:ext cx="3744416" cy="369332"/>
          </a:xfrm>
          <a:prstGeom prst="rect">
            <a:avLst/>
          </a:prstGeom>
          <a:solidFill>
            <a:srgbClr val="FF0000"/>
          </a:solidFill>
          <a:ln w="28575">
            <a:solidFill>
              <a:srgbClr val="FF0000"/>
            </a:solidFill>
          </a:ln>
        </p:spPr>
        <p:txBody>
          <a:bodyPr wrap="square" rtlCol="0">
            <a:spAutoFit/>
          </a:bodyPr>
          <a:lstStyle/>
          <a:p>
            <a:pPr algn="ctr"/>
            <a:r>
              <a:rPr kumimoji="1" lang="ja-JP" altLang="en-US" b="1" dirty="0">
                <a:solidFill>
                  <a:schemeClr val="bg1"/>
                </a:solidFill>
                <a:latin typeface="Meiryo UI" panose="020B0604030504040204" pitchFamily="50" charset="-128"/>
                <a:ea typeface="Meiryo UI" panose="020B0604030504040204" pitchFamily="50" charset="-128"/>
              </a:rPr>
              <a:t>このような交差点での主な注意事項</a:t>
            </a:r>
          </a:p>
        </p:txBody>
      </p:sp>
    </p:spTree>
    <p:extLst>
      <p:ext uri="{BB962C8B-B14F-4D97-AF65-F5344CB8AC3E}">
        <p14:creationId xmlns:p14="http://schemas.microsoft.com/office/powerpoint/2010/main" val="24961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52B2C57D-4C8E-2233-F602-EA963CA917A9}"/>
              </a:ext>
            </a:extLst>
          </p:cNvPr>
          <p:cNvSpPr>
            <a:spLocks noGrp="1"/>
          </p:cNvSpPr>
          <p:nvPr>
            <p:ph type="sldNum" sz="quarter" idx="12"/>
          </p:nvPr>
        </p:nvSpPr>
        <p:spPr>
          <a:xfrm>
            <a:off x="7594600" y="6525344"/>
            <a:ext cx="2311400" cy="476250"/>
          </a:xfrm>
        </p:spPr>
        <p:txBody>
          <a:bodyPr/>
          <a:lstStyle/>
          <a:p>
            <a:pPr>
              <a:defRPr/>
            </a:pPr>
            <a:fld id="{2AED456C-7202-4694-B899-3B8FA6BC065B}" type="slidenum">
              <a:rPr lang="en-US" altLang="ja-JP" smtClean="0"/>
              <a:pPr>
                <a:defRPr/>
              </a:pPr>
              <a:t>3</a:t>
            </a:fld>
            <a:endParaRPr lang="en-US" altLang="ja-JP" dirty="0"/>
          </a:p>
          <a:p>
            <a:pPr>
              <a:defRPr/>
            </a:pPr>
            <a:endParaRPr lang="en-US" altLang="ja-JP" dirty="0"/>
          </a:p>
        </p:txBody>
      </p:sp>
      <p:sp>
        <p:nvSpPr>
          <p:cNvPr id="10" name="タイトル 1">
            <a:extLst>
              <a:ext uri="{FF2B5EF4-FFF2-40B4-BE49-F238E27FC236}">
                <a16:creationId xmlns:a16="http://schemas.microsoft.com/office/drawing/2014/main" id="{40D67076-E19C-5B01-18EF-88BDCDAA9266}"/>
              </a:ext>
            </a:extLst>
          </p:cNvPr>
          <p:cNvSpPr>
            <a:spLocks noGrp="1"/>
          </p:cNvSpPr>
          <p:nvPr>
            <p:ph type="title"/>
          </p:nvPr>
        </p:nvSpPr>
        <p:spPr>
          <a:xfrm>
            <a:off x="0" y="0"/>
            <a:ext cx="8352928" cy="476250"/>
          </a:xfrm>
        </p:spPr>
        <p:txBody>
          <a:bodyPr/>
          <a:lstStyle/>
          <a:p>
            <a:r>
              <a:rPr lang="ja-JP" altLang="en-US" sz="2100" kern="0" dirty="0">
                <a:latin typeface="+mj-ea"/>
              </a:rPr>
              <a:t>２．幹線道路と交差する狭隘路での一時停止不履行による衝突事故事例</a:t>
            </a:r>
            <a:endParaRPr kumimoji="1" lang="ja-JP" altLang="en-US" sz="2100" dirty="0">
              <a:latin typeface="+mj-ea"/>
            </a:endParaRPr>
          </a:p>
        </p:txBody>
      </p:sp>
      <p:sp>
        <p:nvSpPr>
          <p:cNvPr id="7" name="テキスト ボックス 6">
            <a:extLst>
              <a:ext uri="{FF2B5EF4-FFF2-40B4-BE49-F238E27FC236}">
                <a16:creationId xmlns:a16="http://schemas.microsoft.com/office/drawing/2014/main" id="{B93D25B4-C70D-4ABE-ABBE-5123119FA77A}"/>
              </a:ext>
            </a:extLst>
          </p:cNvPr>
          <p:cNvSpPr txBox="1"/>
          <p:nvPr/>
        </p:nvSpPr>
        <p:spPr>
          <a:xfrm>
            <a:off x="7505067" y="1313763"/>
            <a:ext cx="2200461" cy="2893100"/>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dist"/>
            <a:endParaRPr kumimoji="1" lang="en-US" altLang="ja-JP" sz="1600" dirty="0">
              <a:latin typeface="Meiryo UI" panose="020B0604030504040204" pitchFamily="50" charset="-128"/>
              <a:ea typeface="Meiryo UI" panose="020B0604030504040204" pitchFamily="50" charset="-128"/>
            </a:endParaRPr>
          </a:p>
          <a:p>
            <a:pPr algn="dist"/>
            <a:r>
              <a:rPr kumimoji="1" lang="ja-JP" altLang="en-US" sz="1600" dirty="0">
                <a:latin typeface="Meiryo UI" panose="020B0604030504040204" pitchFamily="50" charset="-128"/>
                <a:ea typeface="Meiryo UI" panose="020B0604030504040204" pitchFamily="50" charset="-128"/>
              </a:rPr>
              <a:t>・事故現場は、幹線道　</a:t>
            </a:r>
            <a:endParaRPr kumimoji="1" lang="en-US" altLang="ja-JP" sz="1600" dirty="0">
              <a:latin typeface="Meiryo UI" panose="020B0604030504040204" pitchFamily="50" charset="-128"/>
              <a:ea typeface="Meiryo UI" panose="020B0604030504040204" pitchFamily="50" charset="-128"/>
            </a:endParaRPr>
          </a:p>
          <a:p>
            <a:pPr algn="dist"/>
            <a:r>
              <a:rPr kumimoji="1" lang="ja-JP" altLang="en-US" sz="1600" dirty="0">
                <a:latin typeface="Meiryo UI" panose="020B0604030504040204" pitchFamily="50" charset="-128"/>
                <a:ea typeface="Meiryo UI" panose="020B0604030504040204" pitchFamily="50" charset="-128"/>
              </a:rPr>
              <a:t>　路に通じる</a:t>
            </a:r>
            <a:r>
              <a:rPr lang="ja-JP" altLang="en-US" sz="1600" dirty="0">
                <a:latin typeface="Meiryo UI" panose="020B0604030504040204" pitchFamily="50" charset="-128"/>
                <a:ea typeface="Meiryo UI" panose="020B0604030504040204" pitchFamily="50" charset="-128"/>
              </a:rPr>
              <a:t>狭隘</a:t>
            </a:r>
            <a:r>
              <a:rPr kumimoji="1" lang="ja-JP" altLang="en-US" sz="1600" dirty="0">
                <a:latin typeface="Meiryo UI" panose="020B0604030504040204" pitchFamily="50" charset="-128"/>
                <a:ea typeface="Meiryo UI" panose="020B0604030504040204" pitchFamily="50" charset="-128"/>
              </a:rPr>
              <a:t>路で一</a:t>
            </a:r>
            <a:endParaRPr kumimoji="1" lang="en-US" altLang="ja-JP" sz="1600" dirty="0">
              <a:latin typeface="Meiryo UI" panose="020B0604030504040204" pitchFamily="50" charset="-128"/>
              <a:ea typeface="Meiryo UI" panose="020B0604030504040204" pitchFamily="50" charset="-128"/>
            </a:endParaRPr>
          </a:p>
          <a:p>
            <a:pPr algn="dist"/>
            <a:r>
              <a:rPr kumimoji="1" lang="ja-JP" altLang="en-US" sz="1600" dirty="0">
                <a:latin typeface="Meiryo UI" panose="020B0604030504040204" pitchFamily="50" charset="-128"/>
                <a:ea typeface="Meiryo UI" panose="020B0604030504040204" pitchFamily="50" charset="-128"/>
              </a:rPr>
              <a:t>　時停止線と横断歩道</a:t>
            </a:r>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　がある</a:t>
            </a:r>
            <a:r>
              <a:rPr lang="ja-JP" altLang="en-US" sz="1600" dirty="0">
                <a:latin typeface="Meiryo UI" panose="020B0604030504040204" pitchFamily="50" charset="-128"/>
                <a:ea typeface="Meiryo UI" panose="020B0604030504040204" pitchFamily="50" charset="-128"/>
              </a:rPr>
              <a:t>交差点</a:t>
            </a:r>
            <a:endParaRPr lang="en-US" altLang="ja-JP" sz="1600" dirty="0">
              <a:latin typeface="Meiryo UI" panose="020B0604030504040204" pitchFamily="50" charset="-128"/>
              <a:ea typeface="Meiryo UI" panose="020B0604030504040204" pitchFamily="50" charset="-128"/>
            </a:endParaRPr>
          </a:p>
          <a:p>
            <a:pPr algn="just"/>
            <a:endParaRPr lang="en-US" altLang="ja-JP" sz="1100" dirty="0">
              <a:latin typeface="Meiryo UI" panose="020B0604030504040204" pitchFamily="50" charset="-128"/>
              <a:ea typeface="Meiryo UI" panose="020B0604030504040204" pitchFamily="50" charset="-128"/>
            </a:endParaRPr>
          </a:p>
          <a:p>
            <a:pPr algn="dist"/>
            <a:r>
              <a:rPr kumimoji="1" lang="ja-JP" altLang="en-US" sz="1600" dirty="0">
                <a:latin typeface="Meiryo UI" panose="020B0604030504040204" pitchFamily="50" charset="-128"/>
                <a:ea typeface="Meiryo UI" panose="020B0604030504040204" pitchFamily="50" charset="-128"/>
              </a:rPr>
              <a:t>・当該交差点を一時停　</a:t>
            </a:r>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　止せずに進入</a:t>
            </a:r>
            <a:endParaRPr kumimoji="1" lang="en-US" altLang="ja-JP" sz="1600" dirty="0">
              <a:latin typeface="Meiryo UI" panose="020B0604030504040204" pitchFamily="50" charset="-128"/>
              <a:ea typeface="Meiryo UI" panose="020B0604030504040204" pitchFamily="50" charset="-128"/>
            </a:endParaRPr>
          </a:p>
          <a:p>
            <a:pPr algn="just"/>
            <a:endParaRPr kumimoji="1" lang="en-US" altLang="ja-JP" sz="1100" dirty="0">
              <a:latin typeface="Meiryo UI" panose="020B0604030504040204" pitchFamily="50" charset="-128"/>
              <a:ea typeface="Meiryo UI" panose="020B0604030504040204" pitchFamily="50" charset="-128"/>
            </a:endParaRPr>
          </a:p>
          <a:p>
            <a:pPr algn="dist"/>
            <a:r>
              <a:rPr kumimoji="1" lang="ja-JP" altLang="en-US" sz="1600" dirty="0">
                <a:latin typeface="Meiryo UI" panose="020B0604030504040204" pitchFamily="50" charset="-128"/>
                <a:ea typeface="Meiryo UI" panose="020B0604030504040204" pitchFamily="50" charset="-128"/>
              </a:rPr>
              <a:t>・左側から進行してくる自</a:t>
            </a:r>
            <a:endParaRPr kumimoji="1" lang="en-US" altLang="ja-JP" sz="1600" dirty="0">
              <a:latin typeface="Meiryo UI" panose="020B0604030504040204" pitchFamily="50" charset="-128"/>
              <a:ea typeface="Meiryo UI" panose="020B0604030504040204" pitchFamily="50" charset="-128"/>
            </a:endParaRPr>
          </a:p>
          <a:p>
            <a:pPr algn="dist"/>
            <a:r>
              <a:rPr kumimoji="1" lang="ja-JP" altLang="en-US" sz="1600" dirty="0">
                <a:latin typeface="Meiryo UI" panose="020B0604030504040204" pitchFamily="50" charset="-128"/>
                <a:ea typeface="Meiryo UI" panose="020B0604030504040204" pitchFamily="50" charset="-128"/>
              </a:rPr>
              <a:t>　転車に気付くのが遅れ　</a:t>
            </a:r>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　横断歩道上で衝突</a:t>
            </a:r>
          </a:p>
        </p:txBody>
      </p:sp>
      <p:sp>
        <p:nvSpPr>
          <p:cNvPr id="13" name="テキスト ボックス 12">
            <a:extLst>
              <a:ext uri="{FF2B5EF4-FFF2-40B4-BE49-F238E27FC236}">
                <a16:creationId xmlns:a16="http://schemas.microsoft.com/office/drawing/2014/main" id="{273436B3-671D-D536-B5F6-86383D4DCDD2}"/>
              </a:ext>
            </a:extLst>
          </p:cNvPr>
          <p:cNvSpPr txBox="1"/>
          <p:nvPr/>
        </p:nvSpPr>
        <p:spPr>
          <a:xfrm>
            <a:off x="200472" y="5445224"/>
            <a:ext cx="8352928" cy="923330"/>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kumimoji="1" lang="en-US" altLang="ja-JP" sz="1800" b="1" dirty="0">
              <a:latin typeface="Meiryo UI" panose="020B0604030504040204" pitchFamily="50" charset="-128"/>
              <a:ea typeface="Meiryo UI" panose="020B0604030504040204" pitchFamily="50" charset="-128"/>
            </a:endParaRPr>
          </a:p>
          <a:p>
            <a:r>
              <a:rPr kumimoji="1" lang="ja-JP" altLang="en-US" sz="1800" b="1" dirty="0">
                <a:latin typeface="Meiryo UI" panose="020B0604030504040204" pitchFamily="50" charset="-128"/>
                <a:ea typeface="Meiryo UI" panose="020B0604030504040204" pitchFamily="50" charset="-128"/>
              </a:rPr>
              <a:t>・一時停止線のある場所では、必ず一時停止を行い左右の安全確認を忘れずに行う</a:t>
            </a:r>
            <a:endParaRPr kumimoji="1" lang="en-US" altLang="ja-JP" sz="1800" b="1" dirty="0">
              <a:latin typeface="Meiryo UI" panose="020B0604030504040204" pitchFamily="50" charset="-128"/>
              <a:ea typeface="Meiryo UI" panose="020B0604030504040204" pitchFamily="50" charset="-128"/>
            </a:endParaRPr>
          </a:p>
          <a:p>
            <a:r>
              <a:rPr kumimoji="1" lang="ja-JP" altLang="en-US" sz="1800" b="1" dirty="0">
                <a:latin typeface="Meiryo UI" panose="020B0604030504040204" pitchFamily="50" charset="-128"/>
                <a:ea typeface="Meiryo UI" panose="020B0604030504040204" pitchFamily="50" charset="-128"/>
              </a:rPr>
              <a:t>・特に夜間だと、歩行者や無灯火の自転車に気付きにくい可能性もあることから注視する</a:t>
            </a:r>
            <a:endParaRPr kumimoji="1" lang="en-US" altLang="ja-JP" sz="1800" b="1" dirty="0">
              <a:latin typeface="Meiryo UI" panose="020B0604030504040204" pitchFamily="50" charset="-128"/>
              <a:ea typeface="Meiryo UI" panose="020B0604030504040204" pitchFamily="50" charset="-128"/>
            </a:endParaRPr>
          </a:p>
        </p:txBody>
      </p:sp>
      <p:pic>
        <p:nvPicPr>
          <p:cNvPr id="8" name="メディア2-1">
            <a:hlinkClick r:id="" action="ppaction://media"/>
            <a:extLst>
              <a:ext uri="{FF2B5EF4-FFF2-40B4-BE49-F238E27FC236}">
                <a16:creationId xmlns:a16="http://schemas.microsoft.com/office/drawing/2014/main" id="{D33D723E-FE6A-E354-71BB-8AD2CDC7D3B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3078" t="16512" r="32757" b="50452"/>
          <a:stretch/>
        </p:blipFill>
        <p:spPr>
          <a:xfrm>
            <a:off x="143895" y="618916"/>
            <a:ext cx="7284682" cy="3962212"/>
          </a:xfrm>
          <a:prstGeom prst="rect">
            <a:avLst/>
          </a:prstGeom>
        </p:spPr>
      </p:pic>
      <p:sp>
        <p:nvSpPr>
          <p:cNvPr id="9" name="テキスト ボックス 8">
            <a:extLst>
              <a:ext uri="{FF2B5EF4-FFF2-40B4-BE49-F238E27FC236}">
                <a16:creationId xmlns:a16="http://schemas.microsoft.com/office/drawing/2014/main" id="{5B957B71-101C-4434-A0AA-15E4C2735888}"/>
              </a:ext>
            </a:extLst>
          </p:cNvPr>
          <p:cNvSpPr txBox="1"/>
          <p:nvPr/>
        </p:nvSpPr>
        <p:spPr>
          <a:xfrm>
            <a:off x="200472" y="5301208"/>
            <a:ext cx="3744416" cy="369332"/>
          </a:xfrm>
          <a:prstGeom prst="rect">
            <a:avLst/>
          </a:prstGeom>
          <a:solidFill>
            <a:srgbClr val="FF0000"/>
          </a:solidFill>
          <a:ln w="28575">
            <a:solidFill>
              <a:srgbClr val="FF0000"/>
            </a:solidFill>
          </a:ln>
        </p:spPr>
        <p:txBody>
          <a:bodyPr wrap="square" rtlCol="0">
            <a:spAutoFit/>
          </a:bodyPr>
          <a:lstStyle/>
          <a:p>
            <a:pPr algn="ctr"/>
            <a:r>
              <a:rPr kumimoji="1" lang="ja-JP" altLang="en-US" b="1" dirty="0">
                <a:solidFill>
                  <a:schemeClr val="bg1"/>
                </a:solidFill>
                <a:latin typeface="Meiryo UI" panose="020B0604030504040204" pitchFamily="50" charset="-128"/>
                <a:ea typeface="Meiryo UI" panose="020B0604030504040204" pitchFamily="50" charset="-128"/>
              </a:rPr>
              <a:t>このような交差点での主な注意事項</a:t>
            </a:r>
          </a:p>
        </p:txBody>
      </p:sp>
      <p:sp>
        <p:nvSpPr>
          <p:cNvPr id="2" name="テキスト ボックス 1">
            <a:extLst>
              <a:ext uri="{FF2B5EF4-FFF2-40B4-BE49-F238E27FC236}">
                <a16:creationId xmlns:a16="http://schemas.microsoft.com/office/drawing/2014/main" id="{6899437C-CABC-0ABB-C30E-26349F5B1E69}"/>
              </a:ext>
            </a:extLst>
          </p:cNvPr>
          <p:cNvSpPr txBox="1"/>
          <p:nvPr/>
        </p:nvSpPr>
        <p:spPr>
          <a:xfrm>
            <a:off x="6177136" y="879873"/>
            <a:ext cx="998044" cy="369332"/>
          </a:xfrm>
          <a:prstGeom prst="rect">
            <a:avLst/>
          </a:prstGeom>
          <a:noFill/>
          <a:ln w="28575">
            <a:solidFill>
              <a:schemeClr val="bg1"/>
            </a:solidFill>
          </a:ln>
        </p:spPr>
        <p:txBody>
          <a:bodyPr wrap="square" rtlCol="0">
            <a:spAutoFit/>
          </a:bodyPr>
          <a:lstStyle/>
          <a:p>
            <a:pPr algn="ctr"/>
            <a:r>
              <a:rPr kumimoji="1" lang="ja-JP" altLang="en-US" dirty="0">
                <a:solidFill>
                  <a:schemeClr val="bg1"/>
                </a:solidFill>
                <a:latin typeface="Meiryo UI" panose="020B0604030504040204" pitchFamily="50" charset="-128"/>
                <a:ea typeface="Meiryo UI" panose="020B0604030504040204" pitchFamily="50" charset="-128"/>
              </a:rPr>
              <a:t>動　画</a:t>
            </a:r>
          </a:p>
        </p:txBody>
      </p:sp>
      <p:sp>
        <p:nvSpPr>
          <p:cNvPr id="4" name="テキスト ボックス 3">
            <a:extLst>
              <a:ext uri="{FF2B5EF4-FFF2-40B4-BE49-F238E27FC236}">
                <a16:creationId xmlns:a16="http://schemas.microsoft.com/office/drawing/2014/main" id="{4B336696-78A9-24FC-F92D-5561DA8CBA60}"/>
              </a:ext>
            </a:extLst>
          </p:cNvPr>
          <p:cNvSpPr txBox="1"/>
          <p:nvPr/>
        </p:nvSpPr>
        <p:spPr>
          <a:xfrm>
            <a:off x="7505067" y="1129097"/>
            <a:ext cx="1142596" cy="369332"/>
          </a:xfrm>
          <a:prstGeom prst="rect">
            <a:avLst/>
          </a:prstGeom>
          <a:solidFill>
            <a:schemeClr val="bg1"/>
          </a:solidFill>
          <a:ln w="28575">
            <a:solidFill>
              <a:schemeClr val="tx1"/>
            </a:solidFill>
          </a:ln>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事故概要</a:t>
            </a:r>
          </a:p>
        </p:txBody>
      </p:sp>
    </p:spTree>
    <p:extLst>
      <p:ext uri="{BB962C8B-B14F-4D97-AF65-F5344CB8AC3E}">
        <p14:creationId xmlns:p14="http://schemas.microsoft.com/office/powerpoint/2010/main" val="49424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0"/>
            <a:ext cx="7424438" cy="476250"/>
          </a:xfrm>
          <a:prstGeom prst="rect">
            <a:avLst/>
          </a:prstGeom>
        </p:spPr>
        <p:txBody>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r>
              <a:rPr lang="ja-JP" altLang="en-US" sz="2800" kern="0" dirty="0">
                <a:latin typeface="+mj-ea"/>
              </a:rPr>
              <a:t>３．信号機のない交差点での衝突事故事例①</a:t>
            </a:r>
          </a:p>
        </p:txBody>
      </p:sp>
      <p:sp>
        <p:nvSpPr>
          <p:cNvPr id="6" name="スライド番号プレースホルダー 5">
            <a:extLst>
              <a:ext uri="{FF2B5EF4-FFF2-40B4-BE49-F238E27FC236}">
                <a16:creationId xmlns:a16="http://schemas.microsoft.com/office/drawing/2014/main" id="{DF821146-C8A5-7EC8-41BF-91AF8C5D0907}"/>
              </a:ext>
            </a:extLst>
          </p:cNvPr>
          <p:cNvSpPr>
            <a:spLocks noGrp="1"/>
          </p:cNvSpPr>
          <p:nvPr>
            <p:ph type="sldNum" sz="quarter" idx="12"/>
          </p:nvPr>
        </p:nvSpPr>
        <p:spPr>
          <a:xfrm>
            <a:off x="7605629" y="6550951"/>
            <a:ext cx="2311400" cy="476250"/>
          </a:xfrm>
        </p:spPr>
        <p:txBody>
          <a:bodyPr/>
          <a:lstStyle/>
          <a:p>
            <a:pPr>
              <a:defRPr/>
            </a:pPr>
            <a:fld id="{D5D97C0C-8254-4D06-8C28-31F94148B1E1}" type="slidenum">
              <a:rPr lang="en-US" altLang="ja-JP" smtClean="0"/>
              <a:pPr>
                <a:defRPr/>
              </a:pPr>
              <a:t>4</a:t>
            </a:fld>
            <a:endParaRPr lang="en-US" altLang="ja-JP"/>
          </a:p>
        </p:txBody>
      </p:sp>
      <p:sp>
        <p:nvSpPr>
          <p:cNvPr id="8" name="テキスト ボックス 7">
            <a:extLst>
              <a:ext uri="{FF2B5EF4-FFF2-40B4-BE49-F238E27FC236}">
                <a16:creationId xmlns:a16="http://schemas.microsoft.com/office/drawing/2014/main" id="{47A9FC5F-AE7A-02E6-7C28-AF7EBC3B60B3}"/>
              </a:ext>
            </a:extLst>
          </p:cNvPr>
          <p:cNvSpPr txBox="1"/>
          <p:nvPr/>
        </p:nvSpPr>
        <p:spPr>
          <a:xfrm>
            <a:off x="6900676" y="1196752"/>
            <a:ext cx="2690877" cy="3139321"/>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・事故現場は、幹線道路の信　</a:t>
            </a:r>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　号機、横断歩道のない</a:t>
            </a:r>
            <a:r>
              <a:rPr lang="ja-JP" altLang="en-US" sz="1600" dirty="0">
                <a:latin typeface="Meiryo UI" panose="020B0604030504040204" pitchFamily="50" charset="-128"/>
                <a:ea typeface="Meiryo UI" panose="020B0604030504040204" pitchFamily="50" charset="-128"/>
              </a:rPr>
              <a:t>交差</a:t>
            </a:r>
            <a:endParaRPr lang="en-US" altLang="ja-JP" sz="1600" dirty="0">
              <a:latin typeface="Meiryo UI" panose="020B0604030504040204" pitchFamily="50" charset="-128"/>
              <a:ea typeface="Meiryo UI" panose="020B0604030504040204" pitchFamily="50" charset="-128"/>
            </a:endParaRPr>
          </a:p>
          <a:p>
            <a:pPr algn="just"/>
            <a:r>
              <a:rPr lang="ja-JP" altLang="en-US" sz="1600" dirty="0">
                <a:latin typeface="Meiryo UI" panose="020B0604030504040204" pitchFamily="50" charset="-128"/>
                <a:ea typeface="Meiryo UI" panose="020B0604030504040204" pitchFamily="50" charset="-128"/>
              </a:rPr>
              <a:t>　点で、反対車線は渋滞中で</a:t>
            </a:r>
            <a:endParaRPr lang="en-US" altLang="ja-JP" sz="1600" dirty="0">
              <a:latin typeface="Meiryo UI" panose="020B0604030504040204" pitchFamily="50" charset="-128"/>
              <a:ea typeface="Meiryo UI" panose="020B0604030504040204" pitchFamily="50" charset="-128"/>
            </a:endParaRPr>
          </a:p>
          <a:p>
            <a:pPr algn="just"/>
            <a:r>
              <a:rPr lang="ja-JP" altLang="en-US" sz="1600" dirty="0">
                <a:latin typeface="Meiryo UI" panose="020B0604030504040204" pitchFamily="50" charset="-128"/>
                <a:ea typeface="Meiryo UI" panose="020B0604030504040204" pitchFamily="50" charset="-128"/>
              </a:rPr>
              <a:t>　あった</a:t>
            </a:r>
            <a:endParaRPr lang="en-US" altLang="ja-JP" sz="1600" dirty="0">
              <a:latin typeface="Meiryo UI" panose="020B0604030504040204" pitchFamily="50" charset="-128"/>
              <a:ea typeface="Meiryo UI" panose="020B0604030504040204" pitchFamily="50" charset="-128"/>
            </a:endParaRPr>
          </a:p>
          <a:p>
            <a:pPr algn="just"/>
            <a:endParaRPr lang="en-US" altLang="ja-JP" sz="11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・当該交差点は、渋滞中の間</a:t>
            </a:r>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　にある交差点であり、直進に　</a:t>
            </a:r>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　て速度を落とさずに進入</a:t>
            </a:r>
            <a:endParaRPr kumimoji="1" lang="en-US" altLang="ja-JP" sz="1600" dirty="0">
              <a:latin typeface="Meiryo UI" panose="020B0604030504040204" pitchFamily="50" charset="-128"/>
              <a:ea typeface="Meiryo UI" panose="020B0604030504040204" pitchFamily="50" charset="-128"/>
            </a:endParaRPr>
          </a:p>
          <a:p>
            <a:pPr algn="just"/>
            <a:endParaRPr kumimoji="1" lang="en-US" altLang="ja-JP" sz="11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・気付くのが遅れ交差点の右</a:t>
            </a:r>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　側ら飛び出してきた自転車と</a:t>
            </a:r>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　衝突</a:t>
            </a:r>
          </a:p>
        </p:txBody>
      </p:sp>
      <p:sp>
        <p:nvSpPr>
          <p:cNvPr id="12" name="テキスト ボックス 11">
            <a:extLst>
              <a:ext uri="{FF2B5EF4-FFF2-40B4-BE49-F238E27FC236}">
                <a16:creationId xmlns:a16="http://schemas.microsoft.com/office/drawing/2014/main" id="{C1807774-0ACB-8740-E52A-3DADB1908561}"/>
              </a:ext>
            </a:extLst>
          </p:cNvPr>
          <p:cNvSpPr txBox="1"/>
          <p:nvPr/>
        </p:nvSpPr>
        <p:spPr>
          <a:xfrm>
            <a:off x="191107" y="5805264"/>
            <a:ext cx="9400445" cy="907941"/>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kumimoji="1" lang="en-US" altLang="ja-JP" sz="1800" b="1" dirty="0">
              <a:latin typeface="Meiryo UI" panose="020B0604030504040204" pitchFamily="50" charset="-128"/>
              <a:ea typeface="Meiryo UI" panose="020B0604030504040204" pitchFamily="50" charset="-128"/>
            </a:endParaRPr>
          </a:p>
          <a:p>
            <a:pPr algn="just"/>
            <a:r>
              <a:rPr kumimoji="1" lang="ja-JP" altLang="en-US" sz="1750" b="1" dirty="0">
                <a:latin typeface="Meiryo UI" panose="020B0604030504040204" pitchFamily="50" charset="-128"/>
                <a:ea typeface="Meiryo UI" panose="020B0604030504040204" pitchFamily="50" charset="-128"/>
              </a:rPr>
              <a:t>・優先道路の交差点を進行中、対向車線が渋滞等により見通しが悪い場合では、徐行を心掛ける</a:t>
            </a:r>
            <a:endParaRPr kumimoji="1" lang="en-US" altLang="ja-JP" sz="1750" b="1" dirty="0">
              <a:latin typeface="Meiryo UI" panose="020B0604030504040204" pitchFamily="50" charset="-128"/>
              <a:ea typeface="Meiryo UI" panose="020B0604030504040204" pitchFamily="50" charset="-128"/>
            </a:endParaRPr>
          </a:p>
          <a:p>
            <a:pPr algn="just"/>
            <a:r>
              <a:rPr kumimoji="1" lang="ja-JP" altLang="en-US" sz="1750" b="1" dirty="0">
                <a:latin typeface="Meiryo UI" panose="020B0604030504040204" pitchFamily="50" charset="-128"/>
                <a:ea typeface="Meiryo UI" panose="020B0604030504040204" pitchFamily="50" charset="-128"/>
              </a:rPr>
              <a:t>・自転車等が飛び出しくる「かもしれない」と想定した「かもしれない運転」を心掛ける</a:t>
            </a:r>
            <a:endParaRPr kumimoji="1" lang="en-US" altLang="ja-JP" sz="1750" b="1" dirty="0">
              <a:latin typeface="Meiryo UI" panose="020B0604030504040204" pitchFamily="50" charset="-128"/>
              <a:ea typeface="Meiryo UI" panose="020B0604030504040204" pitchFamily="50" charset="-128"/>
            </a:endParaRPr>
          </a:p>
        </p:txBody>
      </p:sp>
      <p:pic>
        <p:nvPicPr>
          <p:cNvPr id="3" name="メディア3-2">
            <a:hlinkClick r:id="" action="ppaction://media"/>
            <a:extLst>
              <a:ext uri="{FF2B5EF4-FFF2-40B4-BE49-F238E27FC236}">
                <a16:creationId xmlns:a16="http://schemas.microsoft.com/office/drawing/2014/main" id="{9DF3F7E5-2B93-03A5-7907-601D49FA716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647" r="20240"/>
          <a:stretch/>
        </p:blipFill>
        <p:spPr>
          <a:xfrm>
            <a:off x="488504" y="632068"/>
            <a:ext cx="6120679" cy="4586844"/>
          </a:xfrm>
          <a:prstGeom prst="rect">
            <a:avLst/>
          </a:prstGeom>
        </p:spPr>
      </p:pic>
      <p:sp>
        <p:nvSpPr>
          <p:cNvPr id="11" name="テキスト ボックス 10">
            <a:extLst>
              <a:ext uri="{FF2B5EF4-FFF2-40B4-BE49-F238E27FC236}">
                <a16:creationId xmlns:a16="http://schemas.microsoft.com/office/drawing/2014/main" id="{DB0252C6-82FB-9EDA-0508-2825C2AA98B8}"/>
              </a:ext>
            </a:extLst>
          </p:cNvPr>
          <p:cNvSpPr txBox="1"/>
          <p:nvPr/>
        </p:nvSpPr>
        <p:spPr>
          <a:xfrm>
            <a:off x="191108" y="5620598"/>
            <a:ext cx="3744416" cy="369332"/>
          </a:xfrm>
          <a:prstGeom prst="rect">
            <a:avLst/>
          </a:prstGeom>
          <a:solidFill>
            <a:srgbClr val="FF0000"/>
          </a:solidFill>
          <a:ln w="28575">
            <a:solidFill>
              <a:srgbClr val="FF0000"/>
            </a:solidFill>
          </a:ln>
        </p:spPr>
        <p:txBody>
          <a:bodyPr wrap="square" rtlCol="0">
            <a:spAutoFit/>
          </a:bodyPr>
          <a:lstStyle/>
          <a:p>
            <a:pPr algn="ctr"/>
            <a:r>
              <a:rPr kumimoji="1" lang="ja-JP" altLang="en-US" b="1" dirty="0">
                <a:solidFill>
                  <a:schemeClr val="bg1"/>
                </a:solidFill>
                <a:latin typeface="Meiryo UI" panose="020B0604030504040204" pitchFamily="50" charset="-128"/>
                <a:ea typeface="Meiryo UI" panose="020B0604030504040204" pitchFamily="50" charset="-128"/>
              </a:rPr>
              <a:t>このような交差点での主な注意事項</a:t>
            </a:r>
          </a:p>
        </p:txBody>
      </p:sp>
      <p:sp>
        <p:nvSpPr>
          <p:cNvPr id="2" name="テキスト ボックス 1">
            <a:extLst>
              <a:ext uri="{FF2B5EF4-FFF2-40B4-BE49-F238E27FC236}">
                <a16:creationId xmlns:a16="http://schemas.microsoft.com/office/drawing/2014/main" id="{840D2D1E-708E-393E-60B9-6BBA0D6BB29E}"/>
              </a:ext>
            </a:extLst>
          </p:cNvPr>
          <p:cNvSpPr txBox="1"/>
          <p:nvPr/>
        </p:nvSpPr>
        <p:spPr>
          <a:xfrm>
            <a:off x="5313040" y="791312"/>
            <a:ext cx="998044" cy="369332"/>
          </a:xfrm>
          <a:prstGeom prst="rect">
            <a:avLst/>
          </a:prstGeom>
          <a:noFill/>
          <a:ln w="28575">
            <a:solidFill>
              <a:schemeClr val="tx1"/>
            </a:solidFill>
          </a:ln>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動　画</a:t>
            </a:r>
          </a:p>
        </p:txBody>
      </p:sp>
      <p:sp>
        <p:nvSpPr>
          <p:cNvPr id="5" name="テキスト ボックス 4">
            <a:extLst>
              <a:ext uri="{FF2B5EF4-FFF2-40B4-BE49-F238E27FC236}">
                <a16:creationId xmlns:a16="http://schemas.microsoft.com/office/drawing/2014/main" id="{C1AC8897-5C59-3ECE-3C8A-15A44541EEA0}"/>
              </a:ext>
            </a:extLst>
          </p:cNvPr>
          <p:cNvSpPr txBox="1"/>
          <p:nvPr/>
        </p:nvSpPr>
        <p:spPr>
          <a:xfrm>
            <a:off x="6900676" y="980728"/>
            <a:ext cx="1142596" cy="369332"/>
          </a:xfrm>
          <a:prstGeom prst="rect">
            <a:avLst/>
          </a:prstGeom>
          <a:solidFill>
            <a:schemeClr val="bg1"/>
          </a:solidFill>
          <a:ln w="28575">
            <a:solidFill>
              <a:schemeClr val="tx1"/>
            </a:solidFill>
          </a:ln>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事故概要</a:t>
            </a:r>
          </a:p>
        </p:txBody>
      </p:sp>
    </p:spTree>
    <p:extLst>
      <p:ext uri="{BB962C8B-B14F-4D97-AF65-F5344CB8AC3E}">
        <p14:creationId xmlns:p14="http://schemas.microsoft.com/office/powerpoint/2010/main" val="36672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84003AB5-AA28-E8D4-FA39-EF7D77B0B342}"/>
              </a:ext>
            </a:extLst>
          </p:cNvPr>
          <p:cNvSpPr>
            <a:spLocks noGrp="1"/>
          </p:cNvSpPr>
          <p:nvPr>
            <p:ph type="sldNum" sz="quarter" idx="12"/>
          </p:nvPr>
        </p:nvSpPr>
        <p:spPr>
          <a:xfrm>
            <a:off x="7545288" y="6525344"/>
            <a:ext cx="2311400" cy="476250"/>
          </a:xfrm>
        </p:spPr>
        <p:txBody>
          <a:bodyPr/>
          <a:lstStyle/>
          <a:p>
            <a:pPr>
              <a:defRPr/>
            </a:pPr>
            <a:fld id="{2AED456C-7202-4694-B899-3B8FA6BC065B}" type="slidenum">
              <a:rPr lang="en-US" altLang="ja-JP" smtClean="0"/>
              <a:pPr>
                <a:defRPr/>
              </a:pPr>
              <a:t>5</a:t>
            </a:fld>
            <a:endParaRPr lang="en-US" altLang="ja-JP" dirty="0"/>
          </a:p>
          <a:p>
            <a:pPr>
              <a:defRPr/>
            </a:pPr>
            <a:endParaRPr lang="en-US" altLang="ja-JP" dirty="0"/>
          </a:p>
        </p:txBody>
      </p:sp>
      <p:sp>
        <p:nvSpPr>
          <p:cNvPr id="9" name="タイトル 1">
            <a:extLst>
              <a:ext uri="{FF2B5EF4-FFF2-40B4-BE49-F238E27FC236}">
                <a16:creationId xmlns:a16="http://schemas.microsoft.com/office/drawing/2014/main" id="{15F1F4BD-C4D6-18D9-DB84-CF4CD66CF38E}"/>
              </a:ext>
            </a:extLst>
          </p:cNvPr>
          <p:cNvSpPr txBox="1">
            <a:spLocks/>
          </p:cNvSpPr>
          <p:nvPr/>
        </p:nvSpPr>
        <p:spPr>
          <a:xfrm>
            <a:off x="0" y="0"/>
            <a:ext cx="7424438" cy="476250"/>
          </a:xfrm>
          <a:prstGeom prst="rect">
            <a:avLst/>
          </a:prstGeom>
        </p:spPr>
        <p:txBody>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r>
              <a:rPr lang="ja-JP" altLang="en-US" sz="2800" kern="0" dirty="0">
                <a:latin typeface="+mj-ea"/>
              </a:rPr>
              <a:t>４．信号機のない交差点での衝突事故事例②</a:t>
            </a:r>
          </a:p>
        </p:txBody>
      </p:sp>
      <p:sp>
        <p:nvSpPr>
          <p:cNvPr id="14" name="テキスト ボックス 13">
            <a:extLst>
              <a:ext uri="{FF2B5EF4-FFF2-40B4-BE49-F238E27FC236}">
                <a16:creationId xmlns:a16="http://schemas.microsoft.com/office/drawing/2014/main" id="{99A783B1-97B3-64B5-A7FC-3CD479090962}"/>
              </a:ext>
            </a:extLst>
          </p:cNvPr>
          <p:cNvSpPr txBox="1"/>
          <p:nvPr/>
        </p:nvSpPr>
        <p:spPr>
          <a:xfrm>
            <a:off x="406292" y="4775087"/>
            <a:ext cx="4239282" cy="1908215"/>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・事故現場は、大型スーパーが隣接する、信号機</a:t>
            </a:r>
            <a:endParaRPr kumimoji="1" lang="en-US" altLang="ja-JP" sz="1600" dirty="0">
              <a:latin typeface="Meiryo UI" panose="020B0604030504040204" pitchFamily="50" charset="-128"/>
              <a:ea typeface="Meiryo UI" panose="020B0604030504040204" pitchFamily="50" charset="-128"/>
            </a:endParaRPr>
          </a:p>
          <a:p>
            <a:pPr algn="just"/>
            <a:r>
              <a:rPr lang="ja-JP" altLang="en-US" sz="1600" dirty="0">
                <a:solidFill>
                  <a:srgbClr val="000000"/>
                </a:solidFill>
                <a:latin typeface="Meiryo UI" panose="020B0604030504040204" pitchFamily="50" charset="-128"/>
                <a:ea typeface="Meiryo UI" panose="020B0604030504040204" pitchFamily="50" charset="-128"/>
              </a:rPr>
              <a:t> </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のない住宅街の交差点</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algn="just"/>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algn="just"/>
            <a:r>
              <a:rPr kumimoji="1" lang="ja-JP" altLang="en-US" sz="1600" dirty="0">
                <a:latin typeface="Meiryo UI" panose="020B0604030504040204" pitchFamily="50" charset="-128"/>
                <a:ea typeface="Meiryo UI" panose="020B0604030504040204" pitchFamily="50" charset="-128"/>
              </a:rPr>
              <a:t>・当該交差点を直進にて進入</a:t>
            </a:r>
            <a:endParaRPr kumimoji="1" lang="en-US" altLang="ja-JP" sz="1600" dirty="0">
              <a:latin typeface="Meiryo UI" panose="020B0604030504040204" pitchFamily="50" charset="-128"/>
              <a:ea typeface="Meiryo UI" panose="020B0604030504040204" pitchFamily="50" charset="-128"/>
            </a:endParaRPr>
          </a:p>
          <a:p>
            <a:pPr algn="just"/>
            <a:endParaRPr kumimoji="1" lang="en-US" altLang="ja-JP" sz="11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・対向車とすれ違った直後に、右側から横断してき</a:t>
            </a:r>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　た自転車に気付くのが遅れ衝突</a:t>
            </a:r>
            <a:endParaRPr kumimoji="1" lang="ja-JP" altLang="en-US" sz="1800"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36909B9C-5B91-17DC-28E5-E273B5824F35}"/>
              </a:ext>
            </a:extLst>
          </p:cNvPr>
          <p:cNvSpPr txBox="1"/>
          <p:nvPr/>
        </p:nvSpPr>
        <p:spPr>
          <a:xfrm>
            <a:off x="4880993" y="4725144"/>
            <a:ext cx="4752528" cy="1754326"/>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kumimoji="1" lang="en-US" altLang="ja-JP" sz="1800" b="1" dirty="0">
              <a:latin typeface="Meiryo UI" panose="020B0604030504040204" pitchFamily="50" charset="-128"/>
              <a:ea typeface="Meiryo UI" panose="020B0604030504040204" pitchFamily="50" charset="-128"/>
            </a:endParaRPr>
          </a:p>
          <a:p>
            <a:pPr algn="just"/>
            <a:r>
              <a:rPr kumimoji="1" lang="ja-JP" altLang="en-US" sz="1800" b="1" dirty="0">
                <a:latin typeface="Meiryo UI" panose="020B0604030504040204" pitchFamily="50" charset="-128"/>
                <a:ea typeface="Meiryo UI" panose="020B0604030504040204" pitchFamily="50" charset="-128"/>
              </a:rPr>
              <a:t>・交差点付近の状況等を注視（大型スーパー</a:t>
            </a:r>
            <a:endParaRPr kumimoji="1" lang="en-US" altLang="ja-JP" sz="1800" b="1" dirty="0">
              <a:latin typeface="Meiryo UI" panose="020B0604030504040204" pitchFamily="50" charset="-128"/>
              <a:ea typeface="Meiryo UI" panose="020B0604030504040204" pitchFamily="50" charset="-128"/>
            </a:endParaRPr>
          </a:p>
          <a:p>
            <a:pPr marL="176213" indent="-176213" algn="just"/>
            <a:r>
              <a:rPr kumimoji="1" lang="ja-JP" altLang="en-US" sz="1800" b="1" dirty="0">
                <a:latin typeface="Meiryo UI" panose="020B0604030504040204" pitchFamily="50" charset="-128"/>
                <a:ea typeface="Meiryo UI" panose="020B0604030504040204" pitchFamily="50" charset="-128"/>
              </a:rPr>
              <a:t>　等）し、（買物客等の）横断者</a:t>
            </a: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がいる「かもし</a:t>
            </a:r>
            <a:endParaRPr kumimoji="1" lang="en-US" altLang="ja-JP"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76213" indent="-176213" algn="just"/>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れない」と</a:t>
            </a:r>
            <a:r>
              <a:rPr kumimoji="1" lang="ja-JP" altLang="en-US" sz="1800" b="1" dirty="0">
                <a:latin typeface="Meiryo UI" panose="020B0604030504040204" pitchFamily="50" charset="-128"/>
                <a:ea typeface="Meiryo UI" panose="020B0604030504040204" pitchFamily="50" charset="-128"/>
              </a:rPr>
              <a:t>想定した「かもしれない運転」を心掛る</a:t>
            </a:r>
            <a:endParaRPr kumimoji="1" lang="en-US" altLang="ja-JP" sz="1800" b="1" dirty="0">
              <a:latin typeface="Meiryo UI" panose="020B0604030504040204" pitchFamily="50" charset="-128"/>
              <a:ea typeface="Meiryo UI" panose="020B0604030504040204" pitchFamily="50" charset="-128"/>
            </a:endParaRPr>
          </a:p>
          <a:p>
            <a:pPr algn="just"/>
            <a:r>
              <a:rPr kumimoji="1" lang="ja-JP" altLang="en-US" sz="1800" b="1" dirty="0">
                <a:latin typeface="Meiryo UI" panose="020B0604030504040204" pitchFamily="50" charset="-128"/>
                <a:ea typeface="Meiryo UI" panose="020B0604030504040204" pitchFamily="50" charset="-128"/>
              </a:rPr>
              <a:t>・カーブミラーの設置があることから、カーブミ</a:t>
            </a:r>
            <a:endParaRPr lang="en-US" altLang="ja-JP" b="1" dirty="0">
              <a:latin typeface="Meiryo UI" panose="020B0604030504040204" pitchFamily="50" charset="-128"/>
              <a:ea typeface="Meiryo UI" panose="020B0604030504040204" pitchFamily="50" charset="-128"/>
            </a:endParaRPr>
          </a:p>
          <a:p>
            <a:pPr algn="just"/>
            <a:r>
              <a:rPr kumimoji="1" lang="ja-JP" altLang="en-US" sz="1800" b="1" dirty="0">
                <a:latin typeface="Meiryo UI" panose="020B0604030504040204" pitchFamily="50" charset="-128"/>
                <a:ea typeface="Meiryo UI" panose="020B0604030504040204" pitchFamily="50" charset="-128"/>
              </a:rPr>
              <a:t>　ラーも活用する</a:t>
            </a:r>
            <a:endParaRPr kumimoji="1" lang="en-US" altLang="ja-JP" sz="1800" b="1" dirty="0">
              <a:latin typeface="Meiryo UI" panose="020B0604030504040204" pitchFamily="50" charset="-128"/>
              <a:ea typeface="Meiryo UI" panose="020B0604030504040204" pitchFamily="50" charset="-128"/>
            </a:endParaRPr>
          </a:p>
        </p:txBody>
      </p:sp>
      <p:pic>
        <p:nvPicPr>
          <p:cNvPr id="3" name="メディア4-1">
            <a:hlinkClick r:id="" action="ppaction://media"/>
            <a:extLst>
              <a:ext uri="{FF2B5EF4-FFF2-40B4-BE49-F238E27FC236}">
                <a16:creationId xmlns:a16="http://schemas.microsoft.com/office/drawing/2014/main" id="{5A7F7498-3F9A-0851-7E0A-C5EBB5C16B1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5083" r="25051" b="50452"/>
          <a:stretch/>
        </p:blipFill>
        <p:spPr>
          <a:xfrm>
            <a:off x="1748643" y="625407"/>
            <a:ext cx="6372709" cy="3561733"/>
          </a:xfrm>
          <a:prstGeom prst="rect">
            <a:avLst/>
          </a:prstGeom>
        </p:spPr>
      </p:pic>
      <p:sp>
        <p:nvSpPr>
          <p:cNvPr id="15" name="テキスト ボックス 14">
            <a:extLst>
              <a:ext uri="{FF2B5EF4-FFF2-40B4-BE49-F238E27FC236}">
                <a16:creationId xmlns:a16="http://schemas.microsoft.com/office/drawing/2014/main" id="{508E867C-3436-CFEC-1CE8-33EA3E310DA1}"/>
              </a:ext>
            </a:extLst>
          </p:cNvPr>
          <p:cNvSpPr txBox="1"/>
          <p:nvPr/>
        </p:nvSpPr>
        <p:spPr>
          <a:xfrm>
            <a:off x="4880992" y="4581128"/>
            <a:ext cx="3744416" cy="369332"/>
          </a:xfrm>
          <a:prstGeom prst="rect">
            <a:avLst/>
          </a:prstGeom>
          <a:solidFill>
            <a:srgbClr val="FF0000"/>
          </a:solidFill>
          <a:ln w="28575">
            <a:solidFill>
              <a:srgbClr val="FF0000"/>
            </a:solidFill>
          </a:ln>
        </p:spPr>
        <p:txBody>
          <a:bodyPr wrap="square" rtlCol="0">
            <a:spAutoFit/>
          </a:bodyPr>
          <a:lstStyle/>
          <a:p>
            <a:pPr algn="ctr"/>
            <a:r>
              <a:rPr kumimoji="1" lang="ja-JP" altLang="en-US" b="1" dirty="0">
                <a:solidFill>
                  <a:schemeClr val="bg1"/>
                </a:solidFill>
                <a:latin typeface="Meiryo UI" panose="020B0604030504040204" pitchFamily="50" charset="-128"/>
                <a:ea typeface="Meiryo UI" panose="020B0604030504040204" pitchFamily="50" charset="-128"/>
              </a:rPr>
              <a:t>このような交差点での主な注意事項</a:t>
            </a:r>
          </a:p>
        </p:txBody>
      </p:sp>
      <p:sp>
        <p:nvSpPr>
          <p:cNvPr id="4" name="テキスト ボックス 3">
            <a:extLst>
              <a:ext uri="{FF2B5EF4-FFF2-40B4-BE49-F238E27FC236}">
                <a16:creationId xmlns:a16="http://schemas.microsoft.com/office/drawing/2014/main" id="{56BB5635-BD1F-A886-05E2-5F9D0408F382}"/>
              </a:ext>
            </a:extLst>
          </p:cNvPr>
          <p:cNvSpPr txBox="1"/>
          <p:nvPr/>
        </p:nvSpPr>
        <p:spPr>
          <a:xfrm>
            <a:off x="6515692" y="817996"/>
            <a:ext cx="998044" cy="369332"/>
          </a:xfrm>
          <a:prstGeom prst="rect">
            <a:avLst/>
          </a:prstGeom>
          <a:noFill/>
          <a:ln w="28575">
            <a:solidFill>
              <a:schemeClr val="tx1"/>
            </a:solidFill>
          </a:ln>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動　画</a:t>
            </a:r>
          </a:p>
        </p:txBody>
      </p:sp>
      <p:sp>
        <p:nvSpPr>
          <p:cNvPr id="13" name="テキスト ボックス 12">
            <a:extLst>
              <a:ext uri="{FF2B5EF4-FFF2-40B4-BE49-F238E27FC236}">
                <a16:creationId xmlns:a16="http://schemas.microsoft.com/office/drawing/2014/main" id="{EA81C2D3-EE6A-7AEB-6306-BD452A1EC8E3}"/>
              </a:ext>
            </a:extLst>
          </p:cNvPr>
          <p:cNvSpPr txBox="1"/>
          <p:nvPr/>
        </p:nvSpPr>
        <p:spPr>
          <a:xfrm>
            <a:off x="406291" y="4581128"/>
            <a:ext cx="1142596" cy="369332"/>
          </a:xfrm>
          <a:prstGeom prst="rect">
            <a:avLst/>
          </a:prstGeom>
          <a:solidFill>
            <a:schemeClr val="bg1"/>
          </a:solidFill>
          <a:ln w="28575">
            <a:solidFill>
              <a:schemeClr val="tx1"/>
            </a:solidFill>
          </a:ln>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事故概要</a:t>
            </a:r>
          </a:p>
        </p:txBody>
      </p:sp>
    </p:spTree>
    <p:extLst>
      <p:ext uri="{BB962C8B-B14F-4D97-AF65-F5344CB8AC3E}">
        <p14:creationId xmlns:p14="http://schemas.microsoft.com/office/powerpoint/2010/main" val="399866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0368"/>
            <a:ext cx="7452309" cy="476250"/>
          </a:xfrm>
        </p:spPr>
        <p:txBody>
          <a:bodyPr/>
          <a:lstStyle/>
          <a:p>
            <a:r>
              <a:rPr kumimoji="1" lang="ja-JP" altLang="en-US" dirty="0">
                <a:latin typeface="+mj-ea"/>
              </a:rPr>
              <a:t>５．信号機のある交差点での衝突事故事例</a:t>
            </a:r>
          </a:p>
        </p:txBody>
      </p:sp>
      <p:sp>
        <p:nvSpPr>
          <p:cNvPr id="6" name="スライド番号プレースホルダー 5">
            <a:extLst>
              <a:ext uri="{FF2B5EF4-FFF2-40B4-BE49-F238E27FC236}">
                <a16:creationId xmlns:a16="http://schemas.microsoft.com/office/drawing/2014/main" id="{BBED6BF7-6E2A-E58F-569E-A4EA9060532E}"/>
              </a:ext>
            </a:extLst>
          </p:cNvPr>
          <p:cNvSpPr>
            <a:spLocks noGrp="1"/>
          </p:cNvSpPr>
          <p:nvPr>
            <p:ph type="sldNum" sz="quarter" idx="12"/>
          </p:nvPr>
        </p:nvSpPr>
        <p:spPr>
          <a:xfrm>
            <a:off x="7562883" y="6561038"/>
            <a:ext cx="2311400" cy="476250"/>
          </a:xfrm>
        </p:spPr>
        <p:txBody>
          <a:bodyPr/>
          <a:lstStyle/>
          <a:p>
            <a:pPr>
              <a:defRPr/>
            </a:pPr>
            <a:fld id="{2AED456C-7202-4694-B899-3B8FA6BC065B}" type="slidenum">
              <a:rPr lang="en-US" altLang="ja-JP" smtClean="0"/>
              <a:pPr>
                <a:defRPr/>
              </a:pPr>
              <a:t>6</a:t>
            </a:fld>
            <a:endParaRPr lang="en-US" altLang="ja-JP" dirty="0"/>
          </a:p>
          <a:p>
            <a:pPr>
              <a:defRPr/>
            </a:pPr>
            <a:endParaRPr lang="en-US" altLang="ja-JP" dirty="0"/>
          </a:p>
        </p:txBody>
      </p:sp>
      <p:sp>
        <p:nvSpPr>
          <p:cNvPr id="9" name="テキスト ボックス 8">
            <a:extLst>
              <a:ext uri="{FF2B5EF4-FFF2-40B4-BE49-F238E27FC236}">
                <a16:creationId xmlns:a16="http://schemas.microsoft.com/office/drawing/2014/main" id="{7D224783-E44E-56AF-2F58-AF2B941F8145}"/>
              </a:ext>
            </a:extLst>
          </p:cNvPr>
          <p:cNvSpPr txBox="1"/>
          <p:nvPr/>
        </p:nvSpPr>
        <p:spPr>
          <a:xfrm>
            <a:off x="6988239" y="1711631"/>
            <a:ext cx="2689278" cy="1692771"/>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・事故現場は、住宅街の信号</a:t>
            </a:r>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　機のある交差点</a:t>
            </a:r>
            <a:endParaRPr kumimoji="1" lang="en-US" altLang="ja-JP" sz="1600" dirty="0">
              <a:latin typeface="Meiryo UI" panose="020B0604030504040204" pitchFamily="50" charset="-128"/>
              <a:ea typeface="Meiryo UI" panose="020B0604030504040204" pitchFamily="50" charset="-128"/>
            </a:endParaRPr>
          </a:p>
          <a:p>
            <a:pPr algn="just"/>
            <a:endParaRPr kumimoji="1" lang="en-US" altLang="ja-JP" sz="11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・当該交差点を直進にて進入</a:t>
            </a:r>
            <a:endParaRPr kumimoji="1" lang="en-US" altLang="ja-JP" sz="1600" dirty="0">
              <a:latin typeface="Meiryo UI" panose="020B0604030504040204" pitchFamily="50" charset="-128"/>
              <a:ea typeface="Meiryo UI" panose="020B0604030504040204" pitchFamily="50" charset="-128"/>
            </a:endParaRPr>
          </a:p>
          <a:p>
            <a:pPr algn="just"/>
            <a:endParaRPr kumimoji="1" lang="en-US" altLang="ja-JP" sz="11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・右折してきた</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対向車と衝突</a:t>
            </a:r>
            <a:endParaRPr kumimoji="1" lang="ja-JP" altLang="en-US" sz="18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3D1D9E50-915C-C343-73D9-D08F321E1BEE}"/>
              </a:ext>
            </a:extLst>
          </p:cNvPr>
          <p:cNvSpPr txBox="1"/>
          <p:nvPr/>
        </p:nvSpPr>
        <p:spPr>
          <a:xfrm>
            <a:off x="90589" y="5517232"/>
            <a:ext cx="8678836" cy="646331"/>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kumimoji="1" lang="en-US" altLang="ja-JP" sz="1800" b="1" dirty="0">
              <a:latin typeface="Meiryo UI" panose="020B0604030504040204" pitchFamily="50" charset="-128"/>
              <a:ea typeface="Meiryo UI" panose="020B0604030504040204" pitchFamily="50" charset="-128"/>
            </a:endParaRPr>
          </a:p>
          <a:p>
            <a:pPr algn="just"/>
            <a:r>
              <a:rPr kumimoji="1" lang="ja-JP" altLang="en-US" sz="1800" b="1" dirty="0">
                <a:latin typeface="Meiryo UI" panose="020B0604030504040204" pitchFamily="50" charset="-128"/>
                <a:ea typeface="Meiryo UI" panose="020B0604030504040204" pitchFamily="50" charset="-128"/>
              </a:rPr>
              <a:t>・対向車が右折などで飛び出しくる「かもしれない」と想定した「かもしれない運転」を心掛ける</a:t>
            </a:r>
            <a:endParaRPr lang="en-US" altLang="ja-JP" b="1"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4242547A-C85F-6F7C-742C-15DD6615A58A}"/>
              </a:ext>
            </a:extLst>
          </p:cNvPr>
          <p:cNvSpPr txBox="1"/>
          <p:nvPr/>
        </p:nvSpPr>
        <p:spPr>
          <a:xfrm>
            <a:off x="98845" y="5339232"/>
            <a:ext cx="3744416" cy="369332"/>
          </a:xfrm>
          <a:prstGeom prst="rect">
            <a:avLst/>
          </a:prstGeom>
          <a:solidFill>
            <a:srgbClr val="FF0000"/>
          </a:solidFill>
          <a:ln w="28575">
            <a:solidFill>
              <a:srgbClr val="FF0000"/>
            </a:solidFill>
          </a:ln>
        </p:spPr>
        <p:txBody>
          <a:bodyPr wrap="square" rtlCol="0">
            <a:spAutoFit/>
          </a:bodyPr>
          <a:lstStyle/>
          <a:p>
            <a:pPr algn="ctr"/>
            <a:r>
              <a:rPr kumimoji="1" lang="ja-JP" altLang="en-US" b="1" dirty="0">
                <a:solidFill>
                  <a:schemeClr val="bg1"/>
                </a:solidFill>
                <a:latin typeface="Meiryo UI" panose="020B0604030504040204" pitchFamily="50" charset="-128"/>
                <a:ea typeface="Meiryo UI" panose="020B0604030504040204" pitchFamily="50" charset="-128"/>
              </a:rPr>
              <a:t>このような交差点での主な注意事項</a:t>
            </a:r>
          </a:p>
        </p:txBody>
      </p:sp>
      <p:pic>
        <p:nvPicPr>
          <p:cNvPr id="5" name="メディア5-1">
            <a:hlinkClick r:id="" action="ppaction://media"/>
            <a:extLst>
              <a:ext uri="{FF2B5EF4-FFF2-40B4-BE49-F238E27FC236}">
                <a16:creationId xmlns:a16="http://schemas.microsoft.com/office/drawing/2014/main" id="{D1BD3DAB-067C-53C4-AEA2-63B2A977B9B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5082" t="24536" r="25488" b="19438"/>
          <a:stretch/>
        </p:blipFill>
        <p:spPr>
          <a:xfrm>
            <a:off x="174444" y="603018"/>
            <a:ext cx="6714897" cy="4281215"/>
          </a:xfrm>
          <a:prstGeom prst="rect">
            <a:avLst/>
          </a:prstGeom>
        </p:spPr>
      </p:pic>
      <p:sp>
        <p:nvSpPr>
          <p:cNvPr id="4" name="テキスト ボックス 3">
            <a:extLst>
              <a:ext uri="{FF2B5EF4-FFF2-40B4-BE49-F238E27FC236}">
                <a16:creationId xmlns:a16="http://schemas.microsoft.com/office/drawing/2014/main" id="{3C1EC5FC-F342-706D-C71E-6B98B73134D2}"/>
              </a:ext>
            </a:extLst>
          </p:cNvPr>
          <p:cNvSpPr txBox="1"/>
          <p:nvPr/>
        </p:nvSpPr>
        <p:spPr>
          <a:xfrm>
            <a:off x="5313040" y="1206938"/>
            <a:ext cx="998044" cy="369332"/>
          </a:xfrm>
          <a:prstGeom prst="rect">
            <a:avLst/>
          </a:prstGeom>
          <a:noFill/>
          <a:ln w="28575">
            <a:solidFill>
              <a:schemeClr val="tx1"/>
            </a:solidFill>
          </a:ln>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動　画</a:t>
            </a:r>
          </a:p>
        </p:txBody>
      </p:sp>
      <p:sp>
        <p:nvSpPr>
          <p:cNvPr id="7" name="テキスト ボックス 6">
            <a:extLst>
              <a:ext uri="{FF2B5EF4-FFF2-40B4-BE49-F238E27FC236}">
                <a16:creationId xmlns:a16="http://schemas.microsoft.com/office/drawing/2014/main" id="{ADFE2F2B-E506-7C73-6E09-7394026AD0A1}"/>
              </a:ext>
            </a:extLst>
          </p:cNvPr>
          <p:cNvSpPr txBox="1"/>
          <p:nvPr/>
        </p:nvSpPr>
        <p:spPr>
          <a:xfrm>
            <a:off x="6991585" y="1526965"/>
            <a:ext cx="1142596" cy="369332"/>
          </a:xfrm>
          <a:prstGeom prst="rect">
            <a:avLst/>
          </a:prstGeom>
          <a:solidFill>
            <a:schemeClr val="bg1"/>
          </a:solidFill>
          <a:ln w="28575">
            <a:solidFill>
              <a:schemeClr val="tx1"/>
            </a:solidFill>
          </a:ln>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事故概要</a:t>
            </a:r>
          </a:p>
        </p:txBody>
      </p:sp>
    </p:spTree>
    <p:extLst>
      <p:ext uri="{BB962C8B-B14F-4D97-AF65-F5344CB8AC3E}">
        <p14:creationId xmlns:p14="http://schemas.microsoft.com/office/powerpoint/2010/main" val="13187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8193360" cy="476250"/>
          </a:xfrm>
          <a:prstGeom prst="rect">
            <a:avLst/>
          </a:prstGeom>
        </p:spPr>
        <p:txBody>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r>
              <a:rPr lang="ja-JP" altLang="en-US" sz="2800" kern="0" dirty="0">
                <a:latin typeface="+mj-ea"/>
              </a:rPr>
              <a:t>６．夜間の見通しが悪い道路走行時の衝突事故事例</a:t>
            </a:r>
          </a:p>
        </p:txBody>
      </p:sp>
      <p:sp>
        <p:nvSpPr>
          <p:cNvPr id="6" name="スライド番号プレースホルダー 5">
            <a:extLst>
              <a:ext uri="{FF2B5EF4-FFF2-40B4-BE49-F238E27FC236}">
                <a16:creationId xmlns:a16="http://schemas.microsoft.com/office/drawing/2014/main" id="{C32BB54B-501D-7497-D66B-E2B6FF3739D0}"/>
              </a:ext>
            </a:extLst>
          </p:cNvPr>
          <p:cNvSpPr>
            <a:spLocks noGrp="1"/>
          </p:cNvSpPr>
          <p:nvPr>
            <p:ph type="sldNum" sz="quarter" idx="12"/>
          </p:nvPr>
        </p:nvSpPr>
        <p:spPr>
          <a:xfrm>
            <a:off x="7622397" y="6540500"/>
            <a:ext cx="2311400" cy="476250"/>
          </a:xfrm>
        </p:spPr>
        <p:txBody>
          <a:bodyPr/>
          <a:lstStyle/>
          <a:p>
            <a:pPr>
              <a:defRPr/>
            </a:pPr>
            <a:fld id="{D5D97C0C-8254-4D06-8C28-31F94148B1E1}" type="slidenum">
              <a:rPr lang="en-US" altLang="ja-JP" smtClean="0"/>
              <a:pPr>
                <a:defRPr/>
              </a:pPr>
              <a:t>7</a:t>
            </a:fld>
            <a:endParaRPr lang="en-US" altLang="ja-JP" dirty="0"/>
          </a:p>
        </p:txBody>
      </p:sp>
      <p:sp>
        <p:nvSpPr>
          <p:cNvPr id="11" name="テキスト ボックス 10">
            <a:extLst>
              <a:ext uri="{FF2B5EF4-FFF2-40B4-BE49-F238E27FC236}">
                <a16:creationId xmlns:a16="http://schemas.microsoft.com/office/drawing/2014/main" id="{766B7BD7-D55A-65E7-ABC9-8A8FD8ED0469}"/>
              </a:ext>
            </a:extLst>
          </p:cNvPr>
          <p:cNvSpPr txBox="1"/>
          <p:nvPr/>
        </p:nvSpPr>
        <p:spPr>
          <a:xfrm>
            <a:off x="216877" y="4815225"/>
            <a:ext cx="3872028" cy="1661993"/>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・事故現場は、直線の幹線道路</a:t>
            </a:r>
            <a:endParaRPr kumimoji="1" lang="en-US" altLang="ja-JP" sz="1600" dirty="0">
              <a:latin typeface="Meiryo UI" panose="020B0604030504040204" pitchFamily="50" charset="-128"/>
              <a:ea typeface="Meiryo UI" panose="020B0604030504040204" pitchFamily="50" charset="-128"/>
            </a:endParaRPr>
          </a:p>
          <a:p>
            <a:pPr algn="just"/>
            <a:endParaRPr kumimoji="1" lang="en-US" altLang="ja-JP" sz="11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・当該道路の第２走行車線を直進にて走行</a:t>
            </a:r>
            <a:endParaRPr kumimoji="1" lang="en-US" altLang="ja-JP" sz="1600" dirty="0">
              <a:latin typeface="Meiryo UI" panose="020B0604030504040204" pitchFamily="50" charset="-128"/>
              <a:ea typeface="Meiryo UI" panose="020B0604030504040204" pitchFamily="50" charset="-128"/>
            </a:endParaRPr>
          </a:p>
          <a:p>
            <a:pPr algn="just"/>
            <a:endParaRPr kumimoji="1" lang="en-US" altLang="ja-JP" sz="11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・前方右側の駐車場より、当該道路に出てき</a:t>
            </a:r>
            <a:endParaRPr kumimoji="1" lang="en-US" altLang="ja-JP" sz="16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　たトラックと衝突</a:t>
            </a:r>
            <a:endParaRPr kumimoji="1" lang="ja-JP" altLang="en-US" sz="18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2254306D-2C45-8581-609B-843DF0771E06}"/>
              </a:ext>
            </a:extLst>
          </p:cNvPr>
          <p:cNvSpPr txBox="1"/>
          <p:nvPr/>
        </p:nvSpPr>
        <p:spPr>
          <a:xfrm>
            <a:off x="4448944" y="4845726"/>
            <a:ext cx="5400600" cy="1677382"/>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kumimoji="1" lang="en-US" altLang="ja-JP" sz="1800" b="1" dirty="0">
              <a:latin typeface="Meiryo UI" panose="020B0604030504040204" pitchFamily="50" charset="-128"/>
              <a:ea typeface="Meiryo UI" panose="020B0604030504040204" pitchFamily="50" charset="-128"/>
            </a:endParaRPr>
          </a:p>
          <a:p>
            <a:pPr marL="87313" indent="-87313" algn="just"/>
            <a:r>
              <a:rPr kumimoji="1" lang="ja-JP" altLang="en-US" sz="1700" b="1" dirty="0">
                <a:latin typeface="Meiryo UI" panose="020B0604030504040204" pitchFamily="50" charset="-128"/>
                <a:ea typeface="Meiryo UI" panose="020B0604030504040204" pitchFamily="50" charset="-128"/>
              </a:rPr>
              <a:t>・見通しの良い直線道路でも側道から車両等出てくる「かも　しれない」と想定した「かもしれない運転」を心掛ける</a:t>
            </a:r>
            <a:endParaRPr kumimoji="1" lang="en-US" altLang="ja-JP" sz="1700" b="1" dirty="0">
              <a:latin typeface="Meiryo UI" panose="020B0604030504040204" pitchFamily="50" charset="-128"/>
              <a:ea typeface="Meiryo UI" panose="020B0604030504040204" pitchFamily="50" charset="-128"/>
            </a:endParaRPr>
          </a:p>
          <a:p>
            <a:pPr marL="87313" indent="-87313" algn="just"/>
            <a:r>
              <a:rPr kumimoji="1" lang="ja-JP" altLang="en-US" sz="1700" b="1" dirty="0">
                <a:latin typeface="Meiryo UI" panose="020B0604030504040204" pitchFamily="50" charset="-128"/>
                <a:ea typeface="Meiryo UI" panose="020B0604030504040204" pitchFamily="50" charset="-128"/>
              </a:rPr>
              <a:t>・街灯が少ない暗い道路等を走行する時は、対向車や先　行車がいない場合、ハイビームにすることで車両等を遠くから発見することができることから、ハイビームを活用する</a:t>
            </a:r>
            <a:endParaRPr kumimoji="1" lang="en-US" altLang="ja-JP" sz="17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4" name="メディア6-1">
            <a:hlinkClick r:id="" action="ppaction://media"/>
            <a:extLst>
              <a:ext uri="{FF2B5EF4-FFF2-40B4-BE49-F238E27FC236}">
                <a16:creationId xmlns:a16="http://schemas.microsoft.com/office/drawing/2014/main" id="{7462B960-BB94-4FD8-2F79-E6A7BFC5AB0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5083" r="25488" b="51744"/>
          <a:stretch/>
        </p:blipFill>
        <p:spPr>
          <a:xfrm>
            <a:off x="1647594" y="626838"/>
            <a:ext cx="6610812" cy="3630214"/>
          </a:xfrm>
          <a:prstGeom prst="rect">
            <a:avLst/>
          </a:prstGeom>
        </p:spPr>
      </p:pic>
      <p:sp>
        <p:nvSpPr>
          <p:cNvPr id="12" name="テキスト ボックス 11">
            <a:extLst>
              <a:ext uri="{FF2B5EF4-FFF2-40B4-BE49-F238E27FC236}">
                <a16:creationId xmlns:a16="http://schemas.microsoft.com/office/drawing/2014/main" id="{92B0A40D-6F56-E760-AC15-F78E7B5537B4}"/>
              </a:ext>
            </a:extLst>
          </p:cNvPr>
          <p:cNvSpPr txBox="1"/>
          <p:nvPr/>
        </p:nvSpPr>
        <p:spPr>
          <a:xfrm>
            <a:off x="4448944" y="4646785"/>
            <a:ext cx="4104455" cy="369332"/>
          </a:xfrm>
          <a:prstGeom prst="rect">
            <a:avLst/>
          </a:prstGeom>
          <a:solidFill>
            <a:srgbClr val="FF0000"/>
          </a:solidFill>
          <a:ln w="28575">
            <a:solidFill>
              <a:srgbClr val="FF0000"/>
            </a:solidFill>
          </a:ln>
        </p:spPr>
        <p:txBody>
          <a:bodyPr wrap="square" rtlCol="0">
            <a:spAutoFit/>
          </a:bodyPr>
          <a:lstStyle/>
          <a:p>
            <a:pPr algn="ctr"/>
            <a:r>
              <a:rPr kumimoji="1" lang="ja-JP" altLang="en-US" b="1" dirty="0">
                <a:solidFill>
                  <a:schemeClr val="bg1"/>
                </a:solidFill>
                <a:latin typeface="Meiryo UI" panose="020B0604030504040204" pitchFamily="50" charset="-128"/>
                <a:ea typeface="Meiryo UI" panose="020B0604030504040204" pitchFamily="50" charset="-128"/>
              </a:rPr>
              <a:t>このような夜間の道路での主な注意事項</a:t>
            </a:r>
          </a:p>
        </p:txBody>
      </p:sp>
      <p:sp>
        <p:nvSpPr>
          <p:cNvPr id="5" name="テキスト ボックス 4">
            <a:extLst>
              <a:ext uri="{FF2B5EF4-FFF2-40B4-BE49-F238E27FC236}">
                <a16:creationId xmlns:a16="http://schemas.microsoft.com/office/drawing/2014/main" id="{1C5B4F5A-C0CC-77E7-F5CE-8C1620538FCF}"/>
              </a:ext>
            </a:extLst>
          </p:cNvPr>
          <p:cNvSpPr txBox="1"/>
          <p:nvPr/>
        </p:nvSpPr>
        <p:spPr>
          <a:xfrm>
            <a:off x="7177167" y="823429"/>
            <a:ext cx="998044" cy="369332"/>
          </a:xfrm>
          <a:prstGeom prst="rect">
            <a:avLst/>
          </a:prstGeom>
          <a:noFill/>
          <a:ln w="28575">
            <a:solidFill>
              <a:schemeClr val="bg1"/>
            </a:solidFill>
          </a:ln>
        </p:spPr>
        <p:txBody>
          <a:bodyPr wrap="square" rtlCol="0">
            <a:spAutoFit/>
          </a:bodyPr>
          <a:lstStyle/>
          <a:p>
            <a:pPr algn="ctr"/>
            <a:r>
              <a:rPr kumimoji="1" lang="ja-JP" altLang="en-US" dirty="0">
                <a:solidFill>
                  <a:schemeClr val="bg1"/>
                </a:solidFill>
                <a:latin typeface="Meiryo UI" panose="020B0604030504040204" pitchFamily="50" charset="-128"/>
                <a:ea typeface="Meiryo UI" panose="020B0604030504040204" pitchFamily="50" charset="-128"/>
              </a:rPr>
              <a:t>動　画</a:t>
            </a:r>
          </a:p>
        </p:txBody>
      </p:sp>
      <p:sp>
        <p:nvSpPr>
          <p:cNvPr id="8" name="テキスト ボックス 7">
            <a:extLst>
              <a:ext uri="{FF2B5EF4-FFF2-40B4-BE49-F238E27FC236}">
                <a16:creationId xmlns:a16="http://schemas.microsoft.com/office/drawing/2014/main" id="{39B7BC80-4AD4-F8C4-58B1-6FA5BAA137BD}"/>
              </a:ext>
            </a:extLst>
          </p:cNvPr>
          <p:cNvSpPr txBox="1"/>
          <p:nvPr/>
        </p:nvSpPr>
        <p:spPr>
          <a:xfrm>
            <a:off x="216876" y="4630559"/>
            <a:ext cx="1142596" cy="369332"/>
          </a:xfrm>
          <a:prstGeom prst="rect">
            <a:avLst/>
          </a:prstGeom>
          <a:solidFill>
            <a:schemeClr val="bg1"/>
          </a:solidFill>
          <a:ln w="28575">
            <a:solidFill>
              <a:schemeClr val="tx1"/>
            </a:solidFill>
          </a:ln>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事故概要</a:t>
            </a:r>
          </a:p>
        </p:txBody>
      </p:sp>
    </p:spTree>
    <p:extLst>
      <p:ext uri="{BB962C8B-B14F-4D97-AF65-F5344CB8AC3E}">
        <p14:creationId xmlns:p14="http://schemas.microsoft.com/office/powerpoint/2010/main" val="149264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7452309" cy="476250"/>
          </a:xfrm>
        </p:spPr>
        <p:txBody>
          <a:bodyPr/>
          <a:lstStyle/>
          <a:p>
            <a:r>
              <a:rPr lang="ja-JP" altLang="en-US" sz="2800" kern="0" dirty="0">
                <a:latin typeface="+mj-ea"/>
              </a:rPr>
              <a:t>７．狭隘路の交差点でのヒヤリハット事例</a:t>
            </a:r>
            <a:endParaRPr kumimoji="1" lang="ja-JP" altLang="en-US" dirty="0">
              <a:latin typeface="+mj-ea"/>
            </a:endParaRPr>
          </a:p>
        </p:txBody>
      </p:sp>
      <p:sp>
        <p:nvSpPr>
          <p:cNvPr id="5" name="スライド番号プレースホルダー 4">
            <a:extLst>
              <a:ext uri="{FF2B5EF4-FFF2-40B4-BE49-F238E27FC236}">
                <a16:creationId xmlns:a16="http://schemas.microsoft.com/office/drawing/2014/main" id="{52B2C57D-4C8E-2233-F602-EA963CA917A9}"/>
              </a:ext>
            </a:extLst>
          </p:cNvPr>
          <p:cNvSpPr>
            <a:spLocks noGrp="1"/>
          </p:cNvSpPr>
          <p:nvPr>
            <p:ph type="sldNum" sz="quarter" idx="12"/>
          </p:nvPr>
        </p:nvSpPr>
        <p:spPr>
          <a:xfrm>
            <a:off x="7594600" y="6525344"/>
            <a:ext cx="2311400" cy="476250"/>
          </a:xfrm>
        </p:spPr>
        <p:txBody>
          <a:bodyPr/>
          <a:lstStyle/>
          <a:p>
            <a:pPr>
              <a:defRPr/>
            </a:pPr>
            <a:fld id="{2AED456C-7202-4694-B899-3B8FA6BC065B}" type="slidenum">
              <a:rPr lang="en-US" altLang="ja-JP" smtClean="0"/>
              <a:pPr>
                <a:defRPr/>
              </a:pPr>
              <a:t>8</a:t>
            </a:fld>
            <a:endParaRPr lang="en-US" altLang="ja-JP" dirty="0"/>
          </a:p>
          <a:p>
            <a:pPr>
              <a:defRPr/>
            </a:pPr>
            <a:endParaRPr lang="en-US" altLang="ja-JP" dirty="0"/>
          </a:p>
        </p:txBody>
      </p:sp>
      <p:sp>
        <p:nvSpPr>
          <p:cNvPr id="12" name="テキスト ボックス 11">
            <a:extLst>
              <a:ext uri="{FF2B5EF4-FFF2-40B4-BE49-F238E27FC236}">
                <a16:creationId xmlns:a16="http://schemas.microsoft.com/office/drawing/2014/main" id="{D823357C-4DBE-2842-98E4-9FCFD73B8312}"/>
              </a:ext>
            </a:extLst>
          </p:cNvPr>
          <p:cNvSpPr txBox="1"/>
          <p:nvPr/>
        </p:nvSpPr>
        <p:spPr>
          <a:xfrm>
            <a:off x="426027" y="4945811"/>
            <a:ext cx="4166933" cy="1723549"/>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kumimoji="1" lang="en-US" altLang="ja-JP" sz="1800" dirty="0">
              <a:latin typeface="Meiryo UI" panose="020B0604030504040204" pitchFamily="50" charset="-128"/>
              <a:ea typeface="Meiryo UI" panose="020B0604030504040204" pitchFamily="50" charset="-128"/>
            </a:endParaRPr>
          </a:p>
          <a:p>
            <a:pPr algn="just"/>
            <a:r>
              <a:rPr kumimoji="1" lang="ja-JP" altLang="en-US" sz="18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事故現場は、住宅街の</a:t>
            </a:r>
            <a:r>
              <a:rPr lang="ja-JP" altLang="en-US" sz="1600" dirty="0">
                <a:latin typeface="Meiryo UI" panose="020B0604030504040204" pitchFamily="50" charset="-128"/>
                <a:ea typeface="Meiryo UI" panose="020B0604030504040204" pitchFamily="50" charset="-128"/>
              </a:rPr>
              <a:t>狭隘</a:t>
            </a:r>
            <a:r>
              <a:rPr kumimoji="1" lang="ja-JP" altLang="en-US" sz="1600" dirty="0">
                <a:latin typeface="Meiryo UI" panose="020B0604030504040204" pitchFamily="50" charset="-128"/>
                <a:ea typeface="Meiryo UI" panose="020B0604030504040204" pitchFamily="50" charset="-128"/>
              </a:rPr>
              <a:t>路の見通しが悪い</a:t>
            </a:r>
            <a:endParaRPr kumimoji="1" lang="en-US" altLang="ja-JP" sz="1600" dirty="0">
              <a:latin typeface="Meiryo UI" panose="020B0604030504040204" pitchFamily="50" charset="-128"/>
              <a:ea typeface="Meiryo UI" panose="020B0604030504040204" pitchFamily="50" charset="-128"/>
            </a:endParaRPr>
          </a:p>
          <a:p>
            <a:pPr algn="just"/>
            <a:r>
              <a:rPr lang="ja-JP" altLang="en-US" sz="1600" dirty="0">
                <a:latin typeface="Meiryo UI" panose="020B0604030504040204" pitchFamily="50" charset="-128"/>
                <a:ea typeface="Meiryo UI" panose="020B0604030504040204" pitchFamily="50" charset="-128"/>
              </a:rPr>
              <a:t>　交差点</a:t>
            </a:r>
            <a:endParaRPr lang="en-US" altLang="ja-JP" sz="1600" dirty="0">
              <a:latin typeface="Meiryo UI" panose="020B0604030504040204" pitchFamily="50" charset="-128"/>
              <a:ea typeface="Meiryo UI" panose="020B0604030504040204" pitchFamily="50" charset="-128"/>
            </a:endParaRPr>
          </a:p>
          <a:p>
            <a:pPr algn="just"/>
            <a:endParaRPr lang="en-US" altLang="ja-JP" sz="11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・当該交差点を直進にて徐行せずに進入</a:t>
            </a:r>
            <a:endParaRPr kumimoji="1" lang="en-US" altLang="ja-JP" sz="1600" dirty="0">
              <a:latin typeface="Meiryo UI" panose="020B0604030504040204" pitchFamily="50" charset="-128"/>
              <a:ea typeface="Meiryo UI" panose="020B0604030504040204" pitchFamily="50" charset="-128"/>
            </a:endParaRPr>
          </a:p>
          <a:p>
            <a:pPr algn="just"/>
            <a:endParaRPr kumimoji="1" lang="en-US" altLang="ja-JP" sz="1100" dirty="0">
              <a:latin typeface="Meiryo UI" panose="020B0604030504040204" pitchFamily="50" charset="-128"/>
              <a:ea typeface="Meiryo UI" panose="020B0604030504040204" pitchFamily="50" charset="-128"/>
            </a:endParaRPr>
          </a:p>
          <a:p>
            <a:pPr algn="just"/>
            <a:r>
              <a:rPr kumimoji="1" lang="ja-JP" altLang="en-US" sz="1600" dirty="0">
                <a:latin typeface="Meiryo UI" panose="020B0604030504040204" pitchFamily="50" charset="-128"/>
                <a:ea typeface="Meiryo UI" panose="020B0604030504040204" pitchFamily="50" charset="-128"/>
              </a:rPr>
              <a:t>・右側から進行してきた自転車とのヒヤリハット</a:t>
            </a:r>
          </a:p>
        </p:txBody>
      </p:sp>
      <p:sp>
        <p:nvSpPr>
          <p:cNvPr id="14" name="テキスト ボックス 13">
            <a:extLst>
              <a:ext uri="{FF2B5EF4-FFF2-40B4-BE49-F238E27FC236}">
                <a16:creationId xmlns:a16="http://schemas.microsoft.com/office/drawing/2014/main" id="{F4D06797-EC5F-9032-0A90-76E1D01CB34B}"/>
              </a:ext>
            </a:extLst>
          </p:cNvPr>
          <p:cNvSpPr txBox="1"/>
          <p:nvPr/>
        </p:nvSpPr>
        <p:spPr>
          <a:xfrm>
            <a:off x="5025008" y="5014251"/>
            <a:ext cx="4553795" cy="1477328"/>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kumimoji="1" lang="en-US" altLang="ja-JP" sz="1800" b="1" dirty="0">
              <a:latin typeface="Meiryo UI" panose="020B0604030504040204" pitchFamily="50" charset="-128"/>
              <a:ea typeface="Meiryo UI" panose="020B0604030504040204" pitchFamily="50" charset="-128"/>
            </a:endParaRPr>
          </a:p>
          <a:p>
            <a:pPr algn="just"/>
            <a:r>
              <a:rPr kumimoji="1" lang="ja-JP" altLang="en-US" sz="1800" b="1" dirty="0">
                <a:latin typeface="Meiryo UI" panose="020B0604030504040204" pitchFamily="50" charset="-128"/>
                <a:ea typeface="Meiryo UI" panose="020B0604030504040204" pitchFamily="50" charset="-128"/>
              </a:rPr>
              <a:t>・道路に「危」等とペイントしてある場合、事故の</a:t>
            </a:r>
            <a:endParaRPr kumimoji="1" lang="en-US" altLang="ja-JP" sz="1800" b="1" dirty="0">
              <a:latin typeface="Meiryo UI" panose="020B0604030504040204" pitchFamily="50" charset="-128"/>
              <a:ea typeface="Meiryo UI" panose="020B0604030504040204" pitchFamily="50" charset="-128"/>
            </a:endParaRPr>
          </a:p>
          <a:p>
            <a:pPr algn="just"/>
            <a:r>
              <a:rPr kumimoji="1" lang="ja-JP" altLang="en-US" sz="1800" b="1" dirty="0">
                <a:latin typeface="Meiryo UI" panose="020B0604030504040204" pitchFamily="50" charset="-128"/>
                <a:ea typeface="Meiryo UI" panose="020B0604030504040204" pitchFamily="50" charset="-128"/>
              </a:rPr>
              <a:t>　危険性が高い場所でもあることから、一時停</a:t>
            </a:r>
            <a:endParaRPr kumimoji="1" lang="en-US" altLang="ja-JP" sz="1800" b="1" dirty="0">
              <a:latin typeface="Meiryo UI" panose="020B0604030504040204" pitchFamily="50" charset="-128"/>
              <a:ea typeface="Meiryo UI" panose="020B0604030504040204" pitchFamily="50" charset="-128"/>
            </a:endParaRPr>
          </a:p>
          <a:p>
            <a:pPr algn="just"/>
            <a:r>
              <a:rPr kumimoji="1" lang="ja-JP" altLang="en-US" sz="1800" b="1" dirty="0">
                <a:latin typeface="Meiryo UI" panose="020B0604030504040204" pitchFamily="50" charset="-128"/>
                <a:ea typeface="Meiryo UI" panose="020B0604030504040204" pitchFamily="50" charset="-128"/>
              </a:rPr>
              <a:t>　止線がなくても一時停止を行い、左右の安全</a:t>
            </a:r>
            <a:endParaRPr kumimoji="1" lang="en-US" altLang="ja-JP" sz="1800" b="1" dirty="0">
              <a:latin typeface="Meiryo UI" panose="020B0604030504040204" pitchFamily="50" charset="-128"/>
              <a:ea typeface="Meiryo UI" panose="020B0604030504040204" pitchFamily="50" charset="-128"/>
            </a:endParaRPr>
          </a:p>
          <a:p>
            <a:pPr algn="just"/>
            <a:r>
              <a:rPr kumimoji="1" lang="ja-JP" altLang="en-US" sz="1800" b="1" dirty="0">
                <a:latin typeface="Meiryo UI" panose="020B0604030504040204" pitchFamily="50" charset="-128"/>
                <a:ea typeface="Meiryo UI" panose="020B0604030504040204" pitchFamily="50" charset="-128"/>
              </a:rPr>
              <a:t>　確認を心掛ける</a:t>
            </a:r>
            <a:endParaRPr kumimoji="1" lang="en-US" altLang="ja-JP" sz="1800" b="1"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27EC4FF1-4DEA-D6B6-0097-CEFB2162F579}"/>
              </a:ext>
            </a:extLst>
          </p:cNvPr>
          <p:cNvSpPr txBox="1"/>
          <p:nvPr/>
        </p:nvSpPr>
        <p:spPr>
          <a:xfrm>
            <a:off x="5025008" y="4797152"/>
            <a:ext cx="3744416" cy="369332"/>
          </a:xfrm>
          <a:prstGeom prst="rect">
            <a:avLst/>
          </a:prstGeom>
          <a:solidFill>
            <a:srgbClr val="FF0000"/>
          </a:solidFill>
          <a:ln w="28575">
            <a:solidFill>
              <a:srgbClr val="FF0000"/>
            </a:solidFill>
          </a:ln>
        </p:spPr>
        <p:txBody>
          <a:bodyPr wrap="square" rtlCol="0">
            <a:spAutoFit/>
          </a:bodyPr>
          <a:lstStyle/>
          <a:p>
            <a:pPr algn="ctr"/>
            <a:r>
              <a:rPr kumimoji="1" lang="ja-JP" altLang="en-US" b="1" dirty="0">
                <a:solidFill>
                  <a:schemeClr val="bg1"/>
                </a:solidFill>
                <a:latin typeface="Meiryo UI" panose="020B0604030504040204" pitchFamily="50" charset="-128"/>
                <a:ea typeface="Meiryo UI" panose="020B0604030504040204" pitchFamily="50" charset="-128"/>
              </a:rPr>
              <a:t>このような交差点での主な注意事項</a:t>
            </a:r>
          </a:p>
        </p:txBody>
      </p:sp>
      <p:pic>
        <p:nvPicPr>
          <p:cNvPr id="8" name="メディア7-1">
            <a:hlinkClick r:id="" action="ppaction://media"/>
            <a:extLst>
              <a:ext uri="{FF2B5EF4-FFF2-40B4-BE49-F238E27FC236}">
                <a16:creationId xmlns:a16="http://schemas.microsoft.com/office/drawing/2014/main" id="{633EA993-B39F-41A8-C723-D1539ADF7381}"/>
              </a:ext>
            </a:extLst>
          </p:cNvPr>
          <p:cNvPicPr>
            <a:picLocks noChangeAspect="1"/>
          </p:cNvPicPr>
          <p:nvPr>
            <a:videoFile r:link="rId1"/>
            <p:extLst>
              <p:ext uri="{DAA4B4D4-6D71-4841-9C94-3DE7FCFB9230}">
                <p14:media xmlns:p14="http://schemas.microsoft.com/office/powerpoint/2010/main" r:embed="rId2">
                  <p14:trim st="577"/>
                </p14:media>
              </p:ext>
            </p:extLst>
          </p:nvPr>
        </p:nvPicPr>
        <p:blipFill rotWithShape="1">
          <a:blip r:embed="rId5"/>
          <a:srcRect b="50293"/>
          <a:stretch/>
        </p:blipFill>
        <p:spPr>
          <a:xfrm>
            <a:off x="1496616" y="552457"/>
            <a:ext cx="6804757" cy="3791453"/>
          </a:xfrm>
          <a:prstGeom prst="rect">
            <a:avLst/>
          </a:prstGeom>
        </p:spPr>
      </p:pic>
      <p:sp>
        <p:nvSpPr>
          <p:cNvPr id="3" name="テキスト ボックス 2">
            <a:extLst>
              <a:ext uri="{FF2B5EF4-FFF2-40B4-BE49-F238E27FC236}">
                <a16:creationId xmlns:a16="http://schemas.microsoft.com/office/drawing/2014/main" id="{B76F073A-3862-47DC-F472-D3046C0937E5}"/>
              </a:ext>
            </a:extLst>
          </p:cNvPr>
          <p:cNvSpPr txBox="1"/>
          <p:nvPr/>
        </p:nvSpPr>
        <p:spPr>
          <a:xfrm>
            <a:off x="6913099" y="974016"/>
            <a:ext cx="998044" cy="369332"/>
          </a:xfrm>
          <a:prstGeom prst="rect">
            <a:avLst/>
          </a:prstGeom>
          <a:noFill/>
          <a:ln w="28575">
            <a:solidFill>
              <a:schemeClr val="bg1"/>
            </a:solidFill>
          </a:ln>
        </p:spPr>
        <p:txBody>
          <a:bodyPr wrap="square" rtlCol="0">
            <a:spAutoFit/>
          </a:bodyPr>
          <a:lstStyle/>
          <a:p>
            <a:pPr algn="ctr"/>
            <a:r>
              <a:rPr kumimoji="1" lang="ja-JP" altLang="en-US" dirty="0">
                <a:solidFill>
                  <a:schemeClr val="bg1"/>
                </a:solidFill>
                <a:latin typeface="Meiryo UI" panose="020B0604030504040204" pitchFamily="50" charset="-128"/>
                <a:ea typeface="Meiryo UI" panose="020B0604030504040204" pitchFamily="50" charset="-128"/>
              </a:rPr>
              <a:t>動　画</a:t>
            </a:r>
          </a:p>
        </p:txBody>
      </p:sp>
      <p:pic>
        <p:nvPicPr>
          <p:cNvPr id="15" name="図 14">
            <a:extLst>
              <a:ext uri="{FF2B5EF4-FFF2-40B4-BE49-F238E27FC236}">
                <a16:creationId xmlns:a16="http://schemas.microsoft.com/office/drawing/2014/main" id="{A3158418-7296-AC8E-4041-F77B116863F8}"/>
              </a:ext>
            </a:extLst>
          </p:cNvPr>
          <p:cNvPicPr>
            <a:picLocks noChangeAspect="1"/>
          </p:cNvPicPr>
          <p:nvPr/>
        </p:nvPicPr>
        <p:blipFill>
          <a:blip r:embed="rId6"/>
          <a:stretch>
            <a:fillRect/>
          </a:stretch>
        </p:blipFill>
        <p:spPr>
          <a:xfrm>
            <a:off x="1784648" y="3550858"/>
            <a:ext cx="1155589" cy="793052"/>
          </a:xfrm>
          <a:prstGeom prst="rect">
            <a:avLst/>
          </a:prstGeom>
        </p:spPr>
      </p:pic>
      <p:sp>
        <p:nvSpPr>
          <p:cNvPr id="4" name="テキスト ボックス 3">
            <a:extLst>
              <a:ext uri="{FF2B5EF4-FFF2-40B4-BE49-F238E27FC236}">
                <a16:creationId xmlns:a16="http://schemas.microsoft.com/office/drawing/2014/main" id="{D4185804-1119-9176-4941-2846030592AC}"/>
              </a:ext>
            </a:extLst>
          </p:cNvPr>
          <p:cNvSpPr txBox="1"/>
          <p:nvPr/>
        </p:nvSpPr>
        <p:spPr>
          <a:xfrm>
            <a:off x="426027" y="4715852"/>
            <a:ext cx="1646654" cy="369332"/>
          </a:xfrm>
          <a:prstGeom prst="rect">
            <a:avLst/>
          </a:prstGeom>
          <a:solidFill>
            <a:schemeClr val="bg1"/>
          </a:solidFill>
          <a:ln w="28575">
            <a:solidFill>
              <a:schemeClr val="tx1"/>
            </a:solidFill>
          </a:ln>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ヒヤリハット概要</a:t>
            </a:r>
          </a:p>
        </p:txBody>
      </p:sp>
    </p:spTree>
    <p:extLst>
      <p:ext uri="{BB962C8B-B14F-4D97-AF65-F5344CB8AC3E}">
        <p14:creationId xmlns:p14="http://schemas.microsoft.com/office/powerpoint/2010/main" val="302194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8B1DEA74-3C5E-4DC3-BE9E-9CACEB49D126}" vid="{901B095C-8123-4CE6-ABF9-787732BB82C3}"/>
    </a:ext>
  </a:extLst>
</a:theme>
</file>

<file path=ppt/theme/theme2.xml><?xml version="1.0" encoding="utf-8"?>
<a:theme xmlns:a="http://schemas.openxmlformats.org/drawingml/2006/main" name="31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標準デザイン">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5154908F-1419-4CAC-B4AE-9298353669D5}" vid="{E00009AC-6EF1-4080-B073-2679ADBAC504}"/>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Words>1451</Words>
  <PresentationFormat>A4 210 x 297 mm</PresentationFormat>
  <Paragraphs>198</Paragraphs>
  <Slides>12</Slides>
  <Notes>12</Notes>
  <HiddenSlides>0</HiddenSlides>
  <MMClips>10</MMClips>
  <ScaleCrop>false</ScaleCrop>
  <HeadingPairs>
    <vt:vector size="6" baseType="variant">
      <vt:variant>
        <vt:lpstr>使用されているフォント</vt:lpstr>
      </vt:variant>
      <vt:variant>
        <vt:i4>5</vt:i4>
      </vt:variant>
      <vt:variant>
        <vt:lpstr>テーマ</vt:lpstr>
      </vt:variant>
      <vt:variant>
        <vt:i4>3</vt:i4>
      </vt:variant>
      <vt:variant>
        <vt:lpstr>スライド タイトル</vt:lpstr>
      </vt:variant>
      <vt:variant>
        <vt:i4>12</vt:i4>
      </vt:variant>
    </vt:vector>
  </HeadingPairs>
  <TitlesOfParts>
    <vt:vector size="20" baseType="lpstr">
      <vt:lpstr>HGP創英角ｺﾞｼｯｸUB</vt:lpstr>
      <vt:lpstr>Meiryo UI</vt:lpstr>
      <vt:lpstr>Arial</vt:lpstr>
      <vt:lpstr>Calibri</vt:lpstr>
      <vt:lpstr>Times New Roman</vt:lpstr>
      <vt:lpstr>標準デザイン</vt:lpstr>
      <vt:lpstr>31_テーマ1</vt:lpstr>
      <vt:lpstr>1_標準デザイン</vt:lpstr>
      <vt:lpstr>PowerPoint プレゼンテーション</vt:lpstr>
      <vt:lpstr>目次</vt:lpstr>
      <vt:lpstr>PowerPoint プレゼンテーション</vt:lpstr>
      <vt:lpstr>２．幹線道路と交差する狭隘路での一時停止不履行による衝突事故事例</vt:lpstr>
      <vt:lpstr>PowerPoint プレゼンテーション</vt:lpstr>
      <vt:lpstr>PowerPoint プレゼンテーション</vt:lpstr>
      <vt:lpstr>５．信号機のある交差点での衝突事故事例</vt:lpstr>
      <vt:lpstr>PowerPoint プレゼンテーション</vt:lpstr>
      <vt:lpstr>７．狭隘路の交差点でのヒヤリハット事例</vt:lpstr>
      <vt:lpstr>８．見通しの悪い横断歩道でのヒヤリハット事例</vt:lpstr>
      <vt:lpstr>９．交通量の多い道路でのヒヤリハット事例①（優良事例）</vt:lpstr>
      <vt:lpstr>10．交通量の多い道路でのヒヤリハット事例②（優良事例）</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