
<file path=[Content_Types].xml><?xml version="1.0" encoding="utf-8"?>
<Types xmlns="http://schemas.openxmlformats.org/package/2006/content-types">
  <Default ContentType="image/gif" Extension="gif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ms-powerpoint.authors+xml" PartName="/ppt/authors.xml"/>
  <Override ContentType="application/vnd.ms-powerpoint.comments+xml" PartName="/ppt/comments/modernComment_113_CB453D40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5">
  <p:sldMasterIdLst>
    <p:sldMasterId id="2147483684" r:id="rId1"/>
  </p:sldMasterIdLst>
  <p:sldIdLst>
    <p:sldId id="274" r:id="rId2"/>
    <p:sldId id="269" r:id="rId3"/>
    <p:sldId id="275" r:id="rId4"/>
    <p:sldId id="276" r:id="rId5"/>
  </p:sldIdLst>
  <p:sldSz cx="6858000" cy="9906000" type="A4"/>
  <p:notesSz cx="9939338" cy="143684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作成者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ECFF"/>
    <a:srgbClr val="2F5597"/>
    <a:srgbClr val="486DA8"/>
    <a:srgbClr val="F0F0F0"/>
    <a:srgbClr val="76BFED"/>
    <a:srgbClr val="0000CC"/>
    <a:srgbClr val="F2F7FC"/>
    <a:srgbClr val="FFDDFF"/>
    <a:srgbClr val="FFF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34" autoAdjust="0"/>
    <p:restoredTop sz="94660"/>
  </p:normalViewPr>
  <p:slideViewPr>
    <p:cSldViewPr snapToGrid="0">
      <p:cViewPr varScale="1">
        <p:scale>
          <a:sx n="79" d="100"/>
          <a:sy n="79" d="100"/>
        </p:scale>
        <p:origin x="31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authors.xml" Type="http://schemas.microsoft.com/office/2018/10/relationships/authors"/><Relationship Id="rId2" Target="slides/slide1.xml" Type="http://schemas.openxmlformats.org/officeDocument/2006/relationships/slide"/><Relationship Id="rId3" Target="slides/slide2.xml" Type="http://schemas.openxmlformats.org/officeDocument/2006/relationships/slide"/><Relationship Id="rId4" Target="slides/slide3.xml" Type="http://schemas.openxmlformats.org/officeDocument/2006/relationships/slide"/><Relationship Id="rId5" Target="slides/slide4.xml" Type="http://schemas.openxmlformats.org/officeDocument/2006/relationships/slide"/><Relationship Id="rId6" Target="presProps.xml" Type="http://schemas.openxmlformats.org/officeDocument/2006/relationships/presProps"/><Relationship Id="rId7" Target="viewProps.xml" Type="http://schemas.openxmlformats.org/officeDocument/2006/relationships/viewProps"/><Relationship Id="rId8" Target="theme/theme1.xml" Type="http://schemas.openxmlformats.org/officeDocument/2006/relationships/theme"/><Relationship Id="rId9" Target="tableStyles.xml" Type="http://schemas.openxmlformats.org/officeDocument/2006/relationships/tableStyles"/></Relationships>
</file>

<file path=ppt/comments/modernComment_113_CB453D4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B89D2EC-EBE6-4073-9437-379BBBB96FC0}" authorId="{00000000-0000-0000-0000-000000000000}" created="2025-04-14T02:41:32.68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410312512" sldId="275"/>
      <ac:spMk id="118" creationId="{C07CDD51-E73C-83EA-F45E-00CEA9F58E87}"/>
      <ac:txMk cp="15" len="8">
        <ac:context len="44" hash="3065588608"/>
      </ac:txMk>
    </ac:txMkLst>
    <p188:pos x="1661679" y="155504"/>
    <p188:txBody>
      <a:bodyPr/>
      <a:lstStyle/>
      <a:p>
        <a:r>
          <a:rPr lang="ja-JP" altLang="en-US"/>
          <a:t>事業者ごとにアレンジ</a:t>
        </a:r>
      </a:p>
    </p188:txBody>
    <p188:extLst>
      <p:ext xmlns:p="http://schemas.openxmlformats.org/presentationml/2006/main" uri="{5BB2D875-25FF-4072-B9AC-8F64D62656EB}">
        <p228:taskDetails xmlns="" xmlns:p228="http://schemas.microsoft.com/office/powerpoint/2022/08/main">
          <p228:history/>
        </p228:taskDetails>
      </p:ext>
    </p188:extLst>
  </p188:cm>
  <p188:cm id="{47D08C37-9A21-48FE-B0C4-09FCA84F6971}" authorId="{00000000-0000-0000-0000-000000000000}" created="2025-04-14T02:41:50.955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410312512" sldId="275"/>
      <ac:spMk id="9" creationId="{5EDD2857-C1BB-580A-E9E9-F63A9C36C0D0}"/>
      <ac:txMk cp="15" len="17">
        <ac:context len="55" hash="2882018527"/>
      </ac:txMk>
    </ac:txMkLst>
    <p188:pos x="2639006" y="176687"/>
    <p188:txBody>
      <a:bodyPr/>
      <a:lstStyle/>
      <a:p>
        <a:r>
          <a:rPr lang="ja-JP" altLang="en-US"/>
          <a:t>事業者ごとにアレンジ</a:t>
        </a:r>
      </a:p>
    </p188:txBody>
    <p188:extLst>
      <p:ext xmlns:p="http://schemas.openxmlformats.org/presentationml/2006/main" uri="{5BB2D875-25FF-4072-B9AC-8F64D62656EB}">
        <p228:taskDetails xmlns="" xmlns:p228="http://schemas.microsoft.com/office/powerpoint/2022/08/main">
          <p228:history/>
        </p228:taskDetails>
      </p:ext>
    </p188:extLst>
  </p188:cm>
  <p188:cm id="{15998EC9-F518-4F0F-B0AC-9118159D2DCB}" authorId="{00000000-0000-0000-0000-000000000000}" created="2025-04-14T02:42:19.847">
    <pc:sldMkLst xmlns:pc="http://schemas.microsoft.com/office/powerpoint/2013/main/command">
      <pc:docMk/>
      <pc:sldMk cId="2124012439" sldId="274"/>
    </pc:sldMkLst>
    <p188:txBody>
      <a:bodyPr/>
      <a:lstStyle/>
      <a:p>
        <a:r>
          <a:rPr lang="ja-JP" altLang="en-US"/>
          <a:t>事業者ごとにアレンジ</a:t>
        </a:r>
      </a:p>
    </p188:txBody>
    <p188:extLst>
      <p:ext xmlns:p="http://schemas.openxmlformats.org/presentationml/2006/main" uri="{5BB2D875-25FF-4072-B9AC-8F64D62656EB}">
        <p228:taskDetails xmlns="" xmlns:p228="http://schemas.microsoft.com/office/powerpoint/2022/08/main">
          <p228:history/>
        </p228:taskDetails>
      </p:ext>
    </p188:extLst>
  </p188:cm>
  <p188:cm id="{789286BB-2836-4F94-8FE8-B94F68D17D5A}" authorId="{00000000-0000-0000-0000-000000000000}" created="2025-04-14T02:43:04.616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410312512" sldId="275"/>
      <ac:spMk id="29" creationId="{18C8EAAD-B6A1-38D0-53C6-00FCDA9913ED}"/>
    </ac:deMkLst>
    <p188:txBody>
      <a:bodyPr/>
      <a:lstStyle/>
      <a:p>
        <a:r>
          <a:rPr lang="ja-JP" altLang="en-US"/>
          <a:t>QRは事業者ごとにアレンジ</a:t>
        </a:r>
      </a:p>
    </p188:txBody>
    <p188:extLst>
      <p:ext xmlns:p="http://schemas.openxmlformats.org/presentationml/2006/main" uri="{5BB2D875-25FF-4072-B9AC-8F64D62656EB}">
        <p228:taskDetails xmlns="" xmlns:p228="http://schemas.microsoft.com/office/powerpoint/2022/08/main">
          <p228:history/>
        </p228:taskDetails>
      </p:ext>
    </p188:extLst>
  </p188:cm>
  <p188:cm id="{E841C9CB-C811-401B-A43A-BC7443A54FB7}" authorId="{00000000-0000-0000-0000-000000000000}" created="2025-04-14T04:05:25.06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410312512" sldId="275"/>
      <ac:spMk id="11" creationId="{7E37938F-2C7B-523E-F0F3-9364753EF541}"/>
      <ac:txMk cp="14" len="24">
        <ac:context len="39" hash="2892907632"/>
      </ac:txMk>
    </ac:txMkLst>
    <p188:pos x="4674181" y="250067"/>
    <p188:txBody>
      <a:bodyPr/>
      <a:lstStyle/>
      <a:p>
        <a:r>
          <a:rPr lang="ja-JP" altLang="en-US"/>
          <a:t>事業者ごとにアレンジ</a:t>
        </a:r>
      </a:p>
    </p188:txBody>
    <p188:extLst>
      <p:ext xmlns:p="http://schemas.openxmlformats.org/presentationml/2006/main" uri="{5BB2D875-25FF-4072-B9AC-8F64D62656EB}">
        <p228:taskDetails xmlns="" xmlns:p228="http://schemas.microsoft.com/office/powerpoint/2022/08/main">
          <p228:history/>
        </p228:taskDetails>
      </p:ext>
    </p188:extLst>
  </p188:cm>
</p188:cmLst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6D646-F770-4780-8159-97068B0CB64B}" type="datetimeFigureOut">
              <a:rPr kumimoji="1" lang="ja-JP" altLang="en-US" smtClean="0"/>
              <a:t>2025/6/27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21B3-1DF4-4115-874B-DB05FAFE76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7993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6D646-F770-4780-8159-97068B0CB64B}" type="datetimeFigureOut">
              <a:rPr kumimoji="1" lang="ja-JP" altLang="en-US" smtClean="0"/>
              <a:t>2025/6/27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21B3-1DF4-4115-874B-DB05FAFE76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1475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6D646-F770-4780-8159-97068B0CB64B}" type="datetimeFigureOut">
              <a:rPr kumimoji="1" lang="ja-JP" altLang="en-US" smtClean="0"/>
              <a:t>2025/6/27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21B3-1DF4-4115-874B-DB05FAFE76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4228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6D646-F770-4780-8159-97068B0CB64B}" type="datetimeFigureOut">
              <a:rPr kumimoji="1" lang="ja-JP" altLang="en-US" smtClean="0"/>
              <a:t>2025/6/27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21B3-1DF4-4115-874B-DB05FAFE76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2972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6D646-F770-4780-8159-97068B0CB64B}" type="datetimeFigureOut">
              <a:rPr kumimoji="1" lang="ja-JP" altLang="en-US" smtClean="0"/>
              <a:t>2025/6/27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21B3-1DF4-4115-874B-DB05FAFE76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2221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6D646-F770-4780-8159-97068B0CB64B}" type="datetimeFigureOut">
              <a:rPr kumimoji="1" lang="ja-JP" altLang="en-US" smtClean="0"/>
              <a:t>2025/6/27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21B3-1DF4-4115-874B-DB05FAFE76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4511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6D646-F770-4780-8159-97068B0CB64B}" type="datetimeFigureOut">
              <a:rPr kumimoji="1" lang="ja-JP" altLang="en-US" smtClean="0"/>
              <a:t>2025/6/27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21B3-1DF4-4115-874B-DB05FAFE76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4465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6D646-F770-4780-8159-97068B0CB64B}" type="datetimeFigureOut">
              <a:rPr kumimoji="1" lang="ja-JP" altLang="en-US" smtClean="0"/>
              <a:t>2025/6/27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21B3-1DF4-4115-874B-DB05FAFE76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5953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6D646-F770-4780-8159-97068B0CB64B}" type="datetimeFigureOut">
              <a:rPr kumimoji="1" lang="ja-JP" altLang="en-US" smtClean="0"/>
              <a:t>2025/6/27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21B3-1DF4-4115-874B-DB05FAFE76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6395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6D646-F770-4780-8159-97068B0CB64B}" type="datetimeFigureOut">
              <a:rPr kumimoji="1" lang="ja-JP" altLang="en-US" smtClean="0"/>
              <a:t>2025/6/27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21B3-1DF4-4115-874B-DB05FAFE76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4880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6D646-F770-4780-8159-97068B0CB64B}" type="datetimeFigureOut">
              <a:rPr kumimoji="1" lang="ja-JP" altLang="en-US" smtClean="0"/>
              <a:t>2025/6/27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21B3-1DF4-4115-874B-DB05FAFE76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0084941"/>
      </p:ext>
    </p:extLst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6D646-F770-4780-8159-97068B0CB64B}" type="datetimeFigureOut">
              <a:rPr kumimoji="1" lang="ja-JP" altLang="en-US" smtClean="0"/>
              <a:t>2025/6/27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B21B3-1DF4-4115-874B-DB05FAFE76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8167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14" Target="../media/image13.png" Type="http://schemas.openxmlformats.org/officeDocument/2006/relationships/image"/><Relationship Id="rId15" Target="../media/image14.png" Type="http://schemas.openxmlformats.org/officeDocument/2006/relationships/image"/><Relationship Id="rId16" Target="../media/image15.jpeg" Type="http://schemas.openxmlformats.org/officeDocument/2006/relationships/image"/><Relationship Id="rId17" Target="../media/image16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gif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25.png" Type="http://schemas.openxmlformats.org/officeDocument/2006/relationships/image"/><Relationship Id="rId11" Target="../media/image26.jpeg" Type="http://schemas.openxmlformats.org/officeDocument/2006/relationships/image"/><Relationship Id="rId12" Target="../media/image27.jpeg" Type="http://schemas.openxmlformats.org/officeDocument/2006/relationships/image"/><Relationship Id="rId13" Target="../media/image28.png" Type="http://schemas.openxmlformats.org/officeDocument/2006/relationships/image"/><Relationship Id="rId14" Target="../media/image29.png" Type="http://schemas.openxmlformats.org/officeDocument/2006/relationships/image"/><Relationship Id="rId15" Target="../media/image30.png" Type="http://schemas.openxmlformats.org/officeDocument/2006/relationships/image"/><Relationship Id="rId16" Target="../media/image31.png" Type="http://schemas.openxmlformats.org/officeDocument/2006/relationships/image"/><Relationship Id="rId17" Target="../media/image32.png" Type="http://schemas.openxmlformats.org/officeDocument/2006/relationships/image"/><Relationship Id="rId18" Target="../media/image33.png" Type="http://schemas.openxmlformats.org/officeDocument/2006/relationships/image"/><Relationship Id="rId2" Target="../media/image17.png" Type="http://schemas.openxmlformats.org/officeDocument/2006/relationships/image"/><Relationship Id="rId3" Target="../media/image18.png" Type="http://schemas.openxmlformats.org/officeDocument/2006/relationships/image"/><Relationship Id="rId4" Target="../media/image19.png" Type="http://schemas.openxmlformats.org/officeDocument/2006/relationships/image"/><Relationship Id="rId5" Target="../media/image20.png" Type="http://schemas.openxmlformats.org/officeDocument/2006/relationships/image"/><Relationship Id="rId6" Target="../media/image21.png" Type="http://schemas.openxmlformats.org/officeDocument/2006/relationships/image"/><Relationship Id="rId7" Target="../media/image22.png" Type="http://schemas.openxmlformats.org/officeDocument/2006/relationships/image"/><Relationship Id="rId8" Target="../media/image23.png" Type="http://schemas.openxmlformats.org/officeDocument/2006/relationships/image"/><Relationship Id="rId9" Target="../media/image24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8.png" Type="http://schemas.openxmlformats.org/officeDocument/2006/relationships/image"/><Relationship Id="rId11" Target="../media/image9.png" Type="http://schemas.openxmlformats.org/officeDocument/2006/relationships/image"/><Relationship Id="rId12" Target="../media/image10.png" Type="http://schemas.openxmlformats.org/officeDocument/2006/relationships/image"/><Relationship Id="rId13" Target="../media/image11.png" Type="http://schemas.openxmlformats.org/officeDocument/2006/relationships/image"/><Relationship Id="rId14" Target="../media/image12.png" Type="http://schemas.openxmlformats.org/officeDocument/2006/relationships/image"/><Relationship Id="rId15" Target="../media/image13.png" Type="http://schemas.openxmlformats.org/officeDocument/2006/relationships/image"/><Relationship Id="rId16" Target="../media/image14.png" Type="http://schemas.openxmlformats.org/officeDocument/2006/relationships/image"/><Relationship Id="rId17" Target="../media/image15.jpeg" Type="http://schemas.openxmlformats.org/officeDocument/2006/relationships/image"/><Relationship Id="rId18" Target="../media/image16.png" Type="http://schemas.openxmlformats.org/officeDocument/2006/relationships/image"/><Relationship Id="rId2" Target="../comments/modernComment_113_CB453D40.xml" Type="http://schemas.microsoft.com/office/2018/10/relationships/comments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.png" Type="http://schemas.openxmlformats.org/officeDocument/2006/relationships/image"/><Relationship Id="rId6" Target="../media/image4.png" Type="http://schemas.openxmlformats.org/officeDocument/2006/relationships/image"/><Relationship Id="rId7" Target="../media/image5.png" Type="http://schemas.openxmlformats.org/officeDocument/2006/relationships/image"/><Relationship Id="rId8" Target="../media/image6.gif" Type="http://schemas.openxmlformats.org/officeDocument/2006/relationships/image"/><Relationship Id="rId9" Target="../media/image7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26.jpeg" Type="http://schemas.openxmlformats.org/officeDocument/2006/relationships/image"/><Relationship Id="rId11" Target="../media/image27.jpeg" Type="http://schemas.openxmlformats.org/officeDocument/2006/relationships/image"/><Relationship Id="rId12" Target="../media/image28.png" Type="http://schemas.openxmlformats.org/officeDocument/2006/relationships/image"/><Relationship Id="rId13" Target="../media/image29.png" Type="http://schemas.openxmlformats.org/officeDocument/2006/relationships/image"/><Relationship Id="rId14" Target="../media/image31.png" Type="http://schemas.openxmlformats.org/officeDocument/2006/relationships/image"/><Relationship Id="rId15" Target="../media/image30.png" Type="http://schemas.openxmlformats.org/officeDocument/2006/relationships/image"/><Relationship Id="rId2" Target="../media/image17.png" Type="http://schemas.openxmlformats.org/officeDocument/2006/relationships/image"/><Relationship Id="rId3" Target="../media/image18.png" Type="http://schemas.openxmlformats.org/officeDocument/2006/relationships/image"/><Relationship Id="rId4" Target="../media/image19.png" Type="http://schemas.openxmlformats.org/officeDocument/2006/relationships/image"/><Relationship Id="rId5" Target="../media/image21.png" Type="http://schemas.openxmlformats.org/officeDocument/2006/relationships/image"/><Relationship Id="rId6" Target="../media/image22.png" Type="http://schemas.openxmlformats.org/officeDocument/2006/relationships/image"/><Relationship Id="rId7" Target="../media/image23.png" Type="http://schemas.openxmlformats.org/officeDocument/2006/relationships/image"/><Relationship Id="rId8" Target="../media/image24.png" Type="http://schemas.openxmlformats.org/officeDocument/2006/relationships/image"/><Relationship Id="rId9" Target="../media/image25.pn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351062-6A8A-DB37-26F6-8343625664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: Rounded Corners 459">
            <a:extLst>
              <a:ext uri="{FF2B5EF4-FFF2-40B4-BE49-F238E27FC236}">
                <a16:creationId xmlns:a16="http://schemas.microsoft.com/office/drawing/2014/main" id="{C7511437-31A3-7323-165E-979E428FBA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251" y="190501"/>
            <a:ext cx="6634973" cy="9635910"/>
          </a:xfrm>
          <a:prstGeom prst="roundRect">
            <a:avLst>
              <a:gd name="adj" fmla="val 3305"/>
            </a:avLst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36000" tIns="54000" rIns="36000" bIns="36000" anchor="ctr" anchorCtr="0" upright="1">
            <a:noAutofit/>
          </a:bodyPr>
          <a:lstStyle/>
          <a:p>
            <a:pPr marR="0" lvl="0" defTabSz="914400" eaLnBrk="1" fontAlgn="auto" latinLnBrk="0" hangingPunct="1">
              <a:spcBef>
                <a:spcPts val="0"/>
              </a:spcBef>
              <a:spcAft>
                <a:spcPts val="12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200" b="1" i="0" u="none" strike="noStrike" kern="0" cap="none" spc="0" normalizeH="0" baseline="0" noProof="0" dirty="0">
              <a:ln>
                <a:noFill/>
              </a:ln>
              <a:solidFill>
                <a:srgbClr val="2F5597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459">
            <a:extLst>
              <a:ext uri="{FF2B5EF4-FFF2-40B4-BE49-F238E27FC236}">
                <a16:creationId xmlns:a16="http://schemas.microsoft.com/office/drawing/2014/main" id="{DF9FCF10-320A-7032-0E31-90653FE9E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93" y="45318"/>
            <a:ext cx="6560131" cy="252000"/>
          </a:xfrm>
          <a:prstGeom prst="roundRect">
            <a:avLst>
              <a:gd name="adj" fmla="val 7102"/>
            </a:avLst>
          </a:prstGeom>
          <a:solidFill>
            <a:srgbClr val="2F5597">
              <a:alpha val="84000"/>
            </a:srgbClr>
          </a:solidFill>
          <a:ln w="25400">
            <a:solidFill>
              <a:srgbClr val="2F5597"/>
            </a:solidFill>
            <a:miter lim="800000"/>
            <a:headEnd/>
            <a:tailEnd/>
          </a:ln>
        </p:spPr>
        <p:txBody>
          <a:bodyPr rot="0" vert="horz" wrap="square" lIns="36000" tIns="36000" rIns="36000" bIns="36000" anchor="t" anchorCtr="0" upright="1">
            <a:noAutofit/>
          </a:bodyPr>
          <a:lstStyle/>
          <a:p>
            <a:pPr marL="85090" marR="0" lvl="0" indent="-85090" algn="ctr" defTabSz="914400" eaLnBrk="1" fontAlgn="auto" latinLnBrk="0" hangingPunct="1">
              <a:spcBef>
                <a:spcPts val="0"/>
              </a:spcBef>
              <a:spcAft>
                <a:spcPts val="12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バスの乗り方</a:t>
            </a:r>
          </a:p>
        </p:txBody>
      </p:sp>
      <p:sp>
        <p:nvSpPr>
          <p:cNvPr id="7" name="Rectangle: Rounded Corners 459">
            <a:extLst>
              <a:ext uri="{FF2B5EF4-FFF2-40B4-BE49-F238E27FC236}">
                <a16:creationId xmlns:a16="http://schemas.microsoft.com/office/drawing/2014/main" id="{E592527E-5F48-E47E-406A-FCA8316FEC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394" y="400783"/>
            <a:ext cx="6228000" cy="231161"/>
          </a:xfrm>
          <a:prstGeom prst="roundRect">
            <a:avLst>
              <a:gd name="adj" fmla="val 7102"/>
            </a:avLst>
          </a:prstGeom>
          <a:solidFill>
            <a:schemeClr val="accent5">
              <a:lumMod val="20000"/>
              <a:lumOff val="80000"/>
              <a:alpha val="84000"/>
            </a:schemeClr>
          </a:solidFill>
          <a:ln w="12700">
            <a:solidFill>
              <a:srgbClr val="2F5597"/>
            </a:solidFill>
            <a:miter lim="800000"/>
            <a:headEnd/>
            <a:tailEnd/>
          </a:ln>
        </p:spPr>
        <p:txBody>
          <a:bodyPr rot="0" vert="horz" wrap="square" lIns="36000" tIns="54000" rIns="36000" bIns="36000" anchor="ctr" anchorCtr="0" upright="1">
            <a:noAutofit/>
          </a:bodyPr>
          <a:lstStyle/>
          <a:p>
            <a:pPr defTabSz="914400">
              <a:spcAft>
                <a:spcPts val="120"/>
              </a:spcAft>
              <a:defRPr/>
            </a:pPr>
            <a:r>
              <a:rPr lang="ja-JP" altLang="en-US" sz="1200" b="1" kern="0" dirty="0">
                <a:solidFill>
                  <a:srgbClr val="2F5597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バス停で目的地へ行く路線・系統と乗り場を確認</a:t>
            </a:r>
          </a:p>
        </p:txBody>
      </p:sp>
      <p:sp>
        <p:nvSpPr>
          <p:cNvPr id="9" name="Rectangle: Rounded Corners 459">
            <a:extLst>
              <a:ext uri="{FF2B5EF4-FFF2-40B4-BE49-F238E27FC236}">
                <a16:creationId xmlns:a16="http://schemas.microsoft.com/office/drawing/2014/main" id="{5EDD2857-C1BB-580A-E9E9-F63A9C36C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394" y="4877913"/>
            <a:ext cx="6228000" cy="213379"/>
          </a:xfrm>
          <a:prstGeom prst="roundRect">
            <a:avLst>
              <a:gd name="adj" fmla="val 7102"/>
            </a:avLst>
          </a:prstGeom>
          <a:solidFill>
            <a:schemeClr val="accent5">
              <a:lumMod val="20000"/>
              <a:lumOff val="80000"/>
              <a:alpha val="84000"/>
            </a:schemeClr>
          </a:solidFill>
          <a:ln w="12700">
            <a:solidFill>
              <a:srgbClr val="2F5597"/>
            </a:solidFill>
            <a:miter lim="800000"/>
            <a:headEnd/>
            <a:tailEnd/>
          </a:ln>
        </p:spPr>
        <p:txBody>
          <a:bodyPr rot="0" vert="horz" wrap="square" lIns="36000" tIns="54000" rIns="36000" bIns="36000" anchor="ctr" anchorCtr="0" upright="1">
            <a:noAutofit/>
          </a:bodyPr>
          <a:lstStyle/>
          <a:p>
            <a:pPr marR="0" lvl="0" defTabSz="914400" eaLnBrk="1" fontAlgn="auto" latinLnBrk="0" hangingPunct="1">
              <a:spcBef>
                <a:spcPts val="0"/>
              </a:spcBef>
              <a:spcAft>
                <a:spcPts val="12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前（又は後ろ）から乗って、中に詰めて乗車</a:t>
            </a:r>
          </a:p>
        </p:txBody>
      </p:sp>
      <p:sp>
        <p:nvSpPr>
          <p:cNvPr id="10" name="Rectangle: Rounded Corners 459">
            <a:extLst>
              <a:ext uri="{FF2B5EF4-FFF2-40B4-BE49-F238E27FC236}">
                <a16:creationId xmlns:a16="http://schemas.microsoft.com/office/drawing/2014/main" id="{F1007D05-5557-7768-CD79-E2130102C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394" y="6364362"/>
            <a:ext cx="6228000" cy="213379"/>
          </a:xfrm>
          <a:prstGeom prst="roundRect">
            <a:avLst>
              <a:gd name="adj" fmla="val 7102"/>
            </a:avLst>
          </a:prstGeom>
          <a:solidFill>
            <a:schemeClr val="accent5">
              <a:lumMod val="20000"/>
              <a:lumOff val="80000"/>
              <a:alpha val="84000"/>
            </a:schemeClr>
          </a:solidFill>
          <a:ln w="12700">
            <a:solidFill>
              <a:srgbClr val="2F5597"/>
            </a:solidFill>
            <a:miter lim="800000"/>
            <a:headEnd/>
            <a:tailEnd/>
          </a:ln>
        </p:spPr>
        <p:txBody>
          <a:bodyPr rot="0" vert="horz" wrap="square" lIns="36000" tIns="54000" rIns="36000" bIns="36000" anchor="ctr" anchorCtr="0" upright="1">
            <a:noAutofit/>
          </a:bodyPr>
          <a:lstStyle/>
          <a:p>
            <a:pPr marR="0" lvl="0" defTabSz="914400" eaLnBrk="1" fontAlgn="auto" latinLnBrk="0" hangingPunct="1">
              <a:spcBef>
                <a:spcPts val="0"/>
              </a:spcBef>
              <a:spcAft>
                <a:spcPts val="12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b="1" kern="0" spc="-50" dirty="0">
                <a:solidFill>
                  <a:srgbClr val="2F5597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アナウンスを聞く又はディスプレイを見て、降車したいバス停が近づいたら降車ボタンを押す</a:t>
            </a:r>
            <a:endParaRPr kumimoji="0" lang="ja-JP" altLang="en-US" sz="1200" b="1" i="0" u="none" strike="noStrike" kern="0" cap="none" spc="-50" normalizeH="0" noProof="0" dirty="0">
              <a:ln>
                <a:noFill/>
              </a:ln>
              <a:solidFill>
                <a:srgbClr val="2F5597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459">
            <a:extLst>
              <a:ext uri="{FF2B5EF4-FFF2-40B4-BE49-F238E27FC236}">
                <a16:creationId xmlns:a16="http://schemas.microsoft.com/office/drawing/2014/main" id="{7E37938F-2C7B-523E-F0F3-9364753EF5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394" y="9351776"/>
            <a:ext cx="6228000" cy="213379"/>
          </a:xfrm>
          <a:prstGeom prst="roundRect">
            <a:avLst>
              <a:gd name="adj" fmla="val 7102"/>
            </a:avLst>
          </a:prstGeom>
          <a:solidFill>
            <a:schemeClr val="accent5">
              <a:lumMod val="20000"/>
              <a:lumOff val="80000"/>
              <a:alpha val="84000"/>
            </a:schemeClr>
          </a:solidFill>
          <a:ln w="12700">
            <a:solidFill>
              <a:srgbClr val="2F5597"/>
            </a:solidFill>
            <a:miter lim="800000"/>
            <a:headEnd/>
            <a:tailEnd/>
          </a:ln>
        </p:spPr>
        <p:txBody>
          <a:bodyPr rot="0" vert="horz" wrap="square" lIns="36000" tIns="54000" rIns="36000" bIns="36000" anchor="ctr" anchorCtr="0" upright="1">
            <a:noAutofit/>
          </a:bodyPr>
          <a:lstStyle/>
          <a:p>
            <a:pPr marR="0" lvl="0" algn="ctr" defTabSz="914400" eaLnBrk="1" fontAlgn="auto" latinLnBrk="0" hangingPunct="1">
              <a:spcBef>
                <a:spcPts val="0"/>
              </a:spcBef>
              <a:spcAft>
                <a:spcPts val="12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b="1" kern="0" dirty="0">
                <a:solidFill>
                  <a:srgbClr val="2F5597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後ろ（又は前）から降車</a:t>
            </a:r>
            <a:endParaRPr kumimoji="0" lang="ja-JP" altLang="en-US" sz="1200" b="1" i="0" u="none" strike="noStrike" kern="0" cap="none" spc="0" normalizeH="0" baseline="0" noProof="0" dirty="0">
              <a:ln>
                <a:noFill/>
              </a:ln>
              <a:solidFill>
                <a:srgbClr val="2F5597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24" name="Rectangle: Rounded Corners 459">
            <a:extLst>
              <a:ext uri="{FF2B5EF4-FFF2-40B4-BE49-F238E27FC236}">
                <a16:creationId xmlns:a16="http://schemas.microsoft.com/office/drawing/2014/main" id="{F2ABA743-1E70-90DB-9DAD-8E663BE927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394" y="7850812"/>
            <a:ext cx="6228000" cy="213379"/>
          </a:xfrm>
          <a:prstGeom prst="roundRect">
            <a:avLst>
              <a:gd name="adj" fmla="val 7102"/>
            </a:avLst>
          </a:prstGeom>
          <a:solidFill>
            <a:schemeClr val="accent5">
              <a:lumMod val="20000"/>
              <a:lumOff val="80000"/>
              <a:alpha val="84000"/>
            </a:schemeClr>
          </a:solidFill>
          <a:ln w="12700">
            <a:solidFill>
              <a:srgbClr val="2F5597"/>
            </a:solidFill>
            <a:miter lim="800000"/>
            <a:headEnd/>
            <a:tailEnd/>
          </a:ln>
        </p:spPr>
        <p:txBody>
          <a:bodyPr rot="0" vert="horz" wrap="square" lIns="36000" tIns="54000" rIns="36000" bIns="36000" anchor="ctr" anchorCtr="0" upright="1">
            <a:noAutofit/>
          </a:bodyPr>
          <a:lstStyle/>
          <a:p>
            <a:pPr marR="0" lvl="0" defTabSz="914400" eaLnBrk="1" fontAlgn="auto" latinLnBrk="0" hangingPunct="1">
              <a:spcBef>
                <a:spcPts val="0"/>
              </a:spcBef>
              <a:spcAft>
                <a:spcPts val="12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運賃を確認</a:t>
            </a:r>
          </a:p>
        </p:txBody>
      </p:sp>
      <p:sp>
        <p:nvSpPr>
          <p:cNvPr id="121" name="テキスト ボックス 120">
            <a:extLst>
              <a:ext uri="{FF2B5EF4-FFF2-40B4-BE49-F238E27FC236}">
                <a16:creationId xmlns:a16="http://schemas.microsoft.com/office/drawing/2014/main" id="{37928439-1920-7F09-052B-1EF226910F94}"/>
              </a:ext>
            </a:extLst>
          </p:cNvPr>
          <p:cNvSpPr txBox="1"/>
          <p:nvPr/>
        </p:nvSpPr>
        <p:spPr>
          <a:xfrm>
            <a:off x="4754305" y="852155"/>
            <a:ext cx="1220469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914400">
              <a:spcAft>
                <a:spcPts val="120"/>
              </a:spcAft>
              <a:defRPr/>
            </a:pPr>
            <a:r>
              <a:rPr lang="ja-JP" altLang="en-US" sz="1000" kern="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路線・系統の詳しい案内はこちら。</a:t>
            </a:r>
          </a:p>
        </p:txBody>
      </p:sp>
      <p:sp>
        <p:nvSpPr>
          <p:cNvPr id="126" name="テキスト ボックス 125">
            <a:extLst>
              <a:ext uri="{FF2B5EF4-FFF2-40B4-BE49-F238E27FC236}">
                <a16:creationId xmlns:a16="http://schemas.microsoft.com/office/drawing/2014/main" id="{4AC1C2E1-0E6A-967A-41AA-2639DD908690}"/>
              </a:ext>
            </a:extLst>
          </p:cNvPr>
          <p:cNvSpPr txBox="1"/>
          <p:nvPr/>
        </p:nvSpPr>
        <p:spPr>
          <a:xfrm>
            <a:off x="4754305" y="5351537"/>
            <a:ext cx="1181899" cy="33444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914400">
              <a:spcAft>
                <a:spcPts val="120"/>
              </a:spcAft>
              <a:defRPr/>
            </a:pPr>
            <a:r>
              <a:rPr lang="ja-JP" altLang="en-US" sz="1100" kern="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バスの乗り方の詳しい案内はこちら。</a:t>
            </a: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5241D31E-C196-12BF-692F-3F86586A68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9947" y="5253095"/>
            <a:ext cx="1390278" cy="960206"/>
          </a:xfrm>
          <a:prstGeom prst="rect">
            <a:avLst/>
          </a:prstGeom>
          <a:ln w="12700">
            <a:solidFill>
              <a:srgbClr val="2F5597"/>
            </a:solidFill>
          </a:ln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E746D844-3668-E126-B29A-5F36BD0B0A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2941" y="6741899"/>
            <a:ext cx="1391390" cy="955497"/>
          </a:xfrm>
          <a:prstGeom prst="rect">
            <a:avLst/>
          </a:prstGeom>
          <a:ln w="12700">
            <a:solidFill>
              <a:srgbClr val="2F5597"/>
            </a:solidFill>
          </a:ln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28E23041-79A4-8B13-9A8E-33EB1B593D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369" y="8226796"/>
            <a:ext cx="1394262" cy="960206"/>
          </a:xfrm>
          <a:prstGeom prst="rect">
            <a:avLst/>
          </a:prstGeom>
          <a:ln w="12700">
            <a:solidFill>
              <a:srgbClr val="2F5597"/>
            </a:solidFill>
          </a:ln>
        </p:spPr>
      </p:pic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18C8EAAD-B6A1-38D0-53C6-00FCDA9913ED}"/>
              </a:ext>
            </a:extLst>
          </p:cNvPr>
          <p:cNvSpPr/>
          <p:nvPr/>
        </p:nvSpPr>
        <p:spPr>
          <a:xfrm>
            <a:off x="6091636" y="880887"/>
            <a:ext cx="468000" cy="46232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200" dirty="0"/>
              <a:t>QR</a:t>
            </a:r>
            <a:endParaRPr kumimoji="1" lang="ja-JP" altLang="en-US" sz="1200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431DE611-35DF-5EF5-F69B-E6F116CEB9E8}"/>
              </a:ext>
            </a:extLst>
          </p:cNvPr>
          <p:cNvSpPr txBox="1"/>
          <p:nvPr/>
        </p:nvSpPr>
        <p:spPr>
          <a:xfrm>
            <a:off x="5018873" y="5958980"/>
            <a:ext cx="921575" cy="10641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914400">
              <a:spcAft>
                <a:spcPts val="120"/>
              </a:spcAft>
              <a:defRPr/>
            </a:pPr>
            <a:r>
              <a:rPr lang="en-US" altLang="ja-JP" sz="700" kern="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more information</a:t>
            </a:r>
            <a:r>
              <a:rPr lang="ja-JP" altLang="en-US" sz="700" kern="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⇒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9BE0B81A-1B51-BA91-9F69-E81E141D4D94}"/>
              </a:ext>
            </a:extLst>
          </p:cNvPr>
          <p:cNvSpPr txBox="1"/>
          <p:nvPr/>
        </p:nvSpPr>
        <p:spPr>
          <a:xfrm>
            <a:off x="4925828" y="7374828"/>
            <a:ext cx="921575" cy="10641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914400">
              <a:spcAft>
                <a:spcPts val="120"/>
              </a:spcAft>
              <a:defRPr/>
            </a:pPr>
            <a:r>
              <a:rPr lang="en-US" altLang="ja-JP" sz="700" kern="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more information</a:t>
            </a:r>
            <a:r>
              <a:rPr lang="ja-JP" altLang="en-US" sz="700" kern="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⇒</a:t>
            </a:r>
          </a:p>
        </p:txBody>
      </p:sp>
      <p:pic>
        <p:nvPicPr>
          <p:cNvPr id="60" name="Picture 4" descr="運賃表示機">
            <a:extLst>
              <a:ext uri="{FF2B5EF4-FFF2-40B4-BE49-F238E27FC236}">
                <a16:creationId xmlns:a16="http://schemas.microsoft.com/office/drawing/2014/main" id="{E4AD9098-DB0C-00CC-0BF3-91A6F8A78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961" y="8131642"/>
            <a:ext cx="1216854" cy="67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>
            <a:extLst>
              <a:ext uri="{FF2B5EF4-FFF2-40B4-BE49-F238E27FC236}">
                <a16:creationId xmlns:a16="http://schemas.microsoft.com/office/drawing/2014/main" id="{04B9052E-EFB8-AC4D-5972-B97884911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174" y="5253732"/>
            <a:ext cx="740104" cy="63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4" descr="停留所マーク">
            <a:extLst>
              <a:ext uri="{FF2B5EF4-FFF2-40B4-BE49-F238E27FC236}">
                <a16:creationId xmlns:a16="http://schemas.microsoft.com/office/drawing/2014/main" id="{6636C00E-B684-CCDE-6217-A0C520555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028" y="741132"/>
            <a:ext cx="704850" cy="68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図 65">
            <a:extLst>
              <a:ext uri="{FF2B5EF4-FFF2-40B4-BE49-F238E27FC236}">
                <a16:creationId xmlns:a16="http://schemas.microsoft.com/office/drawing/2014/main" id="{B112B67F-F554-4AD0-77C8-1E98D2713528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62117"/>
          <a:stretch/>
        </p:blipFill>
        <p:spPr>
          <a:xfrm>
            <a:off x="2019090" y="5226632"/>
            <a:ext cx="1717279" cy="587544"/>
          </a:xfrm>
          <a:prstGeom prst="rect">
            <a:avLst/>
          </a:prstGeom>
        </p:spPr>
      </p:pic>
      <p:cxnSp>
        <p:nvCxnSpPr>
          <p:cNvPr id="99" name="直線コネクタ 98">
            <a:extLst>
              <a:ext uri="{FF2B5EF4-FFF2-40B4-BE49-F238E27FC236}">
                <a16:creationId xmlns:a16="http://schemas.microsoft.com/office/drawing/2014/main" id="{E9D98F84-C0BA-5164-EBB1-E78028D65687}"/>
              </a:ext>
            </a:extLst>
          </p:cNvPr>
          <p:cNvCxnSpPr/>
          <p:nvPr/>
        </p:nvCxnSpPr>
        <p:spPr>
          <a:xfrm>
            <a:off x="4677526" y="5216021"/>
            <a:ext cx="0" cy="1031332"/>
          </a:xfrm>
          <a:prstGeom prst="line">
            <a:avLst/>
          </a:prstGeom>
          <a:ln w="19050">
            <a:solidFill>
              <a:srgbClr val="486D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線コネクタ 99">
            <a:extLst>
              <a:ext uri="{FF2B5EF4-FFF2-40B4-BE49-F238E27FC236}">
                <a16:creationId xmlns:a16="http://schemas.microsoft.com/office/drawing/2014/main" id="{FB494257-88D1-67EE-B194-3C86401AC8FC}"/>
              </a:ext>
            </a:extLst>
          </p:cNvPr>
          <p:cNvCxnSpPr/>
          <p:nvPr/>
        </p:nvCxnSpPr>
        <p:spPr>
          <a:xfrm>
            <a:off x="4677526" y="6701606"/>
            <a:ext cx="0" cy="1031332"/>
          </a:xfrm>
          <a:prstGeom prst="line">
            <a:avLst/>
          </a:prstGeom>
          <a:ln w="19050">
            <a:solidFill>
              <a:srgbClr val="486D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コネクタ 101">
            <a:extLst>
              <a:ext uri="{FF2B5EF4-FFF2-40B4-BE49-F238E27FC236}">
                <a16:creationId xmlns:a16="http://schemas.microsoft.com/office/drawing/2014/main" id="{AE754AD0-2875-E581-15C2-1CC8EAAD2E6C}"/>
              </a:ext>
            </a:extLst>
          </p:cNvPr>
          <p:cNvCxnSpPr/>
          <p:nvPr/>
        </p:nvCxnSpPr>
        <p:spPr>
          <a:xfrm>
            <a:off x="4677526" y="8187190"/>
            <a:ext cx="0" cy="1031332"/>
          </a:xfrm>
          <a:prstGeom prst="line">
            <a:avLst/>
          </a:prstGeom>
          <a:ln w="19050">
            <a:solidFill>
              <a:srgbClr val="486D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" name="図 103">
            <a:extLst>
              <a:ext uri="{FF2B5EF4-FFF2-40B4-BE49-F238E27FC236}">
                <a16:creationId xmlns:a16="http://schemas.microsoft.com/office/drawing/2014/main" id="{D7C2F293-CAA0-7DD9-A838-AB7509C8EA5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93403" y="797737"/>
            <a:ext cx="230568" cy="1012133"/>
          </a:xfrm>
          <a:prstGeom prst="rect">
            <a:avLst/>
          </a:prstGeom>
        </p:spPr>
      </p:pic>
      <p:sp>
        <p:nvSpPr>
          <p:cNvPr id="116" name="楕円 115">
            <a:extLst>
              <a:ext uri="{FF2B5EF4-FFF2-40B4-BE49-F238E27FC236}">
                <a16:creationId xmlns:a16="http://schemas.microsoft.com/office/drawing/2014/main" id="{506168A2-B499-09A2-B489-32D59C3E57C5}"/>
              </a:ext>
            </a:extLst>
          </p:cNvPr>
          <p:cNvSpPr/>
          <p:nvPr/>
        </p:nvSpPr>
        <p:spPr>
          <a:xfrm>
            <a:off x="2272460" y="736536"/>
            <a:ext cx="280168" cy="276769"/>
          </a:xfrm>
          <a:prstGeom prst="ellipse">
            <a:avLst/>
          </a:prstGeom>
          <a:noFill/>
          <a:ln w="222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テキスト ボックス 117">
            <a:extLst>
              <a:ext uri="{FF2B5EF4-FFF2-40B4-BE49-F238E27FC236}">
                <a16:creationId xmlns:a16="http://schemas.microsoft.com/office/drawing/2014/main" id="{C07CDD51-E73C-83EA-F45E-00CEA9F58E87}"/>
              </a:ext>
            </a:extLst>
          </p:cNvPr>
          <p:cNvSpPr txBox="1"/>
          <p:nvPr/>
        </p:nvSpPr>
        <p:spPr>
          <a:xfrm>
            <a:off x="2770621" y="1520896"/>
            <a:ext cx="1682268" cy="3040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914400">
              <a:spcAft>
                <a:spcPts val="120"/>
              </a:spcAft>
              <a:defRPr/>
            </a:pPr>
            <a:r>
              <a:rPr lang="ja-JP" altLang="en-US" sz="1000" kern="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このバス停が、（事業者名）のバス停です。</a:t>
            </a:r>
          </a:p>
        </p:txBody>
      </p:sp>
      <p:sp>
        <p:nvSpPr>
          <p:cNvPr id="1029" name="正方形/長方形 1028">
            <a:extLst>
              <a:ext uri="{FF2B5EF4-FFF2-40B4-BE49-F238E27FC236}">
                <a16:creationId xmlns:a16="http://schemas.microsoft.com/office/drawing/2014/main" id="{8BF8D9ED-C87C-88BF-B667-FADBDCFC6B08}"/>
              </a:ext>
            </a:extLst>
          </p:cNvPr>
          <p:cNvSpPr/>
          <p:nvPr/>
        </p:nvSpPr>
        <p:spPr>
          <a:xfrm>
            <a:off x="5978636" y="5475729"/>
            <a:ext cx="576000" cy="5690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200" dirty="0"/>
              <a:t>QR</a:t>
            </a:r>
            <a:endParaRPr kumimoji="1" lang="ja-JP" altLang="en-US" sz="1200" dirty="0"/>
          </a:p>
        </p:txBody>
      </p:sp>
      <p:sp>
        <p:nvSpPr>
          <p:cNvPr id="1031" name="正方形/長方形 1030">
            <a:extLst>
              <a:ext uri="{FF2B5EF4-FFF2-40B4-BE49-F238E27FC236}">
                <a16:creationId xmlns:a16="http://schemas.microsoft.com/office/drawing/2014/main" id="{8589F258-875C-8FA3-159C-013D26673A2D}"/>
              </a:ext>
            </a:extLst>
          </p:cNvPr>
          <p:cNvSpPr/>
          <p:nvPr/>
        </p:nvSpPr>
        <p:spPr>
          <a:xfrm>
            <a:off x="5978636" y="6928624"/>
            <a:ext cx="576000" cy="5690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200" dirty="0"/>
              <a:t>QR</a:t>
            </a:r>
            <a:endParaRPr kumimoji="1" lang="ja-JP" altLang="en-US" sz="1200" dirty="0"/>
          </a:p>
        </p:txBody>
      </p:sp>
      <p:sp>
        <p:nvSpPr>
          <p:cNvPr id="1032" name="正方形/長方形 1031">
            <a:extLst>
              <a:ext uri="{FF2B5EF4-FFF2-40B4-BE49-F238E27FC236}">
                <a16:creationId xmlns:a16="http://schemas.microsoft.com/office/drawing/2014/main" id="{FFA74965-436D-8D1C-1877-A0092060DE65}"/>
              </a:ext>
            </a:extLst>
          </p:cNvPr>
          <p:cNvSpPr/>
          <p:nvPr/>
        </p:nvSpPr>
        <p:spPr>
          <a:xfrm>
            <a:off x="5974868" y="8431873"/>
            <a:ext cx="576000" cy="5690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200" dirty="0"/>
              <a:t>QR</a:t>
            </a:r>
            <a:endParaRPr kumimoji="1" lang="ja-JP" altLang="en-US" sz="1200" dirty="0"/>
          </a:p>
        </p:txBody>
      </p:sp>
      <p:sp>
        <p:nvSpPr>
          <p:cNvPr id="1034" name="正方形/長方形 1033">
            <a:extLst>
              <a:ext uri="{FF2B5EF4-FFF2-40B4-BE49-F238E27FC236}">
                <a16:creationId xmlns:a16="http://schemas.microsoft.com/office/drawing/2014/main" id="{1841A601-5186-50D1-65CC-2E4A1EE69A97}"/>
              </a:ext>
            </a:extLst>
          </p:cNvPr>
          <p:cNvSpPr/>
          <p:nvPr/>
        </p:nvSpPr>
        <p:spPr>
          <a:xfrm>
            <a:off x="6091636" y="1385881"/>
            <a:ext cx="468000" cy="46232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200" dirty="0"/>
              <a:t>QR</a:t>
            </a:r>
            <a:endParaRPr kumimoji="1" lang="ja-JP" altLang="en-US" sz="1200" dirty="0"/>
          </a:p>
        </p:txBody>
      </p:sp>
      <p:sp>
        <p:nvSpPr>
          <p:cNvPr id="1035" name="テキスト ボックス 1034">
            <a:extLst>
              <a:ext uri="{FF2B5EF4-FFF2-40B4-BE49-F238E27FC236}">
                <a16:creationId xmlns:a16="http://schemas.microsoft.com/office/drawing/2014/main" id="{05126416-CC37-1DE9-6186-37CB131555E3}"/>
              </a:ext>
            </a:extLst>
          </p:cNvPr>
          <p:cNvSpPr txBox="1"/>
          <p:nvPr/>
        </p:nvSpPr>
        <p:spPr>
          <a:xfrm>
            <a:off x="4754305" y="1364811"/>
            <a:ext cx="1220469" cy="3040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914400">
              <a:spcAft>
                <a:spcPts val="120"/>
              </a:spcAft>
              <a:defRPr/>
            </a:pPr>
            <a:r>
              <a:rPr lang="ja-JP" altLang="en-US" sz="1000" kern="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バス乗り場の詳しい案内はこちら。</a:t>
            </a:r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A1D44CA5-AC22-B4A3-8EAA-4F78D4403913}"/>
              </a:ext>
            </a:extLst>
          </p:cNvPr>
          <p:cNvCxnSpPr/>
          <p:nvPr/>
        </p:nvCxnSpPr>
        <p:spPr>
          <a:xfrm>
            <a:off x="435580" y="637941"/>
            <a:ext cx="0" cy="1280275"/>
          </a:xfrm>
          <a:prstGeom prst="straightConnector1">
            <a:avLst/>
          </a:prstGeom>
          <a:ln w="412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D931CC3D-AF19-47CE-0609-D029A47153CE}"/>
              </a:ext>
            </a:extLst>
          </p:cNvPr>
          <p:cNvCxnSpPr/>
          <p:nvPr/>
        </p:nvCxnSpPr>
        <p:spPr>
          <a:xfrm>
            <a:off x="4677526" y="723703"/>
            <a:ext cx="0" cy="1066896"/>
          </a:xfrm>
          <a:prstGeom prst="line">
            <a:avLst/>
          </a:prstGeom>
          <a:ln w="19050">
            <a:solidFill>
              <a:srgbClr val="486D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0C2336C-79D0-4804-7CF7-EE097D8A5844}"/>
              </a:ext>
            </a:extLst>
          </p:cNvPr>
          <p:cNvSpPr txBox="1"/>
          <p:nvPr/>
        </p:nvSpPr>
        <p:spPr>
          <a:xfrm>
            <a:off x="2065646" y="5926315"/>
            <a:ext cx="2216037" cy="33444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914400">
              <a:spcAft>
                <a:spcPts val="120"/>
              </a:spcAft>
              <a:defRPr/>
            </a:pPr>
            <a:r>
              <a:rPr lang="ja-JP" altLang="en-US" sz="1100" kern="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後ろから乗って、前から降ります。黄色い床の部分はあけましょう。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37B7A49-F471-E430-CEC7-4AF34782883C}"/>
              </a:ext>
            </a:extLst>
          </p:cNvPr>
          <p:cNvSpPr txBox="1"/>
          <p:nvPr/>
        </p:nvSpPr>
        <p:spPr>
          <a:xfrm>
            <a:off x="2095564" y="7409950"/>
            <a:ext cx="2394976" cy="33444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914400">
              <a:spcAft>
                <a:spcPts val="120"/>
              </a:spcAft>
              <a:defRPr/>
            </a:pPr>
            <a:r>
              <a:rPr lang="ja-JP" altLang="en-US" sz="1100" kern="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降りるバス停に近づいたら、このボタンを押してください。車内の色々な場所にあります。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DAA5ED3-9BEA-E54F-62D5-B75200FE1D1F}"/>
              </a:ext>
            </a:extLst>
          </p:cNvPr>
          <p:cNvSpPr txBox="1"/>
          <p:nvPr/>
        </p:nvSpPr>
        <p:spPr>
          <a:xfrm>
            <a:off x="4754305" y="6874459"/>
            <a:ext cx="1181899" cy="33855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914400">
              <a:spcAft>
                <a:spcPts val="120"/>
              </a:spcAft>
              <a:defRPr/>
            </a:pPr>
            <a:r>
              <a:rPr lang="ja-JP" altLang="en-US" sz="1100" kern="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バスの降り方の詳しい案内はこちら。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CEBFD37-93B8-4972-6FDE-654E348CAA82}"/>
              </a:ext>
            </a:extLst>
          </p:cNvPr>
          <p:cNvSpPr txBox="1"/>
          <p:nvPr/>
        </p:nvSpPr>
        <p:spPr>
          <a:xfrm>
            <a:off x="2019089" y="8822842"/>
            <a:ext cx="2677611" cy="50166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914400">
              <a:spcAft>
                <a:spcPts val="120"/>
              </a:spcAft>
              <a:defRPr/>
            </a:pPr>
            <a:r>
              <a:rPr lang="ja-JP" altLang="en-US" sz="1100" kern="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運賃はこの表示で確認してください。支払いは、この機械に現金を入れるか、</a:t>
            </a:r>
            <a:r>
              <a:rPr lang="en-US" altLang="ja-JP" sz="1100" kern="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IC</a:t>
            </a:r>
            <a:r>
              <a:rPr lang="ja-JP" altLang="en-US" sz="1100" kern="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を青い部分に触れてください。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D509518E-BF05-D5FF-BD54-4B76320E9C4E}"/>
              </a:ext>
            </a:extLst>
          </p:cNvPr>
          <p:cNvSpPr txBox="1"/>
          <p:nvPr/>
        </p:nvSpPr>
        <p:spPr>
          <a:xfrm>
            <a:off x="4925828" y="8918921"/>
            <a:ext cx="921575" cy="10641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914400">
              <a:spcAft>
                <a:spcPts val="120"/>
              </a:spcAft>
              <a:defRPr/>
            </a:pPr>
            <a:r>
              <a:rPr lang="en-US" altLang="ja-JP" sz="700" kern="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more information</a:t>
            </a:r>
            <a:r>
              <a:rPr lang="ja-JP" altLang="en-US" sz="700" kern="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⇒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4ED79A63-8A6D-3655-22C4-0E6062D9949F}"/>
              </a:ext>
            </a:extLst>
          </p:cNvPr>
          <p:cNvSpPr txBox="1"/>
          <p:nvPr/>
        </p:nvSpPr>
        <p:spPr>
          <a:xfrm>
            <a:off x="4754305" y="8392061"/>
            <a:ext cx="1181899" cy="33444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914400">
              <a:spcAft>
                <a:spcPts val="120"/>
              </a:spcAft>
              <a:defRPr/>
            </a:pPr>
            <a:r>
              <a:rPr lang="ja-JP" altLang="en-US" sz="1100" kern="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運賃の支払い方の詳しい案内はこちら。</a:t>
            </a:r>
          </a:p>
        </p:txBody>
      </p:sp>
      <p:sp>
        <p:nvSpPr>
          <p:cNvPr id="90" name="Rectangle: Rounded Corners 459">
            <a:extLst>
              <a:ext uri="{FF2B5EF4-FFF2-40B4-BE49-F238E27FC236}">
                <a16:creationId xmlns:a16="http://schemas.microsoft.com/office/drawing/2014/main" id="{9FA6E31D-3AF6-851C-594F-7ACF2E7FF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394" y="3391463"/>
            <a:ext cx="6228000" cy="213379"/>
          </a:xfrm>
          <a:prstGeom prst="roundRect">
            <a:avLst>
              <a:gd name="adj" fmla="val 7102"/>
            </a:avLst>
          </a:prstGeom>
          <a:solidFill>
            <a:schemeClr val="accent5">
              <a:lumMod val="20000"/>
              <a:lumOff val="80000"/>
              <a:alpha val="84000"/>
            </a:schemeClr>
          </a:solidFill>
          <a:ln w="12700">
            <a:solidFill>
              <a:srgbClr val="2F5597"/>
            </a:solidFill>
            <a:miter lim="800000"/>
            <a:headEnd/>
            <a:tailEnd/>
          </a:ln>
        </p:spPr>
        <p:txBody>
          <a:bodyPr rot="0" vert="horz" wrap="square" lIns="36000" tIns="54000" rIns="36000" bIns="36000" anchor="ctr" anchorCtr="0" upright="1">
            <a:noAutofit/>
          </a:bodyPr>
          <a:lstStyle/>
          <a:p>
            <a:pPr defTabSz="914400">
              <a:spcAft>
                <a:spcPts val="120"/>
              </a:spcAft>
              <a:defRPr/>
            </a:pPr>
            <a:r>
              <a:rPr lang="ja-JP" altLang="en-US" sz="1200" b="1" kern="0" dirty="0">
                <a:solidFill>
                  <a:srgbClr val="2F5597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運賃支払い方法を確認</a:t>
            </a:r>
            <a:endParaRPr kumimoji="0" lang="ja-JP" altLang="en-US" sz="1200" b="1" i="0" u="none" strike="noStrike" kern="0" cap="none" spc="0" normalizeH="0" baseline="0" noProof="0" dirty="0">
              <a:ln>
                <a:noFill/>
              </a:ln>
              <a:solidFill>
                <a:srgbClr val="2F5597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EC76677-BC5B-161F-8CCC-9679E9E121F7}"/>
              </a:ext>
            </a:extLst>
          </p:cNvPr>
          <p:cNvSpPr txBox="1"/>
          <p:nvPr/>
        </p:nvSpPr>
        <p:spPr>
          <a:xfrm>
            <a:off x="5024622" y="4492855"/>
            <a:ext cx="921575" cy="10641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914400">
              <a:spcAft>
                <a:spcPts val="120"/>
              </a:spcAft>
              <a:defRPr/>
            </a:pPr>
            <a:r>
              <a:rPr lang="en-US" altLang="ja-JP" sz="700" kern="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more information</a:t>
            </a:r>
            <a:r>
              <a:rPr lang="ja-JP" altLang="en-US" sz="700" kern="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⇒</a:t>
            </a:r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11B06DBA-AE3D-3C3D-CF23-B04B8437F94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6898" y="3761951"/>
            <a:ext cx="1386295" cy="960206"/>
          </a:xfrm>
          <a:prstGeom prst="rect">
            <a:avLst/>
          </a:prstGeom>
          <a:ln w="12700">
            <a:solidFill>
              <a:srgbClr val="2F5597"/>
            </a:solidFill>
          </a:ln>
        </p:spPr>
      </p:pic>
      <p:pic>
        <p:nvPicPr>
          <p:cNvPr id="57" name="図 56">
            <a:extLst>
              <a:ext uri="{FF2B5EF4-FFF2-40B4-BE49-F238E27FC236}">
                <a16:creationId xmlns:a16="http://schemas.microsoft.com/office/drawing/2014/main" id="{01E56D67-AC3C-F921-3560-FDC6940E3F9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65646" y="3659122"/>
            <a:ext cx="1066922" cy="692946"/>
          </a:xfrm>
          <a:prstGeom prst="rect">
            <a:avLst/>
          </a:prstGeom>
        </p:spPr>
      </p:pic>
      <p:pic>
        <p:nvPicPr>
          <p:cNvPr id="58" name="図 57">
            <a:extLst>
              <a:ext uri="{FF2B5EF4-FFF2-40B4-BE49-F238E27FC236}">
                <a16:creationId xmlns:a16="http://schemas.microsoft.com/office/drawing/2014/main" id="{60AE985D-4AF9-E5C0-D772-4FAFD66BD34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52801" y="3659339"/>
            <a:ext cx="1017091" cy="684317"/>
          </a:xfrm>
          <a:prstGeom prst="rect">
            <a:avLst/>
          </a:prstGeom>
        </p:spPr>
      </p:pic>
      <p:cxnSp>
        <p:nvCxnSpPr>
          <p:cNvPr id="89" name="直線コネクタ 88">
            <a:extLst>
              <a:ext uri="{FF2B5EF4-FFF2-40B4-BE49-F238E27FC236}">
                <a16:creationId xmlns:a16="http://schemas.microsoft.com/office/drawing/2014/main" id="{25620550-D867-4A71-BC40-1288BBAA50B5}"/>
              </a:ext>
            </a:extLst>
          </p:cNvPr>
          <p:cNvCxnSpPr/>
          <p:nvPr/>
        </p:nvCxnSpPr>
        <p:spPr>
          <a:xfrm>
            <a:off x="4677526" y="3730436"/>
            <a:ext cx="0" cy="1031332"/>
          </a:xfrm>
          <a:prstGeom prst="line">
            <a:avLst/>
          </a:prstGeom>
          <a:ln w="19050">
            <a:solidFill>
              <a:srgbClr val="486D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19FB6D57-1AA5-7D16-CFD8-D0F581E41C74}"/>
              </a:ext>
            </a:extLst>
          </p:cNvPr>
          <p:cNvSpPr txBox="1"/>
          <p:nvPr/>
        </p:nvSpPr>
        <p:spPr>
          <a:xfrm>
            <a:off x="2065646" y="4367766"/>
            <a:ext cx="2564129" cy="47448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914400">
              <a:spcAft>
                <a:spcPts val="120"/>
              </a:spcAft>
              <a:defRPr/>
            </a:pPr>
            <a:r>
              <a:rPr lang="ja-JP" altLang="en-US" sz="1000" kern="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現金か、これらのカード、カードのアプリ版（モバイル）が使えます。残高がないと使用できません。</a:t>
            </a:r>
            <a:endParaRPr lang="en-US" altLang="ja-JP" sz="1000" kern="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defTabSz="914400">
              <a:spcAft>
                <a:spcPts val="120"/>
              </a:spcAft>
              <a:defRPr/>
            </a:pPr>
            <a:r>
              <a:rPr lang="ja-JP" altLang="en-US" sz="1000" kern="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アプリを正しく選択できているか確認してください。</a:t>
            </a:r>
          </a:p>
        </p:txBody>
      </p:sp>
      <p:sp>
        <p:nvSpPr>
          <p:cNvPr id="120" name="正方形/長方形 119">
            <a:extLst>
              <a:ext uri="{FF2B5EF4-FFF2-40B4-BE49-F238E27FC236}">
                <a16:creationId xmlns:a16="http://schemas.microsoft.com/office/drawing/2014/main" id="{827E8568-F229-52AE-B741-F4DB83BD2500}"/>
              </a:ext>
            </a:extLst>
          </p:cNvPr>
          <p:cNvSpPr/>
          <p:nvPr/>
        </p:nvSpPr>
        <p:spPr>
          <a:xfrm>
            <a:off x="5978636" y="4024921"/>
            <a:ext cx="576000" cy="5690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200" dirty="0"/>
              <a:t>QR</a:t>
            </a:r>
            <a:endParaRPr kumimoji="1" lang="ja-JP" altLang="en-US" sz="1200" dirty="0"/>
          </a:p>
        </p:txBody>
      </p:sp>
      <p:sp>
        <p:nvSpPr>
          <p:cNvPr id="1033" name="テキスト ボックス 1032">
            <a:extLst>
              <a:ext uri="{FF2B5EF4-FFF2-40B4-BE49-F238E27FC236}">
                <a16:creationId xmlns:a16="http://schemas.microsoft.com/office/drawing/2014/main" id="{3D49E183-A00F-ED36-1CE9-6FE24ED9B45C}"/>
              </a:ext>
            </a:extLst>
          </p:cNvPr>
          <p:cNvSpPr txBox="1"/>
          <p:nvPr/>
        </p:nvSpPr>
        <p:spPr>
          <a:xfrm>
            <a:off x="4754305" y="3748170"/>
            <a:ext cx="1220469" cy="3040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914400">
              <a:spcAft>
                <a:spcPts val="120"/>
              </a:spcAft>
              <a:defRPr/>
            </a:pPr>
            <a:r>
              <a:rPr lang="ja-JP" altLang="en-US" sz="1000" kern="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利用可能な支払い方法の詳しい案内はこちら。</a:t>
            </a:r>
          </a:p>
        </p:txBody>
      </p:sp>
      <p:sp>
        <p:nvSpPr>
          <p:cNvPr id="113" name="Rectangle: Rounded Corners 459">
            <a:extLst>
              <a:ext uri="{FF2B5EF4-FFF2-40B4-BE49-F238E27FC236}">
                <a16:creationId xmlns:a16="http://schemas.microsoft.com/office/drawing/2014/main" id="{7EF4FA9F-0E0A-6F80-3A4F-49106EAD79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394" y="1905014"/>
            <a:ext cx="6228000" cy="213379"/>
          </a:xfrm>
          <a:prstGeom prst="roundRect">
            <a:avLst>
              <a:gd name="adj" fmla="val 7102"/>
            </a:avLst>
          </a:prstGeom>
          <a:solidFill>
            <a:schemeClr val="accent5">
              <a:lumMod val="20000"/>
              <a:lumOff val="80000"/>
              <a:alpha val="84000"/>
            </a:schemeClr>
          </a:solidFill>
          <a:ln w="12700">
            <a:solidFill>
              <a:srgbClr val="2F5597"/>
            </a:solidFill>
            <a:miter lim="800000"/>
            <a:headEnd/>
            <a:tailEnd/>
          </a:ln>
        </p:spPr>
        <p:txBody>
          <a:bodyPr rot="0" vert="horz" wrap="square" lIns="36000" tIns="54000" rIns="36000" bIns="36000" anchor="ctr" anchorCtr="0" upright="1">
            <a:noAutofit/>
          </a:bodyPr>
          <a:lstStyle/>
          <a:p>
            <a:pPr marR="0" lvl="0" defTabSz="914400" eaLnBrk="1" fontAlgn="auto" latinLnBrk="0" hangingPunct="1">
              <a:spcBef>
                <a:spcPts val="0"/>
              </a:spcBef>
              <a:spcAft>
                <a:spcPts val="12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目的地へ行くダイヤを確認</a:t>
            </a:r>
          </a:p>
        </p:txBody>
      </p: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28A705CA-8FC3-9E56-2350-FF5977B67D24}"/>
              </a:ext>
            </a:extLst>
          </p:cNvPr>
          <p:cNvSpPr txBox="1"/>
          <p:nvPr/>
        </p:nvSpPr>
        <p:spPr>
          <a:xfrm>
            <a:off x="4754305" y="2413676"/>
            <a:ext cx="1205625" cy="33444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914400">
              <a:spcAft>
                <a:spcPts val="120"/>
              </a:spcAft>
              <a:defRPr/>
            </a:pPr>
            <a:r>
              <a:rPr lang="ja-JP" altLang="en-US" sz="1100" kern="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バスのダイヤの詳しい案内はこちら。</a:t>
            </a:r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6969E947-335A-42FD-E34F-AC44DC8488C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5760" y="2279396"/>
            <a:ext cx="1388571" cy="959027"/>
          </a:xfrm>
          <a:prstGeom prst="rect">
            <a:avLst/>
          </a:prstGeom>
          <a:ln w="12700">
            <a:solidFill>
              <a:srgbClr val="2F5597"/>
            </a:solidFill>
          </a:ln>
        </p:spPr>
      </p:pic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28A600A4-B922-79A3-5488-73B740B1DDDA}"/>
              </a:ext>
            </a:extLst>
          </p:cNvPr>
          <p:cNvSpPr txBox="1"/>
          <p:nvPr/>
        </p:nvSpPr>
        <p:spPr>
          <a:xfrm>
            <a:off x="5026454" y="2978966"/>
            <a:ext cx="921575" cy="10641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914400">
              <a:spcAft>
                <a:spcPts val="120"/>
              </a:spcAft>
              <a:defRPr/>
            </a:pPr>
            <a:r>
              <a:rPr lang="en-US" altLang="ja-JP" sz="700" kern="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more information</a:t>
            </a:r>
            <a:r>
              <a:rPr lang="ja-JP" altLang="en-US" sz="700" kern="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⇒</a:t>
            </a:r>
          </a:p>
        </p:txBody>
      </p:sp>
      <p:cxnSp>
        <p:nvCxnSpPr>
          <p:cNvPr id="96" name="直線コネクタ 95">
            <a:extLst>
              <a:ext uri="{FF2B5EF4-FFF2-40B4-BE49-F238E27FC236}">
                <a16:creationId xmlns:a16="http://schemas.microsoft.com/office/drawing/2014/main" id="{65991EC1-C049-3CC7-9B4E-2C13712F9149}"/>
              </a:ext>
            </a:extLst>
          </p:cNvPr>
          <p:cNvCxnSpPr/>
          <p:nvPr/>
        </p:nvCxnSpPr>
        <p:spPr>
          <a:xfrm>
            <a:off x="4677526" y="2244851"/>
            <a:ext cx="0" cy="1031332"/>
          </a:xfrm>
          <a:prstGeom prst="line">
            <a:avLst/>
          </a:prstGeom>
          <a:ln w="19050">
            <a:solidFill>
              <a:srgbClr val="486D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7" name="図 106">
            <a:extLst>
              <a:ext uri="{FF2B5EF4-FFF2-40B4-BE49-F238E27FC236}">
                <a16:creationId xmlns:a16="http://schemas.microsoft.com/office/drawing/2014/main" id="{DADB6626-2913-E9AA-15D4-3527CA79967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53773" y="2251199"/>
            <a:ext cx="736532" cy="865288"/>
          </a:xfrm>
          <a:prstGeom prst="rect">
            <a:avLst/>
          </a:prstGeom>
        </p:spPr>
      </p:pic>
      <p:pic>
        <p:nvPicPr>
          <p:cNvPr id="109" name="図 108">
            <a:extLst>
              <a:ext uri="{FF2B5EF4-FFF2-40B4-BE49-F238E27FC236}">
                <a16:creationId xmlns:a16="http://schemas.microsoft.com/office/drawing/2014/main" id="{6E00C87C-F2DD-95BD-C3CE-CCB1A964B26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43768" y="2266513"/>
            <a:ext cx="230568" cy="1012133"/>
          </a:xfrm>
          <a:prstGeom prst="rect">
            <a:avLst/>
          </a:prstGeom>
        </p:spPr>
      </p:pic>
      <p:sp>
        <p:nvSpPr>
          <p:cNvPr id="123" name="正方形/長方形 122">
            <a:extLst>
              <a:ext uri="{FF2B5EF4-FFF2-40B4-BE49-F238E27FC236}">
                <a16:creationId xmlns:a16="http://schemas.microsoft.com/office/drawing/2014/main" id="{A677C2F1-827B-F427-24E9-56060F5CB465}"/>
              </a:ext>
            </a:extLst>
          </p:cNvPr>
          <p:cNvSpPr/>
          <p:nvPr/>
        </p:nvSpPr>
        <p:spPr>
          <a:xfrm>
            <a:off x="5980468" y="2537280"/>
            <a:ext cx="576000" cy="5536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200" dirty="0"/>
              <a:t>QR</a:t>
            </a:r>
            <a:endParaRPr kumimoji="1" lang="ja-JP" altLang="en-US" sz="120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5120BDA-51E4-E346-F7E8-8442D80EE18F}"/>
              </a:ext>
            </a:extLst>
          </p:cNvPr>
          <p:cNvSpPr txBox="1"/>
          <p:nvPr/>
        </p:nvSpPr>
        <p:spPr>
          <a:xfrm>
            <a:off x="2782658" y="3175694"/>
            <a:ext cx="2403251" cy="1520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914400">
              <a:spcAft>
                <a:spcPts val="120"/>
              </a:spcAft>
              <a:defRPr/>
            </a:pPr>
            <a:r>
              <a:rPr lang="ja-JP" altLang="en-US" sz="1000" kern="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ダイヤはバス停に載っています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A1FCCEE8-0D87-62D1-CC4A-39891065B00B}"/>
              </a:ext>
            </a:extLst>
          </p:cNvPr>
          <p:cNvSpPr/>
          <p:nvPr/>
        </p:nvSpPr>
        <p:spPr>
          <a:xfrm>
            <a:off x="2219767" y="2643212"/>
            <a:ext cx="254569" cy="383580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1200" dirty="0"/>
          </a:p>
        </p:txBody>
      </p:sp>
      <p:pic>
        <p:nvPicPr>
          <p:cNvPr id="2" name="図 1" descr="ホワイトボード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A0D65B94-EE66-C656-53F2-A0D0E2E43B8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42" y="791920"/>
            <a:ext cx="1392866" cy="977179"/>
          </a:xfrm>
          <a:prstGeom prst="rect">
            <a:avLst/>
          </a:prstGeom>
        </p:spPr>
      </p:pic>
      <p:pic>
        <p:nvPicPr>
          <p:cNvPr id="16" name="Picture 7" descr="降車ボタン">
            <a:extLst>
              <a:ext uri="{FF2B5EF4-FFF2-40B4-BE49-F238E27FC236}">
                <a16:creationId xmlns:a16="http://schemas.microsoft.com/office/drawing/2014/main" id="{DE499A1E-CF30-A284-9C4F-1CBEE10822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0" t="13524" r="65000" b="44008"/>
          <a:stretch/>
        </p:blipFill>
        <p:spPr bwMode="auto">
          <a:xfrm>
            <a:off x="2082066" y="6725617"/>
            <a:ext cx="684975" cy="68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9">
            <a:extLst>
              <a:ext uri="{FF2B5EF4-FFF2-40B4-BE49-F238E27FC236}">
                <a16:creationId xmlns:a16="http://schemas.microsoft.com/office/drawing/2014/main" id="{783728DD-083F-8944-99C5-00256DA36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843" y="8101226"/>
            <a:ext cx="535440" cy="70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72F4DED3-3D36-8639-1F9A-EB1D32EF5FB5}"/>
              </a:ext>
            </a:extLst>
          </p:cNvPr>
          <p:cNvCxnSpPr/>
          <p:nvPr/>
        </p:nvCxnSpPr>
        <p:spPr>
          <a:xfrm>
            <a:off x="435580" y="2118393"/>
            <a:ext cx="0" cy="1280275"/>
          </a:xfrm>
          <a:prstGeom prst="straightConnector1">
            <a:avLst/>
          </a:prstGeom>
          <a:ln w="412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C4841D71-4545-F198-A02D-A461C0739D27}"/>
              </a:ext>
            </a:extLst>
          </p:cNvPr>
          <p:cNvCxnSpPr/>
          <p:nvPr/>
        </p:nvCxnSpPr>
        <p:spPr>
          <a:xfrm>
            <a:off x="435580" y="3604842"/>
            <a:ext cx="0" cy="1280275"/>
          </a:xfrm>
          <a:prstGeom prst="straightConnector1">
            <a:avLst/>
          </a:prstGeom>
          <a:ln w="412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>
            <a:extLst>
              <a:ext uri="{FF2B5EF4-FFF2-40B4-BE49-F238E27FC236}">
                <a16:creationId xmlns:a16="http://schemas.microsoft.com/office/drawing/2014/main" id="{9CAF801F-8F47-F10D-0D5B-3D99AA512151}"/>
              </a:ext>
            </a:extLst>
          </p:cNvPr>
          <p:cNvCxnSpPr/>
          <p:nvPr/>
        </p:nvCxnSpPr>
        <p:spPr>
          <a:xfrm>
            <a:off x="435580" y="5099186"/>
            <a:ext cx="0" cy="1280275"/>
          </a:xfrm>
          <a:prstGeom prst="straightConnector1">
            <a:avLst/>
          </a:prstGeom>
          <a:ln w="412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45">
            <a:extLst>
              <a:ext uri="{FF2B5EF4-FFF2-40B4-BE49-F238E27FC236}">
                <a16:creationId xmlns:a16="http://schemas.microsoft.com/office/drawing/2014/main" id="{959FD8C6-A652-531D-3EAE-1064B3141E52}"/>
              </a:ext>
            </a:extLst>
          </p:cNvPr>
          <p:cNvCxnSpPr/>
          <p:nvPr/>
        </p:nvCxnSpPr>
        <p:spPr>
          <a:xfrm>
            <a:off x="435580" y="6577741"/>
            <a:ext cx="0" cy="1280275"/>
          </a:xfrm>
          <a:prstGeom prst="straightConnector1">
            <a:avLst/>
          </a:prstGeom>
          <a:ln w="412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A319A0F4-82D9-6684-B2FF-31717EA02FD6}"/>
              </a:ext>
            </a:extLst>
          </p:cNvPr>
          <p:cNvCxnSpPr/>
          <p:nvPr/>
        </p:nvCxnSpPr>
        <p:spPr>
          <a:xfrm>
            <a:off x="435580" y="8064191"/>
            <a:ext cx="0" cy="1280275"/>
          </a:xfrm>
          <a:prstGeom prst="straightConnector1">
            <a:avLst/>
          </a:prstGeom>
          <a:ln w="412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053C28C-8547-C2BD-4A35-A0BA4924F48F}"/>
              </a:ext>
            </a:extLst>
          </p:cNvPr>
          <p:cNvSpPr txBox="1"/>
          <p:nvPr/>
        </p:nvSpPr>
        <p:spPr>
          <a:xfrm>
            <a:off x="250243" y="9551363"/>
            <a:ext cx="644583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spcAft>
                <a:spcPts val="120"/>
              </a:spcAft>
              <a:defRPr/>
            </a:pPr>
            <a:r>
              <a:rPr lang="ja-JP" altLang="en-US" sz="1100" kern="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注：安全運転のため、運転手は観光案内には応じられません。観光案内等は観光案内所でお問い合わせください。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2124012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459">
            <a:extLst>
              <a:ext uri="{FF2B5EF4-FFF2-40B4-BE49-F238E27FC236}">
                <a16:creationId xmlns:a16="http://schemas.microsoft.com/office/drawing/2014/main" id="{B49533C1-0D19-7206-B751-33A9A493E7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96" y="127533"/>
            <a:ext cx="6738407" cy="4458322"/>
          </a:xfrm>
          <a:prstGeom prst="roundRect">
            <a:avLst>
              <a:gd name="adj" fmla="val 3562"/>
            </a:avLst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rot="0" vert="horz" wrap="square" lIns="36000" tIns="54000" rIns="36000" bIns="36000" anchor="ctr" anchorCtr="0" upright="1">
            <a:noAutofit/>
          </a:bodyPr>
          <a:lstStyle/>
          <a:p>
            <a:pPr marR="0" lvl="0" algn="ctr" defTabSz="914400" eaLnBrk="1" fontAlgn="auto" latinLnBrk="0" hangingPunct="1">
              <a:spcBef>
                <a:spcPts val="0"/>
              </a:spcBef>
              <a:spcAft>
                <a:spcPts val="12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200" b="0" i="0" u="none" strike="noStrike" kern="0" cap="none" spc="0" normalizeH="0" baseline="0" noProof="0" dirty="0">
              <a:ln>
                <a:noFill/>
              </a:ln>
              <a:solidFill>
                <a:srgbClr val="2F5597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" name="Rectangle: Rounded Corners 459">
            <a:extLst>
              <a:ext uri="{FF2B5EF4-FFF2-40B4-BE49-F238E27FC236}">
                <a16:creationId xmlns:a16="http://schemas.microsoft.com/office/drawing/2014/main" id="{BE040818-E604-AB1E-4482-674846B194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373" y="81823"/>
            <a:ext cx="6560131" cy="291906"/>
          </a:xfrm>
          <a:prstGeom prst="roundRect">
            <a:avLst>
              <a:gd name="adj" fmla="val 7102"/>
            </a:avLst>
          </a:prstGeom>
          <a:solidFill>
            <a:srgbClr val="2F5597">
              <a:alpha val="84000"/>
            </a:srgbClr>
          </a:solidFill>
          <a:ln w="25400">
            <a:solidFill>
              <a:srgbClr val="2F5597"/>
            </a:solidFill>
            <a:miter lim="800000"/>
            <a:headEnd/>
            <a:tailEnd/>
          </a:ln>
        </p:spPr>
        <p:txBody>
          <a:bodyPr rot="0" vert="horz" wrap="square" lIns="36000" tIns="36000" rIns="36000" bIns="36000" anchor="t" anchorCtr="0" upright="1">
            <a:noAutofit/>
          </a:bodyPr>
          <a:lstStyle/>
          <a:p>
            <a:pPr marL="85090" marR="0" lvl="0" indent="-85090" algn="ctr" defTabSz="914400" eaLnBrk="1" fontAlgn="auto" latinLnBrk="0" hangingPunct="1">
              <a:spcBef>
                <a:spcPts val="0"/>
              </a:spcBef>
              <a:spcAft>
                <a:spcPts val="12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バス乗車時のマナー</a:t>
            </a:r>
          </a:p>
        </p:txBody>
      </p:sp>
      <p:sp>
        <p:nvSpPr>
          <p:cNvPr id="16" name="Rectangle: Rounded Corners 459">
            <a:extLst>
              <a:ext uri="{FF2B5EF4-FFF2-40B4-BE49-F238E27FC236}">
                <a16:creationId xmlns:a16="http://schemas.microsoft.com/office/drawing/2014/main" id="{D5DAA5F8-5084-138E-B73B-7F7E587C4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713" y="4753091"/>
            <a:ext cx="6646512" cy="3265009"/>
          </a:xfrm>
          <a:prstGeom prst="roundRect">
            <a:avLst>
              <a:gd name="adj" fmla="val 3562"/>
            </a:avLst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rot="0" vert="horz" wrap="square" lIns="36000" tIns="54000" rIns="36000" bIns="36000" anchor="ctr" anchorCtr="0" upright="1">
            <a:noAutofit/>
          </a:bodyPr>
          <a:lstStyle/>
          <a:p>
            <a:pPr algn="ctr" defTabSz="914400">
              <a:spcAft>
                <a:spcPts val="120"/>
              </a:spcAft>
              <a:defRPr/>
            </a:pPr>
            <a:endParaRPr lang="ja-JP" altLang="en-US" sz="1200" kern="0" dirty="0">
              <a:solidFill>
                <a:srgbClr val="2F5597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459">
            <a:extLst>
              <a:ext uri="{FF2B5EF4-FFF2-40B4-BE49-F238E27FC236}">
                <a16:creationId xmlns:a16="http://schemas.microsoft.com/office/drawing/2014/main" id="{8BCFC8AE-9B97-4FBB-49AB-0A4A0C237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373" y="4693732"/>
            <a:ext cx="6560131" cy="291906"/>
          </a:xfrm>
          <a:prstGeom prst="roundRect">
            <a:avLst>
              <a:gd name="adj" fmla="val 7102"/>
            </a:avLst>
          </a:prstGeom>
          <a:solidFill>
            <a:srgbClr val="2F5597">
              <a:alpha val="84000"/>
            </a:srgbClr>
          </a:solidFill>
          <a:ln w="25400">
            <a:solidFill>
              <a:srgbClr val="2F5597"/>
            </a:solidFill>
            <a:miter lim="800000"/>
            <a:headEnd/>
            <a:tailEnd/>
          </a:ln>
        </p:spPr>
        <p:txBody>
          <a:bodyPr rot="0" vert="horz" wrap="square" lIns="36000" tIns="36000" rIns="36000" bIns="36000" anchor="t" anchorCtr="0" upright="1">
            <a:noAutofit/>
          </a:bodyPr>
          <a:lstStyle/>
          <a:p>
            <a:pPr marL="85090" marR="0" lvl="0" indent="-85090" algn="ctr" defTabSz="914400" eaLnBrk="1" fontAlgn="auto" latinLnBrk="0" hangingPunct="1">
              <a:spcBef>
                <a:spcPts val="0"/>
              </a:spcBef>
              <a:spcAft>
                <a:spcPts val="12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手ぶら観光のすすめ</a:t>
            </a:r>
          </a:p>
        </p:txBody>
      </p: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0337FD8D-074E-8D18-AEBA-79026702035C}"/>
              </a:ext>
            </a:extLst>
          </p:cNvPr>
          <p:cNvCxnSpPr>
            <a:cxnSpLocks/>
          </p:cNvCxnSpPr>
          <p:nvPr/>
        </p:nvCxnSpPr>
        <p:spPr>
          <a:xfrm flipV="1">
            <a:off x="-69322" y="350196"/>
            <a:ext cx="0" cy="3688523"/>
          </a:xfrm>
          <a:prstGeom prst="line">
            <a:avLst/>
          </a:pr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CC9F4DA-4B85-8D6B-B19E-BDCFB281F952}"/>
              </a:ext>
            </a:extLst>
          </p:cNvPr>
          <p:cNvSpPr txBox="1"/>
          <p:nvPr/>
        </p:nvSpPr>
        <p:spPr>
          <a:xfrm>
            <a:off x="76200" y="1729917"/>
            <a:ext cx="1664227" cy="48048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914400">
              <a:spcAft>
                <a:spcPts val="120"/>
              </a:spcAft>
              <a:defRPr/>
            </a:pPr>
            <a:r>
              <a:rPr lang="ja-JP" altLang="en-US" sz="1000" kern="0" dirty="0">
                <a:solidFill>
                  <a:srgbClr val="2F5597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大型荷物は車内へ持ち込まず、預かり・運搬サービスを</a:t>
            </a:r>
            <a:endParaRPr lang="en-US" altLang="ja-JP" sz="1000" kern="0" dirty="0">
              <a:solidFill>
                <a:srgbClr val="2F5597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algn="ctr" defTabSz="914400">
              <a:spcAft>
                <a:spcPts val="120"/>
              </a:spcAft>
              <a:defRPr/>
            </a:pPr>
            <a:r>
              <a:rPr lang="ja-JP" altLang="en-US" sz="1000" kern="0" dirty="0">
                <a:solidFill>
                  <a:srgbClr val="2F5597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利用しましょう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F90A8722-6D86-ABEB-D477-7DD73227A357}"/>
              </a:ext>
            </a:extLst>
          </p:cNvPr>
          <p:cNvSpPr txBox="1"/>
          <p:nvPr/>
        </p:nvSpPr>
        <p:spPr>
          <a:xfrm>
            <a:off x="1762125" y="1729917"/>
            <a:ext cx="1664227" cy="15583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914400">
              <a:spcAft>
                <a:spcPts val="120"/>
              </a:spcAft>
              <a:defRPr/>
            </a:pPr>
            <a:r>
              <a:rPr lang="ja-JP" altLang="en-US" sz="1000" kern="0" dirty="0">
                <a:solidFill>
                  <a:srgbClr val="2F5597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乗車時は列に並んで待ちましょう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119AFE5C-B6E3-2612-4BE2-6A9B16BBF472}"/>
              </a:ext>
            </a:extLst>
          </p:cNvPr>
          <p:cNvSpPr txBox="1"/>
          <p:nvPr/>
        </p:nvSpPr>
        <p:spPr>
          <a:xfrm>
            <a:off x="3448050" y="1729917"/>
            <a:ext cx="1664227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914400">
              <a:spcAft>
                <a:spcPts val="120"/>
              </a:spcAft>
              <a:defRPr/>
            </a:pPr>
            <a:r>
              <a:rPr lang="ja-JP" altLang="en-US" sz="1000" kern="0" dirty="0">
                <a:solidFill>
                  <a:srgbClr val="2F5597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多くの方が乗れるよう、乗車したら左右の奥側に詰めましょう</a:t>
            </a:r>
            <a:endParaRPr lang="en-US" altLang="ja-JP" sz="1000" kern="0" dirty="0">
              <a:solidFill>
                <a:srgbClr val="2F5597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C9C8DD80-7A8D-E0AA-295C-25E4768888B3}"/>
              </a:ext>
            </a:extLst>
          </p:cNvPr>
          <p:cNvSpPr txBox="1"/>
          <p:nvPr/>
        </p:nvSpPr>
        <p:spPr>
          <a:xfrm>
            <a:off x="5133976" y="1729917"/>
            <a:ext cx="1664227" cy="32465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914400">
              <a:spcAft>
                <a:spcPts val="120"/>
              </a:spcAft>
              <a:defRPr/>
            </a:pPr>
            <a:r>
              <a:rPr lang="ja-JP" altLang="en-US" sz="1000" kern="0" dirty="0">
                <a:solidFill>
                  <a:srgbClr val="2F5597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手荷物は通路や座席ではなく</a:t>
            </a:r>
            <a:endParaRPr lang="en-US" altLang="ja-JP" sz="1000" kern="0" dirty="0">
              <a:solidFill>
                <a:srgbClr val="2F5597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algn="ctr" defTabSz="914400">
              <a:spcAft>
                <a:spcPts val="120"/>
              </a:spcAft>
              <a:defRPr/>
            </a:pPr>
            <a:r>
              <a:rPr lang="ja-JP" altLang="en-US" sz="1000" kern="0" dirty="0">
                <a:solidFill>
                  <a:srgbClr val="2F5597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膝の上に置きましょう</a:t>
            </a: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973313C7-76B5-A6BA-FE21-4EB14A8A78BA}"/>
              </a:ext>
            </a:extLst>
          </p:cNvPr>
          <p:cNvSpPr txBox="1"/>
          <p:nvPr/>
        </p:nvSpPr>
        <p:spPr>
          <a:xfrm>
            <a:off x="76200" y="3817366"/>
            <a:ext cx="1664227" cy="32465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914400">
              <a:spcAft>
                <a:spcPts val="120"/>
              </a:spcAft>
              <a:defRPr/>
            </a:pPr>
            <a:r>
              <a:rPr lang="ja-JP" altLang="en-US" sz="1000" kern="0" dirty="0">
                <a:solidFill>
                  <a:srgbClr val="2F5597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携帯電話での通話は</a:t>
            </a:r>
            <a:endParaRPr lang="en-US" altLang="ja-JP" sz="1000" kern="0" dirty="0">
              <a:solidFill>
                <a:srgbClr val="2F5597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algn="ctr" defTabSz="914400">
              <a:spcAft>
                <a:spcPts val="120"/>
              </a:spcAft>
              <a:defRPr/>
            </a:pPr>
            <a:r>
              <a:rPr lang="ja-JP" altLang="en-US" sz="1000" kern="0" dirty="0">
                <a:solidFill>
                  <a:srgbClr val="2F5597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ひかえましょう</a:t>
            </a: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696BA90E-FC4E-ABFA-03D3-51A4244ED4C3}"/>
              </a:ext>
            </a:extLst>
          </p:cNvPr>
          <p:cNvSpPr txBox="1"/>
          <p:nvPr/>
        </p:nvSpPr>
        <p:spPr>
          <a:xfrm>
            <a:off x="1762125" y="3817366"/>
            <a:ext cx="1664227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914400">
              <a:spcAft>
                <a:spcPts val="120"/>
              </a:spcAft>
              <a:defRPr/>
            </a:pPr>
            <a:r>
              <a:rPr lang="ja-JP" altLang="en-US" sz="1000" kern="0" dirty="0">
                <a:solidFill>
                  <a:srgbClr val="2F5597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会話は小声にしましょう</a:t>
            </a:r>
            <a:endParaRPr lang="en-US" altLang="ja-JP" sz="1000" kern="0" dirty="0">
              <a:solidFill>
                <a:srgbClr val="2F5597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27620A63-0C5A-3B14-1989-CBD5FDE13227}"/>
              </a:ext>
            </a:extLst>
          </p:cNvPr>
          <p:cNvSpPr txBox="1"/>
          <p:nvPr/>
        </p:nvSpPr>
        <p:spPr>
          <a:xfrm>
            <a:off x="3448050" y="3817366"/>
            <a:ext cx="1664227" cy="32465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914400">
              <a:spcAft>
                <a:spcPts val="120"/>
              </a:spcAft>
              <a:defRPr/>
            </a:pPr>
            <a:r>
              <a:rPr lang="ja-JP" altLang="en-US" sz="1000" kern="0" dirty="0">
                <a:solidFill>
                  <a:srgbClr val="2F5597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優先座席は必要な方に</a:t>
            </a:r>
            <a:endParaRPr lang="en-US" altLang="ja-JP" sz="1000" kern="0" dirty="0">
              <a:solidFill>
                <a:srgbClr val="2F5597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algn="ctr" defTabSz="914400">
              <a:spcAft>
                <a:spcPts val="120"/>
              </a:spcAft>
              <a:defRPr/>
            </a:pPr>
            <a:r>
              <a:rPr lang="ja-JP" altLang="en-US" sz="1000" kern="0" dirty="0">
                <a:solidFill>
                  <a:srgbClr val="2F5597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譲りましょう</a:t>
            </a: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E95ADD68-34F3-0F3C-2ED8-C9761F5C8EE6}"/>
              </a:ext>
            </a:extLst>
          </p:cNvPr>
          <p:cNvSpPr txBox="1"/>
          <p:nvPr/>
        </p:nvSpPr>
        <p:spPr>
          <a:xfrm>
            <a:off x="5133976" y="3817366"/>
            <a:ext cx="1664227" cy="15583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914400">
              <a:spcAft>
                <a:spcPts val="120"/>
              </a:spcAft>
              <a:defRPr/>
            </a:pPr>
            <a:r>
              <a:rPr lang="ja-JP" altLang="en-US" sz="1000" kern="0" dirty="0">
                <a:solidFill>
                  <a:srgbClr val="2F5597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飲食は降車してからにしましょう</a:t>
            </a:r>
          </a:p>
        </p:txBody>
      </p:sp>
      <p:pic>
        <p:nvPicPr>
          <p:cNvPr id="34" name="図 33">
            <a:extLst>
              <a:ext uri="{FF2B5EF4-FFF2-40B4-BE49-F238E27FC236}">
                <a16:creationId xmlns:a16="http://schemas.microsoft.com/office/drawing/2014/main" id="{4C461B8D-EBFB-60C4-0D44-D82F236594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563" y="530458"/>
            <a:ext cx="1558951" cy="1087901"/>
          </a:xfrm>
          <a:prstGeom prst="rect">
            <a:avLst/>
          </a:prstGeom>
          <a:ln w="12700">
            <a:noFill/>
          </a:ln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F87119CE-AF15-5AEF-E91E-68D36A467C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3817" y="503981"/>
            <a:ext cx="1585309" cy="1104565"/>
          </a:xfrm>
          <a:prstGeom prst="rect">
            <a:avLst/>
          </a:prstGeom>
          <a:ln w="12700">
            <a:noFill/>
          </a:ln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B58C9493-5B66-90B5-98D5-3FCCDE7879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21377" y="2566290"/>
            <a:ext cx="1663200" cy="1156490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1E1F707B-FA96-11B5-BCD6-5BA1144A5D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54705" y="521730"/>
            <a:ext cx="1657259" cy="1158300"/>
          </a:xfrm>
          <a:prstGeom prst="rect">
            <a:avLst/>
          </a:prstGeom>
          <a:ln w="12700">
            <a:noFill/>
          </a:ln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0A45C46D-6E61-F4A8-184E-C577957536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90235" y="535438"/>
            <a:ext cx="1594499" cy="1110968"/>
          </a:xfrm>
          <a:prstGeom prst="rect">
            <a:avLst/>
          </a:prstGeom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id="{B53F39E9-2DA9-E7D9-82F8-56B6585BA4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408" y="2562780"/>
            <a:ext cx="1662255" cy="1170180"/>
          </a:xfrm>
          <a:prstGeom prst="rect">
            <a:avLst/>
          </a:prstGeom>
        </p:spPr>
      </p:pic>
      <p:pic>
        <p:nvPicPr>
          <p:cNvPr id="47" name="図 46">
            <a:extLst>
              <a:ext uri="{FF2B5EF4-FFF2-40B4-BE49-F238E27FC236}">
                <a16:creationId xmlns:a16="http://schemas.microsoft.com/office/drawing/2014/main" id="{D69FB6F8-435D-082B-958A-582E706679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50055" y="2575395"/>
            <a:ext cx="1660600" cy="1158836"/>
          </a:xfrm>
          <a:prstGeom prst="rect">
            <a:avLst/>
          </a:prstGeom>
        </p:spPr>
      </p:pic>
      <p:pic>
        <p:nvPicPr>
          <p:cNvPr id="50" name="図 49">
            <a:extLst>
              <a:ext uri="{FF2B5EF4-FFF2-40B4-BE49-F238E27FC236}">
                <a16:creationId xmlns:a16="http://schemas.microsoft.com/office/drawing/2014/main" id="{39582828-4F06-351F-162E-5EA22296312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4221" y="2597737"/>
            <a:ext cx="1553706" cy="1084241"/>
          </a:xfrm>
          <a:prstGeom prst="rect">
            <a:avLst/>
          </a:prstGeom>
        </p:spPr>
      </p:pic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1D279BF4-23E0-AF3A-4A23-7C25A5518F63}"/>
              </a:ext>
            </a:extLst>
          </p:cNvPr>
          <p:cNvGrpSpPr/>
          <p:nvPr/>
        </p:nvGrpSpPr>
        <p:grpSpPr>
          <a:xfrm>
            <a:off x="154176" y="350196"/>
            <a:ext cx="6525607" cy="3688523"/>
            <a:chOff x="154176" y="5996144"/>
            <a:chExt cx="6525607" cy="3688523"/>
          </a:xfrm>
        </p:grpSpPr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E1B8EA94-A1CC-BABC-BB9B-F029E59AEF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4176" y="7910152"/>
              <a:ext cx="6525607" cy="1"/>
            </a:xfrm>
            <a:prstGeom prst="line">
              <a:avLst/>
            </a:prstGeom>
            <a:ln w="952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77EC3AD7-B537-843C-DCE2-FACAE09EA9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26353" y="5996144"/>
              <a:ext cx="0" cy="3688523"/>
            </a:xfrm>
            <a:prstGeom prst="line">
              <a:avLst/>
            </a:prstGeom>
            <a:ln w="952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F78C0624-8F6C-E3CD-C3C0-5377915BCA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40428" y="5996144"/>
              <a:ext cx="0" cy="3688523"/>
            </a:xfrm>
            <a:prstGeom prst="line">
              <a:avLst/>
            </a:prstGeom>
            <a:ln w="952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F56EF05C-49AE-AA55-66FC-53504BA96B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12278" y="5996144"/>
              <a:ext cx="0" cy="3688523"/>
            </a:xfrm>
            <a:prstGeom prst="line">
              <a:avLst/>
            </a:prstGeom>
            <a:ln w="952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6F61E35-9B74-AB77-8DF4-5DCE09174205}"/>
              </a:ext>
            </a:extLst>
          </p:cNvPr>
          <p:cNvSpPr txBox="1"/>
          <p:nvPr/>
        </p:nvSpPr>
        <p:spPr>
          <a:xfrm>
            <a:off x="219343" y="4332676"/>
            <a:ext cx="6679345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400" b="1" dirty="0">
                <a:solidFill>
                  <a:srgbClr val="2F5597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マナーを守り、地域住民の方の生活を尊重しながら、思い出に残る楽しい旅を！</a:t>
            </a:r>
            <a:endParaRPr kumimoji="0" lang="ja-JP" altLang="ja-JP" sz="1400" b="1" i="0" u="none" strike="noStrike" cap="none" normalizeH="0" baseline="0" dirty="0">
              <a:ln>
                <a:noFill/>
              </a:ln>
              <a:solidFill>
                <a:srgbClr val="2F5597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F68E1453-2D92-5722-7FF6-C631275DFAF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35710" y="6306949"/>
            <a:ext cx="2614202" cy="1415946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3257090-1842-5BF2-51E1-189516962375}"/>
              </a:ext>
            </a:extLst>
          </p:cNvPr>
          <p:cNvSpPr txBox="1"/>
          <p:nvPr/>
        </p:nvSpPr>
        <p:spPr>
          <a:xfrm>
            <a:off x="261532" y="5024823"/>
            <a:ext cx="5883045" cy="1846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914400">
              <a:spcAft>
                <a:spcPts val="120"/>
              </a:spcAft>
              <a:defRPr/>
            </a:pPr>
            <a:r>
              <a:rPr lang="ja-JP" altLang="en-US" sz="1200" kern="0" dirty="0">
                <a:solidFill>
                  <a:srgbClr val="2F5597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京都の観光は、手荷物配送サービス、手荷物預かりサービス、コインロッカーの利用がおすすめです。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8A85D1A4-408D-77E1-A08F-A2642E7BF2E9}"/>
              </a:ext>
            </a:extLst>
          </p:cNvPr>
          <p:cNvSpPr txBox="1"/>
          <p:nvPr/>
        </p:nvSpPr>
        <p:spPr>
          <a:xfrm>
            <a:off x="381263" y="5254424"/>
            <a:ext cx="1731167" cy="93615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914400">
              <a:spcAft>
                <a:spcPts val="120"/>
              </a:spcAft>
              <a:defRPr/>
            </a:pPr>
            <a:r>
              <a:rPr lang="ja-JP" altLang="en-US" sz="1200" b="1" kern="0" dirty="0">
                <a:solidFill>
                  <a:srgbClr val="2F5597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配送サービス</a:t>
            </a:r>
            <a:endParaRPr lang="en-US" altLang="ja-JP" sz="1200" b="1" kern="0" dirty="0">
              <a:solidFill>
                <a:srgbClr val="2F5597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defTabSz="914400">
              <a:spcAft>
                <a:spcPts val="120"/>
              </a:spcAft>
              <a:defRPr/>
            </a:pPr>
            <a:r>
              <a:rPr lang="ja-JP" altLang="en-US" sz="1200" kern="0" dirty="0">
                <a:solidFill>
                  <a:srgbClr val="2F5597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京都駅とホテル、ホテル間で荷物を配送するサービスです。当日に荷物を預け、受け取ることができます。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7940F4DE-0CE9-F721-DF81-923965018F97}"/>
              </a:ext>
            </a:extLst>
          </p:cNvPr>
          <p:cNvSpPr txBox="1"/>
          <p:nvPr/>
        </p:nvSpPr>
        <p:spPr>
          <a:xfrm>
            <a:off x="2290355" y="5254424"/>
            <a:ext cx="2168066" cy="7514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914400">
              <a:spcAft>
                <a:spcPts val="120"/>
              </a:spcAft>
              <a:defRPr/>
            </a:pPr>
            <a:r>
              <a:rPr lang="ja-JP" altLang="en-US" sz="1200" b="1" kern="0" dirty="0">
                <a:solidFill>
                  <a:srgbClr val="2F5597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荷物預かり</a:t>
            </a:r>
            <a:endParaRPr lang="en-US" altLang="ja-JP" sz="1200" b="1" kern="0" dirty="0">
              <a:solidFill>
                <a:srgbClr val="2F5597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defTabSz="914400">
              <a:spcAft>
                <a:spcPts val="120"/>
              </a:spcAft>
              <a:defRPr/>
            </a:pPr>
            <a:r>
              <a:rPr lang="ja-JP" altLang="en-US" sz="1200" kern="0" dirty="0">
                <a:solidFill>
                  <a:srgbClr val="2F5597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ロッカーに入りきらない大型荷物を、窓口で預かってもらえるサービスです。京都駅周辺にも窓口があります。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D0A5E4A7-D752-8E1C-FCF8-45768F92650F}"/>
              </a:ext>
            </a:extLst>
          </p:cNvPr>
          <p:cNvSpPr txBox="1"/>
          <p:nvPr/>
        </p:nvSpPr>
        <p:spPr>
          <a:xfrm>
            <a:off x="4632961" y="5254424"/>
            <a:ext cx="1335861" cy="7514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914400">
              <a:spcAft>
                <a:spcPts val="120"/>
              </a:spcAft>
              <a:defRPr/>
            </a:pPr>
            <a:r>
              <a:rPr lang="ja-JP" altLang="en-US" sz="1200" b="1" kern="0" dirty="0">
                <a:solidFill>
                  <a:srgbClr val="2F5597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コインロッカー</a:t>
            </a:r>
            <a:endParaRPr lang="en-US" altLang="ja-JP" sz="1200" b="1" kern="0" dirty="0">
              <a:solidFill>
                <a:srgbClr val="2F5597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defTabSz="914400">
              <a:spcAft>
                <a:spcPts val="120"/>
              </a:spcAft>
              <a:defRPr/>
            </a:pPr>
            <a:r>
              <a:rPr lang="ja-JP" altLang="en-US" sz="1200" kern="0" dirty="0">
                <a:solidFill>
                  <a:srgbClr val="2F5597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駅のコインロッカーに空きがある時はいつでも簡単に利用できます。</a:t>
            </a:r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86A3D02B-789B-480C-8E20-1D46DAA6CC97}"/>
              </a:ext>
            </a:extLst>
          </p:cNvPr>
          <p:cNvSpPr/>
          <p:nvPr/>
        </p:nvSpPr>
        <p:spPr>
          <a:xfrm>
            <a:off x="5999302" y="5406821"/>
            <a:ext cx="576000" cy="5604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200" dirty="0"/>
              <a:t>QR</a:t>
            </a:r>
            <a:endParaRPr kumimoji="1" lang="ja-JP" altLang="en-US" sz="1200" dirty="0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A9283335-742A-635A-7156-D2DC5C31F00A}"/>
              </a:ext>
            </a:extLst>
          </p:cNvPr>
          <p:cNvSpPr txBox="1"/>
          <p:nvPr/>
        </p:nvSpPr>
        <p:spPr>
          <a:xfrm>
            <a:off x="5976226" y="5986207"/>
            <a:ext cx="1007874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914400">
              <a:spcAft>
                <a:spcPts val="120"/>
              </a:spcAft>
              <a:defRPr/>
            </a:pPr>
            <a:r>
              <a:rPr lang="ja-JP" altLang="en-US" sz="800" kern="0" dirty="0">
                <a:solidFill>
                  <a:srgbClr val="2F5597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案内はこちら</a:t>
            </a:r>
          </a:p>
        </p:txBody>
      </p:sp>
      <p:sp>
        <p:nvSpPr>
          <p:cNvPr id="57" name="Rectangle: Rounded Corners 459">
            <a:extLst>
              <a:ext uri="{FF2B5EF4-FFF2-40B4-BE49-F238E27FC236}">
                <a16:creationId xmlns:a16="http://schemas.microsoft.com/office/drawing/2014/main" id="{8F6C3673-0FE3-43DC-444F-05EB88FE0F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713" y="8187194"/>
            <a:ext cx="6646512" cy="1632504"/>
          </a:xfrm>
          <a:prstGeom prst="roundRect">
            <a:avLst>
              <a:gd name="adj" fmla="val 3562"/>
            </a:avLst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rot="0" vert="horz" wrap="square" lIns="36000" tIns="54000" rIns="36000" bIns="36000" anchor="ctr" anchorCtr="0" upright="1">
            <a:noAutofit/>
          </a:bodyPr>
          <a:lstStyle/>
          <a:p>
            <a:pPr algn="ctr" defTabSz="914400">
              <a:spcAft>
                <a:spcPts val="120"/>
              </a:spcAft>
              <a:defRPr/>
            </a:pPr>
            <a:endParaRPr lang="ja-JP" altLang="en-US" sz="1200" kern="0" dirty="0">
              <a:solidFill>
                <a:srgbClr val="2F5597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D2786D8-9684-1A9A-9D71-AF45956F8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611" y="8272165"/>
            <a:ext cx="2160000" cy="147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A1A5E4FE-F7B5-D9C4-938B-7D4D8B193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398" y="8266277"/>
            <a:ext cx="2160000" cy="146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719C80BB-EAA0-1355-4303-4F26FA2B4C72}"/>
              </a:ext>
            </a:extLst>
          </p:cNvPr>
          <p:cNvSpPr txBox="1"/>
          <p:nvPr/>
        </p:nvSpPr>
        <p:spPr>
          <a:xfrm>
            <a:off x="190876" y="8472981"/>
            <a:ext cx="1994626" cy="130548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914400">
              <a:spcAft>
                <a:spcPts val="120"/>
              </a:spcAft>
              <a:defRPr/>
            </a:pPr>
            <a:r>
              <a:rPr lang="ja-JP" altLang="en-US" sz="1200" kern="0" dirty="0">
                <a:solidFill>
                  <a:srgbClr val="2F5597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京都市営地下鉄、市営バス全線などが一日乗り放題です。</a:t>
            </a:r>
            <a:endParaRPr lang="en-US" altLang="ja-JP" sz="1200" kern="0" dirty="0">
              <a:solidFill>
                <a:srgbClr val="2F5597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defTabSz="914400">
              <a:spcAft>
                <a:spcPts val="120"/>
              </a:spcAft>
              <a:defRPr/>
            </a:pPr>
            <a:r>
              <a:rPr lang="ja-JP" altLang="en-US" sz="1200" kern="0" dirty="0">
                <a:solidFill>
                  <a:srgbClr val="2F5597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乗車ごとの運賃支払いの手間が無く、京都市内のほぼ全域をこの一枚で回れます。地下鉄とバスを上手に組み合わせ、効率よく観光しましょう！</a:t>
            </a:r>
          </a:p>
        </p:txBody>
      </p:sp>
      <p:sp>
        <p:nvSpPr>
          <p:cNvPr id="61" name="Rectangle: Rounded Corners 459">
            <a:extLst>
              <a:ext uri="{FF2B5EF4-FFF2-40B4-BE49-F238E27FC236}">
                <a16:creationId xmlns:a16="http://schemas.microsoft.com/office/drawing/2014/main" id="{7D0D4C11-56C2-CDC3-2411-9B9D9588A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9405" y="8132529"/>
            <a:ext cx="2635187" cy="399647"/>
          </a:xfrm>
          <a:prstGeom prst="roundRect">
            <a:avLst>
              <a:gd name="adj" fmla="val 7102"/>
            </a:avLst>
          </a:prstGeom>
          <a:noFill/>
          <a:ln w="25400">
            <a:noFill/>
            <a:miter lim="800000"/>
            <a:headEnd/>
            <a:tailEnd/>
          </a:ln>
        </p:spPr>
        <p:txBody>
          <a:bodyPr rot="0" vert="horz" wrap="square" lIns="36000" tIns="36000" rIns="36000" bIns="36000" anchor="t" anchorCtr="0" upright="1">
            <a:noAutofit/>
          </a:bodyPr>
          <a:lstStyle/>
          <a:p>
            <a:pPr marL="85090" marR="0" lvl="0" indent="-85090" algn="ctr" defTabSz="914400" eaLnBrk="1" fontAlgn="auto" latinLnBrk="0" hangingPunct="1">
              <a:spcBef>
                <a:spcPts val="0"/>
              </a:spcBef>
              <a:spcAft>
                <a:spcPts val="12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600" b="1" kern="0" dirty="0">
                <a:solidFill>
                  <a:srgbClr val="2F5597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ワンデイパスのご案内</a:t>
            </a:r>
            <a:endParaRPr kumimoji="0" lang="ja-JP" altLang="en-US" sz="1600" b="1" i="0" u="none" strike="noStrike" kern="0" cap="none" spc="0" normalizeH="0" baseline="0" noProof="0" dirty="0">
              <a:ln>
                <a:noFill/>
              </a:ln>
              <a:solidFill>
                <a:srgbClr val="2F5597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A7FBD400-154A-17ED-ABD7-BDA8CB0BE3FF}"/>
              </a:ext>
            </a:extLst>
          </p:cNvPr>
          <p:cNvSpPr txBox="1"/>
          <p:nvPr/>
        </p:nvSpPr>
        <p:spPr>
          <a:xfrm>
            <a:off x="179505" y="7836768"/>
            <a:ext cx="4585350" cy="1846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914400">
              <a:spcAft>
                <a:spcPts val="120"/>
              </a:spcAft>
              <a:defRPr/>
            </a:pPr>
            <a:r>
              <a:rPr lang="en-US" altLang="ja-JP" sz="1200" kern="0" dirty="0">
                <a:solidFill>
                  <a:srgbClr val="2F5597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※</a:t>
            </a:r>
            <a:r>
              <a:rPr lang="ja-JP" altLang="en-US" sz="1200" kern="0" dirty="0">
                <a:solidFill>
                  <a:srgbClr val="2F5597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ウェブ上で、コインロッカーなどの場所、空き状況を確認できます</a:t>
            </a:r>
          </a:p>
        </p:txBody>
      </p:sp>
      <p:pic>
        <p:nvPicPr>
          <p:cNvPr id="64" name="図 63">
            <a:extLst>
              <a:ext uri="{FF2B5EF4-FFF2-40B4-BE49-F238E27FC236}">
                <a16:creationId xmlns:a16="http://schemas.microsoft.com/office/drawing/2014/main" id="{5527DDF6-4609-3663-59A4-F90C1FE505C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6043" y="6363483"/>
            <a:ext cx="2426918" cy="1326688"/>
          </a:xfrm>
          <a:prstGeom prst="rect">
            <a:avLst/>
          </a:prstGeom>
        </p:spPr>
      </p:pic>
      <p:sp>
        <p:nvSpPr>
          <p:cNvPr id="22" name="Rectangle: Rounded Corners 459">
            <a:extLst>
              <a:ext uri="{FF2B5EF4-FFF2-40B4-BE49-F238E27FC236}">
                <a16:creationId xmlns:a16="http://schemas.microsoft.com/office/drawing/2014/main" id="{E9A94BE0-1F7D-A28D-519D-8E441361F6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789" y="8119636"/>
            <a:ext cx="2120135" cy="291906"/>
          </a:xfrm>
          <a:prstGeom prst="roundRect">
            <a:avLst>
              <a:gd name="adj" fmla="val 7102"/>
            </a:avLst>
          </a:prstGeom>
          <a:solidFill>
            <a:srgbClr val="2F5597">
              <a:alpha val="84000"/>
            </a:srgbClr>
          </a:solidFill>
          <a:ln w="25400">
            <a:solidFill>
              <a:srgbClr val="2F5597"/>
            </a:solidFill>
            <a:miter lim="800000"/>
            <a:headEnd/>
            <a:tailEnd/>
          </a:ln>
        </p:spPr>
        <p:txBody>
          <a:bodyPr rot="0" vert="horz" wrap="square" lIns="36000" tIns="36000" rIns="36000" bIns="36000" anchor="t" anchorCtr="0" upright="1">
            <a:noAutofit/>
          </a:bodyPr>
          <a:lstStyle/>
          <a:p>
            <a:pPr marL="85090" marR="0" lvl="0" indent="-85090" algn="ctr" defTabSz="914400" eaLnBrk="1" fontAlgn="auto" latinLnBrk="0" hangingPunct="1">
              <a:spcBef>
                <a:spcPts val="0"/>
              </a:spcBef>
              <a:spcAft>
                <a:spcPts val="12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ワンデイパスのご案内</a:t>
            </a:r>
          </a:p>
        </p:txBody>
      </p: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F5559641-E6A4-1F0C-9A4F-BC40D08DDF84}"/>
              </a:ext>
            </a:extLst>
          </p:cNvPr>
          <p:cNvGrpSpPr/>
          <p:nvPr/>
        </p:nvGrpSpPr>
        <p:grpSpPr>
          <a:xfrm>
            <a:off x="54503" y="414100"/>
            <a:ext cx="6714548" cy="3688523"/>
            <a:chOff x="154176" y="5996144"/>
            <a:chExt cx="6525607" cy="3688523"/>
          </a:xfrm>
        </p:grpSpPr>
        <p:cxnSp>
          <p:nvCxnSpPr>
            <p:cNvPr id="35" name="直線コネクタ 34">
              <a:extLst>
                <a:ext uri="{FF2B5EF4-FFF2-40B4-BE49-F238E27FC236}">
                  <a16:creationId xmlns:a16="http://schemas.microsoft.com/office/drawing/2014/main" id="{2ABD6B31-EAC0-1A0A-3CB8-74CADAA41B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4176" y="7910152"/>
              <a:ext cx="6525607" cy="1"/>
            </a:xfrm>
            <a:prstGeom prst="line">
              <a:avLst/>
            </a:prstGeom>
            <a:ln w="952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>
              <a:extLst>
                <a:ext uri="{FF2B5EF4-FFF2-40B4-BE49-F238E27FC236}">
                  <a16:creationId xmlns:a16="http://schemas.microsoft.com/office/drawing/2014/main" id="{116517BB-6E9F-2869-50C9-D97C5B870A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26353" y="5996144"/>
              <a:ext cx="0" cy="3688523"/>
            </a:xfrm>
            <a:prstGeom prst="line">
              <a:avLst/>
            </a:prstGeom>
            <a:ln w="952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コネクタ 38">
              <a:extLst>
                <a:ext uri="{FF2B5EF4-FFF2-40B4-BE49-F238E27FC236}">
                  <a16:creationId xmlns:a16="http://schemas.microsoft.com/office/drawing/2014/main" id="{3197B62E-9242-047E-CB10-E426D29124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40428" y="5996144"/>
              <a:ext cx="0" cy="3688523"/>
            </a:xfrm>
            <a:prstGeom prst="line">
              <a:avLst/>
            </a:prstGeom>
            <a:ln w="952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コネクタ 40">
              <a:extLst>
                <a:ext uri="{FF2B5EF4-FFF2-40B4-BE49-F238E27FC236}">
                  <a16:creationId xmlns:a16="http://schemas.microsoft.com/office/drawing/2014/main" id="{343CE7E8-E5B4-9DC6-8A0D-91A1739601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12278" y="5996144"/>
              <a:ext cx="0" cy="3688523"/>
            </a:xfrm>
            <a:prstGeom prst="line">
              <a:avLst/>
            </a:prstGeom>
            <a:ln w="952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10E0EB57-137B-3470-FB4D-D92C5F2FF63B}"/>
              </a:ext>
            </a:extLst>
          </p:cNvPr>
          <p:cNvGrpSpPr/>
          <p:nvPr/>
        </p:nvGrpSpPr>
        <p:grpSpPr>
          <a:xfrm>
            <a:off x="2210386" y="5296342"/>
            <a:ext cx="2339969" cy="1037203"/>
            <a:chOff x="2038391" y="5379472"/>
            <a:chExt cx="2339969" cy="851403"/>
          </a:xfrm>
        </p:grpSpPr>
        <p:cxnSp>
          <p:nvCxnSpPr>
            <p:cNvPr id="59" name="直線コネクタ 58">
              <a:extLst>
                <a:ext uri="{FF2B5EF4-FFF2-40B4-BE49-F238E27FC236}">
                  <a16:creationId xmlns:a16="http://schemas.microsoft.com/office/drawing/2014/main" id="{6A1925DD-8B40-908F-B77D-7F1A9AED58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78360" y="5379472"/>
              <a:ext cx="0" cy="851403"/>
            </a:xfrm>
            <a:prstGeom prst="line">
              <a:avLst/>
            </a:prstGeom>
            <a:ln w="952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コネクタ 64">
              <a:extLst>
                <a:ext uri="{FF2B5EF4-FFF2-40B4-BE49-F238E27FC236}">
                  <a16:creationId xmlns:a16="http://schemas.microsoft.com/office/drawing/2014/main" id="{141663D3-803B-13B2-D996-7BD611663A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38391" y="5379472"/>
              <a:ext cx="0" cy="851403"/>
            </a:xfrm>
            <a:prstGeom prst="line">
              <a:avLst/>
            </a:prstGeom>
            <a:ln w="952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8" name="図 67">
            <a:extLst>
              <a:ext uri="{FF2B5EF4-FFF2-40B4-BE49-F238E27FC236}">
                <a16:creationId xmlns:a16="http://schemas.microsoft.com/office/drawing/2014/main" id="{D013314A-CC9C-8B0B-9EC2-F3466907B3A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81174" y="520494"/>
            <a:ext cx="1603201" cy="1122570"/>
          </a:xfrm>
          <a:prstGeom prst="rect">
            <a:avLst/>
          </a:prstGeom>
        </p:spPr>
      </p:pic>
      <p:pic>
        <p:nvPicPr>
          <p:cNvPr id="79" name="図 78">
            <a:extLst>
              <a:ext uri="{FF2B5EF4-FFF2-40B4-BE49-F238E27FC236}">
                <a16:creationId xmlns:a16="http://schemas.microsoft.com/office/drawing/2014/main" id="{BEEF1850-D50F-3768-F3FB-382186F417E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50055" y="517519"/>
            <a:ext cx="1679821" cy="1174664"/>
          </a:xfrm>
          <a:prstGeom prst="rect">
            <a:avLst/>
          </a:prstGeom>
        </p:spPr>
      </p:pic>
      <p:pic>
        <p:nvPicPr>
          <p:cNvPr id="81" name="図 80">
            <a:extLst>
              <a:ext uri="{FF2B5EF4-FFF2-40B4-BE49-F238E27FC236}">
                <a16:creationId xmlns:a16="http://schemas.microsoft.com/office/drawing/2014/main" id="{88AA59AF-F404-B51D-1B21-CD0DD2E02CF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445125" y="2547856"/>
            <a:ext cx="1691232" cy="1186127"/>
          </a:xfrm>
          <a:prstGeom prst="rect">
            <a:avLst/>
          </a:prstGeom>
        </p:spPr>
      </p:pic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E1407A95-8071-DB09-F924-87492F9C365C}"/>
              </a:ext>
            </a:extLst>
          </p:cNvPr>
          <p:cNvSpPr txBox="1"/>
          <p:nvPr/>
        </p:nvSpPr>
        <p:spPr>
          <a:xfrm>
            <a:off x="396043" y="7675012"/>
            <a:ext cx="2566232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914400">
              <a:spcAft>
                <a:spcPts val="120"/>
              </a:spcAft>
              <a:defRPr/>
            </a:pPr>
            <a:r>
              <a:rPr lang="ja-JP" altLang="en-US" sz="900" kern="0" dirty="0">
                <a:solidFill>
                  <a:srgbClr val="2F5597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出典：</a:t>
            </a:r>
            <a:r>
              <a:rPr lang="en-US" altLang="ja-JP" sz="900" kern="0" dirty="0">
                <a:solidFill>
                  <a:srgbClr val="2F5597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HANDS FREE KYOTO</a:t>
            </a:r>
            <a:r>
              <a:rPr lang="ja-JP" altLang="en-US" sz="900" kern="0" dirty="0">
                <a:solidFill>
                  <a:srgbClr val="2F5597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（京都市観光協会）</a:t>
            </a:r>
            <a:endParaRPr lang="en-US" altLang="ja-JP" sz="900" kern="0" dirty="0">
              <a:solidFill>
                <a:srgbClr val="2F5597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31D87C11-8773-5A48-F35A-22524D393BD9}"/>
              </a:ext>
            </a:extLst>
          </p:cNvPr>
          <p:cNvSpPr txBox="1"/>
          <p:nvPr/>
        </p:nvSpPr>
        <p:spPr>
          <a:xfrm>
            <a:off x="3354611" y="7716596"/>
            <a:ext cx="2566232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 defTabSz="914400">
              <a:spcAft>
                <a:spcPts val="120"/>
              </a:spcAft>
              <a:defRPr/>
            </a:pPr>
            <a:r>
              <a:rPr lang="ja-JP" altLang="en-US" sz="900" kern="0" dirty="0">
                <a:solidFill>
                  <a:srgbClr val="2F5597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出典：ロッカーコンシェルジュ</a:t>
            </a:r>
            <a:endParaRPr lang="en-US" altLang="ja-JP" sz="900" kern="0" dirty="0">
              <a:solidFill>
                <a:srgbClr val="2F5597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8E61BB4F-507E-51B8-5D76-74CD31FB90B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68264" y="6349331"/>
            <a:ext cx="2736569" cy="1341402"/>
          </a:xfrm>
          <a:prstGeom prst="rect">
            <a:avLst/>
          </a:prstGeom>
        </p:spPr>
      </p:pic>
      <p:pic>
        <p:nvPicPr>
          <p:cNvPr id="70" name="図 69">
            <a:extLst>
              <a:ext uri="{FF2B5EF4-FFF2-40B4-BE49-F238E27FC236}">
                <a16:creationId xmlns:a16="http://schemas.microsoft.com/office/drawing/2014/main" id="{3F8CDD07-4ED3-A892-6F62-24A2A2777356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 b="1807"/>
          <a:stretch/>
        </p:blipFill>
        <p:spPr>
          <a:xfrm>
            <a:off x="3306283" y="6219517"/>
            <a:ext cx="2838292" cy="1512114"/>
          </a:xfrm>
          <a:prstGeom prst="rect">
            <a:avLst/>
          </a:prstGeom>
        </p:spPr>
      </p:pic>
      <p:cxnSp>
        <p:nvCxnSpPr>
          <p:cNvPr id="77" name="直線コネクタ 76">
            <a:extLst>
              <a:ext uri="{FF2B5EF4-FFF2-40B4-BE49-F238E27FC236}">
                <a16:creationId xmlns:a16="http://schemas.microsoft.com/office/drawing/2014/main" id="{B2CA1D1F-131F-2E8A-AA61-C928515E5555}"/>
              </a:ext>
            </a:extLst>
          </p:cNvPr>
          <p:cNvCxnSpPr/>
          <p:nvPr/>
        </p:nvCxnSpPr>
        <p:spPr>
          <a:xfrm>
            <a:off x="3306284" y="6284602"/>
            <a:ext cx="44688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5372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351062-6A8A-DB37-26F6-8343625664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: Rounded Corners 459">
            <a:extLst>
              <a:ext uri="{FF2B5EF4-FFF2-40B4-BE49-F238E27FC236}">
                <a16:creationId xmlns:a16="http://schemas.microsoft.com/office/drawing/2014/main" id="{C7511437-31A3-7323-165E-979E428FBA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0" y="44567"/>
            <a:ext cx="6739200" cy="9781844"/>
          </a:xfrm>
          <a:prstGeom prst="roundRect">
            <a:avLst>
              <a:gd name="adj" fmla="val 3305"/>
            </a:avLst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36000" tIns="54000" rIns="36000" bIns="36000" anchor="ctr" anchorCtr="0" upright="1">
            <a:noAutofit/>
          </a:bodyPr>
          <a:lstStyle/>
          <a:p>
            <a:pPr marR="0" lvl="0" defTabSz="914400" eaLnBrk="1" fontAlgn="auto" latinLnBrk="0" hangingPunct="1">
              <a:spcBef>
                <a:spcPts val="0"/>
              </a:spcBef>
              <a:spcAft>
                <a:spcPts val="12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200" b="1" i="0" u="none" strike="noStrike" kern="0" cap="none" spc="0" normalizeH="0" baseline="0" noProof="0">
              <a:ln>
                <a:noFill/>
              </a:ln>
              <a:solidFill>
                <a:srgbClr val="2F5597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459">
            <a:extLst>
              <a:ext uri="{FF2B5EF4-FFF2-40B4-BE49-F238E27FC236}">
                <a16:creationId xmlns:a16="http://schemas.microsoft.com/office/drawing/2014/main" id="{DF9FCF10-320A-7032-0E31-90653FE9E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935" y="101394"/>
            <a:ext cx="6560131" cy="252000"/>
          </a:xfrm>
          <a:prstGeom prst="roundRect">
            <a:avLst>
              <a:gd name="adj" fmla="val 7102"/>
            </a:avLst>
          </a:prstGeom>
          <a:solidFill>
            <a:srgbClr val="2F5597">
              <a:alpha val="84000"/>
            </a:srgbClr>
          </a:solidFill>
          <a:ln w="25400">
            <a:solidFill>
              <a:srgbClr val="2F5597"/>
            </a:solidFill>
            <a:miter lim="800000"/>
            <a:headEnd/>
            <a:tailEnd/>
          </a:ln>
        </p:spPr>
        <p:txBody>
          <a:bodyPr rot="0" vert="horz" wrap="square" lIns="36000" tIns="36000" rIns="36000" bIns="36000" anchor="t" anchorCtr="0" upright="1">
            <a:noAutofit/>
          </a:bodyPr>
          <a:lstStyle/>
          <a:p>
            <a:pPr marL="85090" marR="0" lvl="0" indent="-85090" algn="ctr" defTabSz="914400" eaLnBrk="1" fontAlgn="auto" latinLnBrk="0" hangingPunct="1">
              <a:spcBef>
                <a:spcPts val="0"/>
              </a:spcBef>
              <a:spcAft>
                <a:spcPts val="12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How to ride the bus</a:t>
            </a:r>
            <a:endParaRPr kumimoji="0" lang="en" altLang="en-US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459">
            <a:extLst>
              <a:ext uri="{FF2B5EF4-FFF2-40B4-BE49-F238E27FC236}">
                <a16:creationId xmlns:a16="http://schemas.microsoft.com/office/drawing/2014/main" id="{E592527E-5F48-E47E-406A-FCA8316FEC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394" y="400783"/>
            <a:ext cx="6228000" cy="231161"/>
          </a:xfrm>
          <a:prstGeom prst="roundRect">
            <a:avLst>
              <a:gd name="adj" fmla="val 7102"/>
            </a:avLst>
          </a:prstGeom>
          <a:solidFill>
            <a:schemeClr val="accent5">
              <a:lumMod val="20000"/>
              <a:lumOff val="80000"/>
              <a:alpha val="84000"/>
            </a:schemeClr>
          </a:solidFill>
          <a:ln w="12700">
            <a:solidFill>
              <a:srgbClr val="2F5597"/>
            </a:solidFill>
            <a:miter lim="800000"/>
            <a:headEnd/>
            <a:tailEnd/>
          </a:ln>
        </p:spPr>
        <p:txBody>
          <a:bodyPr rot="0" vert="horz" wrap="square" lIns="36000" tIns="54000" rIns="36000" bIns="36000" anchor="ctr" anchorCtr="0" upright="1">
            <a:noAutofit/>
          </a:bodyPr>
          <a:lstStyle/>
          <a:p>
            <a:pPr defTabSz="914400">
              <a:spcAft>
                <a:spcPts val="120"/>
              </a:spcAft>
              <a:defRPr/>
            </a:pPr>
            <a:r>
              <a:rPr lang="en-US" altLang="en-US" sz="1200" b="1" kern="0" spc="-80" dirty="0">
                <a:solidFill>
                  <a:srgbClr val="2F5597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Check the Route and the Boarding Point for Your Destination at the bus stop.</a:t>
            </a:r>
            <a:endParaRPr lang="en" altLang="en-US" sz="1200" b="1" kern="0" spc="-80" dirty="0">
              <a:solidFill>
                <a:srgbClr val="2F5597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459">
            <a:extLst>
              <a:ext uri="{FF2B5EF4-FFF2-40B4-BE49-F238E27FC236}">
                <a16:creationId xmlns:a16="http://schemas.microsoft.com/office/drawing/2014/main" id="{5EDD2857-C1BB-580A-E9E9-F63A9C36C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394" y="4877913"/>
            <a:ext cx="6228000" cy="213379"/>
          </a:xfrm>
          <a:prstGeom prst="roundRect">
            <a:avLst>
              <a:gd name="adj" fmla="val 7102"/>
            </a:avLst>
          </a:prstGeom>
          <a:solidFill>
            <a:schemeClr val="accent5">
              <a:lumMod val="20000"/>
              <a:lumOff val="80000"/>
              <a:alpha val="84000"/>
            </a:schemeClr>
          </a:solidFill>
          <a:ln w="12700">
            <a:solidFill>
              <a:srgbClr val="2F5597"/>
            </a:solidFill>
            <a:miter lim="800000"/>
            <a:headEnd/>
            <a:tailEnd/>
          </a:ln>
        </p:spPr>
        <p:txBody>
          <a:bodyPr rot="0" vert="horz" wrap="square" lIns="36000" tIns="54000" rIns="36000" bIns="36000" anchor="ctr" anchorCtr="0" upright="1">
            <a:noAutofit/>
          </a:bodyPr>
          <a:lstStyle/>
          <a:p>
            <a:pPr marR="0" lvl="0" defTabSz="914400" eaLnBrk="1" fontAlgn="auto" latinLnBrk="0" hangingPunct="1">
              <a:spcBef>
                <a:spcPts val="0"/>
              </a:spcBef>
              <a:spcAft>
                <a:spcPts val="120"/>
              </a:spcAft>
              <a:buClrTx/>
              <a:buSzTx/>
              <a:buFontTx/>
              <a:buNone/>
              <a:tabLst/>
              <a:defRPr/>
            </a:pPr>
            <a:r>
              <a:rPr kumimoji="0" lang="e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Board from the </a:t>
            </a:r>
            <a:r>
              <a:rPr kumimoji="0" lang="e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highlight>
                  <a:srgbClr val="FFFF00"/>
                </a:highlight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FRONT (or REAR), </a:t>
            </a:r>
            <a:r>
              <a:rPr kumimoji="0" lang="e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move inside, and ride.</a:t>
            </a:r>
          </a:p>
        </p:txBody>
      </p:sp>
      <p:sp>
        <p:nvSpPr>
          <p:cNvPr id="10" name="Rectangle: Rounded Corners 459">
            <a:extLst>
              <a:ext uri="{FF2B5EF4-FFF2-40B4-BE49-F238E27FC236}">
                <a16:creationId xmlns:a16="http://schemas.microsoft.com/office/drawing/2014/main" id="{F1007D05-5557-7768-CD79-E2130102C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394" y="6302590"/>
            <a:ext cx="6228000" cy="355576"/>
          </a:xfrm>
          <a:prstGeom prst="roundRect">
            <a:avLst>
              <a:gd name="adj" fmla="val 7102"/>
            </a:avLst>
          </a:prstGeom>
          <a:solidFill>
            <a:schemeClr val="accent5">
              <a:lumMod val="20000"/>
              <a:lumOff val="80000"/>
              <a:alpha val="84000"/>
            </a:schemeClr>
          </a:solidFill>
          <a:ln w="12700">
            <a:solidFill>
              <a:srgbClr val="2F5597"/>
            </a:solidFill>
            <a:miter lim="800000"/>
            <a:headEnd/>
            <a:tailEnd/>
          </a:ln>
        </p:spPr>
        <p:txBody>
          <a:bodyPr rot="0" vert="horz" wrap="square" lIns="36000" tIns="54000" rIns="36000" bIns="36000" anchor="ctr" anchorCtr="0" upright="1">
            <a:noAutofit/>
          </a:bodyPr>
          <a:lstStyle/>
          <a:p>
            <a:pPr marR="0" lvl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12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b="1" kern="0" dirty="0">
                <a:solidFill>
                  <a:srgbClr val="2F5597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Check the display or listen to the announcement. </a:t>
            </a:r>
          </a:p>
          <a:p>
            <a:pPr marR="0" lvl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12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b="1" kern="0" dirty="0">
                <a:solidFill>
                  <a:srgbClr val="2F5597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Then press the stop button when your stop is approaching.</a:t>
            </a:r>
            <a:endParaRPr lang="ja-JP" altLang="en-US" sz="1200" b="1" kern="0" dirty="0">
              <a:solidFill>
                <a:srgbClr val="2F5597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459">
            <a:extLst>
              <a:ext uri="{FF2B5EF4-FFF2-40B4-BE49-F238E27FC236}">
                <a16:creationId xmlns:a16="http://schemas.microsoft.com/office/drawing/2014/main" id="{7E37938F-2C7B-523E-F0F3-9364753EF5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394" y="9313033"/>
            <a:ext cx="6228000" cy="213379"/>
          </a:xfrm>
          <a:prstGeom prst="roundRect">
            <a:avLst>
              <a:gd name="adj" fmla="val 7102"/>
            </a:avLst>
          </a:prstGeom>
          <a:solidFill>
            <a:schemeClr val="accent5">
              <a:lumMod val="20000"/>
              <a:lumOff val="80000"/>
              <a:alpha val="84000"/>
            </a:schemeClr>
          </a:solidFill>
          <a:ln w="12700">
            <a:solidFill>
              <a:srgbClr val="2F5597"/>
            </a:solidFill>
            <a:miter lim="800000"/>
            <a:headEnd/>
            <a:tailEnd/>
          </a:ln>
        </p:spPr>
        <p:txBody>
          <a:bodyPr rot="0" vert="horz" wrap="square" lIns="36000" tIns="54000" rIns="36000" bIns="36000" anchor="ctr" anchorCtr="0" upright="1">
            <a:noAutofit/>
          </a:bodyPr>
          <a:lstStyle/>
          <a:p>
            <a:pPr marR="0" lvl="0" algn="ctr" defTabSz="914400" eaLnBrk="1" fontAlgn="auto" latinLnBrk="0" hangingPunct="1">
              <a:spcBef>
                <a:spcPts val="0"/>
              </a:spcBef>
              <a:spcAft>
                <a:spcPts val="120"/>
              </a:spcAft>
              <a:buClrTx/>
              <a:buSzTx/>
              <a:buFontTx/>
              <a:buNone/>
              <a:tabLst/>
              <a:defRPr/>
            </a:pPr>
            <a:r>
              <a:rPr lang="en" altLang="en-US" sz="1200" b="1" kern="0" dirty="0">
                <a:solidFill>
                  <a:srgbClr val="2F5597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Exit through </a:t>
            </a:r>
            <a:r>
              <a:rPr lang="en" altLang="en-US" sz="1200" b="1" kern="0" dirty="0">
                <a:solidFill>
                  <a:srgbClr val="2F5597"/>
                </a:solidFill>
                <a:highlight>
                  <a:srgbClr val="FFFF00"/>
                </a:highlight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the REAR (or FRONT) door.</a:t>
            </a:r>
            <a:endParaRPr kumimoji="0" lang="ja-JP" altLang="en-US" sz="1200" b="1" i="0" u="none" strike="noStrike" kern="0" cap="none" spc="0" normalizeH="0" baseline="0" noProof="0" dirty="0">
              <a:ln>
                <a:noFill/>
              </a:ln>
              <a:solidFill>
                <a:srgbClr val="2F5597"/>
              </a:solidFill>
              <a:effectLst/>
              <a:highlight>
                <a:srgbClr val="FFFF00"/>
              </a:highlight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24" name="Rectangle: Rounded Corners 459">
            <a:extLst>
              <a:ext uri="{FF2B5EF4-FFF2-40B4-BE49-F238E27FC236}">
                <a16:creationId xmlns:a16="http://schemas.microsoft.com/office/drawing/2014/main" id="{F2ABA743-1E70-90DB-9DAD-8E663BE927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394" y="7850812"/>
            <a:ext cx="6228000" cy="213379"/>
          </a:xfrm>
          <a:prstGeom prst="roundRect">
            <a:avLst>
              <a:gd name="adj" fmla="val 7102"/>
            </a:avLst>
          </a:prstGeom>
          <a:solidFill>
            <a:schemeClr val="accent5">
              <a:lumMod val="20000"/>
              <a:lumOff val="80000"/>
              <a:alpha val="84000"/>
            </a:schemeClr>
          </a:solidFill>
          <a:ln w="12700">
            <a:solidFill>
              <a:srgbClr val="2F5597"/>
            </a:solidFill>
            <a:miter lim="800000"/>
            <a:headEnd/>
            <a:tailEnd/>
          </a:ln>
        </p:spPr>
        <p:txBody>
          <a:bodyPr rot="0" vert="horz" wrap="square" lIns="36000" tIns="54000" rIns="36000" bIns="36000" anchor="ctr" anchorCtr="0" upright="1">
            <a:noAutofit/>
          </a:bodyPr>
          <a:lstStyle/>
          <a:p>
            <a:pPr marR="0" lvl="0" defTabSz="914400" eaLnBrk="1" fontAlgn="auto" latinLnBrk="0" hangingPunct="1">
              <a:spcBef>
                <a:spcPts val="0"/>
              </a:spcBef>
              <a:spcAft>
                <a:spcPts val="120"/>
              </a:spcAft>
              <a:buClrTx/>
              <a:buSzTx/>
              <a:buFontTx/>
              <a:buNone/>
              <a:tabLst/>
              <a:defRPr/>
            </a:pPr>
            <a:r>
              <a:rPr kumimoji="0" lang="e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Check your fare.</a:t>
            </a:r>
          </a:p>
        </p:txBody>
      </p:sp>
      <p:sp>
        <p:nvSpPr>
          <p:cNvPr id="121" name="テキスト ボックス 120">
            <a:extLst>
              <a:ext uri="{FF2B5EF4-FFF2-40B4-BE49-F238E27FC236}">
                <a16:creationId xmlns:a16="http://schemas.microsoft.com/office/drawing/2014/main" id="{37928439-1920-7F09-052B-1EF226910F94}"/>
              </a:ext>
            </a:extLst>
          </p:cNvPr>
          <p:cNvSpPr txBox="1"/>
          <p:nvPr/>
        </p:nvSpPr>
        <p:spPr>
          <a:xfrm>
            <a:off x="4754305" y="753426"/>
            <a:ext cx="1298829" cy="42319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914400">
              <a:lnSpc>
                <a:spcPts val="1100"/>
              </a:lnSpc>
              <a:spcAft>
                <a:spcPts val="120"/>
              </a:spcAft>
              <a:defRPr/>
            </a:pPr>
            <a:r>
              <a:rPr lang="en-US" altLang="en-US" sz="1000" kern="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Scan the QR code for the route and system information</a:t>
            </a:r>
            <a:r>
              <a:rPr lang="en" altLang="en-US" sz="1000" kern="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6" name="テキスト ボックス 125">
            <a:extLst>
              <a:ext uri="{FF2B5EF4-FFF2-40B4-BE49-F238E27FC236}">
                <a16:creationId xmlns:a16="http://schemas.microsoft.com/office/drawing/2014/main" id="{4AC1C2E1-0E6A-967A-41AA-2639DD908690}"/>
              </a:ext>
            </a:extLst>
          </p:cNvPr>
          <p:cNvSpPr txBox="1"/>
          <p:nvPr/>
        </p:nvSpPr>
        <p:spPr>
          <a:xfrm>
            <a:off x="4754305" y="5565363"/>
            <a:ext cx="1181899" cy="3847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914400">
              <a:lnSpc>
                <a:spcPts val="1000"/>
              </a:lnSpc>
              <a:spcAft>
                <a:spcPts val="120"/>
              </a:spcAft>
              <a:defRPr/>
            </a:pPr>
            <a:r>
              <a:rPr lang="en-US" altLang="en-US" sz="1000" kern="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Scan the QR code for boarding instructions.</a:t>
            </a:r>
            <a:endParaRPr lang="en" altLang="en-US" sz="1000" kern="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5241D31E-C196-12BF-692F-3F86586A68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9947" y="5253095"/>
            <a:ext cx="1390278" cy="960206"/>
          </a:xfrm>
          <a:prstGeom prst="rect">
            <a:avLst/>
          </a:prstGeom>
          <a:ln w="12700">
            <a:solidFill>
              <a:srgbClr val="2F5597"/>
            </a:solidFill>
          </a:ln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E746D844-3668-E126-B29A-5F36BD0B0A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2941" y="6741899"/>
            <a:ext cx="1391390" cy="955497"/>
          </a:xfrm>
          <a:prstGeom prst="rect">
            <a:avLst/>
          </a:prstGeom>
          <a:ln w="12700">
            <a:solidFill>
              <a:srgbClr val="2F5597"/>
            </a:solidFill>
          </a:ln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28E23041-79A4-8B13-9A8E-33EB1B593D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369" y="8226796"/>
            <a:ext cx="1394262" cy="960206"/>
          </a:xfrm>
          <a:prstGeom prst="rect">
            <a:avLst/>
          </a:prstGeom>
          <a:ln w="12700">
            <a:solidFill>
              <a:srgbClr val="2F5597"/>
            </a:solidFill>
          </a:ln>
        </p:spPr>
      </p:pic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18C8EAAD-B6A1-38D0-53C6-00FCDA9913ED}"/>
              </a:ext>
            </a:extLst>
          </p:cNvPr>
          <p:cNvSpPr/>
          <p:nvPr/>
        </p:nvSpPr>
        <p:spPr>
          <a:xfrm>
            <a:off x="6091636" y="726706"/>
            <a:ext cx="468000" cy="46232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" altLang="ja-JP" sz="1200" dirty="0"/>
              <a:t>QR</a:t>
            </a:r>
            <a:endParaRPr kumimoji="1" lang="ja-JP" altLang="en-US" sz="1200" dirty="0"/>
          </a:p>
        </p:txBody>
      </p:sp>
      <p:pic>
        <p:nvPicPr>
          <p:cNvPr id="60" name="Picture 4" descr="Fare display machine">
            <a:extLst>
              <a:ext uri="{FF2B5EF4-FFF2-40B4-BE49-F238E27FC236}">
                <a16:creationId xmlns:a16="http://schemas.microsoft.com/office/drawing/2014/main" id="{E4AD9098-DB0C-00CC-0BF3-91A6F8A78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961" y="8131642"/>
            <a:ext cx="1216854" cy="67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>
            <a:extLst>
              <a:ext uri="{FF2B5EF4-FFF2-40B4-BE49-F238E27FC236}">
                <a16:creationId xmlns:a16="http://schemas.microsoft.com/office/drawing/2014/main" id="{04B9052E-EFB8-AC4D-5972-B97884911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174" y="5253732"/>
            <a:ext cx="740104" cy="63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4" descr="Stop Marks">
            <a:extLst>
              <a:ext uri="{FF2B5EF4-FFF2-40B4-BE49-F238E27FC236}">
                <a16:creationId xmlns:a16="http://schemas.microsoft.com/office/drawing/2014/main" id="{6636C00E-B684-CCDE-6217-A0C520555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028" y="741132"/>
            <a:ext cx="704850" cy="68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図 65">
            <a:extLst>
              <a:ext uri="{FF2B5EF4-FFF2-40B4-BE49-F238E27FC236}">
                <a16:creationId xmlns:a16="http://schemas.microsoft.com/office/drawing/2014/main" id="{B112B67F-F554-4AD0-77C8-1E98D271352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62117"/>
          <a:stretch/>
        </p:blipFill>
        <p:spPr>
          <a:xfrm>
            <a:off x="2019090" y="5226632"/>
            <a:ext cx="1717279" cy="587544"/>
          </a:xfrm>
          <a:prstGeom prst="rect">
            <a:avLst/>
          </a:prstGeom>
        </p:spPr>
      </p:pic>
      <p:cxnSp>
        <p:nvCxnSpPr>
          <p:cNvPr id="99" name="直線コネクタ 98">
            <a:extLst>
              <a:ext uri="{FF2B5EF4-FFF2-40B4-BE49-F238E27FC236}">
                <a16:creationId xmlns:a16="http://schemas.microsoft.com/office/drawing/2014/main" id="{E9D98F84-C0BA-5164-EBB1-E78028D65687}"/>
              </a:ext>
            </a:extLst>
          </p:cNvPr>
          <p:cNvCxnSpPr/>
          <p:nvPr/>
        </p:nvCxnSpPr>
        <p:spPr>
          <a:xfrm>
            <a:off x="4677526" y="5216021"/>
            <a:ext cx="0" cy="1031332"/>
          </a:xfrm>
          <a:prstGeom prst="line">
            <a:avLst/>
          </a:prstGeom>
          <a:ln w="19050">
            <a:solidFill>
              <a:srgbClr val="486D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線コネクタ 99">
            <a:extLst>
              <a:ext uri="{FF2B5EF4-FFF2-40B4-BE49-F238E27FC236}">
                <a16:creationId xmlns:a16="http://schemas.microsoft.com/office/drawing/2014/main" id="{FB494257-88D1-67EE-B194-3C86401AC8FC}"/>
              </a:ext>
            </a:extLst>
          </p:cNvPr>
          <p:cNvCxnSpPr/>
          <p:nvPr/>
        </p:nvCxnSpPr>
        <p:spPr>
          <a:xfrm>
            <a:off x="4677526" y="6701606"/>
            <a:ext cx="0" cy="1031332"/>
          </a:xfrm>
          <a:prstGeom prst="line">
            <a:avLst/>
          </a:prstGeom>
          <a:ln w="19050">
            <a:solidFill>
              <a:srgbClr val="486D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コネクタ 101">
            <a:extLst>
              <a:ext uri="{FF2B5EF4-FFF2-40B4-BE49-F238E27FC236}">
                <a16:creationId xmlns:a16="http://schemas.microsoft.com/office/drawing/2014/main" id="{AE754AD0-2875-E581-15C2-1CC8EAAD2E6C}"/>
              </a:ext>
            </a:extLst>
          </p:cNvPr>
          <p:cNvCxnSpPr/>
          <p:nvPr/>
        </p:nvCxnSpPr>
        <p:spPr>
          <a:xfrm>
            <a:off x="4677526" y="8187190"/>
            <a:ext cx="0" cy="1031332"/>
          </a:xfrm>
          <a:prstGeom prst="line">
            <a:avLst/>
          </a:prstGeom>
          <a:ln w="19050">
            <a:solidFill>
              <a:srgbClr val="486D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" name="図 103">
            <a:extLst>
              <a:ext uri="{FF2B5EF4-FFF2-40B4-BE49-F238E27FC236}">
                <a16:creationId xmlns:a16="http://schemas.microsoft.com/office/drawing/2014/main" id="{D7C2F293-CAA0-7DD9-A838-AB7509C8EA5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93403" y="797737"/>
            <a:ext cx="230568" cy="1012133"/>
          </a:xfrm>
          <a:prstGeom prst="rect">
            <a:avLst/>
          </a:prstGeom>
        </p:spPr>
      </p:pic>
      <p:sp>
        <p:nvSpPr>
          <p:cNvPr id="116" name="楕円 115">
            <a:extLst>
              <a:ext uri="{FF2B5EF4-FFF2-40B4-BE49-F238E27FC236}">
                <a16:creationId xmlns:a16="http://schemas.microsoft.com/office/drawing/2014/main" id="{506168A2-B499-09A2-B489-32D59C3E57C5}"/>
              </a:ext>
            </a:extLst>
          </p:cNvPr>
          <p:cNvSpPr/>
          <p:nvPr/>
        </p:nvSpPr>
        <p:spPr>
          <a:xfrm>
            <a:off x="2272460" y="736536"/>
            <a:ext cx="280168" cy="276769"/>
          </a:xfrm>
          <a:prstGeom prst="ellipse">
            <a:avLst/>
          </a:prstGeom>
          <a:noFill/>
          <a:ln w="222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テキスト ボックス 117">
            <a:extLst>
              <a:ext uri="{FF2B5EF4-FFF2-40B4-BE49-F238E27FC236}">
                <a16:creationId xmlns:a16="http://schemas.microsoft.com/office/drawing/2014/main" id="{C07CDD51-E73C-83EA-F45E-00CEA9F58E87}"/>
              </a:ext>
            </a:extLst>
          </p:cNvPr>
          <p:cNvSpPr txBox="1"/>
          <p:nvPr/>
        </p:nvSpPr>
        <p:spPr>
          <a:xfrm>
            <a:off x="2770621" y="1520896"/>
            <a:ext cx="1682268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914400">
              <a:spcAft>
                <a:spcPts val="120"/>
              </a:spcAft>
              <a:defRPr/>
            </a:pPr>
            <a:r>
              <a:rPr lang="en" altLang="en-US" sz="1000" kern="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This is what a </a:t>
            </a:r>
            <a:r>
              <a:rPr lang="en" altLang="en-US" sz="1000" kern="0" dirty="0">
                <a:highlight>
                  <a:srgbClr val="FFFF00"/>
                </a:highlight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(</a:t>
            </a:r>
            <a:r>
              <a:rPr lang="ja-JP" altLang="en-US" sz="1000" kern="0" dirty="0">
                <a:highlight>
                  <a:srgbClr val="FFFF00"/>
                </a:highlight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バス会社名</a:t>
            </a:r>
            <a:r>
              <a:rPr lang="en" altLang="en-US" sz="1000" kern="0" dirty="0">
                <a:highlight>
                  <a:srgbClr val="FFFF00"/>
                </a:highlight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) </a:t>
            </a:r>
            <a:r>
              <a:rPr lang="en" altLang="en-US" sz="1000" kern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bus stop looks </a:t>
            </a:r>
            <a:r>
              <a:rPr lang="en" altLang="en-US" sz="1000" kern="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like.</a:t>
            </a:r>
          </a:p>
        </p:txBody>
      </p:sp>
      <p:sp>
        <p:nvSpPr>
          <p:cNvPr id="1034" name="正方形/長方形 1033">
            <a:extLst>
              <a:ext uri="{FF2B5EF4-FFF2-40B4-BE49-F238E27FC236}">
                <a16:creationId xmlns:a16="http://schemas.microsoft.com/office/drawing/2014/main" id="{1841A601-5186-50D1-65CC-2E4A1EE69A97}"/>
              </a:ext>
            </a:extLst>
          </p:cNvPr>
          <p:cNvSpPr/>
          <p:nvPr/>
        </p:nvSpPr>
        <p:spPr>
          <a:xfrm>
            <a:off x="6091636" y="1331328"/>
            <a:ext cx="468000" cy="46232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" altLang="ja-JP" sz="1200"/>
              <a:t>QR</a:t>
            </a:r>
            <a:endParaRPr kumimoji="1" lang="ja-JP" altLang="en-US" sz="1200"/>
          </a:p>
        </p:txBody>
      </p:sp>
      <p:sp>
        <p:nvSpPr>
          <p:cNvPr id="1035" name="テキスト ボックス 1034">
            <a:extLst>
              <a:ext uri="{FF2B5EF4-FFF2-40B4-BE49-F238E27FC236}">
                <a16:creationId xmlns:a16="http://schemas.microsoft.com/office/drawing/2014/main" id="{05126416-CC37-1DE9-6186-37CB131555E3}"/>
              </a:ext>
            </a:extLst>
          </p:cNvPr>
          <p:cNvSpPr txBox="1"/>
          <p:nvPr/>
        </p:nvSpPr>
        <p:spPr>
          <a:xfrm>
            <a:off x="4754305" y="1303722"/>
            <a:ext cx="1220469" cy="42319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914400">
              <a:lnSpc>
                <a:spcPts val="1100"/>
              </a:lnSpc>
              <a:spcAft>
                <a:spcPts val="120"/>
              </a:spcAft>
              <a:defRPr/>
            </a:pPr>
            <a:r>
              <a:rPr lang="en-US" altLang="en-US" sz="1000" kern="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Scan the QR code for </a:t>
            </a:r>
            <a:r>
              <a:rPr lang="en" altLang="en-US" sz="1000" kern="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bus stop information.</a:t>
            </a:r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A1D44CA5-AC22-B4A3-8EAA-4F78D4403913}"/>
              </a:ext>
            </a:extLst>
          </p:cNvPr>
          <p:cNvCxnSpPr/>
          <p:nvPr/>
        </p:nvCxnSpPr>
        <p:spPr>
          <a:xfrm>
            <a:off x="435580" y="637941"/>
            <a:ext cx="0" cy="1280275"/>
          </a:xfrm>
          <a:prstGeom prst="straightConnector1">
            <a:avLst/>
          </a:prstGeom>
          <a:ln w="412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D931CC3D-AF19-47CE-0609-D029A47153CE}"/>
              </a:ext>
            </a:extLst>
          </p:cNvPr>
          <p:cNvCxnSpPr/>
          <p:nvPr/>
        </p:nvCxnSpPr>
        <p:spPr>
          <a:xfrm>
            <a:off x="4677526" y="723703"/>
            <a:ext cx="0" cy="1066896"/>
          </a:xfrm>
          <a:prstGeom prst="line">
            <a:avLst/>
          </a:prstGeom>
          <a:ln w="19050">
            <a:solidFill>
              <a:srgbClr val="486D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0C2336C-79D0-4804-7CF7-EE097D8A5844}"/>
              </a:ext>
            </a:extLst>
          </p:cNvPr>
          <p:cNvSpPr txBox="1"/>
          <p:nvPr/>
        </p:nvSpPr>
        <p:spPr>
          <a:xfrm>
            <a:off x="2065646" y="5926315"/>
            <a:ext cx="2533227" cy="3847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914400">
              <a:lnSpc>
                <a:spcPts val="1000"/>
              </a:lnSpc>
              <a:spcAft>
                <a:spcPts val="120"/>
              </a:spcAft>
              <a:defRPr/>
            </a:pPr>
            <a:r>
              <a:rPr lang="en" altLang="en-US" sz="1000" kern="0" dirty="0">
                <a:highlight>
                  <a:srgbClr val="FFFF00"/>
                </a:highlight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Board from the </a:t>
            </a:r>
            <a:r>
              <a:rPr lang="en-US" altLang="ja-JP" sz="1000" kern="0" dirty="0">
                <a:highlight>
                  <a:srgbClr val="FFFF00"/>
                </a:highlight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REAR</a:t>
            </a:r>
            <a:r>
              <a:rPr lang="ja-JP" altLang="en-US" sz="1000" kern="0" dirty="0">
                <a:highlight>
                  <a:srgbClr val="FFFF00"/>
                </a:highlight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1000" kern="0" dirty="0">
                <a:highlight>
                  <a:srgbClr val="FFFF00"/>
                </a:highlight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door</a:t>
            </a:r>
            <a:r>
              <a:rPr lang="en" altLang="en-US" sz="1000" kern="0" dirty="0">
                <a:highlight>
                  <a:srgbClr val="FFFF00"/>
                </a:highlight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 and exit from the Front door</a:t>
            </a:r>
            <a:r>
              <a:rPr lang="en" altLang="en-US" sz="1000" kern="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. For safety, do not stand on the the yellow floor area.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37B7A49-F471-E430-CEC7-4AF34782883C}"/>
              </a:ext>
            </a:extLst>
          </p:cNvPr>
          <p:cNvSpPr txBox="1"/>
          <p:nvPr/>
        </p:nvSpPr>
        <p:spPr>
          <a:xfrm>
            <a:off x="2893144" y="6815496"/>
            <a:ext cx="1707604" cy="64120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914400">
              <a:lnSpc>
                <a:spcPts val="1000"/>
              </a:lnSpc>
              <a:spcAft>
                <a:spcPts val="120"/>
              </a:spcAft>
              <a:defRPr/>
            </a:pPr>
            <a:r>
              <a:rPr lang="en-US" altLang="ja-JP" sz="1000" kern="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When your stop is approaching, press the “request stop” button. Buttons are located in several places on the bus.</a:t>
            </a:r>
            <a:endParaRPr lang="en" altLang="en-US" sz="1000" kern="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CEBFD37-93B8-4972-6FDE-654E348CAA82}"/>
              </a:ext>
            </a:extLst>
          </p:cNvPr>
          <p:cNvSpPr txBox="1"/>
          <p:nvPr/>
        </p:nvSpPr>
        <p:spPr>
          <a:xfrm>
            <a:off x="2019089" y="8822842"/>
            <a:ext cx="2677611" cy="51296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914400">
              <a:lnSpc>
                <a:spcPts val="1000"/>
              </a:lnSpc>
              <a:spcAft>
                <a:spcPts val="120"/>
              </a:spcAft>
              <a:defRPr/>
            </a:pPr>
            <a:r>
              <a:rPr lang="en-US" altLang="ja-JP" sz="1000" kern="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Please check the fare on the </a:t>
            </a:r>
            <a:r>
              <a:rPr lang="en-US" altLang="ja-JP" sz="10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display</a:t>
            </a:r>
            <a:r>
              <a:rPr lang="en-US" altLang="ja-JP" sz="1000" kern="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 as shown. To pay, please insert cash into this machine or tap your IC card on the blue area.</a:t>
            </a:r>
            <a:endParaRPr lang="en" altLang="en-US" sz="1000" kern="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4ED79A63-8A6D-3655-22C4-0E6062D9949F}"/>
              </a:ext>
            </a:extLst>
          </p:cNvPr>
          <p:cNvSpPr txBox="1"/>
          <p:nvPr/>
        </p:nvSpPr>
        <p:spPr>
          <a:xfrm>
            <a:off x="4754305" y="8537044"/>
            <a:ext cx="1181899" cy="3847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914400">
              <a:lnSpc>
                <a:spcPts val="1000"/>
              </a:lnSpc>
              <a:spcAft>
                <a:spcPts val="120"/>
              </a:spcAft>
              <a:defRPr/>
            </a:pPr>
            <a:r>
              <a:rPr lang="en-US" altLang="en-US" sz="1000" kern="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Scan the QR code for fare payment instructions.</a:t>
            </a:r>
            <a:endParaRPr lang="en" altLang="en-US" sz="1000" kern="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90" name="Rectangle: Rounded Corners 459">
            <a:extLst>
              <a:ext uri="{FF2B5EF4-FFF2-40B4-BE49-F238E27FC236}">
                <a16:creationId xmlns:a16="http://schemas.microsoft.com/office/drawing/2014/main" id="{9FA6E31D-3AF6-851C-594F-7ACF2E7FF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394" y="3391463"/>
            <a:ext cx="6228000" cy="213379"/>
          </a:xfrm>
          <a:prstGeom prst="roundRect">
            <a:avLst>
              <a:gd name="adj" fmla="val 7102"/>
            </a:avLst>
          </a:prstGeom>
          <a:solidFill>
            <a:schemeClr val="accent5">
              <a:lumMod val="20000"/>
              <a:lumOff val="80000"/>
              <a:alpha val="84000"/>
            </a:schemeClr>
          </a:solidFill>
          <a:ln w="12700">
            <a:solidFill>
              <a:srgbClr val="2F5597"/>
            </a:solidFill>
            <a:miter lim="800000"/>
            <a:headEnd/>
            <a:tailEnd/>
          </a:ln>
        </p:spPr>
        <p:txBody>
          <a:bodyPr rot="0" vert="horz" wrap="square" lIns="36000" tIns="54000" rIns="36000" bIns="36000" anchor="ctr" anchorCtr="0" upright="1">
            <a:noAutofit/>
          </a:bodyPr>
          <a:lstStyle/>
          <a:p>
            <a:pPr defTabSz="914400">
              <a:spcAft>
                <a:spcPts val="120"/>
              </a:spcAft>
              <a:defRPr/>
            </a:pPr>
            <a:r>
              <a:rPr lang="en" altLang="en-US" sz="1200" b="1" kern="0" dirty="0">
                <a:solidFill>
                  <a:srgbClr val="2F5597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Check the payment methods.</a:t>
            </a:r>
            <a:endParaRPr kumimoji="0" lang="ja-JP" altLang="en-US" sz="1200" b="1" i="0" u="none" strike="noStrike" kern="0" cap="none" spc="0" normalizeH="0" baseline="0" noProof="0" dirty="0">
              <a:ln>
                <a:noFill/>
              </a:ln>
              <a:solidFill>
                <a:srgbClr val="2F5597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11B06DBA-AE3D-3C3D-CF23-B04B8437F94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6898" y="3761951"/>
            <a:ext cx="1386295" cy="960206"/>
          </a:xfrm>
          <a:prstGeom prst="rect">
            <a:avLst/>
          </a:prstGeom>
          <a:ln w="12700">
            <a:solidFill>
              <a:srgbClr val="2F5597"/>
            </a:solidFill>
          </a:ln>
        </p:spPr>
      </p:pic>
      <p:pic>
        <p:nvPicPr>
          <p:cNvPr id="57" name="図 56">
            <a:extLst>
              <a:ext uri="{FF2B5EF4-FFF2-40B4-BE49-F238E27FC236}">
                <a16:creationId xmlns:a16="http://schemas.microsoft.com/office/drawing/2014/main" id="{01E56D67-AC3C-F921-3560-FDC6940E3F9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65646" y="3659122"/>
            <a:ext cx="1066922" cy="692946"/>
          </a:xfrm>
          <a:prstGeom prst="rect">
            <a:avLst/>
          </a:prstGeom>
        </p:spPr>
      </p:pic>
      <p:pic>
        <p:nvPicPr>
          <p:cNvPr id="58" name="図 57">
            <a:extLst>
              <a:ext uri="{FF2B5EF4-FFF2-40B4-BE49-F238E27FC236}">
                <a16:creationId xmlns:a16="http://schemas.microsoft.com/office/drawing/2014/main" id="{60AE985D-4AF9-E5C0-D772-4FAFD66BD34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52801" y="3659339"/>
            <a:ext cx="1017091" cy="684317"/>
          </a:xfrm>
          <a:prstGeom prst="rect">
            <a:avLst/>
          </a:prstGeom>
        </p:spPr>
      </p:pic>
      <p:cxnSp>
        <p:nvCxnSpPr>
          <p:cNvPr id="89" name="直線コネクタ 88">
            <a:extLst>
              <a:ext uri="{FF2B5EF4-FFF2-40B4-BE49-F238E27FC236}">
                <a16:creationId xmlns:a16="http://schemas.microsoft.com/office/drawing/2014/main" id="{25620550-D867-4A71-BC40-1288BBAA50B5}"/>
              </a:ext>
            </a:extLst>
          </p:cNvPr>
          <p:cNvCxnSpPr/>
          <p:nvPr/>
        </p:nvCxnSpPr>
        <p:spPr>
          <a:xfrm>
            <a:off x="4677526" y="3730436"/>
            <a:ext cx="0" cy="1031332"/>
          </a:xfrm>
          <a:prstGeom prst="line">
            <a:avLst/>
          </a:prstGeom>
          <a:ln w="19050">
            <a:solidFill>
              <a:srgbClr val="486D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19FB6D57-1AA5-7D16-CFD8-D0F581E41C74}"/>
              </a:ext>
            </a:extLst>
          </p:cNvPr>
          <p:cNvSpPr txBox="1"/>
          <p:nvPr/>
        </p:nvSpPr>
        <p:spPr>
          <a:xfrm>
            <a:off x="2065646" y="4342241"/>
            <a:ext cx="2688658" cy="52578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914400">
              <a:lnSpc>
                <a:spcPts val="1000"/>
              </a:lnSpc>
              <a:spcAft>
                <a:spcPts val="120"/>
              </a:spcAft>
              <a:defRPr/>
            </a:pPr>
            <a:r>
              <a:rPr lang="en-US" altLang="ja-JP" sz="900" kern="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You can use cash, these cards (IC cards and</a:t>
            </a:r>
          </a:p>
          <a:p>
            <a:pPr defTabSz="914400">
              <a:lnSpc>
                <a:spcPts val="1000"/>
              </a:lnSpc>
              <a:spcAft>
                <a:spcPts val="120"/>
              </a:spcAft>
              <a:defRPr/>
            </a:pPr>
            <a:r>
              <a:rPr lang="en-US" altLang="ja-JP" sz="900" kern="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 1-day passes), or a mobile IC card app.</a:t>
            </a:r>
            <a:br>
              <a:rPr lang="en-US" altLang="ja-JP" sz="900" kern="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</a:br>
            <a:r>
              <a:rPr lang="en-US" altLang="ja-JP" sz="900" kern="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Make sure your card or app has enough balance, and that you're using the correct app.</a:t>
            </a:r>
            <a:endParaRPr lang="en" altLang="en-US" sz="900" kern="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033" name="テキスト ボックス 1032">
            <a:extLst>
              <a:ext uri="{FF2B5EF4-FFF2-40B4-BE49-F238E27FC236}">
                <a16:creationId xmlns:a16="http://schemas.microsoft.com/office/drawing/2014/main" id="{3D49E183-A00F-ED36-1CE9-6FE24ED9B45C}"/>
              </a:ext>
            </a:extLst>
          </p:cNvPr>
          <p:cNvSpPr txBox="1"/>
          <p:nvPr/>
        </p:nvSpPr>
        <p:spPr>
          <a:xfrm>
            <a:off x="4754305" y="3939994"/>
            <a:ext cx="1220469" cy="46166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914400">
              <a:spcAft>
                <a:spcPts val="120"/>
              </a:spcAft>
              <a:defRPr/>
            </a:pPr>
            <a:r>
              <a:rPr lang="en-US" altLang="en-US" sz="1000" kern="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Scan the QR code for</a:t>
            </a:r>
            <a:r>
              <a:rPr lang="en" altLang="en-US" sz="1000" kern="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 payment method details.</a:t>
            </a:r>
          </a:p>
        </p:txBody>
      </p:sp>
      <p:sp>
        <p:nvSpPr>
          <p:cNvPr id="113" name="Rectangle: Rounded Corners 459">
            <a:extLst>
              <a:ext uri="{FF2B5EF4-FFF2-40B4-BE49-F238E27FC236}">
                <a16:creationId xmlns:a16="http://schemas.microsoft.com/office/drawing/2014/main" id="{7EF4FA9F-0E0A-6F80-3A4F-49106EAD79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394" y="1905014"/>
            <a:ext cx="6228000" cy="213379"/>
          </a:xfrm>
          <a:prstGeom prst="roundRect">
            <a:avLst>
              <a:gd name="adj" fmla="val 7102"/>
            </a:avLst>
          </a:prstGeom>
          <a:solidFill>
            <a:schemeClr val="accent5">
              <a:lumMod val="20000"/>
              <a:lumOff val="80000"/>
              <a:alpha val="84000"/>
            </a:schemeClr>
          </a:solidFill>
          <a:ln w="12700">
            <a:solidFill>
              <a:srgbClr val="2F5597"/>
            </a:solidFill>
            <a:miter lim="800000"/>
            <a:headEnd/>
            <a:tailEnd/>
          </a:ln>
        </p:spPr>
        <p:txBody>
          <a:bodyPr rot="0" vert="horz" wrap="square" lIns="36000" tIns="54000" rIns="36000" bIns="36000" anchor="ctr" anchorCtr="0" upright="1">
            <a:noAutofit/>
          </a:bodyPr>
          <a:lstStyle/>
          <a:p>
            <a:pPr marR="0" lvl="0" defTabSz="914400" eaLnBrk="1" fontAlgn="auto" latinLnBrk="0" hangingPunct="1">
              <a:spcBef>
                <a:spcPts val="0"/>
              </a:spcBef>
              <a:spcAft>
                <a:spcPts val="120"/>
              </a:spcAft>
              <a:buClrTx/>
              <a:buSzTx/>
              <a:buFontTx/>
              <a:buNone/>
              <a:tabLst/>
              <a:defRPr/>
            </a:pPr>
            <a:r>
              <a:rPr kumimoji="0" lang="e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Check the timetable for your destination.</a:t>
            </a:r>
          </a:p>
        </p:txBody>
      </p: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28A705CA-8FC3-9E56-2350-FF5977B67D24}"/>
              </a:ext>
            </a:extLst>
          </p:cNvPr>
          <p:cNvSpPr txBox="1"/>
          <p:nvPr/>
        </p:nvSpPr>
        <p:spPr>
          <a:xfrm>
            <a:off x="4754305" y="2512236"/>
            <a:ext cx="1220469" cy="50783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914400">
              <a:spcAft>
                <a:spcPts val="120"/>
              </a:spcAft>
              <a:defRPr/>
            </a:pPr>
            <a:r>
              <a:rPr lang="en-US" altLang="en-US" sz="1100" kern="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Scan the QR code for</a:t>
            </a:r>
            <a:r>
              <a:rPr lang="en" altLang="en-US" sz="1100" kern="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 timetable information.</a:t>
            </a:r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6969E947-335A-42FD-E34F-AC44DC8488C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5760" y="2279396"/>
            <a:ext cx="1388571" cy="959027"/>
          </a:xfrm>
          <a:prstGeom prst="rect">
            <a:avLst/>
          </a:prstGeom>
          <a:ln w="12700">
            <a:solidFill>
              <a:srgbClr val="2F5597"/>
            </a:solidFill>
          </a:ln>
        </p:spPr>
      </p:pic>
      <p:cxnSp>
        <p:nvCxnSpPr>
          <p:cNvPr id="96" name="直線コネクタ 95">
            <a:extLst>
              <a:ext uri="{FF2B5EF4-FFF2-40B4-BE49-F238E27FC236}">
                <a16:creationId xmlns:a16="http://schemas.microsoft.com/office/drawing/2014/main" id="{65991EC1-C049-3CC7-9B4E-2C13712F9149}"/>
              </a:ext>
            </a:extLst>
          </p:cNvPr>
          <p:cNvCxnSpPr/>
          <p:nvPr/>
        </p:nvCxnSpPr>
        <p:spPr>
          <a:xfrm>
            <a:off x="4677526" y="2244851"/>
            <a:ext cx="0" cy="1031332"/>
          </a:xfrm>
          <a:prstGeom prst="line">
            <a:avLst/>
          </a:prstGeom>
          <a:ln w="19050">
            <a:solidFill>
              <a:srgbClr val="486D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7" name="図 106">
            <a:extLst>
              <a:ext uri="{FF2B5EF4-FFF2-40B4-BE49-F238E27FC236}">
                <a16:creationId xmlns:a16="http://schemas.microsoft.com/office/drawing/2014/main" id="{DADB6626-2913-E9AA-15D4-3527CA79967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10949" y="2202725"/>
            <a:ext cx="736532" cy="865288"/>
          </a:xfrm>
          <a:prstGeom prst="rect">
            <a:avLst/>
          </a:prstGeom>
        </p:spPr>
      </p:pic>
      <p:pic>
        <p:nvPicPr>
          <p:cNvPr id="109" name="図 108">
            <a:extLst>
              <a:ext uri="{FF2B5EF4-FFF2-40B4-BE49-F238E27FC236}">
                <a16:creationId xmlns:a16="http://schemas.microsoft.com/office/drawing/2014/main" id="{6E00C87C-F2DD-95BD-C3CE-CCB1A964B26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97177" y="2266513"/>
            <a:ext cx="230568" cy="1012133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5120BDA-51E4-E346-F7E8-8442D80EE18F}"/>
              </a:ext>
            </a:extLst>
          </p:cNvPr>
          <p:cNvSpPr txBox="1"/>
          <p:nvPr/>
        </p:nvSpPr>
        <p:spPr>
          <a:xfrm>
            <a:off x="2782657" y="3053433"/>
            <a:ext cx="2403251" cy="32060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914400">
              <a:spcAft>
                <a:spcPts val="120"/>
              </a:spcAft>
              <a:defRPr/>
            </a:pPr>
            <a:r>
              <a:rPr lang="en" altLang="en-US" sz="1000" kern="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The timetable is listed</a:t>
            </a:r>
            <a:r>
              <a:rPr lang="ja-JP" altLang="en-US" sz="1000" kern="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endParaRPr lang="en-US" altLang="ja-JP" sz="1000" kern="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defTabSz="914400">
              <a:spcAft>
                <a:spcPts val="120"/>
              </a:spcAft>
              <a:defRPr/>
            </a:pPr>
            <a:r>
              <a:rPr lang="en" altLang="en-US" sz="1000" kern="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at the bus stop.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A1FCCEE8-0D87-62D1-CC4A-39891065B00B}"/>
              </a:ext>
            </a:extLst>
          </p:cNvPr>
          <p:cNvSpPr/>
          <p:nvPr/>
        </p:nvSpPr>
        <p:spPr>
          <a:xfrm>
            <a:off x="2273176" y="2643212"/>
            <a:ext cx="254569" cy="383580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1200"/>
          </a:p>
        </p:txBody>
      </p:sp>
      <p:pic>
        <p:nvPicPr>
          <p:cNvPr id="2" name="図 1" descr="whiteboard&#10;&#10;AI-generated content can be wrong.">
            <a:extLst>
              <a:ext uri="{FF2B5EF4-FFF2-40B4-BE49-F238E27FC236}">
                <a16:creationId xmlns:a16="http://schemas.microsoft.com/office/drawing/2014/main" id="{A0D65B94-EE66-C656-53F2-A0D0E2E43B8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42" y="791920"/>
            <a:ext cx="1392866" cy="977179"/>
          </a:xfrm>
          <a:prstGeom prst="rect">
            <a:avLst/>
          </a:prstGeom>
        </p:spPr>
      </p:pic>
      <p:pic>
        <p:nvPicPr>
          <p:cNvPr id="16" name="Picture 7" descr="Get off button">
            <a:extLst>
              <a:ext uri="{FF2B5EF4-FFF2-40B4-BE49-F238E27FC236}">
                <a16:creationId xmlns:a16="http://schemas.microsoft.com/office/drawing/2014/main" id="{DE499A1E-CF30-A284-9C4F-1CBEE10822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0" t="13524" r="65000" b="44008"/>
          <a:stretch/>
        </p:blipFill>
        <p:spPr bwMode="auto">
          <a:xfrm>
            <a:off x="2082066" y="6785269"/>
            <a:ext cx="684975" cy="68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9">
            <a:extLst>
              <a:ext uri="{FF2B5EF4-FFF2-40B4-BE49-F238E27FC236}">
                <a16:creationId xmlns:a16="http://schemas.microsoft.com/office/drawing/2014/main" id="{783728DD-083F-8944-99C5-00256DA36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843" y="8101226"/>
            <a:ext cx="535440" cy="70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72F4DED3-3D36-8639-1F9A-EB1D32EF5FB5}"/>
              </a:ext>
            </a:extLst>
          </p:cNvPr>
          <p:cNvCxnSpPr/>
          <p:nvPr/>
        </p:nvCxnSpPr>
        <p:spPr>
          <a:xfrm>
            <a:off x="435580" y="2118393"/>
            <a:ext cx="0" cy="1280275"/>
          </a:xfrm>
          <a:prstGeom prst="straightConnector1">
            <a:avLst/>
          </a:prstGeom>
          <a:ln w="412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C4841D71-4545-F198-A02D-A461C0739D27}"/>
              </a:ext>
            </a:extLst>
          </p:cNvPr>
          <p:cNvCxnSpPr/>
          <p:nvPr/>
        </p:nvCxnSpPr>
        <p:spPr>
          <a:xfrm>
            <a:off x="435580" y="3604842"/>
            <a:ext cx="0" cy="1280275"/>
          </a:xfrm>
          <a:prstGeom prst="straightConnector1">
            <a:avLst/>
          </a:prstGeom>
          <a:ln w="412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>
            <a:extLst>
              <a:ext uri="{FF2B5EF4-FFF2-40B4-BE49-F238E27FC236}">
                <a16:creationId xmlns:a16="http://schemas.microsoft.com/office/drawing/2014/main" id="{9CAF801F-8F47-F10D-0D5B-3D99AA512151}"/>
              </a:ext>
            </a:extLst>
          </p:cNvPr>
          <p:cNvCxnSpPr>
            <a:cxnSpLocks/>
          </p:cNvCxnSpPr>
          <p:nvPr/>
        </p:nvCxnSpPr>
        <p:spPr>
          <a:xfrm>
            <a:off x="435580" y="5099186"/>
            <a:ext cx="0" cy="1148167"/>
          </a:xfrm>
          <a:prstGeom prst="straightConnector1">
            <a:avLst/>
          </a:prstGeom>
          <a:ln w="412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45">
            <a:extLst>
              <a:ext uri="{FF2B5EF4-FFF2-40B4-BE49-F238E27FC236}">
                <a16:creationId xmlns:a16="http://schemas.microsoft.com/office/drawing/2014/main" id="{959FD8C6-A652-531D-3EAE-1064B3141E52}"/>
              </a:ext>
            </a:extLst>
          </p:cNvPr>
          <p:cNvCxnSpPr>
            <a:cxnSpLocks/>
          </p:cNvCxnSpPr>
          <p:nvPr/>
        </p:nvCxnSpPr>
        <p:spPr>
          <a:xfrm>
            <a:off x="435580" y="6701606"/>
            <a:ext cx="0" cy="1156410"/>
          </a:xfrm>
          <a:prstGeom prst="straightConnector1">
            <a:avLst/>
          </a:prstGeom>
          <a:ln w="412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A319A0F4-82D9-6684-B2FF-31717EA02FD6}"/>
              </a:ext>
            </a:extLst>
          </p:cNvPr>
          <p:cNvCxnSpPr>
            <a:cxnSpLocks/>
          </p:cNvCxnSpPr>
          <p:nvPr/>
        </p:nvCxnSpPr>
        <p:spPr>
          <a:xfrm>
            <a:off x="435580" y="8064191"/>
            <a:ext cx="0" cy="1216969"/>
          </a:xfrm>
          <a:prstGeom prst="straightConnector1">
            <a:avLst/>
          </a:prstGeom>
          <a:ln w="412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053C28C-8547-C2BD-4A35-A0BA4924F48F}"/>
              </a:ext>
            </a:extLst>
          </p:cNvPr>
          <p:cNvSpPr txBox="1"/>
          <p:nvPr/>
        </p:nvSpPr>
        <p:spPr>
          <a:xfrm>
            <a:off x="250243" y="9512620"/>
            <a:ext cx="6445830" cy="348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ts val="1000"/>
              </a:lnSpc>
              <a:spcAft>
                <a:spcPts val="120"/>
              </a:spcAft>
              <a:defRPr/>
            </a:pPr>
            <a:r>
              <a:rPr lang="en-US" altLang="ja-JP" sz="1000" kern="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Note: To ensure safe operation, the driver cannot answer questions about sightseeing or tourist information. Please contact the tourist office instead.</a:t>
            </a:r>
            <a:endParaRPr lang="en" altLang="en-US" sz="1000" kern="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54616C0-ED64-16C0-41EC-772E12FA1A06}"/>
              </a:ext>
            </a:extLst>
          </p:cNvPr>
          <p:cNvSpPr/>
          <p:nvPr/>
        </p:nvSpPr>
        <p:spPr>
          <a:xfrm>
            <a:off x="6091636" y="2521393"/>
            <a:ext cx="468000" cy="46232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" altLang="ja-JP" sz="1200"/>
              <a:t>QR</a:t>
            </a:r>
            <a:endParaRPr kumimoji="1" lang="ja-JP" altLang="en-US" sz="120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AFC8A30-BFD3-C8DA-0C14-63160AD70772}"/>
              </a:ext>
            </a:extLst>
          </p:cNvPr>
          <p:cNvSpPr txBox="1"/>
          <p:nvPr/>
        </p:nvSpPr>
        <p:spPr>
          <a:xfrm>
            <a:off x="4754305" y="7020768"/>
            <a:ext cx="1181899" cy="3847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914400">
              <a:lnSpc>
                <a:spcPts val="1000"/>
              </a:lnSpc>
              <a:spcAft>
                <a:spcPts val="120"/>
              </a:spcAft>
              <a:defRPr/>
            </a:pPr>
            <a:r>
              <a:rPr lang="en-US" altLang="en-US" sz="1000" kern="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Scan the QR code for alighting instructions.</a:t>
            </a:r>
            <a:endParaRPr lang="en" altLang="en-US" sz="1000" kern="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508E34BC-7A54-3428-9298-1A3BBE1B33C5}"/>
              </a:ext>
            </a:extLst>
          </p:cNvPr>
          <p:cNvSpPr/>
          <p:nvPr/>
        </p:nvSpPr>
        <p:spPr>
          <a:xfrm>
            <a:off x="6091636" y="4034600"/>
            <a:ext cx="468000" cy="46232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" altLang="ja-JP" sz="1200"/>
              <a:t>QR</a:t>
            </a:r>
            <a:endParaRPr kumimoji="1" lang="ja-JP" altLang="en-US" sz="1200"/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3177247A-85AE-A3C2-DD29-6D10CEBD5638}"/>
              </a:ext>
            </a:extLst>
          </p:cNvPr>
          <p:cNvSpPr/>
          <p:nvPr/>
        </p:nvSpPr>
        <p:spPr>
          <a:xfrm>
            <a:off x="6091636" y="5566484"/>
            <a:ext cx="468000" cy="46232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" altLang="ja-JP" sz="1200"/>
              <a:t>QR</a:t>
            </a:r>
            <a:endParaRPr kumimoji="1" lang="ja-JP" altLang="en-US" sz="1200"/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FCA23B16-8B14-270F-EE44-BB14F63EED02}"/>
              </a:ext>
            </a:extLst>
          </p:cNvPr>
          <p:cNvSpPr/>
          <p:nvPr/>
        </p:nvSpPr>
        <p:spPr>
          <a:xfrm>
            <a:off x="6091636" y="6960273"/>
            <a:ext cx="468000" cy="46232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" altLang="ja-JP" sz="1200"/>
              <a:t>QR</a:t>
            </a:r>
            <a:endParaRPr kumimoji="1" lang="ja-JP" altLang="en-US" sz="1200"/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A2A46502-452B-8DAA-E0BE-044E9A0207AC}"/>
              </a:ext>
            </a:extLst>
          </p:cNvPr>
          <p:cNvSpPr/>
          <p:nvPr/>
        </p:nvSpPr>
        <p:spPr>
          <a:xfrm>
            <a:off x="6091636" y="8492409"/>
            <a:ext cx="468000" cy="46232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" altLang="ja-JP" sz="1200"/>
              <a:t>QR</a:t>
            </a:r>
            <a:endParaRPr kumimoji="1" lang="ja-JP" altLang="en-US" sz="120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556ACBC-AE7F-50DF-9CBE-66660F426A88}"/>
              </a:ext>
            </a:extLst>
          </p:cNvPr>
          <p:cNvSpPr/>
          <p:nvPr/>
        </p:nvSpPr>
        <p:spPr>
          <a:xfrm>
            <a:off x="7020000" y="945458"/>
            <a:ext cx="2040581" cy="46232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>
                <a:solidFill>
                  <a:sysClr val="windowText" lastClr="000000"/>
                </a:solidFill>
              </a:rPr>
              <a:t>黄色箇所、</a:t>
            </a:r>
            <a:r>
              <a:rPr kumimoji="1" lang="en-US" altLang="ja-JP" sz="1200" dirty="0">
                <a:solidFill>
                  <a:sysClr val="windowText" lastClr="000000"/>
                </a:solidFill>
              </a:rPr>
              <a:t>QR</a:t>
            </a:r>
            <a:r>
              <a:rPr kumimoji="1" lang="ja-JP" altLang="en-US" sz="1200" dirty="0">
                <a:solidFill>
                  <a:sysClr val="windowText" lastClr="000000"/>
                </a:solidFill>
              </a:rPr>
              <a:t>コードは事業者ごとのアレンジ箇所</a:t>
            </a:r>
          </a:p>
        </p:txBody>
      </p:sp>
    </p:spTree>
    <p:extLst>
      <p:ext uri="{BB962C8B-B14F-4D97-AF65-F5344CB8AC3E}">
        <p14:creationId xmlns:p14="http://schemas.microsoft.com/office/powerpoint/2010/main" val="341031251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459">
            <a:extLst>
              <a:ext uri="{FF2B5EF4-FFF2-40B4-BE49-F238E27FC236}">
                <a16:creationId xmlns:a16="http://schemas.microsoft.com/office/drawing/2014/main" id="{B49533C1-0D19-7206-B751-33A9A493E7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97" y="69591"/>
            <a:ext cx="6738407" cy="4263526"/>
          </a:xfrm>
          <a:prstGeom prst="roundRect">
            <a:avLst>
              <a:gd name="adj" fmla="val 3562"/>
            </a:avLst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rot="0" vert="horz" wrap="square" lIns="36000" tIns="54000" rIns="36000" bIns="36000" anchor="ctr" anchorCtr="0" upright="1">
            <a:noAutofit/>
          </a:bodyPr>
          <a:lstStyle/>
          <a:p>
            <a:pPr marR="0" lvl="0" algn="ctr" defTabSz="914400" eaLnBrk="1" fontAlgn="auto" latinLnBrk="0" hangingPunct="1">
              <a:spcBef>
                <a:spcPts val="0"/>
              </a:spcBef>
              <a:spcAft>
                <a:spcPts val="12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200" b="0" i="0" u="none" strike="noStrike" kern="0" cap="none" spc="0" normalizeH="0" baseline="0" noProof="0">
              <a:ln>
                <a:noFill/>
              </a:ln>
              <a:solidFill>
                <a:srgbClr val="2F5597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CC9F4DA-4B85-8D6B-B19E-BDCFB281F952}"/>
              </a:ext>
            </a:extLst>
          </p:cNvPr>
          <p:cNvSpPr txBox="1"/>
          <p:nvPr/>
        </p:nvSpPr>
        <p:spPr>
          <a:xfrm>
            <a:off x="76200" y="1551027"/>
            <a:ext cx="1582132" cy="56425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914400">
              <a:lnSpc>
                <a:spcPts val="1100"/>
              </a:lnSpc>
              <a:spcAft>
                <a:spcPts val="120"/>
              </a:spcAft>
              <a:defRPr/>
            </a:pPr>
            <a:r>
              <a:rPr lang="en-US" altLang="ja-JP" sz="1000" kern="0" dirty="0">
                <a:solidFill>
                  <a:srgbClr val="2F5597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Please do not bring large luggage onto the bus.  Please use luggage carry services instead</a:t>
            </a:r>
            <a:r>
              <a:rPr lang="en-US" altLang="ja-JP" sz="1000" dirty="0"/>
              <a:t>.</a:t>
            </a:r>
            <a:endParaRPr lang="en" altLang="en-US" sz="1000" kern="0" dirty="0">
              <a:solidFill>
                <a:srgbClr val="2F5597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F90A8722-6D86-ABEB-D477-7DD73227A357}"/>
              </a:ext>
            </a:extLst>
          </p:cNvPr>
          <p:cNvSpPr txBox="1"/>
          <p:nvPr/>
        </p:nvSpPr>
        <p:spPr>
          <a:xfrm>
            <a:off x="1762125" y="1560552"/>
            <a:ext cx="1584000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914400">
              <a:spcAft>
                <a:spcPts val="120"/>
              </a:spcAft>
              <a:defRPr/>
            </a:pPr>
            <a:r>
              <a:rPr lang="en" altLang="en-US" sz="1000" kern="0" dirty="0">
                <a:solidFill>
                  <a:srgbClr val="2F5597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Please wait in line when you get on the bus.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119AFE5C-B6E3-2612-4BE2-6A9B16BBF472}"/>
              </a:ext>
            </a:extLst>
          </p:cNvPr>
          <p:cNvSpPr txBox="1"/>
          <p:nvPr/>
        </p:nvSpPr>
        <p:spPr>
          <a:xfrm>
            <a:off x="3486702" y="1560552"/>
            <a:ext cx="1584000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914400">
              <a:spcAft>
                <a:spcPts val="120"/>
              </a:spcAft>
              <a:defRPr/>
            </a:pPr>
            <a:r>
              <a:rPr lang="en-US" altLang="ja-JP" sz="1000" kern="0" dirty="0">
                <a:solidFill>
                  <a:srgbClr val="2F5597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To make room for more passengers, please move to the back or further inside when boarding.</a:t>
            </a: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C9C8DD80-7A8D-E0AA-295C-25E4768888B3}"/>
              </a:ext>
            </a:extLst>
          </p:cNvPr>
          <p:cNvSpPr txBox="1"/>
          <p:nvPr/>
        </p:nvSpPr>
        <p:spPr>
          <a:xfrm>
            <a:off x="5191126" y="1589010"/>
            <a:ext cx="1584000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914400">
              <a:spcAft>
                <a:spcPts val="120"/>
              </a:spcAft>
              <a:defRPr/>
            </a:pPr>
            <a:r>
              <a:rPr lang="en-US" altLang="ja-JP" sz="1000" kern="0" dirty="0">
                <a:solidFill>
                  <a:srgbClr val="2F5597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 Please do not place luggage in the aisle or on the seat. Please hold it on your lap.</a:t>
            </a:r>
            <a:endParaRPr lang="en" altLang="en-US" sz="1000" kern="0" dirty="0">
              <a:solidFill>
                <a:srgbClr val="2F5597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973313C7-76B5-A6BA-FE21-4EB14A8A78BA}"/>
              </a:ext>
            </a:extLst>
          </p:cNvPr>
          <p:cNvSpPr txBox="1"/>
          <p:nvPr/>
        </p:nvSpPr>
        <p:spPr>
          <a:xfrm>
            <a:off x="76200" y="3519691"/>
            <a:ext cx="1584000" cy="46166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914400">
              <a:spcAft>
                <a:spcPts val="120"/>
              </a:spcAft>
              <a:defRPr/>
            </a:pPr>
            <a:r>
              <a:rPr lang="en-US" altLang="ja-JP" sz="1000" kern="0" dirty="0">
                <a:solidFill>
                  <a:srgbClr val="2F5597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Please refrain from talking on mobile phones while on the bus</a:t>
            </a:r>
            <a:r>
              <a:rPr lang="en-US" altLang="ja-JP" sz="1000" dirty="0"/>
              <a:t>.</a:t>
            </a:r>
            <a:endParaRPr lang="en" altLang="en-US" sz="1000" kern="0" dirty="0">
              <a:solidFill>
                <a:srgbClr val="2F5597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696BA90E-FC4E-ABFA-03D3-51A4244ED4C3}"/>
              </a:ext>
            </a:extLst>
          </p:cNvPr>
          <p:cNvSpPr txBox="1"/>
          <p:nvPr/>
        </p:nvSpPr>
        <p:spPr>
          <a:xfrm>
            <a:off x="1762125" y="3519691"/>
            <a:ext cx="1584000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914400">
              <a:spcAft>
                <a:spcPts val="120"/>
              </a:spcAft>
              <a:defRPr/>
            </a:pPr>
            <a:r>
              <a:rPr lang="en" altLang="en-US" sz="1000" kern="0" dirty="0">
                <a:solidFill>
                  <a:srgbClr val="2F5597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Plsase keep your conversations quiet.</a:t>
            </a:r>
            <a:endParaRPr lang="en-US" altLang="ja-JP" sz="1000" kern="0" dirty="0">
              <a:solidFill>
                <a:srgbClr val="2F5597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27620A63-0C5A-3B14-1989-CBD5FDE13227}"/>
              </a:ext>
            </a:extLst>
          </p:cNvPr>
          <p:cNvSpPr txBox="1"/>
          <p:nvPr/>
        </p:nvSpPr>
        <p:spPr>
          <a:xfrm>
            <a:off x="3486701" y="3519691"/>
            <a:ext cx="1644447" cy="51296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914400">
              <a:lnSpc>
                <a:spcPts val="1000"/>
              </a:lnSpc>
              <a:spcAft>
                <a:spcPts val="120"/>
              </a:spcAft>
              <a:defRPr/>
            </a:pPr>
            <a:r>
              <a:rPr lang="en-US" altLang="ja-JP" sz="1000" kern="0" dirty="0">
                <a:solidFill>
                  <a:srgbClr val="2F5597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Priority seats are reserved for those in need. Please offer your seat when appropriate.</a:t>
            </a:r>
            <a:endParaRPr lang="en" altLang="en-US" sz="1000" kern="0" dirty="0">
              <a:solidFill>
                <a:srgbClr val="2F5597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E95ADD68-34F3-0F3C-2ED8-C9761F5C8EE6}"/>
              </a:ext>
            </a:extLst>
          </p:cNvPr>
          <p:cNvSpPr txBox="1"/>
          <p:nvPr/>
        </p:nvSpPr>
        <p:spPr>
          <a:xfrm>
            <a:off x="5191126" y="3519691"/>
            <a:ext cx="1584000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914400">
              <a:spcAft>
                <a:spcPts val="120"/>
              </a:spcAft>
              <a:defRPr/>
            </a:pPr>
            <a:r>
              <a:rPr lang="en-US" altLang="ja-JP" sz="1000" kern="0" dirty="0">
                <a:solidFill>
                  <a:srgbClr val="2F5597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Please refrain from eating or drinking on the bus.</a:t>
            </a:r>
            <a:endParaRPr lang="en" altLang="en-US" sz="1000" kern="0" dirty="0">
              <a:solidFill>
                <a:srgbClr val="2F5597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34" name="図 33">
            <a:extLst>
              <a:ext uri="{FF2B5EF4-FFF2-40B4-BE49-F238E27FC236}">
                <a16:creationId xmlns:a16="http://schemas.microsoft.com/office/drawing/2014/main" id="{4C461B8D-EBFB-60C4-0D44-D82F236594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563" y="492358"/>
            <a:ext cx="1558951" cy="1087901"/>
          </a:xfrm>
          <a:prstGeom prst="rect">
            <a:avLst/>
          </a:prstGeom>
          <a:ln w="12700">
            <a:noFill/>
          </a:ln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F87119CE-AF15-5AEF-E91E-68D36A467C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4767" y="465881"/>
            <a:ext cx="1585309" cy="1104565"/>
          </a:xfrm>
          <a:prstGeom prst="rect">
            <a:avLst/>
          </a:prstGeom>
          <a:ln w="12700">
            <a:noFill/>
          </a:ln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B58C9493-5B66-90B5-98D5-3FCCDE7879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21377" y="2287096"/>
            <a:ext cx="1663200" cy="1156490"/>
          </a:xfrm>
          <a:prstGeom prst="rect">
            <a:avLst/>
          </a:prstGeom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0A45C46D-6E61-F4A8-184E-C577957536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90235" y="497338"/>
            <a:ext cx="1594499" cy="1110968"/>
          </a:xfrm>
          <a:prstGeom prst="rect">
            <a:avLst/>
          </a:prstGeom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id="{B53F39E9-2DA9-E7D9-82F8-56B6585BA4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408" y="2283586"/>
            <a:ext cx="1662255" cy="1170180"/>
          </a:xfrm>
          <a:prstGeom prst="rect">
            <a:avLst/>
          </a:prstGeom>
        </p:spPr>
      </p:pic>
      <p:pic>
        <p:nvPicPr>
          <p:cNvPr id="47" name="図 46">
            <a:extLst>
              <a:ext uri="{FF2B5EF4-FFF2-40B4-BE49-F238E27FC236}">
                <a16:creationId xmlns:a16="http://schemas.microsoft.com/office/drawing/2014/main" id="{D69FB6F8-435D-082B-958A-582E706679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50055" y="2296201"/>
            <a:ext cx="1660600" cy="1158836"/>
          </a:xfrm>
          <a:prstGeom prst="rect">
            <a:avLst/>
          </a:prstGeom>
        </p:spPr>
      </p:pic>
      <p:pic>
        <p:nvPicPr>
          <p:cNvPr id="50" name="図 49">
            <a:extLst>
              <a:ext uri="{FF2B5EF4-FFF2-40B4-BE49-F238E27FC236}">
                <a16:creationId xmlns:a16="http://schemas.microsoft.com/office/drawing/2014/main" id="{39582828-4F06-351F-162E-5EA2229631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4221" y="2318543"/>
            <a:ext cx="1553706" cy="1084241"/>
          </a:xfrm>
          <a:prstGeom prst="rect">
            <a:avLst/>
          </a:prstGeom>
        </p:spPr>
      </p:pic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1D279BF4-23E0-AF3A-4A23-7C25A5518F63}"/>
              </a:ext>
            </a:extLst>
          </p:cNvPr>
          <p:cNvGrpSpPr/>
          <p:nvPr/>
        </p:nvGrpSpPr>
        <p:grpSpPr>
          <a:xfrm>
            <a:off x="154176" y="312096"/>
            <a:ext cx="6525607" cy="3688523"/>
            <a:chOff x="154176" y="5996144"/>
            <a:chExt cx="6525607" cy="3688523"/>
          </a:xfrm>
        </p:grpSpPr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E1B8EA94-A1CC-BABC-BB9B-F029E59AEF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4176" y="8045151"/>
              <a:ext cx="6525607" cy="1"/>
            </a:xfrm>
            <a:prstGeom prst="line">
              <a:avLst/>
            </a:prstGeom>
            <a:ln w="952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77EC3AD7-B537-843C-DCE2-FACAE09EA9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26353" y="5996144"/>
              <a:ext cx="0" cy="3688523"/>
            </a:xfrm>
            <a:prstGeom prst="line">
              <a:avLst/>
            </a:prstGeom>
            <a:ln w="952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F78C0624-8F6C-E3CD-C3C0-5377915BCA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40428" y="5996144"/>
              <a:ext cx="0" cy="3688523"/>
            </a:xfrm>
            <a:prstGeom prst="line">
              <a:avLst/>
            </a:prstGeom>
            <a:ln w="952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F56EF05C-49AE-AA55-66FC-53504BA96B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12278" y="5996144"/>
              <a:ext cx="0" cy="3688523"/>
            </a:xfrm>
            <a:prstGeom prst="line">
              <a:avLst/>
            </a:prstGeom>
            <a:ln w="952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6F61E35-9B74-AB77-8DF4-5DCE09174205}"/>
              </a:ext>
            </a:extLst>
          </p:cNvPr>
          <p:cNvSpPr txBox="1"/>
          <p:nvPr/>
        </p:nvSpPr>
        <p:spPr>
          <a:xfrm>
            <a:off x="167518" y="4158932"/>
            <a:ext cx="6849745" cy="18081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1150" b="1" dirty="0">
                <a:solidFill>
                  <a:srgbClr val="2F5597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Please observe good manners and respect locals for a pleasant and memorable trip!</a:t>
            </a:r>
            <a:endParaRPr lang="ja-JP" altLang="ja-JP" sz="1150" b="1" dirty="0">
              <a:solidFill>
                <a:srgbClr val="2F5597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6" name="Rectangle: Rounded Corners 459">
            <a:extLst>
              <a:ext uri="{FF2B5EF4-FFF2-40B4-BE49-F238E27FC236}">
                <a16:creationId xmlns:a16="http://schemas.microsoft.com/office/drawing/2014/main" id="{D5DAA5F8-5084-138E-B73B-7F7E587C4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0" y="4364771"/>
            <a:ext cx="6739200" cy="3536988"/>
          </a:xfrm>
          <a:prstGeom prst="roundRect">
            <a:avLst>
              <a:gd name="adj" fmla="val 3562"/>
            </a:avLst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rot="0" vert="horz" wrap="square" lIns="36000" tIns="54000" rIns="36000" bIns="36000" anchor="ctr" anchorCtr="0" upright="1">
            <a:noAutofit/>
          </a:bodyPr>
          <a:lstStyle/>
          <a:p>
            <a:pPr algn="ctr" defTabSz="914400">
              <a:spcAft>
                <a:spcPts val="120"/>
              </a:spcAft>
              <a:defRPr/>
            </a:pPr>
            <a:endParaRPr lang="ja-JP" altLang="en-US" sz="1200" kern="0">
              <a:solidFill>
                <a:srgbClr val="2F5597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F68E1453-2D92-5722-7FF6-C631275DFA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35452" y="6385467"/>
            <a:ext cx="2507766" cy="1358296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3257090-1842-5BF2-51E1-189516962375}"/>
              </a:ext>
            </a:extLst>
          </p:cNvPr>
          <p:cNvSpPr txBox="1"/>
          <p:nvPr/>
        </p:nvSpPr>
        <p:spPr>
          <a:xfrm>
            <a:off x="147373" y="4798839"/>
            <a:ext cx="6560131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914400">
              <a:lnSpc>
                <a:spcPts val="1200"/>
              </a:lnSpc>
              <a:spcAft>
                <a:spcPts val="120"/>
              </a:spcAft>
              <a:defRPr/>
            </a:pPr>
            <a:r>
              <a:rPr lang="en" altLang="en-US" sz="1200" kern="0" dirty="0">
                <a:solidFill>
                  <a:srgbClr val="2F5597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For sightseeing in Kyoto, we recommend using luggage </a:t>
            </a:r>
            <a:r>
              <a:rPr lang="en-US" altLang="en-US" sz="1200" kern="0" dirty="0">
                <a:solidFill>
                  <a:srgbClr val="2F5597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carry</a:t>
            </a:r>
            <a:r>
              <a:rPr lang="en" altLang="en-US" sz="1200" kern="0" dirty="0">
                <a:solidFill>
                  <a:srgbClr val="2F5597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 services, luggage storage services, and coin lockers.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8A85D1A4-408D-77E1-A08F-A2642E7BF2E9}"/>
              </a:ext>
            </a:extLst>
          </p:cNvPr>
          <p:cNvSpPr txBox="1"/>
          <p:nvPr/>
        </p:nvSpPr>
        <p:spPr>
          <a:xfrm>
            <a:off x="381264" y="5114402"/>
            <a:ext cx="1617716" cy="127470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914400">
              <a:spcAft>
                <a:spcPts val="120"/>
              </a:spcAft>
              <a:defRPr/>
            </a:pPr>
            <a:r>
              <a:rPr lang="en-US" altLang="ja-JP" sz="1200" b="1" kern="0" dirty="0">
                <a:solidFill>
                  <a:srgbClr val="2F5597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Carry</a:t>
            </a:r>
            <a:r>
              <a:rPr lang="en-US" altLang="en-US" sz="1200" b="1" kern="0" dirty="0">
                <a:solidFill>
                  <a:srgbClr val="2F5597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 service</a:t>
            </a:r>
            <a:endParaRPr lang="en-US" altLang="ja-JP" sz="1200" b="1" kern="0" dirty="0">
              <a:solidFill>
                <a:srgbClr val="2F5597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defTabSz="914400">
              <a:lnSpc>
                <a:spcPts val="1200"/>
              </a:lnSpc>
              <a:spcAft>
                <a:spcPts val="120"/>
              </a:spcAft>
              <a:defRPr/>
            </a:pPr>
            <a:r>
              <a:rPr lang="en-US" altLang="ja-JP" sz="1200" kern="0" dirty="0">
                <a:solidFill>
                  <a:srgbClr val="2F5597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This service carries your luggage between Kyoto Station, hotels, and airports. You can drop it off and pick it up on the same day.</a:t>
            </a:r>
            <a:endParaRPr lang="en" altLang="en-US" sz="1200" kern="0" dirty="0">
              <a:solidFill>
                <a:srgbClr val="2F5597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7940F4DE-0CE9-F721-DF81-923965018F97}"/>
              </a:ext>
            </a:extLst>
          </p:cNvPr>
          <p:cNvSpPr txBox="1"/>
          <p:nvPr/>
        </p:nvSpPr>
        <p:spPr>
          <a:xfrm>
            <a:off x="2042329" y="5114402"/>
            <a:ext cx="2688923" cy="96693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914400">
              <a:spcAft>
                <a:spcPts val="120"/>
              </a:spcAft>
              <a:defRPr/>
            </a:pPr>
            <a:r>
              <a:rPr lang="en" altLang="en-US" sz="1200" b="1" kern="0" dirty="0">
                <a:solidFill>
                  <a:srgbClr val="2F5597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Luggage storage</a:t>
            </a:r>
            <a:endParaRPr lang="en-US" altLang="ja-JP" sz="1200" b="1" kern="0" dirty="0">
              <a:solidFill>
                <a:srgbClr val="2F5597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defTabSz="914400">
              <a:lnSpc>
                <a:spcPts val="1200"/>
              </a:lnSpc>
              <a:spcAft>
                <a:spcPts val="120"/>
              </a:spcAft>
              <a:defRPr/>
            </a:pPr>
            <a:r>
              <a:rPr lang="en-US" altLang="en-US" sz="1200" kern="0" dirty="0">
                <a:solidFill>
                  <a:srgbClr val="2F5597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This is a service where large luggage that cannot fit in the lockers can be checked in at the counter. There is also a counter near Kyoto Station.</a:t>
            </a:r>
            <a:endParaRPr lang="en" altLang="en-US" sz="1200" kern="0" dirty="0">
              <a:solidFill>
                <a:srgbClr val="2F5597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D0A5E4A7-D752-8E1C-FCF8-45768F92650F}"/>
              </a:ext>
            </a:extLst>
          </p:cNvPr>
          <p:cNvSpPr txBox="1"/>
          <p:nvPr/>
        </p:nvSpPr>
        <p:spPr>
          <a:xfrm>
            <a:off x="4807629" y="5114402"/>
            <a:ext cx="1166050" cy="127470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914400">
              <a:spcAft>
                <a:spcPts val="120"/>
              </a:spcAft>
              <a:defRPr/>
            </a:pPr>
            <a:r>
              <a:rPr lang="en" altLang="en-US" sz="1200" b="1" kern="0" dirty="0">
                <a:solidFill>
                  <a:srgbClr val="2F5597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Coin lockers</a:t>
            </a:r>
            <a:endParaRPr lang="en-US" altLang="ja-JP" sz="1200" b="1" kern="0" dirty="0">
              <a:solidFill>
                <a:srgbClr val="2F5597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defTabSz="914400">
              <a:lnSpc>
                <a:spcPts val="1200"/>
              </a:lnSpc>
              <a:spcAft>
                <a:spcPts val="120"/>
              </a:spcAft>
              <a:defRPr/>
            </a:pPr>
            <a:r>
              <a:rPr lang="en-US" altLang="ja-JP" sz="1200" kern="0" dirty="0">
                <a:solidFill>
                  <a:srgbClr val="2F5597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Coin lockers are available in many locations. You can use them anytime if space is available.</a:t>
            </a:r>
            <a:endParaRPr lang="en" altLang="en-US" sz="1200" kern="0" dirty="0">
              <a:solidFill>
                <a:srgbClr val="2F5597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86A3D02B-789B-480C-8E20-1D46DAA6CC97}"/>
              </a:ext>
            </a:extLst>
          </p:cNvPr>
          <p:cNvSpPr/>
          <p:nvPr/>
        </p:nvSpPr>
        <p:spPr>
          <a:xfrm>
            <a:off x="5999302" y="5131105"/>
            <a:ext cx="576000" cy="5604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" altLang="ja-JP" sz="1200"/>
              <a:t>QR</a:t>
            </a:r>
            <a:endParaRPr kumimoji="1" lang="ja-JP" altLang="en-US" sz="1200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A9283335-742A-635A-7156-D2DC5C31F00A}"/>
              </a:ext>
            </a:extLst>
          </p:cNvPr>
          <p:cNvSpPr txBox="1"/>
          <p:nvPr/>
        </p:nvSpPr>
        <p:spPr>
          <a:xfrm>
            <a:off x="5976226" y="5751756"/>
            <a:ext cx="821977" cy="32316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914400">
              <a:spcAft>
                <a:spcPts val="120"/>
              </a:spcAft>
              <a:defRPr/>
            </a:pPr>
            <a:r>
              <a:rPr lang="en-US" altLang="ja-JP" sz="700" kern="0" dirty="0">
                <a:solidFill>
                  <a:srgbClr val="2F5597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Scan the QR code for more information</a:t>
            </a:r>
            <a:endParaRPr lang="en" altLang="en-US" sz="700" kern="0" dirty="0">
              <a:solidFill>
                <a:srgbClr val="2F5597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57" name="Rectangle: Rounded Corners 459">
            <a:extLst>
              <a:ext uri="{FF2B5EF4-FFF2-40B4-BE49-F238E27FC236}">
                <a16:creationId xmlns:a16="http://schemas.microsoft.com/office/drawing/2014/main" id="{8F6C3673-0FE3-43DC-444F-05EB88FE0F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0" y="7950027"/>
            <a:ext cx="6739200" cy="1911125"/>
          </a:xfrm>
          <a:prstGeom prst="roundRect">
            <a:avLst>
              <a:gd name="adj" fmla="val 3562"/>
            </a:avLst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rot="0" vert="horz" wrap="square" lIns="36000" tIns="54000" rIns="36000" bIns="36000" anchor="ctr" anchorCtr="0" upright="1">
            <a:noAutofit/>
          </a:bodyPr>
          <a:lstStyle/>
          <a:p>
            <a:pPr algn="ctr" defTabSz="914400">
              <a:spcAft>
                <a:spcPts val="120"/>
              </a:spcAft>
              <a:defRPr/>
            </a:pPr>
            <a:endParaRPr lang="ja-JP" altLang="en-US" sz="1200" kern="0">
              <a:solidFill>
                <a:srgbClr val="2F5597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D2786D8-9684-1A9A-9D71-AF45956F8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087" y="8335198"/>
            <a:ext cx="2160000" cy="147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A1A5E4FE-F7B5-D9C4-938B-7D4D8B193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398" y="8329310"/>
            <a:ext cx="2160000" cy="146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719C80BB-EAA0-1355-4303-4F26FA2B4C72}"/>
              </a:ext>
            </a:extLst>
          </p:cNvPr>
          <p:cNvSpPr txBox="1"/>
          <p:nvPr/>
        </p:nvSpPr>
        <p:spPr>
          <a:xfrm>
            <a:off x="190875" y="8422497"/>
            <a:ext cx="2159999" cy="138499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914400">
              <a:lnSpc>
                <a:spcPts val="1200"/>
              </a:lnSpc>
              <a:spcAft>
                <a:spcPts val="120"/>
              </a:spcAft>
              <a:defRPr/>
            </a:pPr>
            <a:r>
              <a:rPr lang="en-US" altLang="ja-JP" sz="1200" kern="0" dirty="0">
                <a:solidFill>
                  <a:srgbClr val="2F5597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Ride the Kyoto City Subway, Kyoto City Bus, Kyoto Bus,  </a:t>
            </a:r>
            <a:r>
              <a:rPr lang="en-US" altLang="ja-JP" sz="1200" kern="0" dirty="0" err="1">
                <a:solidFill>
                  <a:srgbClr val="2F5597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Keihan</a:t>
            </a:r>
            <a:r>
              <a:rPr lang="en-US" altLang="ja-JP" sz="1200" kern="0" dirty="0">
                <a:solidFill>
                  <a:srgbClr val="2F5597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 Bus, and West Japan JR Bus as much as you like with a 1-day pass! Use this card to travel around Kyoto easily without paying each time. Combine subway and bus for efficient sightseeing!</a:t>
            </a:r>
            <a:endParaRPr lang="en" altLang="en-US" sz="1200" kern="0" dirty="0">
              <a:solidFill>
                <a:srgbClr val="2F5597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A7FBD400-154A-17ED-ABD7-BDA8CB0BE3FF}"/>
              </a:ext>
            </a:extLst>
          </p:cNvPr>
          <p:cNvSpPr txBox="1"/>
          <p:nvPr/>
        </p:nvSpPr>
        <p:spPr>
          <a:xfrm>
            <a:off x="179504" y="7717093"/>
            <a:ext cx="6618699" cy="16158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914400">
              <a:spcAft>
                <a:spcPts val="120"/>
              </a:spcAft>
              <a:defRPr/>
            </a:pPr>
            <a:r>
              <a:rPr lang="en" altLang="ja-JP" sz="1050" kern="0" dirty="0">
                <a:solidFill>
                  <a:srgbClr val="2F5597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* </a:t>
            </a:r>
            <a:r>
              <a:rPr lang="en-US" altLang="ja-JP" sz="1050" kern="0" dirty="0">
                <a:solidFill>
                  <a:srgbClr val="2F5597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You can check the location and availability of coin lockers and other services online.</a:t>
            </a:r>
            <a:endParaRPr lang="en" altLang="ja-JP" sz="1050" kern="0" dirty="0">
              <a:solidFill>
                <a:srgbClr val="2F5597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64" name="図 63">
            <a:extLst>
              <a:ext uri="{FF2B5EF4-FFF2-40B4-BE49-F238E27FC236}">
                <a16:creationId xmlns:a16="http://schemas.microsoft.com/office/drawing/2014/main" id="{5527DDF6-4609-3663-59A4-F90C1FE505C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6043" y="6436704"/>
            <a:ext cx="2328107" cy="1272672"/>
          </a:xfrm>
          <a:prstGeom prst="rect">
            <a:avLst/>
          </a:prstGeom>
        </p:spPr>
      </p:pic>
      <p:sp>
        <p:nvSpPr>
          <p:cNvPr id="2" name="Rectangle: Rounded Corners 459">
            <a:extLst>
              <a:ext uri="{FF2B5EF4-FFF2-40B4-BE49-F238E27FC236}">
                <a16:creationId xmlns:a16="http://schemas.microsoft.com/office/drawing/2014/main" id="{BE040818-E604-AB1E-4482-674846B194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373" y="127422"/>
            <a:ext cx="6560131" cy="291906"/>
          </a:xfrm>
          <a:prstGeom prst="roundRect">
            <a:avLst>
              <a:gd name="adj" fmla="val 7102"/>
            </a:avLst>
          </a:prstGeom>
          <a:solidFill>
            <a:srgbClr val="2F5597">
              <a:alpha val="84000"/>
            </a:srgbClr>
          </a:solidFill>
          <a:ln w="25400">
            <a:solidFill>
              <a:srgbClr val="2F5597"/>
            </a:solidFill>
            <a:miter lim="800000"/>
            <a:headEnd/>
            <a:tailEnd/>
          </a:ln>
        </p:spPr>
        <p:txBody>
          <a:bodyPr rot="0" vert="horz" wrap="square" lIns="36000" tIns="36000" rIns="36000" bIns="36000" anchor="t" anchorCtr="0" upright="1">
            <a:noAutofit/>
          </a:bodyPr>
          <a:lstStyle/>
          <a:p>
            <a:pPr marL="85090" marR="0" lvl="0" indent="-85090" algn="ctr" defTabSz="914400" eaLnBrk="1" fontAlgn="auto" latinLnBrk="0" hangingPunct="1">
              <a:spcBef>
                <a:spcPts val="0"/>
              </a:spcBef>
              <a:spcAft>
                <a:spcPts val="12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Manners when Riding the Bus</a:t>
            </a:r>
            <a:endParaRPr kumimoji="0" lang="en" altLang="en-US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459">
            <a:extLst>
              <a:ext uri="{FF2B5EF4-FFF2-40B4-BE49-F238E27FC236}">
                <a16:creationId xmlns:a16="http://schemas.microsoft.com/office/drawing/2014/main" id="{8BCFC8AE-9B97-4FBB-49AB-0A4A0C237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373" y="4430222"/>
            <a:ext cx="6560131" cy="291906"/>
          </a:xfrm>
          <a:prstGeom prst="roundRect">
            <a:avLst>
              <a:gd name="adj" fmla="val 7102"/>
            </a:avLst>
          </a:prstGeom>
          <a:solidFill>
            <a:srgbClr val="2F5597">
              <a:alpha val="84000"/>
            </a:srgbClr>
          </a:solidFill>
          <a:ln w="25400">
            <a:solidFill>
              <a:srgbClr val="2F5597"/>
            </a:solidFill>
            <a:miter lim="800000"/>
            <a:headEnd/>
            <a:tailEnd/>
          </a:ln>
        </p:spPr>
        <p:txBody>
          <a:bodyPr rot="0" vert="horz" wrap="square" lIns="36000" tIns="36000" rIns="36000" bIns="36000" anchor="t" anchorCtr="0" upright="1">
            <a:noAutofit/>
          </a:bodyPr>
          <a:lstStyle/>
          <a:p>
            <a:pPr marL="85090" marR="0" lvl="0" indent="-85090" algn="ctr" defTabSz="914400" eaLnBrk="1" fontAlgn="auto" latinLnBrk="0" hangingPunct="1">
              <a:spcBef>
                <a:spcPts val="0"/>
              </a:spcBef>
              <a:spcAft>
                <a:spcPts val="120"/>
              </a:spcAft>
              <a:buClrTx/>
              <a:buSzTx/>
              <a:buFontTx/>
              <a:buNone/>
              <a:tabLst/>
              <a:defRPr/>
            </a:pPr>
            <a:r>
              <a:rPr kumimoji="0" lang="en" alt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Recommendation for empty-handed sightseeing</a:t>
            </a:r>
          </a:p>
        </p:txBody>
      </p:sp>
      <p:sp>
        <p:nvSpPr>
          <p:cNvPr id="22" name="Rectangle: Rounded Corners 459">
            <a:extLst>
              <a:ext uri="{FF2B5EF4-FFF2-40B4-BE49-F238E27FC236}">
                <a16:creationId xmlns:a16="http://schemas.microsoft.com/office/drawing/2014/main" id="{E9A94BE0-1F7D-A28D-519D-8E441361F6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789" y="8001134"/>
            <a:ext cx="4107456" cy="291906"/>
          </a:xfrm>
          <a:prstGeom prst="roundRect">
            <a:avLst>
              <a:gd name="adj" fmla="val 7102"/>
            </a:avLst>
          </a:prstGeom>
          <a:solidFill>
            <a:srgbClr val="2F5597">
              <a:alpha val="84000"/>
            </a:srgbClr>
          </a:solidFill>
          <a:ln w="25400">
            <a:solidFill>
              <a:srgbClr val="2F5597"/>
            </a:solidFill>
            <a:miter lim="800000"/>
            <a:headEnd/>
            <a:tailEnd/>
          </a:ln>
        </p:spPr>
        <p:txBody>
          <a:bodyPr rot="0" vert="horz" wrap="square" lIns="36000" tIns="36000" rIns="36000" bIns="36000" anchor="t" anchorCtr="0" upright="1">
            <a:noAutofit/>
          </a:bodyPr>
          <a:lstStyle/>
          <a:p>
            <a:pPr marL="85090" marR="0" lvl="0" indent="-85090" algn="ctr" defTabSz="914400" eaLnBrk="1" fontAlgn="auto" latinLnBrk="0" hangingPunct="1">
              <a:spcBef>
                <a:spcPts val="0"/>
              </a:spcBef>
              <a:spcAft>
                <a:spcPts val="120"/>
              </a:spcAft>
              <a:buClrTx/>
              <a:buSzTx/>
              <a:buFontTx/>
              <a:buNone/>
              <a:tabLst/>
              <a:defRPr/>
            </a:pPr>
            <a:r>
              <a:rPr kumimoji="0" lang="en" alt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One-Day Pass Information</a:t>
            </a:r>
          </a:p>
        </p:txBody>
      </p: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F5559641-E6A4-1F0C-9A4F-BC40D08DDF84}"/>
              </a:ext>
            </a:extLst>
          </p:cNvPr>
          <p:cNvGrpSpPr/>
          <p:nvPr/>
        </p:nvGrpSpPr>
        <p:grpSpPr>
          <a:xfrm>
            <a:off x="54503" y="376001"/>
            <a:ext cx="6714548" cy="3467002"/>
            <a:chOff x="154176" y="5996144"/>
            <a:chExt cx="6525607" cy="3688523"/>
          </a:xfrm>
        </p:grpSpPr>
        <p:cxnSp>
          <p:nvCxnSpPr>
            <p:cNvPr id="35" name="直線コネクタ 34">
              <a:extLst>
                <a:ext uri="{FF2B5EF4-FFF2-40B4-BE49-F238E27FC236}">
                  <a16:creationId xmlns:a16="http://schemas.microsoft.com/office/drawing/2014/main" id="{2ABD6B31-EAC0-1A0A-3CB8-74CADAA41B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4176" y="7979818"/>
              <a:ext cx="6525607" cy="1"/>
            </a:xfrm>
            <a:prstGeom prst="line">
              <a:avLst/>
            </a:prstGeom>
            <a:ln w="952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>
              <a:extLst>
                <a:ext uri="{FF2B5EF4-FFF2-40B4-BE49-F238E27FC236}">
                  <a16:creationId xmlns:a16="http://schemas.microsoft.com/office/drawing/2014/main" id="{116517BB-6E9F-2869-50C9-D97C5B870A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26353" y="5996144"/>
              <a:ext cx="0" cy="3688523"/>
            </a:xfrm>
            <a:prstGeom prst="line">
              <a:avLst/>
            </a:prstGeom>
            <a:ln w="952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コネクタ 38">
              <a:extLst>
                <a:ext uri="{FF2B5EF4-FFF2-40B4-BE49-F238E27FC236}">
                  <a16:creationId xmlns:a16="http://schemas.microsoft.com/office/drawing/2014/main" id="{3197B62E-9242-047E-CB10-E426D29124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40428" y="5996144"/>
              <a:ext cx="0" cy="3688523"/>
            </a:xfrm>
            <a:prstGeom prst="line">
              <a:avLst/>
            </a:prstGeom>
            <a:ln w="952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コネクタ 40">
              <a:extLst>
                <a:ext uri="{FF2B5EF4-FFF2-40B4-BE49-F238E27FC236}">
                  <a16:creationId xmlns:a16="http://schemas.microsoft.com/office/drawing/2014/main" id="{343CE7E8-E5B4-9DC6-8A0D-91A1739601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12278" y="5996144"/>
              <a:ext cx="0" cy="3688523"/>
            </a:xfrm>
            <a:prstGeom prst="line">
              <a:avLst/>
            </a:prstGeom>
            <a:ln w="952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10E0EB57-137B-3470-FB4D-D92C5F2FF63B}"/>
              </a:ext>
            </a:extLst>
          </p:cNvPr>
          <p:cNvGrpSpPr/>
          <p:nvPr/>
        </p:nvGrpSpPr>
        <p:grpSpPr>
          <a:xfrm>
            <a:off x="1968500" y="5131105"/>
            <a:ext cx="2707042" cy="1253861"/>
            <a:chOff x="2038391" y="5379472"/>
            <a:chExt cx="2485245" cy="1029250"/>
          </a:xfrm>
        </p:grpSpPr>
        <p:cxnSp>
          <p:nvCxnSpPr>
            <p:cNvPr id="59" name="直線コネクタ 58">
              <a:extLst>
                <a:ext uri="{FF2B5EF4-FFF2-40B4-BE49-F238E27FC236}">
                  <a16:creationId xmlns:a16="http://schemas.microsoft.com/office/drawing/2014/main" id="{6A1925DD-8B40-908F-B77D-7F1A9AED58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23636" y="5379472"/>
              <a:ext cx="0" cy="1028379"/>
            </a:xfrm>
            <a:prstGeom prst="line">
              <a:avLst/>
            </a:prstGeom>
            <a:ln w="952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コネクタ 64">
              <a:extLst>
                <a:ext uri="{FF2B5EF4-FFF2-40B4-BE49-F238E27FC236}">
                  <a16:creationId xmlns:a16="http://schemas.microsoft.com/office/drawing/2014/main" id="{141663D3-803B-13B2-D996-7BD611663A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38391" y="5379472"/>
              <a:ext cx="0" cy="1029250"/>
            </a:xfrm>
            <a:prstGeom prst="line">
              <a:avLst/>
            </a:prstGeom>
            <a:ln w="952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8" name="図 67">
            <a:extLst>
              <a:ext uri="{FF2B5EF4-FFF2-40B4-BE49-F238E27FC236}">
                <a16:creationId xmlns:a16="http://schemas.microsoft.com/office/drawing/2014/main" id="{D013314A-CC9C-8B0B-9EC2-F3466907B3A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81174" y="482394"/>
            <a:ext cx="1603201" cy="1122570"/>
          </a:xfrm>
          <a:prstGeom prst="rect">
            <a:avLst/>
          </a:prstGeom>
        </p:spPr>
      </p:pic>
      <p:pic>
        <p:nvPicPr>
          <p:cNvPr id="81" name="図 80">
            <a:extLst>
              <a:ext uri="{FF2B5EF4-FFF2-40B4-BE49-F238E27FC236}">
                <a16:creationId xmlns:a16="http://schemas.microsoft.com/office/drawing/2014/main" id="{88AA59AF-F404-B51D-1B21-CD0DD2E02CF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45125" y="2268662"/>
            <a:ext cx="1691232" cy="1186127"/>
          </a:xfrm>
          <a:prstGeom prst="rect">
            <a:avLst/>
          </a:prstGeom>
        </p:spPr>
      </p:pic>
      <p:pic>
        <p:nvPicPr>
          <p:cNvPr id="67" name="図 66">
            <a:extLst>
              <a:ext uri="{FF2B5EF4-FFF2-40B4-BE49-F238E27FC236}">
                <a16:creationId xmlns:a16="http://schemas.microsoft.com/office/drawing/2014/main" id="{5F06CAE6-356B-95EE-CBAC-AF1ACB584DA6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 t="-1" b="4999"/>
          <a:stretch/>
        </p:blipFill>
        <p:spPr>
          <a:xfrm>
            <a:off x="3456536" y="465881"/>
            <a:ext cx="1679821" cy="111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2048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Words>1218</Words>
  <PresentationFormat>A4 210 x 297 mm</PresentationFormat>
  <Paragraphs>122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1" baseType="lpstr">
      <vt:lpstr>Meiryo UI</vt:lpstr>
      <vt:lpstr>メイリオ</vt:lpstr>
      <vt:lpstr>Arial</vt:lpstr>
      <vt:lpstr>Calibri</vt:lpstr>
      <vt:lpstr>Calibri Light</vt:lpstr>
      <vt:lpstr>Segoe UI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