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sldIdLst>
    <p:sldId id="274" r:id="rId2"/>
    <p:sldId id="269" r:id="rId3"/>
    <p:sldId id="275" r:id="rId4"/>
    <p:sldId id="276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2F5597"/>
    <a:srgbClr val="486DA8"/>
    <a:srgbClr val="F0F0F0"/>
    <a:srgbClr val="76BFED"/>
    <a:srgbClr val="0000CC"/>
    <a:srgbClr val="F2F7FC"/>
    <a:srgbClr val="FFDD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E2A88-4404-4C52-89BE-BC49F19E417A}" v="4" dt="2025-06-06T05:20:31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revisionInfo.xml" Type="http://schemas.microsoft.com/office/2015/10/relationships/revisionInfo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99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7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22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7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2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51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46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95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9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8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8494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1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.png" Type="http://schemas.openxmlformats.org/officeDocument/2006/relationships/image"/><Relationship Id="rId11" Target="../media/image1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4.pn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51062-6A8A-DB37-26F6-83436256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459">
            <a:extLst>
              <a:ext uri="{FF2B5EF4-FFF2-40B4-BE49-F238E27FC236}">
                <a16:creationId xmlns:a16="http://schemas.microsoft.com/office/drawing/2014/main" id="{C7511437-31A3-7323-165E-979E428F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3" y="297318"/>
            <a:ext cx="6670168" cy="9563364"/>
          </a:xfrm>
          <a:prstGeom prst="roundRect">
            <a:avLst>
              <a:gd name="adj" fmla="val 3305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459">
            <a:extLst>
              <a:ext uri="{FF2B5EF4-FFF2-40B4-BE49-F238E27FC236}">
                <a16:creationId xmlns:a16="http://schemas.microsoft.com/office/drawing/2014/main" id="{DF9FCF10-320A-7032-0E31-90653FE9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3" y="45318"/>
            <a:ext cx="6560131" cy="252000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バスの乗り方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D81663E-75F8-5607-2D40-DE8B3D289062}"/>
              </a:ext>
            </a:extLst>
          </p:cNvPr>
          <p:cNvGrpSpPr/>
          <p:nvPr/>
        </p:nvGrpSpPr>
        <p:grpSpPr>
          <a:xfrm>
            <a:off x="2842434" y="829598"/>
            <a:ext cx="3633179" cy="1355256"/>
            <a:chOff x="2848682" y="786981"/>
            <a:chExt cx="2713333" cy="1012133"/>
          </a:xfrm>
        </p:grpSpPr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D7C2F293-CAA0-7DD9-A838-AB7509C8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979" y="786981"/>
              <a:ext cx="230568" cy="1012133"/>
            </a:xfrm>
            <a:prstGeom prst="rect">
              <a:avLst/>
            </a:prstGeom>
          </p:spPr>
        </p:pic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DADB6626-2913-E9AA-15D4-3527CA79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4851" y="879442"/>
              <a:ext cx="736532" cy="865288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5120BDA-51E4-E346-F7E8-8442D80EE18F}"/>
                </a:ext>
              </a:extLst>
            </p:cNvPr>
            <p:cNvSpPr txBox="1"/>
            <p:nvPr/>
          </p:nvSpPr>
          <p:spPr>
            <a:xfrm>
              <a:off x="4428575" y="1206469"/>
              <a:ext cx="1133440" cy="11492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ダイヤはバス停に載っています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1FCCEE8-0D87-62D1-CC4A-39891065B00B}"/>
                </a:ext>
              </a:extLst>
            </p:cNvPr>
            <p:cNvSpPr/>
            <p:nvPr/>
          </p:nvSpPr>
          <p:spPr>
            <a:xfrm>
              <a:off x="2848682" y="1012337"/>
              <a:ext cx="254569" cy="5864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200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E5BF3B-E996-8D14-CD5B-11333AA5D3B6}"/>
              </a:ext>
            </a:extLst>
          </p:cNvPr>
          <p:cNvGrpSpPr/>
          <p:nvPr/>
        </p:nvGrpSpPr>
        <p:grpSpPr>
          <a:xfrm>
            <a:off x="307394" y="400782"/>
            <a:ext cx="6356628" cy="9327417"/>
            <a:chOff x="307394" y="400783"/>
            <a:chExt cx="6356628" cy="9164372"/>
          </a:xfrm>
        </p:grpSpPr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D58410E5-8982-10FE-0E4E-31A84E9B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>
            <a:xfrm>
              <a:off x="635324" y="6169099"/>
              <a:ext cx="1915200" cy="1362607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BCE709EF-6DEC-153E-7F02-A293FA419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598" y="7892915"/>
              <a:ext cx="1918800" cy="1366753"/>
            </a:xfrm>
            <a:prstGeom prst="rect">
              <a:avLst/>
            </a:prstGeom>
          </p:spPr>
        </p:pic>
        <p:sp>
          <p:nvSpPr>
            <p:cNvPr id="9" name="Rectangle: Rounded Corners 459">
              <a:extLst>
                <a:ext uri="{FF2B5EF4-FFF2-40B4-BE49-F238E27FC236}">
                  <a16:creationId xmlns:a16="http://schemas.microsoft.com/office/drawing/2014/main" id="{5EDD2857-C1BB-580A-E9E9-F63A9C36C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4116424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54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後ろから乗って、乗車口付近にとどまらず車内中ほどへ</a:t>
              </a:r>
            </a:p>
          </p:txBody>
        </p:sp>
        <p:sp>
          <p:nvSpPr>
            <p:cNvPr id="10" name="Rectangle: Rounded Corners 459">
              <a:extLst>
                <a:ext uri="{FF2B5EF4-FFF2-40B4-BE49-F238E27FC236}">
                  <a16:creationId xmlns:a16="http://schemas.microsoft.com/office/drawing/2014/main" id="{F1007D05-5557-7768-CD79-E213010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5861541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54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b="1" kern="0" spc="-5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アナウンスを聞く又はディスプレイを見て、降車したいバス停が近づいたら降車ボタンを押す</a:t>
              </a:r>
              <a:endParaRPr kumimoji="0" lang="ja-JP" altLang="en-US" sz="1200" b="1" i="0" u="none" strike="noStrike" kern="0" cap="none" spc="-50" normalizeH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459">
              <a:extLst>
                <a:ext uri="{FF2B5EF4-FFF2-40B4-BE49-F238E27FC236}">
                  <a16:creationId xmlns:a16="http://schemas.microsoft.com/office/drawing/2014/main" id="{7E37938F-2C7B-523E-F0F3-9364753E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9351776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54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b="1" kern="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前から降車</a:t>
              </a:r>
              <a:endPara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: Rounded Corners 459">
              <a:extLst>
                <a:ext uri="{FF2B5EF4-FFF2-40B4-BE49-F238E27FC236}">
                  <a16:creationId xmlns:a16="http://schemas.microsoft.com/office/drawing/2014/main" id="{F2ABA743-1E70-90DB-9DAD-8E663BE92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7606658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54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運賃を確認</a:t>
              </a:r>
            </a:p>
          </p:txBody>
        </p: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460361E7-0366-DEC8-3424-A572ECEDB70D}"/>
                </a:ext>
              </a:extLst>
            </p:cNvPr>
            <p:cNvGrpSpPr/>
            <p:nvPr/>
          </p:nvGrpSpPr>
          <p:grpSpPr>
            <a:xfrm>
              <a:off x="2765058" y="4439557"/>
              <a:ext cx="3733562" cy="960534"/>
              <a:chOff x="2688858" y="4439557"/>
              <a:chExt cx="2560188" cy="658660"/>
            </a:xfrm>
          </p:grpSpPr>
          <p:pic>
            <p:nvPicPr>
              <p:cNvPr id="64" name="Picture 2">
                <a:extLst>
                  <a:ext uri="{FF2B5EF4-FFF2-40B4-BE49-F238E27FC236}">
                    <a16:creationId xmlns:a16="http://schemas.microsoft.com/office/drawing/2014/main" id="{04B9052E-EFB8-AC4D-5972-B97884911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942" y="4466657"/>
                <a:ext cx="740104" cy="631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B112B67F-F554-4AD0-77C8-1E98D2713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62117"/>
              <a:stretch/>
            </p:blipFill>
            <p:spPr>
              <a:xfrm>
                <a:off x="2688858" y="4439557"/>
                <a:ext cx="1717279" cy="587544"/>
              </a:xfrm>
              <a:prstGeom prst="rect">
                <a:avLst/>
              </a:prstGeom>
            </p:spPr>
          </p:pic>
        </p:grp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0C2336C-79D0-4804-7CF7-EE097D8A5844}"/>
                </a:ext>
              </a:extLst>
            </p:cNvPr>
            <p:cNvSpPr txBox="1"/>
            <p:nvPr/>
          </p:nvSpPr>
          <p:spPr>
            <a:xfrm>
              <a:off x="2811614" y="5392317"/>
              <a:ext cx="2216037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後ろから乗って、前から降ります。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37B7A49-F471-E430-CEC7-4AF34782883C}"/>
                </a:ext>
              </a:extLst>
            </p:cNvPr>
            <p:cNvSpPr txBox="1"/>
            <p:nvPr/>
          </p:nvSpPr>
          <p:spPr>
            <a:xfrm>
              <a:off x="4095626" y="6573772"/>
              <a:ext cx="2394976" cy="53347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降りるバス停に近づいたら、</a:t>
              </a:r>
              <a:endParaRPr lang="en-US" altLang="ja-JP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このボタンを押してください。</a:t>
              </a:r>
              <a:endParaRPr lang="en-US" altLang="ja-JP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車内の色々な場所にあります。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CEBFD37-93B8-4972-6FDE-654E348CAA82}"/>
                </a:ext>
              </a:extLst>
            </p:cNvPr>
            <p:cNvSpPr txBox="1"/>
            <p:nvPr/>
          </p:nvSpPr>
          <p:spPr>
            <a:xfrm>
              <a:off x="2765057" y="8996721"/>
              <a:ext cx="3191020" cy="33855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運賃はこの表示で確認してください。支払いは、この機械に現金を入れるか、</a:t>
              </a:r>
              <a:r>
                <a:rPr lang="en-US" altLang="ja-JP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IC</a:t>
              </a: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を青い部分に触れてください。</a:t>
              </a:r>
            </a:p>
          </p:txBody>
        </p:sp>
        <p:sp>
          <p:nvSpPr>
            <p:cNvPr id="90" name="Rectangle: Rounded Corners 459">
              <a:extLst>
                <a:ext uri="{FF2B5EF4-FFF2-40B4-BE49-F238E27FC236}">
                  <a16:creationId xmlns:a16="http://schemas.microsoft.com/office/drawing/2014/main" id="{9FA6E31D-3AF6-851C-594F-7ACF2E7F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2371307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54000" rIns="36000" bIns="36000" anchor="ctr" anchorCtr="0" upright="1">
              <a:no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200" b="1" kern="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運賃支払い方法を確認</a:t>
              </a:r>
              <a:endPara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01E56D67-AC3C-F921-3560-FDC6940E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1613" y="2763938"/>
              <a:ext cx="1788247" cy="1161433"/>
            </a:xfrm>
            <a:prstGeom prst="rect">
              <a:avLst/>
            </a:prstGeom>
          </p:spPr>
        </p:pic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9FB6D57-1AA5-7D16-CFD8-D0F581E41C74}"/>
                </a:ext>
              </a:extLst>
            </p:cNvPr>
            <p:cNvSpPr txBox="1"/>
            <p:nvPr/>
          </p:nvSpPr>
          <p:spPr>
            <a:xfrm>
              <a:off x="4775041" y="2977345"/>
              <a:ext cx="1836554" cy="7822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現金か、これらのカード、カードのアプリ版（モバイル）が使えます。残高がないと使用できません。</a:t>
              </a:r>
              <a:endPara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アプリを正しく選択できているか確認してください。</a:t>
              </a:r>
            </a:p>
          </p:txBody>
        </p:sp>
        <p:pic>
          <p:nvPicPr>
            <p:cNvPr id="16" name="Picture 7" descr="降車ボタン">
              <a:extLst>
                <a:ext uri="{FF2B5EF4-FFF2-40B4-BE49-F238E27FC236}">
                  <a16:creationId xmlns:a16="http://schemas.microsoft.com/office/drawing/2014/main" id="{DE499A1E-CF30-A284-9C4F-1CBEE10822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0" t="13524" r="65000" b="44008"/>
            <a:stretch/>
          </p:blipFill>
          <p:spPr bwMode="auto">
            <a:xfrm>
              <a:off x="2828034" y="6220103"/>
              <a:ext cx="1143032" cy="113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E44C2623-2E25-6A95-4ADB-A8383366B58C}"/>
                </a:ext>
              </a:extLst>
            </p:cNvPr>
            <p:cNvGrpSpPr/>
            <p:nvPr/>
          </p:nvGrpSpPr>
          <p:grpSpPr>
            <a:xfrm>
              <a:off x="2845928" y="7859761"/>
              <a:ext cx="3071487" cy="1145200"/>
              <a:chOff x="2769729" y="7891937"/>
              <a:chExt cx="1884322" cy="702567"/>
            </a:xfrm>
          </p:grpSpPr>
          <p:pic>
            <p:nvPicPr>
              <p:cNvPr id="60" name="Picture 4" descr="運賃表示機">
                <a:extLst>
                  <a:ext uri="{FF2B5EF4-FFF2-40B4-BE49-F238E27FC236}">
                    <a16:creationId xmlns:a16="http://schemas.microsoft.com/office/drawing/2014/main" id="{E4AD9098-DB0C-00CC-0BF3-91A6F8A78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729" y="7902873"/>
                <a:ext cx="1216854" cy="676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9">
                <a:extLst>
                  <a:ext uri="{FF2B5EF4-FFF2-40B4-BE49-F238E27FC236}">
                    <a16:creationId xmlns:a16="http://schemas.microsoft.com/office/drawing/2014/main" id="{783728DD-083F-8944-99C5-00256DA363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8611" y="7891937"/>
                <a:ext cx="535440" cy="702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C4841D71-4545-F198-A02D-A461C0739D27}"/>
                </a:ext>
              </a:extLst>
            </p:cNvPr>
            <p:cNvCxnSpPr>
              <a:cxnSpLocks/>
            </p:cNvCxnSpPr>
            <p:nvPr/>
          </p:nvCxnSpPr>
          <p:spPr>
            <a:xfrm>
              <a:off x="435580" y="2588841"/>
              <a:ext cx="0" cy="1527583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9CAF801F-8F47-F10D-0D5B-3D99AA512151}"/>
                </a:ext>
              </a:extLst>
            </p:cNvPr>
            <p:cNvCxnSpPr>
              <a:cxnSpLocks/>
            </p:cNvCxnSpPr>
            <p:nvPr/>
          </p:nvCxnSpPr>
          <p:spPr>
            <a:xfrm>
              <a:off x="435580" y="4328390"/>
              <a:ext cx="0" cy="1533151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959FD8C6-A652-531D-3EAE-1064B3141E52}"/>
                </a:ext>
              </a:extLst>
            </p:cNvPr>
            <p:cNvCxnSpPr>
              <a:cxnSpLocks/>
            </p:cNvCxnSpPr>
            <p:nvPr/>
          </p:nvCxnSpPr>
          <p:spPr>
            <a:xfrm>
              <a:off x="435580" y="6094553"/>
              <a:ext cx="0" cy="1482620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A319A0F4-82D9-6684-B2FF-31717EA02FD6}"/>
                </a:ext>
              </a:extLst>
            </p:cNvPr>
            <p:cNvCxnSpPr>
              <a:cxnSpLocks/>
            </p:cNvCxnSpPr>
            <p:nvPr/>
          </p:nvCxnSpPr>
          <p:spPr>
            <a:xfrm>
              <a:off x="435580" y="7820037"/>
              <a:ext cx="0" cy="1524429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241D31E-C196-12BF-692F-3F86586A6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146" y="4426105"/>
              <a:ext cx="1912095" cy="1320603"/>
            </a:xfrm>
            <a:prstGeom prst="rect">
              <a:avLst/>
            </a:prstGeom>
            <a:ln w="12700">
              <a:solidFill>
                <a:srgbClr val="2F5597"/>
              </a:solidFill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B06DBA-AE3D-3C3D-CF23-B04B8437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098" y="2690397"/>
              <a:ext cx="1906617" cy="1320603"/>
            </a:xfrm>
            <a:prstGeom prst="rect">
              <a:avLst/>
            </a:prstGeom>
            <a:ln w="12700">
              <a:solidFill>
                <a:srgbClr val="2F5597"/>
              </a:solidFill>
            </a:ln>
          </p:spPr>
        </p:pic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3787E8-3720-4203-D0DC-2BCFA6E8657E}"/>
                </a:ext>
              </a:extLst>
            </p:cNvPr>
            <p:cNvSpPr/>
            <p:nvPr/>
          </p:nvSpPr>
          <p:spPr>
            <a:xfrm>
              <a:off x="662919" y="663618"/>
              <a:ext cx="1642896" cy="16428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0DFBD747-0230-1813-1266-5F44ECE1E34F}"/>
                </a:ext>
              </a:extLst>
            </p:cNvPr>
            <p:cNvGrpSpPr/>
            <p:nvPr/>
          </p:nvGrpSpPr>
          <p:grpSpPr>
            <a:xfrm>
              <a:off x="435580" y="631943"/>
              <a:ext cx="1839575" cy="1739364"/>
              <a:chOff x="370647" y="767989"/>
              <a:chExt cx="1567558" cy="1482165"/>
            </a:xfrm>
          </p:grpSpPr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A1D44CA5-AC22-B4A3-8EAA-4F78D4403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647" y="767989"/>
                <a:ext cx="0" cy="1482165"/>
              </a:xfrm>
              <a:prstGeom prst="straightConnector1">
                <a:avLst/>
              </a:prstGeom>
              <a:ln w="412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116204A2-534D-92DF-F649-B71FB37CE27F}"/>
                  </a:ext>
                </a:extLst>
              </p:cNvPr>
              <p:cNvGrpSpPr/>
              <p:nvPr/>
            </p:nvGrpSpPr>
            <p:grpSpPr>
              <a:xfrm>
                <a:off x="585788" y="814388"/>
                <a:ext cx="1352417" cy="1367491"/>
                <a:chOff x="585788" y="814388"/>
                <a:chExt cx="1352417" cy="1367491"/>
              </a:xfrm>
            </p:grpSpPr>
            <p:pic>
              <p:nvPicPr>
                <p:cNvPr id="2" name="図 1" descr="ホワイトボード&#10;&#10;AI によって生成されたコンテンツは間違っている可能性があります。">
                  <a:extLst>
                    <a:ext uri="{FF2B5EF4-FFF2-40B4-BE49-F238E27FC236}">
                      <a16:creationId xmlns:a16="http://schemas.microsoft.com/office/drawing/2014/main" id="{A0D65B94-EE66-C656-53F2-A0D0E2E43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3" t="2299" r="3002" b="-1"/>
                <a:stretch/>
              </p:blipFill>
              <p:spPr>
                <a:xfrm>
                  <a:off x="585788" y="814388"/>
                  <a:ext cx="1331118" cy="954711"/>
                </a:xfrm>
                <a:prstGeom prst="rect">
                  <a:avLst/>
                </a:prstGeom>
                <a:solidFill>
                  <a:srgbClr val="CCECFF"/>
                </a:solidFill>
              </p:spPr>
            </p:pic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06B6F2AD-64AE-CCDD-F1AA-A66759D2770A}"/>
                    </a:ext>
                  </a:extLst>
                </p:cNvPr>
                <p:cNvSpPr/>
                <p:nvPr/>
              </p:nvSpPr>
              <p:spPr>
                <a:xfrm>
                  <a:off x="1181100" y="927274"/>
                  <a:ext cx="709611" cy="843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0" name="図 29">
                  <a:extLst>
                    <a:ext uri="{FF2B5EF4-FFF2-40B4-BE49-F238E27FC236}">
                      <a16:creationId xmlns:a16="http://schemas.microsoft.com/office/drawing/2014/main" id="{6969E947-335A-42FD-E34F-AC44DC848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94" t="1621" r="1"/>
                <a:stretch/>
              </p:blipFill>
              <p:spPr>
                <a:xfrm>
                  <a:off x="585788" y="1267479"/>
                  <a:ext cx="1352417" cy="914400"/>
                </a:xfrm>
                <a:prstGeom prst="rect">
                  <a:avLst/>
                </a:prstGeom>
                <a:ln w="12700">
                  <a:noFill/>
                </a:ln>
              </p:spPr>
            </p:pic>
          </p:grpSp>
        </p:grpSp>
        <p:sp>
          <p:nvSpPr>
            <p:cNvPr id="7" name="Rectangle: Rounded Corners 459">
              <a:extLst>
                <a:ext uri="{FF2B5EF4-FFF2-40B4-BE49-F238E27FC236}">
                  <a16:creationId xmlns:a16="http://schemas.microsoft.com/office/drawing/2014/main" id="{E592527E-5F48-E47E-406A-FCA8316FE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400783"/>
              <a:ext cx="6228000" cy="231161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54000" rIns="36000" bIns="36000" anchor="ctr" anchorCtr="0" upright="1">
              <a:no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200" b="1" kern="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バス停で目的地へ行く路線・系統・ダイヤを確認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77FD14F2-2B81-930F-23E3-100B8DFF8007}"/>
                </a:ext>
              </a:extLst>
            </p:cNvPr>
            <p:cNvSpPr txBox="1"/>
            <p:nvPr/>
          </p:nvSpPr>
          <p:spPr>
            <a:xfrm>
              <a:off x="5515293" y="5392317"/>
              <a:ext cx="1148729" cy="35137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黄色い床の部分は</a:t>
              </a:r>
              <a:endParaRPr lang="en-US" altLang="ja-JP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defTabSz="914400">
                <a:spcAft>
                  <a:spcPts val="120"/>
                </a:spcAft>
                <a:defRPr/>
              </a:pP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あけましょう。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01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73F729D-2269-A9EA-1702-7A7C7C0F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53268" y="1789193"/>
            <a:ext cx="9875004" cy="64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51062-6A8A-DB37-26F6-83436256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459">
            <a:extLst>
              <a:ext uri="{FF2B5EF4-FFF2-40B4-BE49-F238E27FC236}">
                <a16:creationId xmlns:a16="http://schemas.microsoft.com/office/drawing/2014/main" id="{C7511437-31A3-7323-165E-979E428F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51" y="190501"/>
            <a:ext cx="6634973" cy="9635910"/>
          </a:xfrm>
          <a:prstGeom prst="roundRect">
            <a:avLst>
              <a:gd name="adj" fmla="val 3305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459">
            <a:extLst>
              <a:ext uri="{FF2B5EF4-FFF2-40B4-BE49-F238E27FC236}">
                <a16:creationId xmlns:a16="http://schemas.microsoft.com/office/drawing/2014/main" id="{DF9FCF10-320A-7032-0E31-90653FE9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3" y="45318"/>
            <a:ext cx="6560131" cy="252000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How to ride the bus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9A21009-E94A-9F6C-26FD-1D37FA56E6C3}"/>
              </a:ext>
            </a:extLst>
          </p:cNvPr>
          <p:cNvGrpSpPr/>
          <p:nvPr/>
        </p:nvGrpSpPr>
        <p:grpSpPr>
          <a:xfrm>
            <a:off x="307394" y="359839"/>
            <a:ext cx="6228000" cy="9355660"/>
            <a:chOff x="307394" y="359839"/>
            <a:chExt cx="6228000" cy="9096132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8CB95767-6F57-1A89-18E9-77B8314D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146" y="7836652"/>
              <a:ext cx="1918800" cy="1366753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E431649-85A7-7CD4-C79E-E6FC9137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>
            <a:xfrm>
              <a:off x="646146" y="6218317"/>
              <a:ext cx="1836000" cy="1306258"/>
            </a:xfrm>
            <a:prstGeom prst="rect">
              <a:avLst/>
            </a:prstGeom>
          </p:spPr>
        </p:pic>
        <p:sp>
          <p:nvSpPr>
            <p:cNvPr id="9" name="Rectangle: Rounded Corners 459">
              <a:extLst>
                <a:ext uri="{FF2B5EF4-FFF2-40B4-BE49-F238E27FC236}">
                  <a16:creationId xmlns:a16="http://schemas.microsoft.com/office/drawing/2014/main" id="{5EDD2857-C1BB-580A-E9E9-F63A9C36C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4075480"/>
              <a:ext cx="6228000" cy="360000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72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normalizeH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Board from the rear and move further inside the bus instead of staying near the boarding area</a:t>
              </a:r>
            </a:p>
          </p:txBody>
        </p:sp>
        <p:sp>
          <p:nvSpPr>
            <p:cNvPr id="10" name="Rectangle: Rounded Corners 459">
              <a:extLst>
                <a:ext uri="{FF2B5EF4-FFF2-40B4-BE49-F238E27FC236}">
                  <a16:creationId xmlns:a16="http://schemas.microsoft.com/office/drawing/2014/main" id="{F1007D05-5557-7768-CD79-E213010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5820596"/>
              <a:ext cx="6228000" cy="360000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72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b="1" kern="0" spc="-5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Check the display or listen to the announcement. </a:t>
              </a:r>
            </a:p>
            <a:p>
              <a:pPr marR="0" lvl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b="1" kern="0" spc="-5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Then press the stop button when your stop is approaching.</a:t>
              </a:r>
            </a:p>
          </p:txBody>
        </p:sp>
        <p:sp>
          <p:nvSpPr>
            <p:cNvPr id="11" name="Rectangle: Rounded Corners 459">
              <a:extLst>
                <a:ext uri="{FF2B5EF4-FFF2-40B4-BE49-F238E27FC236}">
                  <a16:creationId xmlns:a16="http://schemas.microsoft.com/office/drawing/2014/main" id="{7E37938F-2C7B-523E-F0F3-9364753E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9242592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72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b="1" kern="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Exit through the front door.</a:t>
              </a:r>
            </a:p>
          </p:txBody>
        </p:sp>
        <p:sp>
          <p:nvSpPr>
            <p:cNvPr id="124" name="Rectangle: Rounded Corners 459">
              <a:extLst>
                <a:ext uri="{FF2B5EF4-FFF2-40B4-BE49-F238E27FC236}">
                  <a16:creationId xmlns:a16="http://schemas.microsoft.com/office/drawing/2014/main" id="{F2ABA743-1E70-90DB-9DAD-8E663BE92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7565714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72000" rIns="36000" bIns="36000" anchor="ctr" anchorCtr="0" upright="1"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Check your fare.</a:t>
              </a:r>
            </a:p>
          </p:txBody>
        </p: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460361E7-0366-DEC8-3424-A572ECEDB70D}"/>
                </a:ext>
              </a:extLst>
            </p:cNvPr>
            <p:cNvGrpSpPr/>
            <p:nvPr/>
          </p:nvGrpSpPr>
          <p:grpSpPr>
            <a:xfrm>
              <a:off x="2765058" y="4486295"/>
              <a:ext cx="3733562" cy="960534"/>
              <a:chOff x="2688858" y="4439557"/>
              <a:chExt cx="2560188" cy="658660"/>
            </a:xfrm>
          </p:grpSpPr>
          <p:pic>
            <p:nvPicPr>
              <p:cNvPr id="64" name="Picture 2">
                <a:extLst>
                  <a:ext uri="{FF2B5EF4-FFF2-40B4-BE49-F238E27FC236}">
                    <a16:creationId xmlns:a16="http://schemas.microsoft.com/office/drawing/2014/main" id="{04B9052E-EFB8-AC4D-5972-B97884911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942" y="4466657"/>
                <a:ext cx="740104" cy="631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B112B67F-F554-4AD0-77C8-1E98D2713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62117"/>
              <a:stretch/>
            </p:blipFill>
            <p:spPr>
              <a:xfrm>
                <a:off x="2688858" y="4439557"/>
                <a:ext cx="1717279" cy="587544"/>
              </a:xfrm>
              <a:prstGeom prst="rect">
                <a:avLst/>
              </a:prstGeom>
            </p:spPr>
          </p:pic>
        </p:grp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0C2336C-79D0-4804-7CF7-EE097D8A5844}"/>
                </a:ext>
              </a:extLst>
            </p:cNvPr>
            <p:cNvSpPr txBox="1"/>
            <p:nvPr/>
          </p:nvSpPr>
          <p:spPr>
            <a:xfrm>
              <a:off x="2794856" y="5412010"/>
              <a:ext cx="2868525" cy="3847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ts val="1000"/>
                </a:lnSpc>
                <a:spcAft>
                  <a:spcPts val="120"/>
                </a:spcAft>
                <a:defRPr/>
              </a:pPr>
              <a:r>
                <a:rPr lang="en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Board from the </a:t>
              </a:r>
              <a:r>
                <a:rPr lang="en-US" altLang="ja-JP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rear</a:t>
              </a:r>
              <a:r>
                <a:rPr lang="ja-JP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door</a:t>
              </a:r>
              <a:r>
                <a:rPr lang="en" altLang="en-US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and exit from the front door. For safety, do not stand on the the yellow floor area.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37B7A49-F471-E430-CEC7-4AF34782883C}"/>
                </a:ext>
              </a:extLst>
            </p:cNvPr>
            <p:cNvSpPr txBox="1"/>
            <p:nvPr/>
          </p:nvSpPr>
          <p:spPr>
            <a:xfrm>
              <a:off x="4017225" y="6338272"/>
              <a:ext cx="2295029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en-US" altLang="ja-JP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When your stop is approaching, press the “request stop” button. Buttons are located in several places on the bus.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CEBFD37-93B8-4972-6FDE-654E348CAA82}"/>
                </a:ext>
              </a:extLst>
            </p:cNvPr>
            <p:cNvSpPr txBox="1"/>
            <p:nvPr/>
          </p:nvSpPr>
          <p:spPr>
            <a:xfrm>
              <a:off x="2765056" y="8828219"/>
              <a:ext cx="3733563" cy="3847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ts val="1000"/>
                </a:lnSpc>
                <a:spcAft>
                  <a:spcPts val="120"/>
                </a:spcAft>
                <a:defRPr/>
              </a:pPr>
              <a:r>
                <a:rPr lang="en-US" altLang="ja-JP" sz="11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Please check the fare on the display as shown. To pay, please insert cash into this machine or tap your IC card on the blue area.</a:t>
              </a:r>
            </a:p>
          </p:txBody>
        </p:sp>
        <p:sp>
          <p:nvSpPr>
            <p:cNvPr id="90" name="Rectangle: Rounded Corners 459">
              <a:extLst>
                <a:ext uri="{FF2B5EF4-FFF2-40B4-BE49-F238E27FC236}">
                  <a16:creationId xmlns:a16="http://schemas.microsoft.com/office/drawing/2014/main" id="{9FA6E31D-3AF6-851C-594F-7ACF2E7F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2330363"/>
              <a:ext cx="6228000" cy="213379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72000" rIns="36000" bIns="36000" anchor="ctr" anchorCtr="0" upright="1">
              <a:no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en-US" altLang="ja-JP" sz="1200" b="1" kern="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Check the payment methods.</a:t>
              </a:r>
            </a:p>
          </p:txBody>
        </p:sp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01E56D67-AC3C-F921-3560-FDC6940E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1613" y="2722994"/>
              <a:ext cx="1788247" cy="1161433"/>
            </a:xfrm>
            <a:prstGeom prst="rect">
              <a:avLst/>
            </a:prstGeom>
          </p:spPr>
        </p:pic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9FB6D57-1AA5-7D16-CFD8-D0F581E41C74}"/>
                </a:ext>
              </a:extLst>
            </p:cNvPr>
            <p:cNvSpPr txBox="1"/>
            <p:nvPr/>
          </p:nvSpPr>
          <p:spPr>
            <a:xfrm>
              <a:off x="4662116" y="2756197"/>
              <a:ext cx="1836554" cy="103874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ts val="1000"/>
                </a:lnSpc>
                <a:spcAft>
                  <a:spcPts val="120"/>
                </a:spcAft>
                <a:defRPr/>
              </a:pPr>
              <a:r>
                <a:rPr lang="en-US" altLang="ja-JP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You can use cash, these cards (IC cards and</a:t>
              </a:r>
            </a:p>
            <a:p>
              <a:pPr defTabSz="914400">
                <a:lnSpc>
                  <a:spcPts val="1000"/>
                </a:lnSpc>
                <a:spcAft>
                  <a:spcPts val="120"/>
                </a:spcAft>
                <a:defRPr/>
              </a:pPr>
              <a:r>
                <a:rPr lang="en-US" altLang="ja-JP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1-day passes), or a mobile IC card app.</a:t>
              </a:r>
              <a:br>
                <a:rPr lang="en-US" altLang="ja-JP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</a:br>
              <a:r>
                <a:rPr lang="en-US" altLang="ja-JP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Make sure your card or app has enough balance, and that you're using the correct app.</a:t>
              </a:r>
              <a:endPara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7" descr="降車ボタン">
              <a:extLst>
                <a:ext uri="{FF2B5EF4-FFF2-40B4-BE49-F238E27FC236}">
                  <a16:creationId xmlns:a16="http://schemas.microsoft.com/office/drawing/2014/main" id="{DE499A1E-CF30-A284-9C4F-1CBEE10822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0" t="13524" r="65000" b="44008"/>
            <a:stretch/>
          </p:blipFill>
          <p:spPr bwMode="auto">
            <a:xfrm>
              <a:off x="2828034" y="6304517"/>
              <a:ext cx="1143032" cy="113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E44C2623-2E25-6A95-4ADB-A8383366B58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772190" y="7818821"/>
              <a:ext cx="2634874" cy="985952"/>
              <a:chOff x="2769730" y="7891937"/>
              <a:chExt cx="1616465" cy="604870"/>
            </a:xfrm>
          </p:grpSpPr>
          <p:pic>
            <p:nvPicPr>
              <p:cNvPr id="60" name="Picture 4" descr="運賃表示機">
                <a:extLst>
                  <a:ext uri="{FF2B5EF4-FFF2-40B4-BE49-F238E27FC236}">
                    <a16:creationId xmlns:a16="http://schemas.microsoft.com/office/drawing/2014/main" id="{E4AD9098-DB0C-00CC-0BF3-91A6F8A78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730" y="7902876"/>
                <a:ext cx="1054806" cy="593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9">
                <a:extLst>
                  <a:ext uri="{FF2B5EF4-FFF2-40B4-BE49-F238E27FC236}">
                    <a16:creationId xmlns:a16="http://schemas.microsoft.com/office/drawing/2014/main" id="{783728DD-083F-8944-99C5-00256DA363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862" y="7891937"/>
                <a:ext cx="436333" cy="579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C4841D71-4545-F198-A02D-A461C0739D27}"/>
                </a:ext>
              </a:extLst>
            </p:cNvPr>
            <p:cNvCxnSpPr>
              <a:cxnSpLocks/>
            </p:cNvCxnSpPr>
            <p:nvPr/>
          </p:nvCxnSpPr>
          <p:spPr>
            <a:xfrm>
              <a:off x="501946" y="2547897"/>
              <a:ext cx="0" cy="1527583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9CAF801F-8F47-F10D-0D5B-3D99AA512151}"/>
                </a:ext>
              </a:extLst>
            </p:cNvPr>
            <p:cNvCxnSpPr>
              <a:cxnSpLocks/>
            </p:cNvCxnSpPr>
            <p:nvPr/>
          </p:nvCxnSpPr>
          <p:spPr>
            <a:xfrm>
              <a:off x="501946" y="4442300"/>
              <a:ext cx="0" cy="1368000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959FD8C6-A652-531D-3EAE-1064B3141E52}"/>
                </a:ext>
              </a:extLst>
            </p:cNvPr>
            <p:cNvCxnSpPr>
              <a:cxnSpLocks/>
            </p:cNvCxnSpPr>
            <p:nvPr/>
          </p:nvCxnSpPr>
          <p:spPr>
            <a:xfrm>
              <a:off x="501946" y="6186341"/>
              <a:ext cx="0" cy="1368000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A319A0F4-82D9-6684-B2FF-31717EA02FD6}"/>
                </a:ext>
              </a:extLst>
            </p:cNvPr>
            <p:cNvCxnSpPr>
              <a:cxnSpLocks/>
            </p:cNvCxnSpPr>
            <p:nvPr/>
          </p:nvCxnSpPr>
          <p:spPr>
            <a:xfrm>
              <a:off x="501946" y="7779093"/>
              <a:ext cx="0" cy="1440000"/>
            </a:xfrm>
            <a:prstGeom prst="straightConnector1">
              <a:avLst/>
            </a:prstGeom>
            <a:ln w="412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DADB6626-2913-E9AA-15D4-3527CA79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59164" y="909848"/>
              <a:ext cx="986223" cy="1158629"/>
            </a:xfrm>
            <a:prstGeom prst="rect">
              <a:avLst/>
            </a:prstGeom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6E00C87C-F2DD-95BD-C3CE-CCB1A964B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55935" y="787941"/>
              <a:ext cx="308733" cy="1355256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5120BDA-51E4-E346-F7E8-8442D80EE18F}"/>
                </a:ext>
              </a:extLst>
            </p:cNvPr>
            <p:cNvSpPr txBox="1"/>
            <p:nvPr/>
          </p:nvSpPr>
          <p:spPr>
            <a:xfrm>
              <a:off x="4957024" y="1338481"/>
              <a:ext cx="1517687" cy="32060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en-US" altLang="ja-JP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The timetable is listed </a:t>
              </a:r>
            </a:p>
            <a:p>
              <a:pPr defTabSz="914400">
                <a:spcAft>
                  <a:spcPts val="120"/>
                </a:spcAft>
                <a:defRPr/>
              </a:pPr>
              <a:r>
                <a:rPr lang="en-US" altLang="ja-JP" sz="1000" kern="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at the bus stop.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1FCCEE8-0D87-62D1-CC4A-39891065B00B}"/>
                </a:ext>
              </a:extLst>
            </p:cNvPr>
            <p:cNvSpPr/>
            <p:nvPr/>
          </p:nvSpPr>
          <p:spPr>
            <a:xfrm>
              <a:off x="2846022" y="1085735"/>
              <a:ext cx="340870" cy="78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200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241D31E-C196-12BF-692F-3F86586A6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146" y="4488397"/>
              <a:ext cx="1828095" cy="1278095"/>
            </a:xfrm>
            <a:prstGeom prst="rect">
              <a:avLst/>
            </a:prstGeom>
            <a:ln w="12700">
              <a:solidFill>
                <a:srgbClr val="2F5597"/>
              </a:solidFill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B06DBA-AE3D-3C3D-CF23-B04B8437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098" y="2649453"/>
              <a:ext cx="1906617" cy="1320603"/>
            </a:xfrm>
            <a:prstGeom prst="rect">
              <a:avLst/>
            </a:prstGeom>
            <a:ln w="12700">
              <a:solidFill>
                <a:srgbClr val="2F5597"/>
              </a:solidFill>
            </a:ln>
          </p:spPr>
        </p:pic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3787E8-3720-4203-D0DC-2BCFA6E8657E}"/>
                </a:ext>
              </a:extLst>
            </p:cNvPr>
            <p:cNvSpPr/>
            <p:nvPr/>
          </p:nvSpPr>
          <p:spPr>
            <a:xfrm>
              <a:off x="662919" y="622674"/>
              <a:ext cx="1642896" cy="16428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0DFBD747-0230-1813-1266-5F44ECE1E34F}"/>
                </a:ext>
              </a:extLst>
            </p:cNvPr>
            <p:cNvGrpSpPr/>
            <p:nvPr/>
          </p:nvGrpSpPr>
          <p:grpSpPr>
            <a:xfrm>
              <a:off x="511781" y="590999"/>
              <a:ext cx="1763374" cy="1739364"/>
              <a:chOff x="435580" y="767989"/>
              <a:chExt cx="1502625" cy="1482165"/>
            </a:xfrm>
          </p:grpSpPr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A1D44CA5-AC22-B4A3-8EAA-4F78D4403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80" y="767989"/>
                <a:ext cx="0" cy="1482165"/>
              </a:xfrm>
              <a:prstGeom prst="straightConnector1">
                <a:avLst/>
              </a:prstGeom>
              <a:ln w="412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116204A2-534D-92DF-F649-B71FB37CE27F}"/>
                  </a:ext>
                </a:extLst>
              </p:cNvPr>
              <p:cNvGrpSpPr/>
              <p:nvPr/>
            </p:nvGrpSpPr>
            <p:grpSpPr>
              <a:xfrm>
                <a:off x="585788" y="814388"/>
                <a:ext cx="1352417" cy="1367491"/>
                <a:chOff x="585788" y="814388"/>
                <a:chExt cx="1352417" cy="1367491"/>
              </a:xfrm>
            </p:grpSpPr>
            <p:pic>
              <p:nvPicPr>
                <p:cNvPr id="2" name="図 1" descr="ホワイトボード&#10;&#10;AI によって生成されたコンテンツは間違っている可能性があります。">
                  <a:extLst>
                    <a:ext uri="{FF2B5EF4-FFF2-40B4-BE49-F238E27FC236}">
                      <a16:creationId xmlns:a16="http://schemas.microsoft.com/office/drawing/2014/main" id="{A0D65B94-EE66-C656-53F2-A0D0E2E43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3" t="2299" r="3002" b="-1"/>
                <a:stretch/>
              </p:blipFill>
              <p:spPr>
                <a:xfrm>
                  <a:off x="585788" y="814388"/>
                  <a:ext cx="1331118" cy="954711"/>
                </a:xfrm>
                <a:prstGeom prst="rect">
                  <a:avLst/>
                </a:prstGeom>
                <a:solidFill>
                  <a:srgbClr val="CCECFF"/>
                </a:solidFill>
              </p:spPr>
            </p:pic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06B6F2AD-64AE-CCDD-F1AA-A66759D2770A}"/>
                    </a:ext>
                  </a:extLst>
                </p:cNvPr>
                <p:cNvSpPr/>
                <p:nvPr/>
              </p:nvSpPr>
              <p:spPr>
                <a:xfrm>
                  <a:off x="1181100" y="927274"/>
                  <a:ext cx="709611" cy="843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0" name="図 29">
                  <a:extLst>
                    <a:ext uri="{FF2B5EF4-FFF2-40B4-BE49-F238E27FC236}">
                      <a16:creationId xmlns:a16="http://schemas.microsoft.com/office/drawing/2014/main" id="{6969E947-335A-42FD-E34F-AC44DC848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94" t="1621" r="1"/>
                <a:stretch/>
              </p:blipFill>
              <p:spPr>
                <a:xfrm>
                  <a:off x="585788" y="1267479"/>
                  <a:ext cx="1352417" cy="914400"/>
                </a:xfrm>
                <a:prstGeom prst="rect">
                  <a:avLst/>
                </a:prstGeom>
                <a:ln w="12700">
                  <a:noFill/>
                </a:ln>
              </p:spPr>
            </p:pic>
          </p:grpSp>
        </p:grpSp>
        <p:sp>
          <p:nvSpPr>
            <p:cNvPr id="7" name="Rectangle: Rounded Corners 459">
              <a:extLst>
                <a:ext uri="{FF2B5EF4-FFF2-40B4-BE49-F238E27FC236}">
                  <a16:creationId xmlns:a16="http://schemas.microsoft.com/office/drawing/2014/main" id="{E592527E-5F48-E47E-406A-FCA8316FE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94" y="359839"/>
              <a:ext cx="6228000" cy="231161"/>
            </a:xfrm>
            <a:prstGeom prst="roundRect">
              <a:avLst>
                <a:gd name="adj" fmla="val 7102"/>
              </a:avLst>
            </a:prstGeom>
            <a:solidFill>
              <a:schemeClr val="accent5">
                <a:lumMod val="20000"/>
                <a:lumOff val="80000"/>
                <a:alpha val="84000"/>
              </a:schemeClr>
            </a:solidFill>
            <a:ln w="12700">
              <a:solidFill>
                <a:srgbClr val="2F5597"/>
              </a:solidFill>
              <a:miter lim="800000"/>
              <a:headEnd/>
              <a:tailEnd/>
            </a:ln>
          </p:spPr>
          <p:txBody>
            <a:bodyPr rot="0" vert="horz" wrap="square" lIns="36000" tIns="72000" rIns="36000" bIns="36000" anchor="ctr" anchorCtr="0" upright="1">
              <a:noAutofit/>
            </a:bodyPr>
            <a:lstStyle/>
            <a:p>
              <a:pPr defTabSz="914400">
                <a:spcAft>
                  <a:spcPts val="120"/>
                </a:spcAft>
                <a:defRPr/>
              </a:pPr>
              <a:r>
                <a:rPr lang="en-US" altLang="ja-JP" sz="1200" b="1" kern="0" spc="-5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Check the </a:t>
              </a:r>
              <a:r>
                <a:rPr lang="en-US" altLang="ja-JP" sz="1200" b="1" kern="0" spc="-50" dirty="0" err="1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route,boarding</a:t>
              </a:r>
              <a:r>
                <a:rPr lang="en-US" altLang="ja-JP" sz="1200" b="1" kern="0" spc="-5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point and </a:t>
              </a:r>
              <a:r>
                <a:rPr kumimoji="0" lang="en" altLang="en-US" sz="1200" b="1" i="0" u="none" strike="noStrike" kern="0" cap="none" spc="-5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timetable </a:t>
              </a:r>
              <a:r>
                <a:rPr lang="en-US" altLang="ja-JP" sz="1200" b="1" kern="0" spc="-50" dirty="0">
                  <a:solidFill>
                    <a:srgbClr val="2F55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for your destination at the bus stop.</a:t>
              </a:r>
            </a:p>
          </p:txBody>
        </p:sp>
      </p:grpSp>
      <p:sp>
        <p:nvSpPr>
          <p:cNvPr id="71" name="Rectangle: Rounded Corners 459">
            <a:extLst>
              <a:ext uri="{FF2B5EF4-FFF2-40B4-BE49-F238E27FC236}">
                <a16:creationId xmlns:a16="http://schemas.microsoft.com/office/drawing/2014/main" id="{E7F2870D-77FC-9EA3-F11D-A712F8B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-408228"/>
            <a:ext cx="6228000" cy="231161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バス停で目的地へ行く路線・系統・ダイヤを確認</a:t>
            </a:r>
          </a:p>
        </p:txBody>
      </p:sp>
    </p:spTree>
    <p:extLst>
      <p:ext uri="{BB962C8B-B14F-4D97-AF65-F5344CB8AC3E}">
        <p14:creationId xmlns:p14="http://schemas.microsoft.com/office/powerpoint/2010/main" val="406197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図 90">
            <a:extLst>
              <a:ext uri="{FF2B5EF4-FFF2-40B4-BE49-F238E27FC236}">
                <a16:creationId xmlns:a16="http://schemas.microsoft.com/office/drawing/2014/main" id="{C131E79E-E436-FE48-F850-E42E0EC7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631879" y="1989068"/>
            <a:ext cx="10142678" cy="61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376</Words>
  <PresentationFormat>A4 210 x 297 mm</PresentationFormat>
  <Paragraphs>33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