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9" r:id="rId2"/>
    <p:sldId id="256" r:id="rId3"/>
  </p:sldIdLst>
  <p:sldSz cx="9144000" cy="6858000" type="screen4x3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5FFFF"/>
    <a:srgbClr val="A9F3F5"/>
    <a:srgbClr val="FF9900"/>
    <a:srgbClr val="FFFF00"/>
    <a:srgbClr val="FF0000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132" autoAdjust="0"/>
    <p:restoredTop sz="94652" autoAdjust="0"/>
  </p:normalViewPr>
  <p:slideViewPr>
    <p:cSldViewPr>
      <p:cViewPr varScale="1">
        <p:scale>
          <a:sx n="61" d="100"/>
          <a:sy n="61" d="100"/>
        </p:scale>
        <p:origin x="1764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9413" cy="495300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r">
              <a:defRPr sz="1200"/>
            </a:lvl1pPr>
          </a:lstStyle>
          <a:p>
            <a:fld id="{28DDE30B-81E8-4C33-8710-1D8BB775F862}" type="datetimeFigureOut">
              <a:rPr kumimoji="1" lang="ja-JP" altLang="en-US" smtClean="0"/>
              <a:t>2024/2/14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1233488"/>
            <a:ext cx="44370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6" tIns="45713" rIns="91426" bIns="4571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1" y="4748214"/>
            <a:ext cx="5389563" cy="3884612"/>
          </a:xfrm>
          <a:prstGeom prst="rect">
            <a:avLst/>
          </a:prstGeom>
        </p:spPr>
        <p:txBody>
          <a:bodyPr vert="horz" lIns="91426" tIns="45713" rIns="91426" bIns="45713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371013"/>
            <a:ext cx="2919413" cy="495300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r">
              <a:defRPr sz="1200"/>
            </a:lvl1pPr>
          </a:lstStyle>
          <a:p>
            <a:fld id="{79EABC09-EEA3-4B58-AD93-F9FBBEB811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1259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EABC09-EEA3-4B58-AD93-F9FBBEB81135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28057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0B8006-41EC-48BF-9131-7BAA229F024F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EDD1BB-6BC7-42EC-8CE8-EDD344351B85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FDAFC1-C5B6-4274-B7AD-DC33D99EC694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7A919C-77BF-4CBB-91DE-145DD4021615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571F3F-167A-489B-B1FC-FE1D88A63198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64FD34-BF6F-4800-9CDB-06F0F06A2E08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B29EC1-E7A9-437A-9CBB-E4C47D9C73FD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7D27D2-4DA8-4CCE-A588-BE0BB9CACBC9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84CD58-8593-407D-A0DC-7EB156AB8B00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5A9CCC-7137-4B8A-B75E-2DAC41C7994F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2F6FBE-80FC-40F5-9CD8-F7436CF5EB31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ＭＳ Ｐゴシック" pitchFamily="50" charset="-128"/>
              </a:defRPr>
            </a:lvl1pPr>
          </a:lstStyle>
          <a:p>
            <a:pPr>
              <a:defRPr/>
            </a:pPr>
            <a:fld id="{0E4046F7-ED4E-42C6-981C-2993D47C96F9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title"/>
          </p:nvPr>
        </p:nvSpPr>
        <p:spPr>
          <a:xfrm>
            <a:off x="755576" y="188913"/>
            <a:ext cx="8064573" cy="693737"/>
          </a:xfrm>
        </p:spPr>
        <p:txBody>
          <a:bodyPr/>
          <a:lstStyle/>
          <a:p>
            <a:pPr algn="l" eaLnBrk="1" hangingPunct="1"/>
            <a:r>
              <a:rPr lang="en-US" altLang="ja-JP" sz="1800" b="1" dirty="0">
                <a:solidFill>
                  <a:schemeClr val="tx1"/>
                </a:solidFill>
              </a:rPr>
              <a:t>Campaign for the Prevention of Accidents in Japanese Waters for Passing through a Narrow Channel or Traffic Congested Waters </a:t>
            </a:r>
            <a:r>
              <a:rPr lang="en-US" altLang="ja-JP" sz="1600" b="1" dirty="0">
                <a:solidFill>
                  <a:schemeClr val="tx1"/>
                </a:solidFill>
              </a:rPr>
              <a:t>(since April 1st, 2008)</a:t>
            </a:r>
          </a:p>
        </p:txBody>
      </p:sp>
      <p:sp>
        <p:nvSpPr>
          <p:cNvPr id="2051" name="Rectangle 9"/>
          <p:cNvSpPr>
            <a:spLocks noChangeArrowheads="1"/>
          </p:cNvSpPr>
          <p:nvPr/>
        </p:nvSpPr>
        <p:spPr bwMode="auto">
          <a:xfrm>
            <a:off x="611634" y="878522"/>
            <a:ext cx="381635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ja-JP" altLang="en-US" sz="1600" b="1" dirty="0"/>
              <a:t>　　</a:t>
            </a:r>
            <a:r>
              <a:rPr lang="en-US" altLang="ja-JP" sz="1600" b="1" dirty="0"/>
              <a:t>On 5th March 2008, a very serious accident occurred in Akashi </a:t>
            </a:r>
            <a:r>
              <a:rPr lang="en-US" altLang="ja-JP" sz="1600" b="1" dirty="0" err="1"/>
              <a:t>Kaikyo</a:t>
            </a:r>
            <a:r>
              <a:rPr lang="en-US" altLang="ja-JP" sz="1600" b="1" dirty="0"/>
              <a:t> where three vessels collided, resulting in one sunken ship, three dead Philippine crewmen and one missing.  </a:t>
            </a:r>
            <a:endParaRPr lang="ja-JP" altLang="ja-JP" sz="1600" b="1" dirty="0"/>
          </a:p>
          <a:p>
            <a:r>
              <a:rPr lang="en-US" altLang="ja-JP" sz="1600" b="1" dirty="0"/>
              <a:t>  </a:t>
            </a:r>
            <a:r>
              <a:rPr lang="ja-JP" altLang="en-US" sz="1600" b="1" dirty="0"/>
              <a:t>　</a:t>
            </a:r>
            <a:r>
              <a:rPr lang="en-US" altLang="ja-JP" sz="1600" b="1" dirty="0"/>
              <a:t>There is a high collision risk in Akashi </a:t>
            </a:r>
            <a:r>
              <a:rPr lang="en-US" altLang="ja-JP" sz="1600" b="1" dirty="0" err="1"/>
              <a:t>Kaikyo</a:t>
            </a:r>
            <a:r>
              <a:rPr lang="en-US" altLang="ja-JP" sz="1600" b="1" dirty="0"/>
              <a:t> which is a strategic point of maritime transportation system as well as one of Japan’s busiest area of inland sea with fast tidal current and more </a:t>
            </a:r>
            <a:r>
              <a:rPr lang="en-US" altLang="ja-JP" sz="1600" b="1"/>
              <a:t>than 800 </a:t>
            </a:r>
            <a:r>
              <a:rPr lang="en-US" altLang="ja-JP" sz="1600" b="1" dirty="0"/>
              <a:t>vessels passing in a day, because of linking major cities in western Japan with the Pacific Ocean.  </a:t>
            </a:r>
            <a:endParaRPr lang="ja-JP" altLang="ja-JP" sz="1600" b="1" dirty="0"/>
          </a:p>
          <a:p>
            <a:r>
              <a:rPr lang="en-US" altLang="ja-JP" sz="1600" b="1" dirty="0"/>
              <a:t>  </a:t>
            </a:r>
            <a:r>
              <a:rPr lang="ja-JP" altLang="en-US" sz="1600" b="1" dirty="0"/>
              <a:t>　</a:t>
            </a:r>
            <a:r>
              <a:rPr lang="en-US" altLang="ja-JP" sz="1600" b="1" dirty="0"/>
              <a:t>For navigational safety to pass through such a narrow channel or seaborne traffic congested area as Akashi </a:t>
            </a:r>
            <a:r>
              <a:rPr lang="en-US" altLang="ja-JP" sz="1600" b="1" dirty="0" err="1"/>
              <a:t>Kaikyo</a:t>
            </a:r>
            <a:r>
              <a:rPr lang="en-US" altLang="ja-JP" sz="1600" b="1" dirty="0"/>
              <a:t> in Japanese waters, please check the following items in order to prevent the serious accident by collision mentioned above. </a:t>
            </a:r>
          </a:p>
        </p:txBody>
      </p:sp>
      <p:sp>
        <p:nvSpPr>
          <p:cNvPr id="7179" name="Document"/>
          <p:cNvSpPr>
            <a:spLocks noEditPoints="1" noChangeArrowheads="1"/>
          </p:cNvSpPr>
          <p:nvPr/>
        </p:nvSpPr>
        <p:spPr bwMode="auto">
          <a:xfrm flipH="1">
            <a:off x="4581963" y="982203"/>
            <a:ext cx="4392488" cy="4968903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5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r>
              <a:rPr lang="ja-JP" altLang="ja-JP" sz="1600" b="1" dirty="0"/>
              <a:t>□</a:t>
            </a:r>
            <a:r>
              <a:rPr lang="en-US" altLang="ja-JP" sz="1600" b="1" dirty="0"/>
              <a:t>Is your lookout properly directed to </a:t>
            </a:r>
          </a:p>
          <a:p>
            <a:r>
              <a:rPr lang="en-US" altLang="ja-JP" sz="1600" b="1" dirty="0"/>
              <a:t>    know what to look and listen for ?</a:t>
            </a:r>
            <a:endParaRPr lang="ja-JP" altLang="ja-JP" sz="1600" b="1" dirty="0"/>
          </a:p>
          <a:p>
            <a:r>
              <a:rPr lang="ja-JP" altLang="ja-JP" sz="1600" b="1" dirty="0"/>
              <a:t>□</a:t>
            </a:r>
            <a:r>
              <a:rPr lang="en-US" altLang="ja-JP" sz="1600" b="1" dirty="0"/>
              <a:t>Does the captain command all the time </a:t>
            </a:r>
          </a:p>
          <a:p>
            <a:r>
              <a:rPr lang="en-US" altLang="ja-JP" sz="1600" b="1" dirty="0"/>
              <a:t>    on the bridge?</a:t>
            </a:r>
            <a:endParaRPr lang="ja-JP" altLang="ja-JP" sz="1600" b="1" dirty="0"/>
          </a:p>
          <a:p>
            <a:r>
              <a:rPr lang="ja-JP" altLang="ja-JP" sz="1600" b="1" dirty="0"/>
              <a:t>□</a:t>
            </a:r>
            <a:r>
              <a:rPr lang="en-US" altLang="ja-JP" sz="1600" b="1" dirty="0"/>
              <a:t>Can you change over from Autopilot to </a:t>
            </a:r>
          </a:p>
          <a:p>
            <a:r>
              <a:rPr lang="en-US" altLang="ja-JP" sz="1600" b="1" dirty="0"/>
              <a:t>    manual steering immediately?</a:t>
            </a:r>
            <a:endParaRPr lang="ja-JP" altLang="ja-JP" sz="1600" b="1" dirty="0"/>
          </a:p>
          <a:p>
            <a:r>
              <a:rPr lang="ja-JP" altLang="ja-JP" sz="1600" b="1" dirty="0"/>
              <a:t>□</a:t>
            </a:r>
            <a:r>
              <a:rPr lang="en-US" altLang="ja-JP" sz="1600" b="1" dirty="0"/>
              <a:t>Do you always pay attention to the </a:t>
            </a:r>
          </a:p>
          <a:p>
            <a:r>
              <a:rPr lang="en-US" altLang="ja-JP" sz="1600" b="1" dirty="0"/>
              <a:t>    information of </a:t>
            </a:r>
            <a:r>
              <a:rPr lang="en-US" altLang="ja-JP" sz="1600" b="1" dirty="0" err="1"/>
              <a:t>Navtex</a:t>
            </a:r>
            <a:r>
              <a:rPr lang="en-US" altLang="ja-JP" sz="1600" b="1" dirty="0"/>
              <a:t> and VHF radio?</a:t>
            </a:r>
            <a:endParaRPr lang="ja-JP" altLang="ja-JP" sz="1600" b="1" dirty="0"/>
          </a:p>
          <a:p>
            <a:r>
              <a:rPr lang="ja-JP" altLang="ja-JP" sz="1600" b="1" dirty="0"/>
              <a:t>□</a:t>
            </a:r>
            <a:r>
              <a:rPr lang="en-US" altLang="ja-JP" sz="1600" b="1" dirty="0"/>
              <a:t>Do you keep a careful watch on VHF </a:t>
            </a:r>
          </a:p>
          <a:p>
            <a:r>
              <a:rPr lang="en-US" altLang="ja-JP" sz="1600" b="1" dirty="0"/>
              <a:t>    CH16 to obtain necessary information on  </a:t>
            </a:r>
          </a:p>
          <a:p>
            <a:r>
              <a:rPr lang="en-US" altLang="ja-JP" sz="1600" b="1" dirty="0"/>
              <a:t>    safe navigation?</a:t>
            </a:r>
            <a:endParaRPr lang="ja-JP" altLang="ja-JP" sz="1600" b="1" dirty="0"/>
          </a:p>
          <a:p>
            <a:r>
              <a:rPr lang="ja-JP" altLang="ja-JP" sz="1600" b="1" dirty="0"/>
              <a:t>□</a:t>
            </a:r>
            <a:r>
              <a:rPr lang="en-US" altLang="ja-JP" sz="1600" b="1" dirty="0"/>
              <a:t>Are you aware of Navigation Rule of </a:t>
            </a:r>
          </a:p>
          <a:p>
            <a:r>
              <a:rPr lang="en-US" altLang="ja-JP" sz="1600" b="1" dirty="0"/>
              <a:t>    Akashi </a:t>
            </a:r>
            <a:r>
              <a:rPr lang="en-US" altLang="ja-JP" sz="1600" b="1" dirty="0" err="1"/>
              <a:t>Kaikyo</a:t>
            </a:r>
            <a:r>
              <a:rPr lang="en-US" altLang="ja-JP" sz="1600" b="1" dirty="0"/>
              <a:t>?</a:t>
            </a:r>
            <a:endParaRPr lang="ja-JP" altLang="ja-JP" sz="1600" b="1" dirty="0"/>
          </a:p>
          <a:p>
            <a:r>
              <a:rPr lang="ja-JP" altLang="ja-JP" sz="1600" b="1" dirty="0"/>
              <a:t>□</a:t>
            </a:r>
            <a:r>
              <a:rPr lang="en-US" altLang="ja-JP" sz="1600" b="1" dirty="0"/>
              <a:t>Do you secure all the information which </a:t>
            </a:r>
          </a:p>
          <a:p>
            <a:r>
              <a:rPr lang="en-US" altLang="ja-JP" sz="1600" b="1" dirty="0"/>
              <a:t>    receive from your local agents?</a:t>
            </a:r>
            <a:endParaRPr lang="ja-JP" altLang="ja-JP" sz="1600" b="1" dirty="0"/>
          </a:p>
          <a:p>
            <a:r>
              <a:rPr lang="ja-JP" altLang="ja-JP" sz="1600" b="1" dirty="0"/>
              <a:t>□</a:t>
            </a:r>
            <a:r>
              <a:rPr lang="en-US" altLang="ja-JP" sz="1600" b="1" dirty="0"/>
              <a:t>Do you check the information </a:t>
            </a:r>
          </a:p>
          <a:p>
            <a:r>
              <a:rPr lang="en-US" altLang="ja-JP" sz="1600" b="1" dirty="0"/>
              <a:t>    transmitted by AIS, not only </a:t>
            </a:r>
          </a:p>
          <a:p>
            <a:r>
              <a:rPr lang="en-US" altLang="ja-JP" sz="1600" b="1" dirty="0"/>
              <a:t>    from some other ships but also</a:t>
            </a:r>
          </a:p>
          <a:p>
            <a:r>
              <a:rPr lang="en-US" altLang="ja-JP" sz="1600" b="1" dirty="0"/>
              <a:t>    from your ship?</a:t>
            </a:r>
            <a:endParaRPr lang="ja-JP" altLang="ja-JP" sz="1600" b="1" dirty="0"/>
          </a:p>
        </p:txBody>
      </p:sp>
      <p:sp>
        <p:nvSpPr>
          <p:cNvPr id="2054" name="Text Box 13"/>
          <p:cNvSpPr txBox="1">
            <a:spLocks noChangeArrowheads="1"/>
          </p:cNvSpPr>
          <p:nvPr/>
        </p:nvSpPr>
        <p:spPr bwMode="auto">
          <a:xfrm>
            <a:off x="598690" y="6050659"/>
            <a:ext cx="8172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1600" b="1" dirty="0"/>
              <a:t>Created by </a:t>
            </a:r>
            <a:r>
              <a:rPr lang="ja-JP" altLang="en-US" sz="1600" b="1" dirty="0"/>
              <a:t>：</a:t>
            </a:r>
            <a:endParaRPr lang="en-US" altLang="ja-JP" sz="1600" b="1" dirty="0"/>
          </a:p>
          <a:p>
            <a:r>
              <a:rPr lang="en-US" altLang="ja-JP" sz="1600" b="1" dirty="0"/>
              <a:t>Kobe District Transport Bureau, Ministry of Land, Infrastructure, Transport and Tourism</a:t>
            </a:r>
            <a:r>
              <a:rPr lang="ja-JP" altLang="en-US" sz="1500" b="1" dirty="0"/>
              <a:t>　</a:t>
            </a:r>
            <a:endParaRPr lang="en-US" altLang="ja-JP" sz="1500" dirty="0"/>
          </a:p>
        </p:txBody>
      </p:sp>
      <p:sp>
        <p:nvSpPr>
          <p:cNvPr id="2" name="正方形/長方形 1"/>
          <p:cNvSpPr/>
          <p:nvPr/>
        </p:nvSpPr>
        <p:spPr>
          <a:xfrm>
            <a:off x="7668344" y="6597352"/>
            <a:ext cx="1306107" cy="1440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800" dirty="0"/>
              <a:t>Feb</a:t>
            </a:r>
            <a:r>
              <a:rPr lang="ja-JP" altLang="en-US" sz="800" dirty="0"/>
              <a:t>．</a:t>
            </a:r>
            <a:r>
              <a:rPr lang="en-US" altLang="ja-JP" sz="800" dirty="0"/>
              <a:t>202</a:t>
            </a:r>
            <a:r>
              <a:rPr lang="ja-JP" altLang="en-US" sz="800" dirty="0"/>
              <a:t>４</a:t>
            </a:r>
            <a:endParaRPr kumimoji="1" lang="ja-JP" altLang="en-US" sz="800" dirty="0"/>
          </a:p>
        </p:txBody>
      </p:sp>
    </p:spTree>
    <p:extLst>
      <p:ext uri="{BB962C8B-B14F-4D97-AF65-F5344CB8AC3E}">
        <p14:creationId xmlns:p14="http://schemas.microsoft.com/office/powerpoint/2010/main" val="1999365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6"/>
          <p:cNvSpPr>
            <a:spLocks/>
          </p:cNvSpPr>
          <p:nvPr/>
        </p:nvSpPr>
        <p:spPr bwMode="auto">
          <a:xfrm>
            <a:off x="1187450" y="4056063"/>
            <a:ext cx="3816350" cy="2470150"/>
          </a:xfrm>
          <a:custGeom>
            <a:avLst/>
            <a:gdLst>
              <a:gd name="T0" fmla="*/ 0 w 2404"/>
              <a:gd name="T1" fmla="*/ 2147483647 h 1556"/>
              <a:gd name="T2" fmla="*/ 2147483647 w 2404"/>
              <a:gd name="T3" fmla="*/ 2147483647 h 1556"/>
              <a:gd name="T4" fmla="*/ 2147483647 w 2404"/>
              <a:gd name="T5" fmla="*/ 2147483647 h 1556"/>
              <a:gd name="T6" fmla="*/ 2147483647 w 2404"/>
              <a:gd name="T7" fmla="*/ 0 h 1556"/>
              <a:gd name="T8" fmla="*/ 2147483647 w 2404"/>
              <a:gd name="T9" fmla="*/ 2147483647 h 1556"/>
              <a:gd name="T10" fmla="*/ 2147483647 w 2404"/>
              <a:gd name="T11" fmla="*/ 2147483647 h 155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404"/>
              <a:gd name="T19" fmla="*/ 0 h 1556"/>
              <a:gd name="T20" fmla="*/ 2404 w 2404"/>
              <a:gd name="T21" fmla="*/ 1556 h 155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404" h="1556">
                <a:moveTo>
                  <a:pt x="0" y="1555"/>
                </a:moveTo>
                <a:lnTo>
                  <a:pt x="761" y="439"/>
                </a:lnTo>
                <a:lnTo>
                  <a:pt x="1231" y="114"/>
                </a:lnTo>
                <a:lnTo>
                  <a:pt x="1653" y="0"/>
                </a:lnTo>
                <a:lnTo>
                  <a:pt x="2221" y="706"/>
                </a:lnTo>
                <a:lnTo>
                  <a:pt x="2404" y="1556"/>
                </a:lnTo>
              </a:path>
            </a:pathLst>
          </a:custGeom>
          <a:noFill/>
          <a:ln w="38100" cmpd="sng">
            <a:solidFill>
              <a:srgbClr val="008000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ja-JP" altLang="en-US" dirty="0"/>
          </a:p>
        </p:txBody>
      </p:sp>
      <p:sp>
        <p:nvSpPr>
          <p:cNvPr id="3075" name="Freeform 9"/>
          <p:cNvSpPr>
            <a:spLocks/>
          </p:cNvSpPr>
          <p:nvPr/>
        </p:nvSpPr>
        <p:spPr bwMode="auto">
          <a:xfrm>
            <a:off x="2730500" y="3579813"/>
            <a:ext cx="3281363" cy="1362075"/>
          </a:xfrm>
          <a:custGeom>
            <a:avLst/>
            <a:gdLst>
              <a:gd name="T0" fmla="*/ 0 w 2067"/>
              <a:gd name="T1" fmla="*/ 2147483647 h 858"/>
              <a:gd name="T2" fmla="*/ 2147483647 w 2067"/>
              <a:gd name="T3" fmla="*/ 0 h 858"/>
              <a:gd name="T4" fmla="*/ 2147483647 w 2067"/>
              <a:gd name="T5" fmla="*/ 2147483647 h 858"/>
              <a:gd name="T6" fmla="*/ 0 60000 65536"/>
              <a:gd name="T7" fmla="*/ 0 60000 65536"/>
              <a:gd name="T8" fmla="*/ 0 60000 65536"/>
              <a:gd name="T9" fmla="*/ 0 w 2067"/>
              <a:gd name="T10" fmla="*/ 0 h 858"/>
              <a:gd name="T11" fmla="*/ 2067 w 2067"/>
              <a:gd name="T12" fmla="*/ 858 h 85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67" h="858">
                <a:moveTo>
                  <a:pt x="0" y="33"/>
                </a:moveTo>
                <a:lnTo>
                  <a:pt x="754" y="0"/>
                </a:lnTo>
                <a:lnTo>
                  <a:pt x="2067" y="858"/>
                </a:lnTo>
              </a:path>
            </a:pathLst>
          </a:custGeom>
          <a:noFill/>
          <a:ln w="9525" cap="flat">
            <a:solidFill>
              <a:schemeClr val="tx1"/>
            </a:solidFill>
            <a:prstDash val="dashDot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ja-JP" altLang="en-US" dirty="0"/>
          </a:p>
        </p:txBody>
      </p:sp>
      <p:sp>
        <p:nvSpPr>
          <p:cNvPr id="3076" name="Freeform 8"/>
          <p:cNvSpPr>
            <a:spLocks/>
          </p:cNvSpPr>
          <p:nvPr/>
        </p:nvSpPr>
        <p:spPr bwMode="auto">
          <a:xfrm>
            <a:off x="2484438" y="3090863"/>
            <a:ext cx="3816350" cy="1417637"/>
          </a:xfrm>
          <a:custGeom>
            <a:avLst/>
            <a:gdLst>
              <a:gd name="T0" fmla="*/ 0 w 2404"/>
              <a:gd name="T1" fmla="*/ 2147483647 h 893"/>
              <a:gd name="T2" fmla="*/ 2147483647 w 2404"/>
              <a:gd name="T3" fmla="*/ 0 h 893"/>
              <a:gd name="T4" fmla="*/ 2147483647 w 2404"/>
              <a:gd name="T5" fmla="*/ 2147483647 h 893"/>
              <a:gd name="T6" fmla="*/ 0 60000 65536"/>
              <a:gd name="T7" fmla="*/ 0 60000 65536"/>
              <a:gd name="T8" fmla="*/ 0 60000 65536"/>
              <a:gd name="T9" fmla="*/ 0 w 2404"/>
              <a:gd name="T10" fmla="*/ 0 h 893"/>
              <a:gd name="T11" fmla="*/ 2404 w 2404"/>
              <a:gd name="T12" fmla="*/ 893 h 8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4" h="893">
                <a:moveTo>
                  <a:pt x="0" y="77"/>
                </a:moveTo>
                <a:lnTo>
                  <a:pt x="974" y="0"/>
                </a:lnTo>
                <a:lnTo>
                  <a:pt x="2404" y="893"/>
                </a:lnTo>
              </a:path>
            </a:pathLst>
          </a:custGeom>
          <a:noFill/>
          <a:ln w="9525" cap="flat">
            <a:solidFill>
              <a:schemeClr val="tx1"/>
            </a:solidFill>
            <a:prstDash val="dashDot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ja-JP" altLang="en-US" dirty="0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684213" y="549275"/>
            <a:ext cx="8459787" cy="2360613"/>
          </a:xfrm>
          <a:custGeom>
            <a:avLst/>
            <a:gdLst>
              <a:gd name="T0" fmla="*/ 0 w 5329"/>
              <a:gd name="T1" fmla="*/ 0 h 1487"/>
              <a:gd name="T2" fmla="*/ 2147483647 w 5329"/>
              <a:gd name="T3" fmla="*/ 2147483647 h 1487"/>
              <a:gd name="T4" fmla="*/ 2147483647 w 5329"/>
              <a:gd name="T5" fmla="*/ 2147483647 h 1487"/>
              <a:gd name="T6" fmla="*/ 2147483647 w 5329"/>
              <a:gd name="T7" fmla="*/ 2147483647 h 1487"/>
              <a:gd name="T8" fmla="*/ 2147483647 w 5329"/>
              <a:gd name="T9" fmla="*/ 2147483647 h 1487"/>
              <a:gd name="T10" fmla="*/ 2147483647 w 5329"/>
              <a:gd name="T11" fmla="*/ 2147483647 h 1487"/>
              <a:gd name="T12" fmla="*/ 2147483647 w 5329"/>
              <a:gd name="T13" fmla="*/ 2147483647 h 148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5329"/>
              <a:gd name="T22" fmla="*/ 0 h 1487"/>
              <a:gd name="T23" fmla="*/ 5329 w 5329"/>
              <a:gd name="T24" fmla="*/ 1487 h 1487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5329" h="1487">
                <a:moveTo>
                  <a:pt x="0" y="0"/>
                </a:moveTo>
                <a:lnTo>
                  <a:pt x="461" y="424"/>
                </a:lnTo>
                <a:lnTo>
                  <a:pt x="1151" y="855"/>
                </a:lnTo>
                <a:lnTo>
                  <a:pt x="2295" y="798"/>
                </a:lnTo>
                <a:lnTo>
                  <a:pt x="3325" y="1487"/>
                </a:lnTo>
                <a:lnTo>
                  <a:pt x="4339" y="1423"/>
                </a:lnTo>
                <a:lnTo>
                  <a:pt x="5329" y="953"/>
                </a:lnTo>
              </a:path>
            </a:pathLst>
          </a:custGeom>
          <a:noFill/>
          <a:ln w="38100" cmpd="sng">
            <a:solidFill>
              <a:srgbClr val="008000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ja-JP" altLang="en-US" dirty="0"/>
          </a:p>
        </p:txBody>
      </p:sp>
      <p:sp>
        <p:nvSpPr>
          <p:cNvPr id="3078" name="Freeform 7"/>
          <p:cNvSpPr>
            <a:spLocks/>
          </p:cNvSpPr>
          <p:nvPr/>
        </p:nvSpPr>
        <p:spPr bwMode="auto">
          <a:xfrm>
            <a:off x="2341563" y="2614613"/>
            <a:ext cx="4175125" cy="1535112"/>
          </a:xfrm>
          <a:custGeom>
            <a:avLst/>
            <a:gdLst>
              <a:gd name="T0" fmla="*/ 0 w 2631"/>
              <a:gd name="T1" fmla="*/ 2147483647 h 967"/>
              <a:gd name="T2" fmla="*/ 2147483647 w 2631"/>
              <a:gd name="T3" fmla="*/ 0 h 967"/>
              <a:gd name="T4" fmla="*/ 2147483647 w 2631"/>
              <a:gd name="T5" fmla="*/ 2147483647 h 967"/>
              <a:gd name="T6" fmla="*/ 0 60000 65536"/>
              <a:gd name="T7" fmla="*/ 0 60000 65536"/>
              <a:gd name="T8" fmla="*/ 0 60000 65536"/>
              <a:gd name="T9" fmla="*/ 0 w 2631"/>
              <a:gd name="T10" fmla="*/ 0 h 967"/>
              <a:gd name="T11" fmla="*/ 2631 w 2631"/>
              <a:gd name="T12" fmla="*/ 967 h 96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631" h="967">
                <a:moveTo>
                  <a:pt x="0" y="59"/>
                </a:moveTo>
                <a:lnTo>
                  <a:pt x="1179" y="0"/>
                </a:lnTo>
                <a:lnTo>
                  <a:pt x="2631" y="967"/>
                </a:lnTo>
              </a:path>
            </a:pathLst>
          </a:custGeom>
          <a:noFill/>
          <a:ln w="9525" cap="flat">
            <a:solidFill>
              <a:schemeClr val="tx1"/>
            </a:solidFill>
            <a:prstDash val="dashDot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ja-JP" altLang="en-US" dirty="0"/>
          </a:p>
        </p:txBody>
      </p:sp>
      <p:sp>
        <p:nvSpPr>
          <p:cNvPr id="3079" name="Line 10"/>
          <p:cNvSpPr>
            <a:spLocks noChangeShapeType="1"/>
          </p:cNvSpPr>
          <p:nvPr/>
        </p:nvSpPr>
        <p:spPr bwMode="auto">
          <a:xfrm flipH="1" flipV="1">
            <a:off x="5651500" y="3860800"/>
            <a:ext cx="360363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 dirty="0"/>
          </a:p>
        </p:txBody>
      </p:sp>
      <p:sp>
        <p:nvSpPr>
          <p:cNvPr id="3080" name="Line 11"/>
          <p:cNvSpPr>
            <a:spLocks noChangeShapeType="1"/>
          </p:cNvSpPr>
          <p:nvPr/>
        </p:nvSpPr>
        <p:spPr bwMode="auto">
          <a:xfrm flipH="1">
            <a:off x="2773363" y="2924175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 dirty="0"/>
          </a:p>
        </p:txBody>
      </p:sp>
      <p:sp>
        <p:nvSpPr>
          <p:cNvPr id="3081" name="Line 12"/>
          <p:cNvSpPr>
            <a:spLocks noChangeShapeType="1"/>
          </p:cNvSpPr>
          <p:nvPr/>
        </p:nvSpPr>
        <p:spPr bwMode="auto">
          <a:xfrm>
            <a:off x="3995738" y="3429000"/>
            <a:ext cx="360362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 dirty="0"/>
          </a:p>
        </p:txBody>
      </p:sp>
      <p:sp>
        <p:nvSpPr>
          <p:cNvPr id="3082" name="Line 14"/>
          <p:cNvSpPr>
            <a:spLocks noChangeShapeType="1"/>
          </p:cNvSpPr>
          <p:nvPr/>
        </p:nvSpPr>
        <p:spPr bwMode="auto">
          <a:xfrm flipH="1">
            <a:off x="4140200" y="2420938"/>
            <a:ext cx="1441450" cy="2089150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 dirty="0"/>
          </a:p>
        </p:txBody>
      </p:sp>
      <p:sp>
        <p:nvSpPr>
          <p:cNvPr id="3083" name="Line 16"/>
          <p:cNvSpPr>
            <a:spLocks noChangeShapeType="1"/>
          </p:cNvSpPr>
          <p:nvPr/>
        </p:nvSpPr>
        <p:spPr bwMode="auto">
          <a:xfrm flipV="1">
            <a:off x="4356100" y="3789363"/>
            <a:ext cx="0" cy="360362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 dirty="0"/>
          </a:p>
        </p:txBody>
      </p:sp>
      <p:sp>
        <p:nvSpPr>
          <p:cNvPr id="3084" name="Freeform 18"/>
          <p:cNvSpPr>
            <a:spLocks/>
          </p:cNvSpPr>
          <p:nvPr/>
        </p:nvSpPr>
        <p:spPr bwMode="auto">
          <a:xfrm>
            <a:off x="4140200" y="2492375"/>
            <a:ext cx="1370013" cy="2016125"/>
          </a:xfrm>
          <a:custGeom>
            <a:avLst/>
            <a:gdLst>
              <a:gd name="T0" fmla="*/ 0 w 862"/>
              <a:gd name="T1" fmla="*/ 2147483647 h 1270"/>
              <a:gd name="T2" fmla="*/ 2147483647 w 862"/>
              <a:gd name="T3" fmla="*/ 2147483647 h 1270"/>
              <a:gd name="T4" fmla="*/ 2147483647 w 862"/>
              <a:gd name="T5" fmla="*/ 2147483647 h 1270"/>
              <a:gd name="T6" fmla="*/ 2147483647 w 862"/>
              <a:gd name="T7" fmla="*/ 2147483647 h 1270"/>
              <a:gd name="T8" fmla="*/ 2147483647 w 862"/>
              <a:gd name="T9" fmla="*/ 2147483647 h 1270"/>
              <a:gd name="T10" fmla="*/ 2147483647 w 862"/>
              <a:gd name="T11" fmla="*/ 2147483647 h 1270"/>
              <a:gd name="T12" fmla="*/ 2147483647 w 862"/>
              <a:gd name="T13" fmla="*/ 2147483647 h 1270"/>
              <a:gd name="T14" fmla="*/ 2147483647 w 862"/>
              <a:gd name="T15" fmla="*/ 2147483647 h 1270"/>
              <a:gd name="T16" fmla="*/ 2147483647 w 862"/>
              <a:gd name="T17" fmla="*/ 2147483647 h 1270"/>
              <a:gd name="T18" fmla="*/ 2147483647 w 862"/>
              <a:gd name="T19" fmla="*/ 2147483647 h 1270"/>
              <a:gd name="T20" fmla="*/ 2147483647 w 862"/>
              <a:gd name="T21" fmla="*/ 0 h 127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862"/>
              <a:gd name="T34" fmla="*/ 0 h 1270"/>
              <a:gd name="T35" fmla="*/ 862 w 862"/>
              <a:gd name="T36" fmla="*/ 1270 h 1270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862" h="1270">
                <a:moveTo>
                  <a:pt x="0" y="1270"/>
                </a:moveTo>
                <a:lnTo>
                  <a:pt x="94" y="1042"/>
                </a:lnTo>
                <a:lnTo>
                  <a:pt x="134" y="815"/>
                </a:lnTo>
                <a:lnTo>
                  <a:pt x="236" y="743"/>
                </a:lnTo>
                <a:lnTo>
                  <a:pt x="313" y="669"/>
                </a:lnTo>
                <a:lnTo>
                  <a:pt x="395" y="575"/>
                </a:lnTo>
                <a:lnTo>
                  <a:pt x="467" y="466"/>
                </a:lnTo>
                <a:lnTo>
                  <a:pt x="556" y="320"/>
                </a:lnTo>
                <a:lnTo>
                  <a:pt x="645" y="101"/>
                </a:lnTo>
                <a:lnTo>
                  <a:pt x="759" y="61"/>
                </a:lnTo>
                <a:lnTo>
                  <a:pt x="862" y="0"/>
                </a:lnTo>
              </a:path>
            </a:pathLst>
          </a:custGeom>
          <a:noFill/>
          <a:ln w="9525" cap="rnd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ja-JP" altLang="en-US" dirty="0"/>
          </a:p>
        </p:txBody>
      </p:sp>
      <p:sp>
        <p:nvSpPr>
          <p:cNvPr id="3085" name="Text Box 19"/>
          <p:cNvSpPr txBox="1">
            <a:spLocks noChangeArrowheads="1"/>
          </p:cNvSpPr>
          <p:nvPr/>
        </p:nvSpPr>
        <p:spPr bwMode="auto">
          <a:xfrm>
            <a:off x="6659563" y="2133600"/>
            <a:ext cx="1511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dirty="0"/>
              <a:t>KOBE</a:t>
            </a:r>
          </a:p>
        </p:txBody>
      </p:sp>
      <p:sp>
        <p:nvSpPr>
          <p:cNvPr id="3086" name="Text Box 20"/>
          <p:cNvSpPr txBox="1">
            <a:spLocks noChangeArrowheads="1"/>
          </p:cNvSpPr>
          <p:nvPr/>
        </p:nvSpPr>
        <p:spPr bwMode="auto">
          <a:xfrm>
            <a:off x="4284663" y="6237288"/>
            <a:ext cx="1295400" cy="3762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1800" dirty="0"/>
              <a:t>AWAJI</a:t>
            </a:r>
            <a:r>
              <a:rPr lang="ja-JP" altLang="en-US" sz="1800" dirty="0"/>
              <a:t>　</a:t>
            </a:r>
            <a:r>
              <a:rPr lang="en-US" altLang="ja-JP" sz="1800" dirty="0"/>
              <a:t>Isl.</a:t>
            </a:r>
          </a:p>
        </p:txBody>
      </p:sp>
      <p:sp>
        <p:nvSpPr>
          <p:cNvPr id="3087" name="Freeform 22"/>
          <p:cNvSpPr>
            <a:spLocks/>
          </p:cNvSpPr>
          <p:nvPr/>
        </p:nvSpPr>
        <p:spPr bwMode="auto">
          <a:xfrm>
            <a:off x="5868988" y="1773238"/>
            <a:ext cx="466725" cy="528637"/>
          </a:xfrm>
          <a:custGeom>
            <a:avLst/>
            <a:gdLst>
              <a:gd name="T0" fmla="*/ 2147483647 w 293"/>
              <a:gd name="T1" fmla="*/ 2147483647 h 333"/>
              <a:gd name="T2" fmla="*/ 2147483647 w 293"/>
              <a:gd name="T3" fmla="*/ 0 h 333"/>
              <a:gd name="T4" fmla="*/ 0 w 293"/>
              <a:gd name="T5" fmla="*/ 2147483647 h 333"/>
              <a:gd name="T6" fmla="*/ 2147483647 w 293"/>
              <a:gd name="T7" fmla="*/ 2147483647 h 333"/>
              <a:gd name="T8" fmla="*/ 2147483647 w 293"/>
              <a:gd name="T9" fmla="*/ 2147483647 h 33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3"/>
              <a:gd name="T16" fmla="*/ 0 h 333"/>
              <a:gd name="T17" fmla="*/ 293 w 293"/>
              <a:gd name="T18" fmla="*/ 333 h 33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3" h="333">
                <a:moveTo>
                  <a:pt x="179" y="333"/>
                </a:moveTo>
                <a:lnTo>
                  <a:pt x="179" y="0"/>
                </a:lnTo>
                <a:lnTo>
                  <a:pt x="0" y="171"/>
                </a:lnTo>
                <a:lnTo>
                  <a:pt x="17" y="171"/>
                </a:lnTo>
                <a:lnTo>
                  <a:pt x="293" y="163"/>
                </a:lnTo>
              </a:path>
            </a:pathLst>
          </a:custGeom>
          <a:noFill/>
          <a:ln w="38100" cmpd="sng">
            <a:solidFill>
              <a:schemeClr val="tx1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ja-JP" altLang="en-US" dirty="0"/>
          </a:p>
        </p:txBody>
      </p:sp>
      <p:sp>
        <p:nvSpPr>
          <p:cNvPr id="3088" name="AutoShape 23"/>
          <p:cNvSpPr>
            <a:spLocks noChangeArrowheads="1"/>
          </p:cNvSpPr>
          <p:nvPr/>
        </p:nvSpPr>
        <p:spPr bwMode="auto">
          <a:xfrm rot="9433202">
            <a:off x="7956550" y="3429000"/>
            <a:ext cx="287338" cy="88900"/>
          </a:xfrm>
          <a:prstGeom prst="homePlate">
            <a:avLst>
              <a:gd name="adj" fmla="val 80804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 dirty="0"/>
          </a:p>
        </p:txBody>
      </p:sp>
      <p:sp>
        <p:nvSpPr>
          <p:cNvPr id="3089" name="AutoShape 24"/>
          <p:cNvSpPr>
            <a:spLocks noChangeArrowheads="1"/>
          </p:cNvSpPr>
          <p:nvPr/>
        </p:nvSpPr>
        <p:spPr bwMode="auto">
          <a:xfrm rot="-6371812">
            <a:off x="7459662" y="5797551"/>
            <a:ext cx="360363" cy="87312"/>
          </a:xfrm>
          <a:prstGeom prst="homePlate">
            <a:avLst>
              <a:gd name="adj" fmla="val 103183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 dirty="0"/>
          </a:p>
        </p:txBody>
      </p:sp>
      <p:sp>
        <p:nvSpPr>
          <p:cNvPr id="3090" name="AutoShape 25"/>
          <p:cNvSpPr>
            <a:spLocks noChangeArrowheads="1"/>
          </p:cNvSpPr>
          <p:nvPr/>
        </p:nvSpPr>
        <p:spPr bwMode="auto">
          <a:xfrm rot="21078980" flipH="1">
            <a:off x="7380288" y="4365625"/>
            <a:ext cx="360362" cy="88900"/>
          </a:xfrm>
          <a:prstGeom prst="homePlate">
            <a:avLst>
              <a:gd name="adj" fmla="val 101339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 dirty="0"/>
          </a:p>
        </p:txBody>
      </p:sp>
      <p:sp>
        <p:nvSpPr>
          <p:cNvPr id="3091" name="Freeform 26"/>
          <p:cNvSpPr>
            <a:spLocks/>
          </p:cNvSpPr>
          <p:nvPr/>
        </p:nvSpPr>
        <p:spPr bwMode="auto">
          <a:xfrm>
            <a:off x="6221413" y="4221163"/>
            <a:ext cx="1371600" cy="1465262"/>
          </a:xfrm>
          <a:custGeom>
            <a:avLst/>
            <a:gdLst>
              <a:gd name="T0" fmla="*/ 2147483647 w 865"/>
              <a:gd name="T1" fmla="*/ 2147483647 h 923"/>
              <a:gd name="T2" fmla="*/ 2147483647 w 865"/>
              <a:gd name="T3" fmla="*/ 2147483647 h 923"/>
              <a:gd name="T4" fmla="*/ 2147483647 w 865"/>
              <a:gd name="T5" fmla="*/ 0 h 923"/>
              <a:gd name="T6" fmla="*/ 0 w 865"/>
              <a:gd name="T7" fmla="*/ 2147483647 h 923"/>
              <a:gd name="T8" fmla="*/ 0 60000 65536"/>
              <a:gd name="T9" fmla="*/ 0 60000 65536"/>
              <a:gd name="T10" fmla="*/ 0 60000 65536"/>
              <a:gd name="T11" fmla="*/ 0 60000 65536"/>
              <a:gd name="T12" fmla="*/ 0 w 865"/>
              <a:gd name="T13" fmla="*/ 0 h 923"/>
              <a:gd name="T14" fmla="*/ 865 w 865"/>
              <a:gd name="T15" fmla="*/ 923 h 92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65" h="923">
                <a:moveTo>
                  <a:pt x="865" y="923"/>
                </a:moveTo>
                <a:lnTo>
                  <a:pt x="466" y="446"/>
                </a:lnTo>
                <a:lnTo>
                  <a:pt x="190" y="0"/>
                </a:lnTo>
                <a:lnTo>
                  <a:pt x="0" y="83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ja-JP" altLang="en-US" dirty="0"/>
          </a:p>
        </p:txBody>
      </p:sp>
      <p:sp>
        <p:nvSpPr>
          <p:cNvPr id="3092" name="Freeform 27"/>
          <p:cNvSpPr>
            <a:spLocks/>
          </p:cNvSpPr>
          <p:nvPr/>
        </p:nvSpPr>
        <p:spPr bwMode="auto">
          <a:xfrm>
            <a:off x="6157913" y="4378325"/>
            <a:ext cx="1152525" cy="128588"/>
          </a:xfrm>
          <a:custGeom>
            <a:avLst/>
            <a:gdLst>
              <a:gd name="T0" fmla="*/ 2147483647 w 727"/>
              <a:gd name="T1" fmla="*/ 2147483647 h 81"/>
              <a:gd name="T2" fmla="*/ 2147483647 w 727"/>
              <a:gd name="T3" fmla="*/ 2147483647 h 81"/>
              <a:gd name="T4" fmla="*/ 2147483647 w 727"/>
              <a:gd name="T5" fmla="*/ 2147483647 h 81"/>
              <a:gd name="T6" fmla="*/ 0 w 727"/>
              <a:gd name="T7" fmla="*/ 0 h 81"/>
              <a:gd name="T8" fmla="*/ 0 60000 65536"/>
              <a:gd name="T9" fmla="*/ 0 60000 65536"/>
              <a:gd name="T10" fmla="*/ 0 60000 65536"/>
              <a:gd name="T11" fmla="*/ 0 60000 65536"/>
              <a:gd name="T12" fmla="*/ 0 w 727"/>
              <a:gd name="T13" fmla="*/ 0 h 81"/>
              <a:gd name="T14" fmla="*/ 727 w 727"/>
              <a:gd name="T15" fmla="*/ 81 h 8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27" h="81">
                <a:moveTo>
                  <a:pt x="727" y="37"/>
                </a:moveTo>
                <a:lnTo>
                  <a:pt x="389" y="81"/>
                </a:lnTo>
                <a:lnTo>
                  <a:pt x="292" y="57"/>
                </a:lnTo>
                <a:lnTo>
                  <a:pt x="0" y="0"/>
                </a:lnTo>
              </a:path>
            </a:pathLst>
          </a:custGeom>
          <a:noFill/>
          <a:ln w="9525" cap="flat">
            <a:solidFill>
              <a:srgbClr val="0000FF"/>
            </a:solidFill>
            <a:prstDash val="sysDot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ja-JP" altLang="en-US" dirty="0"/>
          </a:p>
        </p:txBody>
      </p:sp>
      <p:sp>
        <p:nvSpPr>
          <p:cNvPr id="3093" name="Freeform 28"/>
          <p:cNvSpPr>
            <a:spLocks/>
          </p:cNvSpPr>
          <p:nvPr/>
        </p:nvSpPr>
        <p:spPr bwMode="auto">
          <a:xfrm>
            <a:off x="6350000" y="3573463"/>
            <a:ext cx="1535113" cy="766762"/>
          </a:xfrm>
          <a:custGeom>
            <a:avLst/>
            <a:gdLst>
              <a:gd name="T0" fmla="*/ 2147483647 w 967"/>
              <a:gd name="T1" fmla="*/ 0 h 483"/>
              <a:gd name="T2" fmla="*/ 2147483647 w 967"/>
              <a:gd name="T3" fmla="*/ 2147483647 h 483"/>
              <a:gd name="T4" fmla="*/ 2147483647 w 967"/>
              <a:gd name="T5" fmla="*/ 2147483647 h 483"/>
              <a:gd name="T6" fmla="*/ 0 w 967"/>
              <a:gd name="T7" fmla="*/ 2147483647 h 483"/>
              <a:gd name="T8" fmla="*/ 0 60000 65536"/>
              <a:gd name="T9" fmla="*/ 0 60000 65536"/>
              <a:gd name="T10" fmla="*/ 0 60000 65536"/>
              <a:gd name="T11" fmla="*/ 0 60000 65536"/>
              <a:gd name="T12" fmla="*/ 0 w 967"/>
              <a:gd name="T13" fmla="*/ 0 h 483"/>
              <a:gd name="T14" fmla="*/ 967 w 967"/>
              <a:gd name="T15" fmla="*/ 483 h 48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67" h="483">
                <a:moveTo>
                  <a:pt x="967" y="0"/>
                </a:moveTo>
                <a:lnTo>
                  <a:pt x="600" y="134"/>
                </a:lnTo>
                <a:lnTo>
                  <a:pt x="219" y="296"/>
                </a:lnTo>
                <a:lnTo>
                  <a:pt x="0" y="483"/>
                </a:lnTo>
              </a:path>
            </a:pathLst>
          </a:custGeom>
          <a:noFill/>
          <a:ln w="9525" cap="rnd">
            <a:solidFill>
              <a:srgbClr val="FF0000"/>
            </a:solidFill>
            <a:prstDash val="sysDot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ja-JP" altLang="en-US" dirty="0"/>
          </a:p>
        </p:txBody>
      </p:sp>
      <p:sp>
        <p:nvSpPr>
          <p:cNvPr id="3094" name="Text Box 29"/>
          <p:cNvSpPr txBox="1">
            <a:spLocks noChangeArrowheads="1"/>
          </p:cNvSpPr>
          <p:nvPr/>
        </p:nvSpPr>
        <p:spPr bwMode="auto">
          <a:xfrm>
            <a:off x="7237413" y="6092825"/>
            <a:ext cx="1582737" cy="590550"/>
          </a:xfrm>
          <a:prstGeom prst="rect">
            <a:avLst/>
          </a:prstGeom>
          <a:noFill/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600" dirty="0"/>
              <a:t>JPN Chemical/T 2948GT</a:t>
            </a:r>
          </a:p>
        </p:txBody>
      </p:sp>
      <p:sp>
        <p:nvSpPr>
          <p:cNvPr id="3095" name="Text Box 30"/>
          <p:cNvSpPr txBox="1">
            <a:spLocks noChangeArrowheads="1"/>
          </p:cNvSpPr>
          <p:nvPr/>
        </p:nvSpPr>
        <p:spPr bwMode="auto">
          <a:xfrm>
            <a:off x="7885113" y="4005263"/>
            <a:ext cx="1079500" cy="590550"/>
          </a:xfrm>
          <a:prstGeom prst="rect">
            <a:avLst/>
          </a:prstGeom>
          <a:noFill/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600" dirty="0"/>
              <a:t>BelizeG/C 1466GT</a:t>
            </a:r>
          </a:p>
        </p:txBody>
      </p:sp>
      <p:sp>
        <p:nvSpPr>
          <p:cNvPr id="3096" name="Text Box 31"/>
          <p:cNvSpPr txBox="1">
            <a:spLocks noChangeArrowheads="1"/>
          </p:cNvSpPr>
          <p:nvPr/>
        </p:nvSpPr>
        <p:spPr bwMode="auto">
          <a:xfrm>
            <a:off x="7956550" y="2781300"/>
            <a:ext cx="1008063" cy="590550"/>
          </a:xfrm>
          <a:prstGeom prst="rect">
            <a:avLst/>
          </a:prstGeom>
          <a:noFill/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600" dirty="0"/>
              <a:t>JPN G/C 400R/T</a:t>
            </a:r>
          </a:p>
        </p:txBody>
      </p:sp>
      <p:sp>
        <p:nvSpPr>
          <p:cNvPr id="3097" name="AutoShape 33"/>
          <p:cNvSpPr>
            <a:spLocks noChangeArrowheads="1"/>
          </p:cNvSpPr>
          <p:nvPr/>
        </p:nvSpPr>
        <p:spPr bwMode="auto">
          <a:xfrm>
            <a:off x="5867400" y="3141663"/>
            <a:ext cx="1371600" cy="574675"/>
          </a:xfrm>
          <a:prstGeom prst="wedgeRoundRectCallout">
            <a:avLst>
              <a:gd name="adj1" fmla="val -116"/>
              <a:gd name="adj2" fmla="val 119889"/>
              <a:gd name="adj3" fmla="val 1666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 dirty="0"/>
          </a:p>
        </p:txBody>
      </p:sp>
      <p:sp>
        <p:nvSpPr>
          <p:cNvPr id="3098" name="AutoShape 34"/>
          <p:cNvSpPr>
            <a:spLocks noChangeArrowheads="1"/>
          </p:cNvSpPr>
          <p:nvPr/>
        </p:nvSpPr>
        <p:spPr bwMode="auto">
          <a:xfrm>
            <a:off x="5148263" y="5229225"/>
            <a:ext cx="1944687" cy="936625"/>
          </a:xfrm>
          <a:prstGeom prst="wedgeRoundRectCallout">
            <a:avLst>
              <a:gd name="adj1" fmla="val 3634"/>
              <a:gd name="adj2" fmla="val -136273"/>
              <a:gd name="adj3" fmla="val 1666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 dirty="0"/>
          </a:p>
        </p:txBody>
      </p:sp>
      <p:sp>
        <p:nvSpPr>
          <p:cNvPr id="3099" name="Text Box 35"/>
          <p:cNvSpPr txBox="1">
            <a:spLocks noChangeArrowheads="1"/>
          </p:cNvSpPr>
          <p:nvPr/>
        </p:nvSpPr>
        <p:spPr bwMode="auto">
          <a:xfrm>
            <a:off x="5942013" y="3141663"/>
            <a:ext cx="143827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1200" dirty="0"/>
              <a:t>①First Collision</a:t>
            </a:r>
          </a:p>
          <a:p>
            <a:pPr>
              <a:spcBef>
                <a:spcPct val="50000"/>
              </a:spcBef>
            </a:pPr>
            <a:r>
              <a:rPr lang="en-US" altLang="ja-JP" sz="1200" dirty="0"/>
              <a:t>RED VS BLACK</a:t>
            </a:r>
          </a:p>
        </p:txBody>
      </p:sp>
      <p:sp>
        <p:nvSpPr>
          <p:cNvPr id="3100" name="Text Box 36"/>
          <p:cNvSpPr txBox="1">
            <a:spLocks noChangeArrowheads="1"/>
          </p:cNvSpPr>
          <p:nvPr/>
        </p:nvSpPr>
        <p:spPr bwMode="auto">
          <a:xfrm>
            <a:off x="5148263" y="5229225"/>
            <a:ext cx="2016125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1200" dirty="0"/>
              <a:t>②Second Collision</a:t>
            </a:r>
          </a:p>
          <a:p>
            <a:pPr>
              <a:spcBef>
                <a:spcPct val="50000"/>
              </a:spcBef>
            </a:pPr>
            <a:r>
              <a:rPr lang="en-US" altLang="ja-JP" sz="1200" dirty="0"/>
              <a:t>BLACK VS BLUE</a:t>
            </a:r>
          </a:p>
          <a:p>
            <a:pPr>
              <a:spcBef>
                <a:spcPct val="50000"/>
              </a:spcBef>
            </a:pPr>
            <a:r>
              <a:rPr lang="en-US" altLang="ja-JP" sz="1600" b="1" dirty="0">
                <a:solidFill>
                  <a:srgbClr val="FF0000"/>
                </a:solidFill>
              </a:rPr>
              <a:t>BLUE capsized !!</a:t>
            </a:r>
          </a:p>
        </p:txBody>
      </p:sp>
      <p:sp>
        <p:nvSpPr>
          <p:cNvPr id="3101" name="Text Box 37"/>
          <p:cNvSpPr txBox="1">
            <a:spLocks noChangeArrowheads="1"/>
          </p:cNvSpPr>
          <p:nvPr/>
        </p:nvSpPr>
        <p:spPr bwMode="auto">
          <a:xfrm>
            <a:off x="6300788" y="4076700"/>
            <a:ext cx="36036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1200" b="1" dirty="0"/>
              <a:t>×</a:t>
            </a:r>
          </a:p>
        </p:txBody>
      </p:sp>
      <p:sp>
        <p:nvSpPr>
          <p:cNvPr id="3102" name="Text Box 38"/>
          <p:cNvSpPr txBox="1">
            <a:spLocks noChangeArrowheads="1"/>
          </p:cNvSpPr>
          <p:nvPr/>
        </p:nvSpPr>
        <p:spPr bwMode="auto">
          <a:xfrm flipH="1">
            <a:off x="6011863" y="4292600"/>
            <a:ext cx="4318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1200" b="1" dirty="0"/>
              <a:t>×</a:t>
            </a:r>
          </a:p>
        </p:txBody>
      </p:sp>
      <p:sp>
        <p:nvSpPr>
          <p:cNvPr id="3103" name="Text Box 53"/>
          <p:cNvSpPr txBox="1">
            <a:spLocks noChangeArrowheads="1"/>
          </p:cNvSpPr>
          <p:nvPr/>
        </p:nvSpPr>
        <p:spPr bwMode="auto">
          <a:xfrm>
            <a:off x="1693863" y="823913"/>
            <a:ext cx="6478587" cy="588962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3200" b="1" i="1" dirty="0"/>
              <a:t>Double Collision at AKASHI Kaikyo</a:t>
            </a:r>
          </a:p>
        </p:txBody>
      </p:sp>
      <p:sp>
        <p:nvSpPr>
          <p:cNvPr id="3104" name="Text Box 54"/>
          <p:cNvSpPr txBox="1">
            <a:spLocks noChangeArrowheads="1"/>
          </p:cNvSpPr>
          <p:nvPr/>
        </p:nvSpPr>
        <p:spPr bwMode="auto">
          <a:xfrm>
            <a:off x="6011863" y="1484313"/>
            <a:ext cx="2889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1200" b="1" dirty="0"/>
              <a:t>N</a:t>
            </a:r>
          </a:p>
        </p:txBody>
      </p:sp>
      <p:sp>
        <p:nvSpPr>
          <p:cNvPr id="3105" name="Line 58"/>
          <p:cNvSpPr>
            <a:spLocks noChangeShapeType="1"/>
          </p:cNvSpPr>
          <p:nvPr/>
        </p:nvSpPr>
        <p:spPr bwMode="auto">
          <a:xfrm flipV="1">
            <a:off x="5148263" y="2636838"/>
            <a:ext cx="0" cy="360362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 dirty="0"/>
          </a:p>
        </p:txBody>
      </p:sp>
      <p:sp>
        <p:nvSpPr>
          <p:cNvPr id="3106" name="Rectangle 61"/>
          <p:cNvSpPr>
            <a:spLocks noChangeArrowheads="1"/>
          </p:cNvSpPr>
          <p:nvPr/>
        </p:nvSpPr>
        <p:spPr bwMode="auto">
          <a:xfrm>
            <a:off x="6084888" y="4076700"/>
            <a:ext cx="574675" cy="431800"/>
          </a:xfrm>
          <a:prstGeom prst="rect">
            <a:avLst/>
          </a:prstGeom>
          <a:noFill/>
          <a:ln w="9525">
            <a:solidFill>
              <a:schemeClr val="folHlink"/>
            </a:solidFill>
            <a:prstDash val="lgDashDot"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 dirty="0"/>
          </a:p>
        </p:txBody>
      </p:sp>
      <p:pic>
        <p:nvPicPr>
          <p:cNvPr id="2111" name="Picture 6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140968"/>
            <a:ext cx="3995738" cy="35004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</p:pic>
      <p:sp>
        <p:nvSpPr>
          <p:cNvPr id="3108" name="Line 62"/>
          <p:cNvSpPr>
            <a:spLocks noChangeShapeType="1"/>
          </p:cNvSpPr>
          <p:nvPr/>
        </p:nvSpPr>
        <p:spPr bwMode="auto">
          <a:xfrm flipH="1">
            <a:off x="4068763" y="4292600"/>
            <a:ext cx="2016125" cy="288925"/>
          </a:xfrm>
          <a:prstGeom prst="line">
            <a:avLst/>
          </a:prstGeom>
          <a:noFill/>
          <a:ln w="76200">
            <a:solidFill>
              <a:srgbClr val="33CCCC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 dirty="0"/>
          </a:p>
        </p:txBody>
      </p:sp>
      <p:sp>
        <p:nvSpPr>
          <p:cNvPr id="3109" name="Line 13"/>
          <p:cNvSpPr>
            <a:spLocks noChangeShapeType="1"/>
          </p:cNvSpPr>
          <p:nvPr/>
        </p:nvSpPr>
        <p:spPr bwMode="auto">
          <a:xfrm>
            <a:off x="5435600" y="4292600"/>
            <a:ext cx="360363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 dirty="0"/>
          </a:p>
        </p:txBody>
      </p:sp>
      <p:sp>
        <p:nvSpPr>
          <p:cNvPr id="3110" name="Text Box 30"/>
          <p:cNvSpPr txBox="1">
            <a:spLocks noChangeArrowheads="1"/>
          </p:cNvSpPr>
          <p:nvPr/>
        </p:nvSpPr>
        <p:spPr bwMode="auto">
          <a:xfrm>
            <a:off x="1331913" y="5876925"/>
            <a:ext cx="1008062" cy="431800"/>
          </a:xfrm>
          <a:prstGeom prst="rect">
            <a:avLst/>
          </a:prstGeom>
          <a:solidFill>
            <a:schemeClr val="bg1"/>
          </a:solidFill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100" dirty="0"/>
              <a:t>BelizeG/C 1466GT</a:t>
            </a:r>
          </a:p>
        </p:txBody>
      </p:sp>
      <p:sp>
        <p:nvSpPr>
          <p:cNvPr id="3111" name="Text Box 29"/>
          <p:cNvSpPr txBox="1">
            <a:spLocks noChangeArrowheads="1"/>
          </p:cNvSpPr>
          <p:nvPr/>
        </p:nvSpPr>
        <p:spPr bwMode="auto">
          <a:xfrm>
            <a:off x="3059113" y="4724400"/>
            <a:ext cx="936625" cy="601663"/>
          </a:xfrm>
          <a:prstGeom prst="rect">
            <a:avLst/>
          </a:prstGeom>
          <a:solidFill>
            <a:schemeClr val="bg1"/>
          </a:solidFill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100" dirty="0"/>
              <a:t>JPN Chemical/T 2948GT</a:t>
            </a:r>
          </a:p>
        </p:txBody>
      </p:sp>
      <p:sp>
        <p:nvSpPr>
          <p:cNvPr id="3112" name="Text Box 19"/>
          <p:cNvSpPr txBox="1">
            <a:spLocks noChangeArrowheads="1"/>
          </p:cNvSpPr>
          <p:nvPr/>
        </p:nvSpPr>
        <p:spPr bwMode="auto">
          <a:xfrm>
            <a:off x="6732588" y="447675"/>
            <a:ext cx="20161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dirty="0"/>
              <a:t>5Mar</a:t>
            </a:r>
            <a:r>
              <a:rPr lang="ja-JP" altLang="en-US" dirty="0" err="1"/>
              <a:t>．</a:t>
            </a:r>
            <a:r>
              <a:rPr lang="en-US" altLang="ja-JP" dirty="0"/>
              <a:t>2008</a:t>
            </a: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107504" y="5229200"/>
            <a:ext cx="1008112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kumimoji="1" lang="en-US" altLang="ja-JP" sz="900" dirty="0"/>
              <a:t>AKASHI Kaikyo</a:t>
            </a:r>
          </a:p>
          <a:p>
            <a:r>
              <a:rPr lang="en-US" altLang="ja-JP" sz="900" dirty="0"/>
              <a:t>center buoy No.3</a:t>
            </a:r>
            <a:endParaRPr kumimoji="1" lang="ja-JP" altLang="en-US" sz="9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991</TotalTime>
  <Words>370</Words>
  <Application>Microsoft Office PowerPoint</Application>
  <PresentationFormat>画面に合わせる (4:3)</PresentationFormat>
  <Paragraphs>46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5" baseType="lpstr">
      <vt:lpstr>Calibri</vt:lpstr>
      <vt:lpstr>Times New Roman</vt:lpstr>
      <vt:lpstr>標準デザイン</vt:lpstr>
      <vt:lpstr>Campaign for the Prevention of Accidents in Japanese Waters for Passing through a Narrow Channel or Traffic Congested Waters (since April 1st, 2008)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Campaign for the Prevention of Accidents in Japanese Waters for Passing through a Narrow Channel or Traffic Congested Waters (since April 1st, 2008)</dc:title>
  <dc:creator>田中　広司</dc:creator>
  <cp:lastModifiedBy>松村 博美</cp:lastModifiedBy>
  <cp:revision>8</cp:revision>
  <cp:lastPrinted>2019-02-06T08:49:17Z</cp:lastPrinted>
  <dcterms:created xsi:type="dcterms:W3CDTF">2006-02-22T04:02:14Z</dcterms:created>
  <dcterms:modified xsi:type="dcterms:W3CDTF">2024-02-14T06:06:00Z</dcterms:modified>
</cp:coreProperties>
</file>