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08" r:id="rId2"/>
    <p:sldId id="309" r:id="rId3"/>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971"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0C0"/>
    <a:srgbClr val="0000FF"/>
    <a:srgbClr val="FF0000"/>
    <a:srgbClr val="FFCCFF"/>
    <a:srgbClr val="FFFF99"/>
    <a:srgbClr val="CCFFCC"/>
    <a:srgbClr val="CCCCFF"/>
    <a:srgbClr val="CCFF99"/>
    <a:srgbClr val="CC99FF"/>
    <a:srgbClr val="9BD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3784" autoAdjust="0"/>
  </p:normalViewPr>
  <p:slideViewPr>
    <p:cSldViewPr>
      <p:cViewPr varScale="1">
        <p:scale>
          <a:sx n="85" d="100"/>
          <a:sy n="85" d="100"/>
        </p:scale>
        <p:origin x="3000" y="96"/>
      </p:cViewPr>
      <p:guideLst>
        <p:guide orient="horz" pos="2971"/>
        <p:guide pos="216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8" rIns="91434" bIns="45718" rtlCol="0"/>
          <a:lstStyle>
            <a:lvl1pPr algn="r">
              <a:defRPr sz="1200"/>
            </a:lvl1pPr>
          </a:lstStyle>
          <a:p>
            <a:fld id="{8A4FAE83-6876-449D-BCCE-496EC707688A}" type="datetimeFigureOut">
              <a:rPr kumimoji="1" lang="ja-JP" altLang="en-US" smtClean="0"/>
              <a:t>2025/5/20</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8" rIns="91434" bIns="457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8" rIns="91434" bIns="45718"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8" rIns="91434" bIns="45718" rtlCol="0"/>
          <a:lstStyle>
            <a:lvl1pPr algn="r">
              <a:defRPr sz="1200"/>
            </a:lvl1pPr>
          </a:lstStyle>
          <a:p>
            <a:fld id="{0AC30D34-39EC-4333-89A4-48E429B38CE2}" type="datetimeFigureOut">
              <a:rPr kumimoji="1" lang="ja-JP" altLang="en-US" smtClean="0"/>
              <a:t>2025/5/20</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34" tIns="45718" rIns="91434" bIns="45718" rtlCol="0" anchor="ctr"/>
          <a:lstStyle/>
          <a:p>
            <a:endParaRPr lang="ja-JP" altLang="en-US"/>
          </a:p>
        </p:txBody>
      </p:sp>
      <p:sp>
        <p:nvSpPr>
          <p:cNvPr id="5" name="ノート プレースホルダー 4"/>
          <p:cNvSpPr>
            <a:spLocks noGrp="1"/>
          </p:cNvSpPr>
          <p:nvPr>
            <p:ph type="body" sz="quarter" idx="3"/>
          </p:nvPr>
        </p:nvSpPr>
        <p:spPr>
          <a:xfrm>
            <a:off x="673101" y="4748214"/>
            <a:ext cx="5389563" cy="3884612"/>
          </a:xfrm>
          <a:prstGeom prst="rect">
            <a:avLst/>
          </a:prstGeom>
        </p:spPr>
        <p:txBody>
          <a:bodyPr vert="horz" lIns="91434" tIns="45718" rIns="91434"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8" rIns="91434"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8" rIns="91434" bIns="45718"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image1.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8699501"/>
            <a:ext cx="68580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269207" y="4379385"/>
            <a:ext cx="5588794" cy="97367"/>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8068734"/>
            <a:ext cx="1593056" cy="63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8699500"/>
            <a:ext cx="280076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9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214437" y="2844801"/>
            <a:ext cx="5643563" cy="1960033"/>
          </a:xfrm>
        </p:spPr>
        <p:txBody>
          <a:bodyPr/>
          <a:lstStyle>
            <a:lvl1pPr>
              <a:defRPr sz="3000"/>
            </a:lvl1pPr>
          </a:lstStyle>
          <a:p>
            <a:r>
              <a:rPr lang="ja-JP" altLang="en-US"/>
              <a:t>マスター タイトルの書式設定</a:t>
            </a:r>
            <a:endParaRPr lang="ja-JP" altLang="en-US" dirty="0"/>
          </a:p>
        </p:txBody>
      </p:sp>
      <p:sp>
        <p:nvSpPr>
          <p:cNvPr id="3075" name="Rectangle 3"/>
          <p:cNvSpPr>
            <a:spLocks noGrp="1" noChangeArrowheads="1"/>
          </p:cNvSpPr>
          <p:nvPr>
            <p:ph type="subTitle" idx="1"/>
          </p:nvPr>
        </p:nvSpPr>
        <p:spPr>
          <a:xfrm>
            <a:off x="1028700" y="5181600"/>
            <a:ext cx="4800600" cy="2336800"/>
          </a:xfrm>
        </p:spPr>
        <p:txBody>
          <a:bodyPr/>
          <a:lstStyle>
            <a:lvl1pPr marL="0" indent="0" algn="ctr">
              <a:buFontTx/>
              <a:buNone/>
              <a:defRPr/>
            </a:lvl1pPr>
          </a:lstStyle>
          <a:p>
            <a:r>
              <a:rPr lang="ja-JP" altLang="en-US"/>
              <a:t>マスター サブタイトルの書式設定</a:t>
            </a: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4914900" y="8326967"/>
            <a:ext cx="1600200" cy="635000"/>
          </a:xfrm>
        </p:spPr>
        <p:txBody>
          <a:bodyPr/>
          <a:lstStyle>
            <a:lvl1pPr>
              <a:defRPr/>
            </a:lvl1pPr>
          </a:lstStyle>
          <a:p>
            <a:pPr>
              <a:defRPr/>
            </a:pPr>
            <a:fld id="{35C1E978-A3B9-4673-8199-379729392307}" type="slidenum">
              <a:rPr lang="en-US" altLang="ja-JP"/>
              <a:pPr>
                <a:defRPr/>
              </a:pPr>
              <a:t>‹#›</a:t>
            </a:fld>
            <a:endParaRPr lang="en-US" altLang="ja-JP" dirty="0"/>
          </a:p>
        </p:txBody>
      </p:sp>
      <p:grpSp>
        <p:nvGrpSpPr>
          <p:cNvPr id="2" name="グループ化 1"/>
          <p:cNvGrpSpPr/>
          <p:nvPr userDrawn="1"/>
        </p:nvGrpSpPr>
        <p:grpSpPr>
          <a:xfrm>
            <a:off x="134634" y="59499"/>
            <a:ext cx="6798971" cy="774219"/>
            <a:chOff x="179512" y="116632"/>
            <a:chExt cx="9065294" cy="580664"/>
          </a:xfrm>
        </p:grpSpPr>
        <p:sp>
          <p:nvSpPr>
            <p:cNvPr id="8" name="テキスト ボックス 18"/>
            <p:cNvSpPr txBox="1">
              <a:spLocks noChangeArrowheads="1"/>
            </p:cNvSpPr>
            <p:nvPr userDrawn="1"/>
          </p:nvSpPr>
          <p:spPr bwMode="auto">
            <a:xfrm>
              <a:off x="8128794" y="116632"/>
              <a:ext cx="1116012" cy="155812"/>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750" b="1" dirty="0">
                  <a:latin typeface="+mn-ea"/>
                  <a:ea typeface="+mn-ea"/>
                </a:rPr>
                <a:t>【</a:t>
              </a:r>
              <a:r>
                <a:rPr lang="ja-JP" altLang="en-US" sz="750" b="1" dirty="0">
                  <a:latin typeface="+mn-ea"/>
                  <a:ea typeface="+mn-ea"/>
                </a:rPr>
                <a:t>機密性２</a:t>
              </a:r>
              <a:r>
                <a:rPr lang="en-US" altLang="ja-JP" sz="750" b="1" dirty="0">
                  <a:latin typeface="+mn-ea"/>
                  <a:ea typeface="+mn-ea"/>
                </a:rPr>
                <a:t>】</a:t>
              </a:r>
            </a:p>
          </p:txBody>
        </p:sp>
        <p:sp>
          <p:nvSpPr>
            <p:cNvPr id="12" name="テキスト ボックス 9"/>
            <p:cNvSpPr txBox="1"/>
            <p:nvPr userDrawn="1"/>
          </p:nvSpPr>
          <p:spPr>
            <a:xfrm>
              <a:off x="3361605" y="372599"/>
              <a:ext cx="5746899" cy="324697"/>
            </a:xfrm>
            <a:prstGeom prst="rect">
              <a:avLst/>
            </a:prstGeom>
            <a:noFill/>
            <a:ln w="6350">
              <a:noFill/>
            </a:ln>
            <a:effectLst/>
          </p:spPr>
          <p:txBody>
            <a:bodyPr rot="0" wrap="square" numCol="1" spcCol="0" rtlCol="0" fromWordArt="0" anchor="t" anchorCtr="0" forceAA="0" compatLnSpc="1"/>
            <a:lstStyle/>
            <a:p>
              <a:pPr algn="r"/>
              <a:r>
                <a:rPr sz="750" b="1" dirty="0" err="1">
                  <a:solidFill>
                    <a:schemeClr val="tx1"/>
                  </a:solidFill>
                  <a:latin typeface="+mn-ea"/>
                  <a:ea typeface="+mn-ea"/>
                </a:rPr>
                <a:t>作成日_作成担当課_用途_保存期間</a:t>
              </a:r>
              <a:endParaRPr sz="750" b="1" dirty="0">
                <a:solidFill>
                  <a:schemeClr val="tx1"/>
                </a:solidFill>
                <a:latin typeface="+mn-ea"/>
                <a:ea typeface="+mn-ea"/>
              </a:endParaRPr>
            </a:p>
          </p:txBody>
        </p:sp>
        <p:sp>
          <p:nvSpPr>
            <p:cNvPr id="13" name="テキスト ボックス 8"/>
            <p:cNvSpPr txBox="1"/>
            <p:nvPr userDrawn="1"/>
          </p:nvSpPr>
          <p:spPr>
            <a:xfrm>
              <a:off x="179512" y="372599"/>
              <a:ext cx="3312368" cy="324697"/>
            </a:xfrm>
            <a:prstGeom prst="rect">
              <a:avLst/>
            </a:prstGeom>
            <a:noFill/>
            <a:ln w="6350">
              <a:noFill/>
            </a:ln>
            <a:effectLst/>
          </p:spPr>
          <p:txBody>
            <a:bodyPr rot="0" wrap="square" numCol="1" spcCol="0" rtlCol="0" fromWordArt="0" anchor="t" anchorCtr="0" forceAA="0" compatLnSpc="1"/>
            <a:lstStyle/>
            <a:p>
              <a:r>
                <a:rPr sz="750" b="1" dirty="0" err="1">
                  <a:solidFill>
                    <a:schemeClr val="tx1"/>
                  </a:solidFill>
                  <a:latin typeface="+mn-ea"/>
                  <a:ea typeface="+mn-ea"/>
                </a:rPr>
                <a:t>発出元</a:t>
              </a:r>
              <a:r>
                <a:rPr sz="750" b="1" dirty="0">
                  <a:solidFill>
                    <a:schemeClr val="tx1"/>
                  </a:solidFill>
                  <a:latin typeface="+mn-ea"/>
                  <a:ea typeface="+mn-ea"/>
                </a:rPr>
                <a:t> → </a:t>
              </a:r>
              <a:r>
                <a:rPr sz="750" b="1" dirty="0" err="1">
                  <a:solidFill>
                    <a:schemeClr val="tx1"/>
                  </a:solidFill>
                  <a:latin typeface="+mn-ea"/>
                  <a:ea typeface="+mn-ea"/>
                </a:rPr>
                <a:t>発出先</a:t>
              </a:r>
              <a:endParaRPr sz="750" b="1" dirty="0">
                <a:solidFill>
                  <a:schemeClr val="tx1"/>
                </a:solidFill>
                <a:latin typeface="+mn-ea"/>
                <a:ea typeface="+mn-ea"/>
              </a:endParaRPr>
            </a:p>
          </p:txBody>
        </p:sp>
      </p:gr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1"/>
            <a:ext cx="1628775" cy="816821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4772025" cy="81682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3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1500" b="1"/>
            </a:lvl1pPr>
          </a:lstStyle>
          <a:p>
            <a:r>
              <a:rPr lang="ja-JP" altLang="en-US"/>
              <a:t>マスター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1500" b="1"/>
            </a:lvl1pPr>
          </a:lstStyle>
          <a:p>
            <a:r>
              <a:rPr lang="ja-JP" altLang="en-US"/>
              <a:t>マスター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w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42900" y="2133601"/>
            <a:ext cx="6172200" cy="6034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9" name="Rectangle 5"/>
          <p:cNvSpPr>
            <a:spLocks noGrp="1" noChangeArrowheads="1"/>
          </p:cNvSpPr>
          <p:nvPr>
            <p:ph type="ftr" sz="quarter" idx="3"/>
          </p:nvPr>
        </p:nvSpPr>
        <p:spPr bwMode="auto">
          <a:xfrm>
            <a:off x="2343150" y="8326967"/>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8316384"/>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ea typeface="ＭＳ Ｐゴシック" pitchFamily="50" charset="-128"/>
              </a:defRPr>
            </a:lvl1pPr>
          </a:lstStyle>
          <a:p>
            <a:pPr>
              <a:defRPr/>
            </a:pPr>
            <a:fld id="{FFDCE21E-3BF4-4A13-BE4A-B95BE9787BE2}" type="slidenum">
              <a:rPr lang="en-US" altLang="ja-JP"/>
              <a:pPr>
                <a:defRPr/>
              </a:pPr>
              <a:t>‹#›</a:t>
            </a:fld>
            <a:endParaRPr lang="en-US" altLang="ja-JP" dirty="0"/>
          </a:p>
        </p:txBody>
      </p:sp>
      <p:sp>
        <p:nvSpPr>
          <p:cNvPr id="1031" name="Rectangle 2"/>
          <p:cNvSpPr>
            <a:spLocks noGrp="1" noChangeArrowheads="1"/>
          </p:cNvSpPr>
          <p:nvPr>
            <p:ph type="title"/>
          </p:nvPr>
        </p:nvSpPr>
        <p:spPr bwMode="auto">
          <a:xfrm>
            <a:off x="0" y="0"/>
            <a:ext cx="5805264"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pic>
        <p:nvPicPr>
          <p:cNvPr id="1032" name="Picture 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t="3670"/>
          <a:stretch>
            <a:fillRect/>
          </a:stretch>
        </p:blipFill>
        <p:spPr bwMode="auto">
          <a:xfrm>
            <a:off x="5694760" y="52511"/>
            <a:ext cx="1163240" cy="26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100">
          <a:solidFill>
            <a:srgbClr val="4087C8"/>
          </a:solidFill>
          <a:latin typeface="+mj-lt"/>
          <a:ea typeface="+mj-ea"/>
          <a:cs typeface="+mj-cs"/>
        </a:defRPr>
      </a:lvl1pPr>
      <a:lvl2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5pPr>
      <a:lvl6pPr marL="3429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6pPr>
      <a:lvl7pPr marL="6858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7pPr>
      <a:lvl8pPr marL="10287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8pPr>
      <a:lvl9pPr marL="13716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9pPr>
    </p:titleStyle>
    <p:bodyStyle>
      <a:lvl1pPr marL="257175" indent="-257175" algn="l" rtl="0" eaLnBrk="1" fontAlgn="base" hangingPunct="1">
        <a:spcBef>
          <a:spcPct val="20000"/>
        </a:spcBef>
        <a:spcAft>
          <a:spcPct val="0"/>
        </a:spcAft>
        <a:buChar char="•"/>
        <a:defRPr kumimoji="1" sz="2400">
          <a:solidFill>
            <a:schemeClr val="tx1"/>
          </a:solidFill>
          <a:latin typeface="+mn-lt"/>
          <a:ea typeface="+mn-ea"/>
          <a:cs typeface="+mn-cs"/>
        </a:defRPr>
      </a:lvl1pPr>
      <a:lvl2pPr marL="557213" indent="-214313" algn="l" rtl="0" eaLnBrk="1" fontAlgn="base" hangingPunct="1">
        <a:spcBef>
          <a:spcPct val="20000"/>
        </a:spcBef>
        <a:spcAft>
          <a:spcPct val="0"/>
        </a:spcAft>
        <a:buChar char="–"/>
        <a:defRPr kumimoji="1" sz="2100">
          <a:solidFill>
            <a:schemeClr val="tx1"/>
          </a:solidFill>
          <a:latin typeface="+mn-lt"/>
          <a:ea typeface="+mn-ea"/>
        </a:defRPr>
      </a:lvl2pPr>
      <a:lvl3pPr marL="857250" indent="-171450" algn="l" rtl="0" eaLnBrk="1" fontAlgn="base" hangingPunct="1">
        <a:spcBef>
          <a:spcPct val="20000"/>
        </a:spcBef>
        <a:spcAft>
          <a:spcPct val="0"/>
        </a:spcAft>
        <a:buChar char="•"/>
        <a:defRPr kumimoji="1" sz="1800">
          <a:solidFill>
            <a:schemeClr val="tx1"/>
          </a:solidFill>
          <a:latin typeface="+mn-lt"/>
          <a:ea typeface="+mn-ea"/>
        </a:defRPr>
      </a:lvl3pPr>
      <a:lvl4pPr marL="1200150" indent="-171450" algn="l" rtl="0" eaLnBrk="1" fontAlgn="base" hangingPunct="1">
        <a:spcBef>
          <a:spcPct val="20000"/>
        </a:spcBef>
        <a:spcAft>
          <a:spcPct val="0"/>
        </a:spcAft>
        <a:buChar char="–"/>
        <a:defRPr kumimoji="1" sz="1500">
          <a:solidFill>
            <a:schemeClr val="tx1"/>
          </a:solidFill>
          <a:latin typeface="+mn-lt"/>
          <a:ea typeface="+mn-ea"/>
        </a:defRPr>
      </a:lvl4pPr>
      <a:lvl5pPr marL="1543050" indent="-171450" algn="l" rtl="0" eaLnBrk="1" fontAlgn="base" hangingPunct="1">
        <a:spcBef>
          <a:spcPct val="20000"/>
        </a:spcBef>
        <a:spcAft>
          <a:spcPct val="0"/>
        </a:spcAft>
        <a:buChar char="»"/>
        <a:defRPr kumimoji="1" sz="1500">
          <a:solidFill>
            <a:schemeClr val="tx1"/>
          </a:solidFill>
          <a:latin typeface="+mn-lt"/>
          <a:ea typeface="+mn-ea"/>
        </a:defRPr>
      </a:lvl5pPr>
      <a:lvl6pPr marL="1885950" indent="-171450" algn="l" rtl="0" eaLnBrk="1" fontAlgn="base" hangingPunct="1">
        <a:spcBef>
          <a:spcPct val="20000"/>
        </a:spcBef>
        <a:spcAft>
          <a:spcPct val="0"/>
        </a:spcAft>
        <a:buChar char="»"/>
        <a:defRPr kumimoji="1" sz="1500">
          <a:solidFill>
            <a:schemeClr val="tx1"/>
          </a:solidFill>
          <a:latin typeface="+mn-lt"/>
          <a:ea typeface="+mn-ea"/>
        </a:defRPr>
      </a:lvl6pPr>
      <a:lvl7pPr marL="2228850" indent="-171450" algn="l" rtl="0" eaLnBrk="1" fontAlgn="base" hangingPunct="1">
        <a:spcBef>
          <a:spcPct val="20000"/>
        </a:spcBef>
        <a:spcAft>
          <a:spcPct val="0"/>
        </a:spcAft>
        <a:buChar char="»"/>
        <a:defRPr kumimoji="1" sz="1500">
          <a:solidFill>
            <a:schemeClr val="tx1"/>
          </a:solidFill>
          <a:latin typeface="+mn-lt"/>
          <a:ea typeface="+mn-ea"/>
        </a:defRPr>
      </a:lvl7pPr>
      <a:lvl8pPr marL="2571750" indent="-171450" algn="l" rtl="0" eaLnBrk="1" fontAlgn="base" hangingPunct="1">
        <a:spcBef>
          <a:spcPct val="20000"/>
        </a:spcBef>
        <a:spcAft>
          <a:spcPct val="0"/>
        </a:spcAft>
        <a:buChar char="»"/>
        <a:defRPr kumimoji="1" sz="1500">
          <a:solidFill>
            <a:schemeClr val="tx1"/>
          </a:solidFill>
          <a:latin typeface="+mn-lt"/>
          <a:ea typeface="+mn-ea"/>
        </a:defRPr>
      </a:lvl8pPr>
      <a:lvl9pPr marL="2914650" indent="-171450" algn="l" rtl="0" eaLnBrk="1" fontAlgn="base" hangingPunct="1">
        <a:spcBef>
          <a:spcPct val="20000"/>
        </a:spcBef>
        <a:spcAft>
          <a:spcPct val="0"/>
        </a:spcAft>
        <a:buChar char="»"/>
        <a:defRPr kumimoji="1" sz="1500">
          <a:solidFill>
            <a:schemeClr val="tx1"/>
          </a:solidFill>
          <a:latin typeface="+mn-lt"/>
          <a:ea typeface="+mn-ea"/>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4.jpeg" Type="http://schemas.openxmlformats.org/officeDocument/2006/relationships/image"/><Relationship Id="rId4" Target="../media/image5.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8.svg" Type="http://schemas.openxmlformats.org/officeDocument/2006/relationships/image"/><Relationship Id="rId5" Target="../media/image9.png" Type="http://schemas.openxmlformats.org/officeDocument/2006/relationships/image"/><Relationship Id="rId6" Target="../media/image10.svg" Type="http://schemas.openxmlformats.org/officeDocument/2006/relationships/image"/><Relationship Id="rId7" Target="https://www.mlit.go.jp/unyuanzen/unyu_bousai.html" TargetMode="External" Type="http://schemas.openxmlformats.org/officeDocument/2006/relationships/hyperlink"/><Relationship Id="rId8" Target="../media/image1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6584" y="5031359"/>
            <a:ext cx="1633326" cy="1088883"/>
          </a:xfrm>
          <a:prstGeom prst="rect">
            <a:avLst/>
          </a:prstGeom>
          <a:ln>
            <a:solidFill>
              <a:schemeClr val="bg2"/>
            </a:solidFill>
          </a:ln>
        </p:spPr>
      </p:pic>
      <p:sp>
        <p:nvSpPr>
          <p:cNvPr id="4" name="Rectangle 2"/>
          <p:cNvSpPr>
            <a:spLocks noGrp="1" noChangeArrowheads="1"/>
          </p:cNvSpPr>
          <p:nvPr>
            <p:ph type="title"/>
          </p:nvPr>
        </p:nvSpPr>
        <p:spPr>
          <a:xfrm>
            <a:off x="-27384" y="400349"/>
            <a:ext cx="6885385" cy="499243"/>
          </a:xfrm>
        </p:spPr>
        <p:txBody>
          <a:bodyPr wrap="none" lIns="0" rIns="0"/>
          <a:lstStyle/>
          <a:p>
            <a:pPr algn="ctr">
              <a:lnSpc>
                <a:spcPct val="120000"/>
              </a:lnSpc>
            </a:pPr>
            <a:r>
              <a:rPr lang="ja-JP" altLang="en-US" sz="1600" b="1" dirty="0">
                <a:solidFill>
                  <a:srgbClr val="0070C0"/>
                </a:solidFill>
              </a:rPr>
              <a:t>令和７年度 運輸防災セミナー＆運輸防災ワークショップ</a:t>
            </a:r>
            <a:br>
              <a:rPr lang="en-US" altLang="ja-JP" sz="1600" b="1" dirty="0">
                <a:solidFill>
                  <a:srgbClr val="0070C0"/>
                </a:solidFill>
              </a:rPr>
            </a:br>
            <a:r>
              <a:rPr lang="ja-JP" altLang="en-US" sz="1600" b="1" dirty="0">
                <a:solidFill>
                  <a:srgbClr val="0070C0"/>
                </a:solidFill>
              </a:rPr>
              <a:t>開催のお知らせ</a:t>
            </a:r>
            <a:endParaRPr lang="ja-JP" altLang="en-US" sz="1400" b="1" dirty="0">
              <a:solidFill>
                <a:srgbClr val="0070C0"/>
              </a:solidFill>
              <a:effectLst/>
            </a:endParaRPr>
          </a:p>
        </p:txBody>
      </p:sp>
      <p:sp>
        <p:nvSpPr>
          <p:cNvPr id="8" name="正方形/長方形 7">
            <a:extLst>
              <a:ext uri="{FF2B5EF4-FFF2-40B4-BE49-F238E27FC236}">
                <a16:creationId xmlns:a16="http://schemas.microsoft.com/office/drawing/2014/main" id="{1A440377-7481-4643-B7A6-D1F30B8C00D9}"/>
              </a:ext>
            </a:extLst>
          </p:cNvPr>
          <p:cNvSpPr/>
          <p:nvPr/>
        </p:nvSpPr>
        <p:spPr>
          <a:xfrm>
            <a:off x="102028" y="6739013"/>
            <a:ext cx="3257270" cy="2209166"/>
          </a:xfrm>
          <a:prstGeom prst="rect">
            <a:avLst/>
          </a:prstGeom>
          <a:solidFill>
            <a:schemeClr val="accent5">
              <a:alpha val="66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defRPr/>
            </a:pPr>
            <a:endParaRPr lang="en-US" altLang="ja-JP" sz="1400" dirty="0">
              <a:solidFill>
                <a:schemeClr val="tx1"/>
              </a:solidFill>
            </a:endParaRPr>
          </a:p>
          <a:p>
            <a:pPr lvl="0">
              <a:lnSpc>
                <a:spcPts val="2000"/>
              </a:lnSpc>
              <a:defRPr/>
            </a:pPr>
            <a:r>
              <a:rPr lang="ja-JP" altLang="en-US" sz="1200" b="1" dirty="0">
                <a:solidFill>
                  <a:schemeClr val="tx1"/>
                </a:solidFill>
              </a:rPr>
              <a:t>◆災害事例、取組事例、参考情報等の紹介</a:t>
            </a:r>
            <a:endParaRPr lang="en-US" altLang="ja-JP" sz="1200" b="1" dirty="0">
              <a:solidFill>
                <a:schemeClr val="tx1"/>
              </a:solidFill>
            </a:endParaRPr>
          </a:p>
          <a:p>
            <a:pPr lvl="0">
              <a:lnSpc>
                <a:spcPts val="2000"/>
              </a:lnSpc>
              <a:defRPr/>
            </a:pPr>
            <a:r>
              <a:rPr lang="ja-JP" altLang="en-US" sz="1200" dirty="0">
                <a:solidFill>
                  <a:schemeClr val="tx1"/>
                </a:solidFill>
              </a:rPr>
              <a:t>　過去に発生した災害事例、国並びに地方</a:t>
            </a:r>
          </a:p>
          <a:p>
            <a:pPr lvl="0">
              <a:lnSpc>
                <a:spcPts val="2000"/>
              </a:lnSpc>
              <a:defRPr/>
            </a:pPr>
            <a:r>
              <a:rPr lang="ja-JP" altLang="en-US" sz="1200" dirty="0">
                <a:solidFill>
                  <a:schemeClr val="tx1"/>
                </a:solidFill>
              </a:rPr>
              <a:t>　自治体の取り組み事例紹介　等</a:t>
            </a:r>
          </a:p>
          <a:p>
            <a:pPr lvl="0">
              <a:lnSpc>
                <a:spcPts val="2000"/>
              </a:lnSpc>
              <a:defRPr/>
            </a:pPr>
            <a:endParaRPr lang="en-US" altLang="ja-JP" sz="1200" dirty="0">
              <a:solidFill>
                <a:schemeClr val="tx1"/>
              </a:solidFill>
            </a:endParaRPr>
          </a:p>
          <a:p>
            <a:pPr lvl="0">
              <a:lnSpc>
                <a:spcPts val="2000"/>
              </a:lnSpc>
              <a:defRPr/>
            </a:pPr>
            <a:r>
              <a:rPr lang="ja-JP" altLang="en-US" sz="1200" b="1" dirty="0">
                <a:solidFill>
                  <a:schemeClr val="tx1"/>
                </a:solidFill>
              </a:rPr>
              <a:t>◆運輸防災マネジメントのポイント</a:t>
            </a:r>
            <a:endParaRPr lang="en-US" altLang="ja-JP" sz="1200" b="1" dirty="0">
              <a:solidFill>
                <a:schemeClr val="tx1"/>
              </a:solidFill>
            </a:endParaRPr>
          </a:p>
          <a:p>
            <a:pPr lvl="0">
              <a:lnSpc>
                <a:spcPts val="2000"/>
              </a:lnSpc>
              <a:defRPr/>
            </a:pPr>
            <a:r>
              <a:rPr lang="ja-JP" altLang="en-US" sz="1200" dirty="0">
                <a:solidFill>
                  <a:schemeClr val="tx1"/>
                </a:solidFill>
              </a:rPr>
              <a:t>　経営トップの責務、自然災害リスク評価と　</a:t>
            </a:r>
            <a:endParaRPr lang="en-US" altLang="ja-JP" sz="1200" dirty="0">
              <a:solidFill>
                <a:schemeClr val="tx1"/>
              </a:solidFill>
            </a:endParaRPr>
          </a:p>
          <a:p>
            <a:pPr lvl="0">
              <a:lnSpc>
                <a:spcPts val="2000"/>
              </a:lnSpc>
              <a:defRPr/>
            </a:pPr>
            <a:r>
              <a:rPr lang="ja-JP" altLang="en-US" sz="1200" dirty="0">
                <a:solidFill>
                  <a:schemeClr val="tx1"/>
                </a:solidFill>
              </a:rPr>
              <a:t>　その対応、防災の基本方針、各種訓練　他</a:t>
            </a:r>
            <a:br>
              <a:rPr lang="en-US" altLang="ja-JP" sz="1200" dirty="0">
                <a:solidFill>
                  <a:schemeClr val="tx1"/>
                </a:solidFill>
              </a:rPr>
            </a:br>
            <a:endParaRPr lang="en-US" altLang="ja-JP" sz="1200" b="1" dirty="0">
              <a:solidFill>
                <a:srgbClr val="000000"/>
              </a:solidFill>
              <a:latin typeface="Segoe UI"/>
              <a:ea typeface="メイリオ"/>
            </a:endParaRPr>
          </a:p>
        </p:txBody>
      </p:sp>
      <p:sp>
        <p:nvSpPr>
          <p:cNvPr id="2" name="正方形/長方形 1"/>
          <p:cNvSpPr/>
          <p:nvPr/>
        </p:nvSpPr>
        <p:spPr>
          <a:xfrm>
            <a:off x="133166" y="3996172"/>
            <a:ext cx="6496937" cy="1032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685800">
              <a:lnSpc>
                <a:spcPct val="150000"/>
              </a:lnSpc>
              <a:defRPr/>
            </a:pPr>
            <a:r>
              <a:rPr lang="ja-JP" altLang="en-US" sz="1200" dirty="0">
                <a:solidFill>
                  <a:srgbClr val="000000"/>
                </a:solidFill>
                <a:effectLst>
                  <a:glow rad="228600">
                    <a:schemeClr val="accent3">
                      <a:satMod val="175000"/>
                      <a:alpha val="40000"/>
                    </a:schemeClr>
                  </a:glow>
                </a:effectLst>
              </a:rPr>
              <a:t>　運輸防災マネジメントの推進について、令和７年度も運輸事業者への普及啓発を強化する</a:t>
            </a:r>
          </a:p>
          <a:p>
            <a:pPr algn="just" defTabSz="685800">
              <a:lnSpc>
                <a:spcPct val="150000"/>
              </a:lnSpc>
              <a:defRPr/>
            </a:pPr>
            <a:r>
              <a:rPr lang="ja-JP" altLang="en-US" sz="1200" dirty="0">
                <a:solidFill>
                  <a:srgbClr val="000000"/>
                </a:solidFill>
                <a:effectLst>
                  <a:glow rad="228600">
                    <a:schemeClr val="accent3">
                      <a:satMod val="175000"/>
                      <a:alpha val="40000"/>
                    </a:schemeClr>
                  </a:glow>
                </a:effectLst>
                <a:latin typeface="Segoe UI"/>
                <a:ea typeface="メイリオ"/>
              </a:rPr>
              <a:t>ため、出水期対策等として運輸防災セミナー及び運輸防災ワークショップを実施し、もって</a:t>
            </a:r>
          </a:p>
          <a:p>
            <a:pPr algn="just" defTabSz="685800">
              <a:lnSpc>
                <a:spcPct val="150000"/>
              </a:lnSpc>
              <a:defRPr/>
            </a:pPr>
            <a:r>
              <a:rPr lang="ja-JP" altLang="en-US" sz="1200" dirty="0">
                <a:solidFill>
                  <a:srgbClr val="000000"/>
                </a:solidFill>
                <a:effectLst>
                  <a:glow rad="228600">
                    <a:schemeClr val="accent3">
                      <a:satMod val="175000"/>
                      <a:alpha val="40000"/>
                    </a:schemeClr>
                  </a:glow>
                </a:effectLst>
                <a:latin typeface="Segoe UI"/>
                <a:ea typeface="メイリオ"/>
              </a:rPr>
              <a:t>風水害に対する運輸事業者の対応力の向上に資することを目的としています。</a:t>
            </a:r>
          </a:p>
        </p:txBody>
      </p:sp>
      <p:sp>
        <p:nvSpPr>
          <p:cNvPr id="13" name="テキスト ボックス 12">
            <a:extLst>
              <a:ext uri="{FF2B5EF4-FFF2-40B4-BE49-F238E27FC236}">
                <a16:creationId xmlns:a16="http://schemas.microsoft.com/office/drawing/2014/main" id="{D685FD22-00F7-4D69-9A59-90AFCC66D2DD}"/>
              </a:ext>
            </a:extLst>
          </p:cNvPr>
          <p:cNvSpPr txBox="1"/>
          <p:nvPr/>
        </p:nvSpPr>
        <p:spPr>
          <a:xfrm>
            <a:off x="105678" y="1009347"/>
            <a:ext cx="6741367" cy="369332"/>
          </a:xfrm>
          <a:prstGeom prst="rect">
            <a:avLst/>
          </a:prstGeom>
          <a:noFill/>
        </p:spPr>
        <p:txBody>
          <a:bodyPr wrap="squar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日時　</a:t>
            </a:r>
            <a:r>
              <a:rPr lang="ja-JP" altLang="en-US" b="1" dirty="0">
                <a:solidFill>
                  <a:srgbClr val="000000"/>
                </a:solidFill>
                <a:effectLst>
                  <a:glow rad="228600">
                    <a:schemeClr val="accent3">
                      <a:satMod val="175000"/>
                      <a:alpha val="40000"/>
                    </a:schemeClr>
                  </a:glow>
                </a:effectLst>
                <a:latin typeface="Segoe UI"/>
                <a:ea typeface="メイリオ"/>
              </a:rPr>
              <a:t>令和</a:t>
            </a:r>
            <a:r>
              <a:rPr lang="ja-JP" altLang="en-US" b="1" dirty="0">
                <a:solidFill>
                  <a:srgbClr val="000000"/>
                </a:solidFill>
                <a:effectLst>
                  <a:glow rad="228600">
                    <a:schemeClr val="accent3">
                      <a:satMod val="175000"/>
                      <a:alpha val="40000"/>
                    </a:schemeClr>
                  </a:glow>
                </a:effectLst>
                <a:latin typeface="+mn-lt"/>
                <a:ea typeface="メイリオ"/>
              </a:rPr>
              <a:t>７</a:t>
            </a:r>
            <a:r>
              <a:rPr lang="ja-JP" altLang="en-US" b="1" dirty="0">
                <a:solidFill>
                  <a:srgbClr val="000000"/>
                </a:solidFill>
                <a:effectLst>
                  <a:glow rad="228600">
                    <a:schemeClr val="accent3">
                      <a:satMod val="175000"/>
                      <a:alpha val="40000"/>
                    </a:schemeClr>
                  </a:glow>
                </a:effectLst>
                <a:latin typeface="Segoe UI"/>
                <a:ea typeface="メイリオ"/>
              </a:rPr>
              <a:t>年</a:t>
            </a:r>
            <a:r>
              <a:rPr lang="ja-JP" altLang="en-US" b="1" dirty="0">
                <a:solidFill>
                  <a:srgbClr val="000000"/>
                </a:solidFill>
                <a:effectLst>
                  <a:glow rad="228600">
                    <a:schemeClr val="accent3">
                      <a:satMod val="175000"/>
                      <a:alpha val="40000"/>
                    </a:schemeClr>
                  </a:glow>
                </a:effectLst>
                <a:latin typeface="+mn-lt"/>
                <a:ea typeface="メイリオ"/>
              </a:rPr>
              <a:t>６</a:t>
            </a:r>
            <a:r>
              <a:rPr lang="ja-JP" altLang="en-US" b="1" dirty="0">
                <a:solidFill>
                  <a:srgbClr val="000000"/>
                </a:solidFill>
                <a:effectLst>
                  <a:glow rad="228600">
                    <a:schemeClr val="accent3">
                      <a:satMod val="175000"/>
                      <a:alpha val="40000"/>
                    </a:schemeClr>
                  </a:glow>
                </a:effectLst>
                <a:latin typeface="Segoe UI"/>
                <a:ea typeface="メイリオ"/>
              </a:rPr>
              <a:t>月６日</a:t>
            </a:r>
            <a:r>
              <a:rPr lang="ja-JP" altLang="en-US" dirty="0">
                <a:solidFill>
                  <a:srgbClr val="000000"/>
                </a:solidFill>
                <a:effectLst>
                  <a:glow rad="228600">
                    <a:schemeClr val="accent3">
                      <a:satMod val="175000"/>
                      <a:alpha val="40000"/>
                    </a:schemeClr>
                  </a:glow>
                </a:effectLst>
                <a:latin typeface="Segoe UI"/>
                <a:ea typeface="メイリオ"/>
              </a:rPr>
              <a:t>（</a:t>
            </a:r>
            <a:r>
              <a:rPr lang="ja-JP" altLang="en-US" b="1" dirty="0">
                <a:solidFill>
                  <a:srgbClr val="000000"/>
                </a:solidFill>
                <a:effectLst>
                  <a:glow rad="228600">
                    <a:schemeClr val="accent3">
                      <a:satMod val="175000"/>
                      <a:alpha val="40000"/>
                    </a:schemeClr>
                  </a:glow>
                </a:effectLst>
                <a:latin typeface="Segoe UI"/>
                <a:ea typeface="メイリオ"/>
              </a:rPr>
              <a:t>金</a:t>
            </a:r>
            <a:r>
              <a:rPr lang="ja-JP" altLang="en-US" dirty="0">
                <a:solidFill>
                  <a:srgbClr val="000000"/>
                </a:solidFill>
                <a:effectLst>
                  <a:glow rad="228600">
                    <a:schemeClr val="accent3">
                      <a:satMod val="175000"/>
                      <a:alpha val="40000"/>
                    </a:schemeClr>
                  </a:glow>
                </a:effectLst>
                <a:latin typeface="Segoe UI"/>
                <a:ea typeface="メイリオ"/>
              </a:rPr>
              <a:t>）　</a:t>
            </a:r>
            <a:r>
              <a:rPr lang="en-US" altLang="ja-JP" b="1" dirty="0">
                <a:solidFill>
                  <a:srgbClr val="000000"/>
                </a:solidFill>
                <a:effectLst>
                  <a:glow rad="228600">
                    <a:schemeClr val="accent3">
                      <a:satMod val="175000"/>
                      <a:alpha val="40000"/>
                    </a:schemeClr>
                  </a:glow>
                </a:effectLst>
                <a:latin typeface="+mj-lt"/>
                <a:ea typeface="メイリオ"/>
              </a:rPr>
              <a:t>13:30</a:t>
            </a:r>
            <a:r>
              <a:rPr lang="ja-JP" altLang="en-US" b="1" dirty="0">
                <a:solidFill>
                  <a:srgbClr val="000000"/>
                </a:solidFill>
                <a:effectLst>
                  <a:glow rad="228600">
                    <a:schemeClr val="accent3">
                      <a:satMod val="175000"/>
                      <a:alpha val="40000"/>
                    </a:schemeClr>
                  </a:glow>
                </a:effectLst>
                <a:latin typeface="+mj-lt"/>
                <a:ea typeface="メイリオ"/>
              </a:rPr>
              <a:t>～</a:t>
            </a:r>
            <a:r>
              <a:rPr lang="en-US" altLang="ja-JP" b="1" dirty="0">
                <a:solidFill>
                  <a:srgbClr val="000000"/>
                </a:solidFill>
                <a:effectLst>
                  <a:glow rad="228600">
                    <a:schemeClr val="accent3">
                      <a:satMod val="175000"/>
                      <a:alpha val="40000"/>
                    </a:schemeClr>
                  </a:glow>
                </a:effectLst>
                <a:latin typeface="+mj-lt"/>
                <a:ea typeface="メイリオ"/>
              </a:rPr>
              <a:t>16:30</a:t>
            </a:r>
          </a:p>
        </p:txBody>
      </p:sp>
      <p:sp>
        <p:nvSpPr>
          <p:cNvPr id="15" name="正方形/長方形 14"/>
          <p:cNvSpPr/>
          <p:nvPr/>
        </p:nvSpPr>
        <p:spPr>
          <a:xfrm>
            <a:off x="-3771" y="1003979"/>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テキスト ボックス 15">
            <a:extLst>
              <a:ext uri="{FF2B5EF4-FFF2-40B4-BE49-F238E27FC236}">
                <a16:creationId xmlns:a16="http://schemas.microsoft.com/office/drawing/2014/main" id="{D685FD22-00F7-4D69-9A59-90AFCC66D2DD}"/>
              </a:ext>
            </a:extLst>
          </p:cNvPr>
          <p:cNvSpPr txBox="1"/>
          <p:nvPr/>
        </p:nvSpPr>
        <p:spPr>
          <a:xfrm>
            <a:off x="100899" y="1533923"/>
            <a:ext cx="6741369" cy="707886"/>
          </a:xfrm>
          <a:prstGeom prst="rect">
            <a:avLst/>
          </a:prstGeom>
          <a:noFill/>
        </p:spPr>
        <p:txBody>
          <a:bodyPr wrap="squar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方式</a:t>
            </a:r>
            <a:r>
              <a:rPr lang="ja-JP" altLang="en-US" sz="1400" dirty="0">
                <a:solidFill>
                  <a:srgbClr val="000000"/>
                </a:solidFill>
                <a:effectLst>
                  <a:glow rad="228600">
                    <a:schemeClr val="accent3">
                      <a:satMod val="175000"/>
                      <a:alpha val="40000"/>
                    </a:schemeClr>
                  </a:glow>
                </a:effectLst>
                <a:latin typeface="Segoe UI"/>
                <a:ea typeface="メイリオ"/>
              </a:rPr>
              <a:t>①</a:t>
            </a:r>
            <a:r>
              <a:rPr lang="ja-JP" altLang="en-US" sz="1400" b="1" dirty="0">
                <a:solidFill>
                  <a:srgbClr val="000000"/>
                </a:solidFill>
                <a:effectLst>
                  <a:glow rad="228600">
                    <a:schemeClr val="accent3">
                      <a:satMod val="175000"/>
                      <a:alpha val="40000"/>
                    </a:schemeClr>
                  </a:glow>
                </a:effectLst>
                <a:latin typeface="Segoe UI"/>
                <a:ea typeface="メイリオ"/>
              </a:rPr>
              <a:t>セミナーのみご参加の方はオンライン（使用システム：</a:t>
            </a:r>
            <a:r>
              <a:rPr lang="en-US" altLang="ja-JP" sz="1400" b="1" dirty="0">
                <a:solidFill>
                  <a:srgbClr val="000000"/>
                </a:solidFill>
                <a:effectLst>
                  <a:glow rad="228600">
                    <a:schemeClr val="accent3">
                      <a:satMod val="175000"/>
                      <a:alpha val="40000"/>
                    </a:schemeClr>
                  </a:glow>
                </a:effectLst>
                <a:latin typeface="Segoe UI"/>
                <a:ea typeface="メイリオ"/>
              </a:rPr>
              <a:t>Microsoft Teams</a:t>
            </a:r>
            <a:r>
              <a:rPr lang="ja-JP" altLang="en-US" sz="1400" b="1" dirty="0">
                <a:solidFill>
                  <a:srgbClr val="000000"/>
                </a:solidFill>
                <a:effectLst>
                  <a:glow rad="228600">
                    <a:schemeClr val="accent3">
                      <a:satMod val="175000"/>
                      <a:alpha val="40000"/>
                    </a:schemeClr>
                  </a:glow>
                </a:effectLst>
                <a:latin typeface="Segoe UI"/>
                <a:ea typeface="メイリオ"/>
              </a:rPr>
              <a:t>）</a:t>
            </a:r>
            <a:endParaRPr lang="en-US" altLang="ja-JP" sz="1400" b="1" dirty="0">
              <a:solidFill>
                <a:srgbClr val="000000"/>
              </a:solidFill>
              <a:effectLst>
                <a:glow rad="228600">
                  <a:schemeClr val="accent3">
                    <a:satMod val="175000"/>
                    <a:alpha val="40000"/>
                  </a:schemeClr>
                </a:glow>
              </a:effectLst>
              <a:latin typeface="Segoe UI"/>
              <a:ea typeface="メイリオ"/>
            </a:endParaRPr>
          </a:p>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　　②セミナーとワークショップの両方をご参加の方は会場での対面</a:t>
            </a:r>
          </a:p>
          <a:p>
            <a:pPr defTabSz="685800">
              <a:defRPr/>
            </a:pPr>
            <a:r>
              <a:rPr lang="ja-JP" altLang="en-US" sz="1200" b="1" dirty="0">
                <a:solidFill>
                  <a:srgbClr val="000000"/>
                </a:solidFill>
                <a:effectLst>
                  <a:glow rad="228600">
                    <a:schemeClr val="accent3">
                      <a:satMod val="175000"/>
                      <a:alpha val="40000"/>
                    </a:schemeClr>
                  </a:glow>
                </a:effectLst>
                <a:latin typeface="Segoe UI"/>
                <a:ea typeface="メイリオ"/>
              </a:rPr>
              <a:t>　　　　</a:t>
            </a:r>
            <a:r>
              <a:rPr lang="en-US" altLang="ja-JP" sz="1200" b="1" dirty="0">
                <a:solidFill>
                  <a:srgbClr val="FF0000"/>
                </a:solidFill>
                <a:effectLst>
                  <a:glow rad="228600">
                    <a:schemeClr val="accent3">
                      <a:satMod val="175000"/>
                      <a:alpha val="40000"/>
                    </a:schemeClr>
                  </a:glow>
                </a:effectLst>
                <a:latin typeface="Segoe UI"/>
                <a:ea typeface="メイリオ"/>
              </a:rPr>
              <a:t>【</a:t>
            </a:r>
            <a:r>
              <a:rPr lang="ja-JP" altLang="en-US" sz="1200" b="1" dirty="0">
                <a:solidFill>
                  <a:srgbClr val="FF0000"/>
                </a:solidFill>
                <a:effectLst>
                  <a:glow rad="228600">
                    <a:schemeClr val="accent3">
                      <a:satMod val="175000"/>
                      <a:alpha val="40000"/>
                    </a:schemeClr>
                  </a:glow>
                </a:effectLst>
                <a:latin typeface="Segoe UI"/>
                <a:ea typeface="メイリオ"/>
              </a:rPr>
              <a:t>ワークショップのみの参加はできません</a:t>
            </a:r>
            <a:r>
              <a:rPr lang="en-US" altLang="ja-JP" sz="1200" b="1" dirty="0">
                <a:solidFill>
                  <a:srgbClr val="FF0000"/>
                </a:solidFill>
                <a:effectLst>
                  <a:glow rad="228600">
                    <a:schemeClr val="accent3">
                      <a:satMod val="175000"/>
                      <a:alpha val="40000"/>
                    </a:schemeClr>
                  </a:glow>
                </a:effectLst>
                <a:latin typeface="Segoe UI"/>
                <a:ea typeface="メイリオ"/>
              </a:rPr>
              <a:t>】</a:t>
            </a:r>
            <a:endParaRPr lang="ja-JP" altLang="en-US" sz="1200" b="1" dirty="0">
              <a:solidFill>
                <a:srgbClr val="FF0000"/>
              </a:solidFill>
              <a:effectLst>
                <a:glow rad="228600">
                  <a:schemeClr val="accent3">
                    <a:satMod val="175000"/>
                    <a:alpha val="40000"/>
                  </a:schemeClr>
                </a:glow>
              </a:effectLst>
              <a:latin typeface="Segoe UI"/>
              <a:ea typeface="メイリオ"/>
            </a:endParaRPr>
          </a:p>
        </p:txBody>
      </p:sp>
      <p:sp>
        <p:nvSpPr>
          <p:cNvPr id="18" name="テキスト ボックス 17">
            <a:extLst>
              <a:ext uri="{FF2B5EF4-FFF2-40B4-BE49-F238E27FC236}">
                <a16:creationId xmlns:a16="http://schemas.microsoft.com/office/drawing/2014/main" id="{D685FD22-00F7-4D69-9A59-90AFCC66D2DD}"/>
              </a:ext>
            </a:extLst>
          </p:cNvPr>
          <p:cNvSpPr txBox="1"/>
          <p:nvPr/>
        </p:nvSpPr>
        <p:spPr>
          <a:xfrm>
            <a:off x="88205" y="3128050"/>
            <a:ext cx="3416320" cy="338554"/>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主催</a:t>
            </a:r>
            <a:r>
              <a:rPr lang="ja-JP" altLang="en-US" sz="1600" b="1" dirty="0">
                <a:solidFill>
                  <a:srgbClr val="000000"/>
                </a:solidFill>
                <a:effectLst>
                  <a:glow rad="228600">
                    <a:schemeClr val="accent3">
                      <a:satMod val="175000"/>
                      <a:alpha val="40000"/>
                    </a:schemeClr>
                  </a:glow>
                </a:effectLst>
                <a:latin typeface="Segoe UI"/>
                <a:ea typeface="メイリオ"/>
              </a:rPr>
              <a:t>　</a:t>
            </a:r>
            <a:r>
              <a:rPr lang="ja-JP" altLang="en-US" sz="1600" b="1" dirty="0">
                <a:effectLst>
                  <a:glow rad="228600">
                    <a:schemeClr val="accent3">
                      <a:satMod val="175000"/>
                      <a:alpha val="40000"/>
                    </a:schemeClr>
                  </a:glow>
                </a:effectLst>
                <a:latin typeface="Segoe UI"/>
                <a:ea typeface="メイリオ"/>
              </a:rPr>
              <a:t>神戸運輸監理部、近畿運輸局</a:t>
            </a:r>
            <a:endParaRPr lang="ja-JP" altLang="en-US" sz="1600" b="1" dirty="0">
              <a:solidFill>
                <a:srgbClr val="000000"/>
              </a:solidFill>
              <a:effectLst>
                <a:glow rad="228600">
                  <a:schemeClr val="accent3">
                    <a:satMod val="175000"/>
                    <a:alpha val="40000"/>
                  </a:schemeClr>
                </a:glow>
              </a:effectLst>
              <a:latin typeface="Segoe UI"/>
              <a:ea typeface="メイリオ"/>
            </a:endParaRPr>
          </a:p>
        </p:txBody>
      </p:sp>
      <p:sp>
        <p:nvSpPr>
          <p:cNvPr id="20" name="テキスト ボックス 19">
            <a:extLst>
              <a:ext uri="{FF2B5EF4-FFF2-40B4-BE49-F238E27FC236}">
                <a16:creationId xmlns:a16="http://schemas.microsoft.com/office/drawing/2014/main" id="{D685FD22-00F7-4D69-9A59-90AFCC66D2DD}"/>
              </a:ext>
            </a:extLst>
          </p:cNvPr>
          <p:cNvSpPr txBox="1"/>
          <p:nvPr/>
        </p:nvSpPr>
        <p:spPr>
          <a:xfrm>
            <a:off x="87288" y="3732911"/>
            <a:ext cx="1082348" cy="307777"/>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趣旨・目的</a:t>
            </a:r>
          </a:p>
        </p:txBody>
      </p:sp>
      <p:sp>
        <p:nvSpPr>
          <p:cNvPr id="28" name="テキスト ボックス 27">
            <a:extLst>
              <a:ext uri="{FF2B5EF4-FFF2-40B4-BE49-F238E27FC236}">
                <a16:creationId xmlns:a16="http://schemas.microsoft.com/office/drawing/2014/main" id="{D685FD22-00F7-4D69-9A59-90AFCC66D2DD}"/>
              </a:ext>
            </a:extLst>
          </p:cNvPr>
          <p:cNvSpPr txBox="1"/>
          <p:nvPr/>
        </p:nvSpPr>
        <p:spPr>
          <a:xfrm>
            <a:off x="23844" y="6229614"/>
            <a:ext cx="723275" cy="307777"/>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内　容</a:t>
            </a:r>
          </a:p>
        </p:txBody>
      </p:sp>
      <p:sp>
        <p:nvSpPr>
          <p:cNvPr id="30" name="正方形/長方形 29">
            <a:extLst>
              <a:ext uri="{FF2B5EF4-FFF2-40B4-BE49-F238E27FC236}">
                <a16:creationId xmlns:a16="http://schemas.microsoft.com/office/drawing/2014/main" id="{1A440377-7481-4643-B7A6-D1F30B8C00D9}"/>
              </a:ext>
            </a:extLst>
          </p:cNvPr>
          <p:cNvSpPr/>
          <p:nvPr/>
        </p:nvSpPr>
        <p:spPr>
          <a:xfrm>
            <a:off x="3381635" y="6871333"/>
            <a:ext cx="3406869" cy="2076846"/>
          </a:xfrm>
          <a:prstGeom prst="rect">
            <a:avLst/>
          </a:prstGeom>
          <a:solidFill>
            <a:schemeClr val="accent5">
              <a:alpha val="65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defRPr/>
            </a:pPr>
            <a:r>
              <a:rPr lang="ja-JP" altLang="en-US" sz="1200" b="1" dirty="0">
                <a:solidFill>
                  <a:schemeClr val="tx1"/>
                </a:solidFill>
              </a:rPr>
              <a:t>◆気象情報</a:t>
            </a:r>
            <a:endParaRPr lang="en-US" altLang="ja-JP" sz="1200" dirty="0">
              <a:solidFill>
                <a:schemeClr val="tx1"/>
              </a:solidFill>
            </a:endParaRPr>
          </a:p>
          <a:p>
            <a:pPr lvl="0">
              <a:lnSpc>
                <a:spcPts val="2000"/>
              </a:lnSpc>
              <a:defRPr/>
            </a:pPr>
            <a:r>
              <a:rPr lang="ja-JP" altLang="en-US" sz="1200" dirty="0">
                <a:solidFill>
                  <a:schemeClr val="tx1"/>
                </a:solidFill>
              </a:rPr>
              <a:t>　気象台が提供する防災気象情報　等</a:t>
            </a:r>
          </a:p>
          <a:p>
            <a:pPr lvl="0">
              <a:lnSpc>
                <a:spcPts val="700"/>
              </a:lnSpc>
              <a:defRPr/>
            </a:pPr>
            <a:endParaRPr lang="ja-JP" altLang="en-US" sz="1200" dirty="0">
              <a:solidFill>
                <a:schemeClr val="tx1"/>
              </a:solidFill>
            </a:endParaRPr>
          </a:p>
          <a:p>
            <a:pPr lvl="0">
              <a:lnSpc>
                <a:spcPts val="2000"/>
              </a:lnSpc>
              <a:defRPr/>
            </a:pPr>
            <a:r>
              <a:rPr lang="ja-JP" altLang="en-US" sz="1200" b="1" dirty="0">
                <a:solidFill>
                  <a:schemeClr val="tx1"/>
                </a:solidFill>
              </a:rPr>
              <a:t>◆水害（洪水、土砂災害）への備え</a:t>
            </a:r>
            <a:endParaRPr lang="en-US" altLang="ja-JP" sz="1200" b="1" dirty="0">
              <a:solidFill>
                <a:schemeClr val="tx1"/>
              </a:solidFill>
            </a:endParaRPr>
          </a:p>
          <a:p>
            <a:pPr lvl="0">
              <a:lnSpc>
                <a:spcPts val="2000"/>
              </a:lnSpc>
              <a:defRPr/>
            </a:pPr>
            <a:r>
              <a:rPr lang="ja-JP" altLang="en-US" sz="1200" dirty="0">
                <a:solidFill>
                  <a:schemeClr val="tx1"/>
                </a:solidFill>
              </a:rPr>
              <a:t>　河川関連の防災情報　等</a:t>
            </a:r>
          </a:p>
          <a:p>
            <a:pPr lvl="0">
              <a:lnSpc>
                <a:spcPts val="700"/>
              </a:lnSpc>
              <a:defRPr/>
            </a:pPr>
            <a:endParaRPr lang="en-US" altLang="ja-JP" sz="1200" dirty="0">
              <a:solidFill>
                <a:schemeClr val="tx1"/>
              </a:solidFill>
            </a:endParaRPr>
          </a:p>
          <a:p>
            <a:pPr lvl="0">
              <a:lnSpc>
                <a:spcPts val="2000"/>
              </a:lnSpc>
              <a:defRPr/>
            </a:pPr>
            <a:r>
              <a:rPr lang="ja-JP" altLang="en-US" sz="1200" b="1" dirty="0">
                <a:solidFill>
                  <a:schemeClr val="tx1"/>
                </a:solidFill>
              </a:rPr>
              <a:t>◆ワークショップ</a:t>
            </a:r>
          </a:p>
          <a:p>
            <a:pPr lvl="0">
              <a:lnSpc>
                <a:spcPts val="2000"/>
              </a:lnSpc>
              <a:defRPr/>
            </a:pPr>
            <a:r>
              <a:rPr lang="ja-JP" altLang="en-US" sz="1200" dirty="0">
                <a:solidFill>
                  <a:schemeClr val="tx1"/>
                </a:solidFill>
              </a:rPr>
              <a:t>　大規模自然災害に備えた机上訓練</a:t>
            </a:r>
            <a:endParaRPr lang="en-US" altLang="ja-JP" sz="1200" dirty="0">
              <a:solidFill>
                <a:schemeClr val="tx1"/>
              </a:solidFill>
            </a:endParaRPr>
          </a:p>
          <a:p>
            <a:pPr lvl="0">
              <a:lnSpc>
                <a:spcPts val="2000"/>
              </a:lnSpc>
              <a:defRPr/>
            </a:pPr>
            <a:r>
              <a:rPr lang="ja-JP" altLang="en-US" sz="1200" dirty="0">
                <a:solidFill>
                  <a:schemeClr val="tx1"/>
                </a:solidFill>
              </a:rPr>
              <a:t>　参加事業者の取組及び意見交換　等</a:t>
            </a:r>
            <a:endParaRPr lang="en-US" altLang="ja-JP" sz="1200" dirty="0">
              <a:solidFill>
                <a:schemeClr val="tx1"/>
              </a:solidFill>
            </a:endParaRPr>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3089" y="5036735"/>
            <a:ext cx="1685966" cy="1123697"/>
          </a:xfrm>
          <a:prstGeom prst="rect">
            <a:avLst/>
          </a:prstGeom>
          <a:ln>
            <a:solidFill>
              <a:schemeClr val="bg2"/>
            </a:solidFill>
          </a:ln>
        </p:spPr>
      </p:pic>
      <p:sp>
        <p:nvSpPr>
          <p:cNvPr id="25" name="正方形/長方形 24">
            <a:extLst>
              <a:ext uri="{FF2B5EF4-FFF2-40B4-BE49-F238E27FC236}">
                <a16:creationId xmlns:a16="http://schemas.microsoft.com/office/drawing/2014/main" id="{5FBB3BE0-F1D9-4B5D-880D-24AF7017201F}"/>
              </a:ext>
            </a:extLst>
          </p:cNvPr>
          <p:cNvSpPr/>
          <p:nvPr/>
        </p:nvSpPr>
        <p:spPr>
          <a:xfrm>
            <a:off x="6759" y="1552851"/>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正方形/長方形 25">
            <a:extLst>
              <a:ext uri="{FF2B5EF4-FFF2-40B4-BE49-F238E27FC236}">
                <a16:creationId xmlns:a16="http://schemas.microsoft.com/office/drawing/2014/main" id="{23732403-B412-42EB-BE61-6BE2ACBCA21A}"/>
              </a:ext>
            </a:extLst>
          </p:cNvPr>
          <p:cNvSpPr/>
          <p:nvPr/>
        </p:nvSpPr>
        <p:spPr>
          <a:xfrm>
            <a:off x="8025" y="2355814"/>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7" name="正方形/長方形 26">
            <a:extLst>
              <a:ext uri="{FF2B5EF4-FFF2-40B4-BE49-F238E27FC236}">
                <a16:creationId xmlns:a16="http://schemas.microsoft.com/office/drawing/2014/main" id="{C6A975A8-2CF5-408C-8856-44579FB00D3D}"/>
              </a:ext>
            </a:extLst>
          </p:cNvPr>
          <p:cNvSpPr/>
          <p:nvPr/>
        </p:nvSpPr>
        <p:spPr>
          <a:xfrm>
            <a:off x="-1960" y="3107208"/>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9" name="正方形/長方形 28">
            <a:extLst>
              <a:ext uri="{FF2B5EF4-FFF2-40B4-BE49-F238E27FC236}">
                <a16:creationId xmlns:a16="http://schemas.microsoft.com/office/drawing/2014/main" id="{B7B537E0-5345-4305-BE1E-A3F399CCDE41}"/>
              </a:ext>
            </a:extLst>
          </p:cNvPr>
          <p:cNvSpPr/>
          <p:nvPr/>
        </p:nvSpPr>
        <p:spPr>
          <a:xfrm>
            <a:off x="-19510" y="6204543"/>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pic>
        <p:nvPicPr>
          <p:cNvPr id="14" name="図 13"/>
          <p:cNvPicPr>
            <a:picLocks noChangeAspect="1"/>
          </p:cNvPicPr>
          <p:nvPr/>
        </p:nvPicPr>
        <p:blipFill rotWithShape="1">
          <a:blip r:embed="rId4" cstate="print">
            <a:extLst>
              <a:ext uri="{28A0092B-C50C-407E-A947-70E740481C1C}">
                <a14:useLocalDpi xmlns:a14="http://schemas.microsoft.com/office/drawing/2010/main" val="0"/>
              </a:ext>
            </a:extLst>
          </a:blip>
          <a:srcRect l="7567" t="5777" r="8666" b="9675"/>
          <a:stretch/>
        </p:blipFill>
        <p:spPr>
          <a:xfrm>
            <a:off x="2538652" y="5031359"/>
            <a:ext cx="1685966" cy="1134450"/>
          </a:xfrm>
          <a:prstGeom prst="rect">
            <a:avLst/>
          </a:prstGeom>
          <a:ln>
            <a:solidFill>
              <a:schemeClr val="bg2"/>
            </a:solidFill>
          </a:ln>
        </p:spPr>
      </p:pic>
      <p:sp>
        <p:nvSpPr>
          <p:cNvPr id="24" name="テキスト ボックス 23">
            <a:extLst>
              <a:ext uri="{FF2B5EF4-FFF2-40B4-BE49-F238E27FC236}">
                <a16:creationId xmlns:a16="http://schemas.microsoft.com/office/drawing/2014/main" id="{D685FD22-00F7-4D69-9A59-90AFCC66D2DD}"/>
              </a:ext>
            </a:extLst>
          </p:cNvPr>
          <p:cNvSpPr txBox="1"/>
          <p:nvPr/>
        </p:nvSpPr>
        <p:spPr>
          <a:xfrm>
            <a:off x="7934166" y="1836000"/>
            <a:ext cx="3847762" cy="307777"/>
          </a:xfrm>
          <a:prstGeom prst="rect">
            <a:avLst/>
          </a:prstGeom>
          <a:noFill/>
        </p:spPr>
        <p:txBody>
          <a:bodyPr wrap="square" rtlCol="0">
            <a:spAutoFit/>
          </a:bodyPr>
          <a:lstStyle/>
          <a:p>
            <a:pPr defTabSz="685800">
              <a:defRPr/>
            </a:pPr>
            <a:r>
              <a:rPr lang="ja-JP" altLang="en-US" sz="1400" b="1" dirty="0">
                <a:solidFill>
                  <a:srgbClr val="FF0000"/>
                </a:solidFill>
                <a:effectLst>
                  <a:glow rad="228600">
                    <a:schemeClr val="accent3">
                      <a:satMod val="175000"/>
                      <a:alpha val="40000"/>
                    </a:schemeClr>
                  </a:glow>
                </a:effectLst>
                <a:latin typeface="Segoe UI"/>
                <a:ea typeface="メイリオ"/>
              </a:rPr>
              <a:t>方式　</a:t>
            </a:r>
            <a:r>
              <a:rPr lang="ja-JP" altLang="en-US" sz="1400" dirty="0">
                <a:solidFill>
                  <a:srgbClr val="FF0000"/>
                </a:solidFill>
                <a:effectLst>
                  <a:glow rad="228600">
                    <a:schemeClr val="accent3">
                      <a:satMod val="175000"/>
                      <a:alpha val="40000"/>
                    </a:schemeClr>
                  </a:glow>
                </a:effectLst>
                <a:latin typeface="Segoe UI"/>
                <a:ea typeface="メイリオ"/>
              </a:rPr>
              <a:t>オンライン方式</a:t>
            </a:r>
            <a:endParaRPr lang="en-US" altLang="ja-JP" sz="1400" dirty="0">
              <a:solidFill>
                <a:srgbClr val="FF0000"/>
              </a:solidFill>
              <a:effectLst>
                <a:glow rad="228600">
                  <a:schemeClr val="accent3">
                    <a:satMod val="175000"/>
                    <a:alpha val="40000"/>
                  </a:schemeClr>
                </a:glow>
              </a:effectLst>
              <a:latin typeface="Segoe UI"/>
              <a:ea typeface="メイリオ"/>
            </a:endParaRPr>
          </a:p>
        </p:txBody>
      </p:sp>
      <p:sp>
        <p:nvSpPr>
          <p:cNvPr id="31" name="テキスト ボックス 30">
            <a:extLst>
              <a:ext uri="{FF2B5EF4-FFF2-40B4-BE49-F238E27FC236}">
                <a16:creationId xmlns:a16="http://schemas.microsoft.com/office/drawing/2014/main" id="{D685FD22-00F7-4D69-9A59-90AFCC66D2DD}"/>
              </a:ext>
            </a:extLst>
          </p:cNvPr>
          <p:cNvSpPr txBox="1"/>
          <p:nvPr/>
        </p:nvSpPr>
        <p:spPr>
          <a:xfrm>
            <a:off x="7160989" y="1707055"/>
            <a:ext cx="1308571" cy="307777"/>
          </a:xfrm>
          <a:prstGeom prst="rect">
            <a:avLst/>
          </a:prstGeom>
          <a:noFill/>
        </p:spPr>
        <p:txBody>
          <a:bodyPr wrap="square" rtlCol="0">
            <a:spAutoFit/>
          </a:bodyPr>
          <a:lstStyle/>
          <a:p>
            <a:pPr defTabSz="685800">
              <a:defRPr/>
            </a:pPr>
            <a:r>
              <a:rPr lang="ja-JP" altLang="en-US" sz="1400" b="1" dirty="0">
                <a:solidFill>
                  <a:srgbClr val="FF0000"/>
                </a:solidFill>
                <a:effectLst>
                  <a:glow rad="228600">
                    <a:schemeClr val="accent3">
                      <a:satMod val="175000"/>
                      <a:alpha val="40000"/>
                    </a:schemeClr>
                  </a:glow>
                </a:effectLst>
                <a:latin typeface="Segoe UI"/>
                <a:ea typeface="メイリオ"/>
              </a:rPr>
              <a:t>選択</a:t>
            </a:r>
            <a:endParaRPr lang="en-US" altLang="ja-JP" sz="1400" dirty="0">
              <a:solidFill>
                <a:srgbClr val="FF0000"/>
              </a:solidFill>
              <a:effectLst>
                <a:glow rad="228600">
                  <a:schemeClr val="accent3">
                    <a:satMod val="175000"/>
                    <a:alpha val="40000"/>
                  </a:schemeClr>
                </a:glow>
              </a:effectLst>
              <a:latin typeface="Segoe UI"/>
              <a:ea typeface="メイリオ"/>
            </a:endParaRPr>
          </a:p>
        </p:txBody>
      </p:sp>
      <p:sp>
        <p:nvSpPr>
          <p:cNvPr id="9" name="左右矢印 8"/>
          <p:cNvSpPr/>
          <p:nvPr/>
        </p:nvSpPr>
        <p:spPr>
          <a:xfrm>
            <a:off x="6947015" y="1944753"/>
            <a:ext cx="836751" cy="153889"/>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77014" y="6560992"/>
            <a:ext cx="6741367" cy="310341"/>
          </a:xfrm>
          <a:prstGeom prst="rect">
            <a:avLst/>
          </a:prstGeom>
          <a:solidFill>
            <a:srgbClr val="0070C0"/>
          </a:solidFill>
        </p:spPr>
        <p:txBody>
          <a:bodyPr wrap="square">
            <a:spAutoFit/>
          </a:bodyPr>
          <a:lstStyle/>
          <a:p>
            <a:pPr algn="ctr">
              <a:lnSpc>
                <a:spcPts val="1650"/>
              </a:lnSpc>
              <a:defRPr/>
            </a:pPr>
            <a:r>
              <a:rPr lang="ja-JP" altLang="en-US" sz="1400" b="1" dirty="0">
                <a:solidFill>
                  <a:schemeClr val="bg1"/>
                </a:solidFill>
                <a:latin typeface="+mn-ea"/>
                <a:ea typeface="+mn-ea"/>
              </a:rPr>
              <a:t>運輸防災セミナー・運輸防災ワークショップ  </a:t>
            </a:r>
            <a:endParaRPr lang="en-US" altLang="ja-JP" sz="1400" b="1" dirty="0">
              <a:solidFill>
                <a:schemeClr val="bg1"/>
              </a:solidFill>
              <a:latin typeface="+mn-ea"/>
              <a:ea typeface="+mn-ea"/>
            </a:endParaRPr>
          </a:p>
        </p:txBody>
      </p:sp>
      <p:sp>
        <p:nvSpPr>
          <p:cNvPr id="17" name="テキスト ボックス 16">
            <a:extLst>
              <a:ext uri="{FF2B5EF4-FFF2-40B4-BE49-F238E27FC236}">
                <a16:creationId xmlns:a16="http://schemas.microsoft.com/office/drawing/2014/main" id="{5E767C22-D35A-D377-D54B-EE95162BA2A4}"/>
              </a:ext>
            </a:extLst>
          </p:cNvPr>
          <p:cNvSpPr txBox="1"/>
          <p:nvPr/>
        </p:nvSpPr>
        <p:spPr>
          <a:xfrm>
            <a:off x="7934166" y="2175991"/>
            <a:ext cx="3847762" cy="307777"/>
          </a:xfrm>
          <a:prstGeom prst="rect">
            <a:avLst/>
          </a:prstGeom>
          <a:noFill/>
        </p:spPr>
        <p:txBody>
          <a:bodyPr wrap="square" rtlCol="0">
            <a:spAutoFit/>
          </a:bodyPr>
          <a:lstStyle/>
          <a:p>
            <a:pPr defTabSz="685800">
              <a:defRPr/>
            </a:pPr>
            <a:r>
              <a:rPr lang="ja-JP" altLang="en-US" sz="1400" b="1" dirty="0">
                <a:solidFill>
                  <a:srgbClr val="FF0000"/>
                </a:solidFill>
                <a:effectLst>
                  <a:glow rad="228600">
                    <a:schemeClr val="accent3">
                      <a:satMod val="175000"/>
                      <a:alpha val="40000"/>
                    </a:schemeClr>
                  </a:glow>
                </a:effectLst>
                <a:latin typeface="Segoe UI"/>
                <a:ea typeface="メイリオ"/>
              </a:rPr>
              <a:t>方式　</a:t>
            </a:r>
            <a:r>
              <a:rPr lang="ja-JP" altLang="en-US" sz="1400" dirty="0">
                <a:solidFill>
                  <a:srgbClr val="FF0000"/>
                </a:solidFill>
                <a:effectLst>
                  <a:glow rad="228600">
                    <a:schemeClr val="accent3">
                      <a:satMod val="175000"/>
                      <a:alpha val="40000"/>
                    </a:schemeClr>
                  </a:glow>
                </a:effectLst>
                <a:latin typeface="Segoe UI"/>
                <a:ea typeface="メイリオ"/>
              </a:rPr>
              <a:t>実開催（オンラインではありません）</a:t>
            </a:r>
            <a:endParaRPr lang="en-US" altLang="ja-JP" sz="1400" dirty="0">
              <a:solidFill>
                <a:srgbClr val="FF0000"/>
              </a:solidFill>
              <a:effectLst>
                <a:glow rad="228600">
                  <a:schemeClr val="accent3">
                    <a:satMod val="175000"/>
                    <a:alpha val="40000"/>
                  </a:schemeClr>
                </a:glow>
              </a:effectLst>
              <a:latin typeface="Segoe UI"/>
              <a:ea typeface="メイリオ"/>
            </a:endParaRPr>
          </a:p>
        </p:txBody>
      </p:sp>
      <p:sp>
        <p:nvSpPr>
          <p:cNvPr id="5" name="正方形/長方形 4">
            <a:extLst>
              <a:ext uri="{FF2B5EF4-FFF2-40B4-BE49-F238E27FC236}">
                <a16:creationId xmlns:a16="http://schemas.microsoft.com/office/drawing/2014/main" id="{42299DBC-F46A-1BE8-6E46-C1DF0A27709E}"/>
              </a:ext>
            </a:extLst>
          </p:cNvPr>
          <p:cNvSpPr/>
          <p:nvPr/>
        </p:nvSpPr>
        <p:spPr>
          <a:xfrm>
            <a:off x="2997" y="3707650"/>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 name="テキスト ボックス 6">
            <a:extLst>
              <a:ext uri="{FF2B5EF4-FFF2-40B4-BE49-F238E27FC236}">
                <a16:creationId xmlns:a16="http://schemas.microsoft.com/office/drawing/2014/main" id="{D1876A6C-3D50-25E8-D675-C4DF4ECCB351}"/>
              </a:ext>
            </a:extLst>
          </p:cNvPr>
          <p:cNvSpPr txBox="1"/>
          <p:nvPr/>
        </p:nvSpPr>
        <p:spPr>
          <a:xfrm>
            <a:off x="110154" y="2319209"/>
            <a:ext cx="6288901" cy="769441"/>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会場</a:t>
            </a:r>
            <a:r>
              <a:rPr lang="ja-JP" altLang="en-US" sz="1600" b="1" dirty="0">
                <a:solidFill>
                  <a:srgbClr val="000000"/>
                </a:solidFill>
                <a:effectLst>
                  <a:glow rad="228600">
                    <a:schemeClr val="accent3">
                      <a:satMod val="175000"/>
                      <a:alpha val="40000"/>
                    </a:schemeClr>
                  </a:glow>
                </a:effectLst>
                <a:latin typeface="Segoe UI"/>
                <a:ea typeface="メイリオ"/>
              </a:rPr>
              <a:t>　神戸第２地方合同庁舎 ６階　神戸運輸監理部 会議室</a:t>
            </a:r>
          </a:p>
          <a:p>
            <a:pPr defTabSz="685800">
              <a:defRPr/>
            </a:pPr>
            <a:r>
              <a:rPr lang="ja-JP" altLang="en-US" sz="1600" dirty="0">
                <a:solidFill>
                  <a:srgbClr val="000000"/>
                </a:solidFill>
                <a:effectLst>
                  <a:glow rad="228600">
                    <a:schemeClr val="accent3">
                      <a:satMod val="175000"/>
                      <a:alpha val="40000"/>
                    </a:schemeClr>
                  </a:glow>
                </a:effectLst>
                <a:latin typeface="Segoe UI"/>
                <a:ea typeface="メイリオ"/>
              </a:rPr>
              <a:t>　　　　</a:t>
            </a:r>
            <a:r>
              <a:rPr lang="ja-JP" altLang="en-US" sz="1600" b="1" dirty="0">
                <a:solidFill>
                  <a:srgbClr val="000000"/>
                </a:solidFill>
                <a:effectLst>
                  <a:glow rad="228600">
                    <a:schemeClr val="accent3">
                      <a:satMod val="175000"/>
                      <a:alpha val="40000"/>
                    </a:schemeClr>
                  </a:glow>
                </a:effectLst>
                <a:latin typeface="Segoe UI"/>
                <a:ea typeface="メイリオ"/>
              </a:rPr>
              <a:t>（神戸市中央区波止場町１－１）</a:t>
            </a:r>
          </a:p>
          <a:p>
            <a:pPr defTabSz="685800">
              <a:defRPr/>
            </a:pPr>
            <a:r>
              <a:rPr lang="ja-JP" altLang="en-US" sz="1200" b="1" dirty="0">
                <a:solidFill>
                  <a:srgbClr val="000000"/>
                </a:solidFill>
                <a:effectLst>
                  <a:glow rad="228600">
                    <a:schemeClr val="accent3">
                      <a:satMod val="175000"/>
                      <a:alpha val="40000"/>
                    </a:schemeClr>
                  </a:glow>
                </a:effectLst>
                <a:latin typeface="+mj-lt"/>
                <a:ea typeface="メイリオ"/>
              </a:rPr>
              <a:t>　　　最寄り駅　　</a:t>
            </a:r>
            <a:r>
              <a:rPr lang="en-US" altLang="ja-JP" sz="1200" b="1" dirty="0">
                <a:solidFill>
                  <a:srgbClr val="000000"/>
                </a:solidFill>
                <a:effectLst>
                  <a:glow rad="228600">
                    <a:schemeClr val="accent3">
                      <a:satMod val="175000"/>
                      <a:alpha val="40000"/>
                    </a:schemeClr>
                  </a:glow>
                </a:effectLst>
                <a:latin typeface="+mj-lt"/>
                <a:ea typeface="メイリオ"/>
              </a:rPr>
              <a:t>JR</a:t>
            </a:r>
            <a:r>
              <a:rPr lang="ja-JP" altLang="en-US" sz="1200" b="1" dirty="0">
                <a:solidFill>
                  <a:srgbClr val="000000"/>
                </a:solidFill>
                <a:effectLst>
                  <a:glow rad="228600">
                    <a:schemeClr val="accent3">
                      <a:satMod val="175000"/>
                      <a:alpha val="40000"/>
                    </a:schemeClr>
                  </a:glow>
                </a:effectLst>
                <a:latin typeface="+mj-lt"/>
                <a:ea typeface="メイリオ"/>
              </a:rPr>
              <a:t>元町駅、阪神元町駅、阪急神戸三宮駅、神戸市営地下鉄三宮駅</a:t>
            </a:r>
          </a:p>
        </p:txBody>
      </p:sp>
    </p:spTree>
    <p:extLst>
      <p:ext uri="{BB962C8B-B14F-4D97-AF65-F5344CB8AC3E}">
        <p14:creationId xmlns:p14="http://schemas.microsoft.com/office/powerpoint/2010/main" val="240456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D685FD22-00F7-4D69-9A59-90AFCC66D2DD}"/>
              </a:ext>
            </a:extLst>
          </p:cNvPr>
          <p:cNvSpPr txBox="1"/>
          <p:nvPr/>
        </p:nvSpPr>
        <p:spPr>
          <a:xfrm>
            <a:off x="202656" y="114458"/>
            <a:ext cx="1210588" cy="338554"/>
          </a:xfrm>
          <a:prstGeom prst="rect">
            <a:avLst/>
          </a:prstGeom>
          <a:noFill/>
        </p:spPr>
        <p:txBody>
          <a:bodyPr wrap="none" rtlCol="0">
            <a:spAutoFit/>
          </a:bodyPr>
          <a:lstStyle/>
          <a:p>
            <a:pPr defTabSz="685800">
              <a:defRPr/>
            </a:pPr>
            <a:r>
              <a:rPr lang="ja-JP" altLang="en-US" sz="1600" b="1" dirty="0">
                <a:solidFill>
                  <a:srgbClr val="000000"/>
                </a:solidFill>
                <a:latin typeface="Segoe UI"/>
                <a:ea typeface="メイリオ"/>
              </a:rPr>
              <a:t>プログラム</a:t>
            </a:r>
          </a:p>
        </p:txBody>
      </p:sp>
      <p:sp>
        <p:nvSpPr>
          <p:cNvPr id="19" name="テキスト ボックス 18"/>
          <p:cNvSpPr txBox="1"/>
          <p:nvPr/>
        </p:nvSpPr>
        <p:spPr>
          <a:xfrm>
            <a:off x="-96393" y="441895"/>
            <a:ext cx="6186309" cy="338554"/>
          </a:xfrm>
          <a:prstGeom prst="rect">
            <a:avLst/>
          </a:prstGeom>
          <a:noFill/>
        </p:spPr>
        <p:txBody>
          <a:bodyPr wrap="none" rtlCol="0">
            <a:spAutoFit/>
          </a:bodyPr>
          <a:lstStyle/>
          <a:p>
            <a:r>
              <a:rPr lang="en-US" altLang="ja-JP" sz="1600" b="1" dirty="0">
                <a:effectLst/>
                <a:latin typeface="+mn-ea"/>
                <a:ea typeface="+mn-ea"/>
              </a:rPr>
              <a:t>【</a:t>
            </a:r>
            <a:r>
              <a:rPr lang="ja-JP" altLang="en-US" sz="1600" b="1" dirty="0">
                <a:effectLst/>
                <a:latin typeface="+mn-ea"/>
                <a:ea typeface="+mn-ea"/>
              </a:rPr>
              <a:t>神戸・近畿合同開催</a:t>
            </a:r>
            <a:r>
              <a:rPr lang="en-US" altLang="ja-JP" sz="1600" b="1" dirty="0">
                <a:effectLst/>
                <a:latin typeface="+mn-ea"/>
                <a:ea typeface="+mn-ea"/>
              </a:rPr>
              <a:t>】</a:t>
            </a:r>
            <a:r>
              <a:rPr lang="ja-JP" altLang="en-US" sz="1600" b="1" dirty="0">
                <a:effectLst/>
                <a:latin typeface="+mn-ea"/>
                <a:ea typeface="+mn-ea"/>
              </a:rPr>
              <a:t>令和７年６月６日（金）</a:t>
            </a:r>
            <a:r>
              <a:rPr lang="en-US" altLang="zh-TW" sz="1600" b="1" dirty="0">
                <a:effectLst/>
                <a:latin typeface="+mn-ea"/>
                <a:ea typeface="+mn-ea"/>
              </a:rPr>
              <a:t>13:30</a:t>
            </a:r>
            <a:r>
              <a:rPr lang="zh-TW" altLang="en-US" sz="1600" b="1" dirty="0">
                <a:effectLst/>
                <a:latin typeface="+mn-ea"/>
                <a:ea typeface="+mn-ea"/>
              </a:rPr>
              <a:t>～</a:t>
            </a:r>
            <a:r>
              <a:rPr lang="en-US" altLang="zh-TW" sz="1600" b="1" dirty="0">
                <a:effectLst/>
                <a:latin typeface="+mn-ea"/>
                <a:ea typeface="+mn-ea"/>
              </a:rPr>
              <a:t>16:</a:t>
            </a:r>
            <a:r>
              <a:rPr lang="en-US" altLang="ja-JP" sz="1600" b="1" dirty="0">
                <a:effectLst/>
                <a:latin typeface="+mn-ea"/>
                <a:ea typeface="+mn-ea"/>
              </a:rPr>
              <a:t>3</a:t>
            </a:r>
            <a:r>
              <a:rPr lang="en-US" altLang="zh-TW" sz="1600" b="1" dirty="0">
                <a:effectLst/>
                <a:latin typeface="+mn-ea"/>
                <a:ea typeface="+mn-ea"/>
              </a:rPr>
              <a:t>0</a:t>
            </a:r>
            <a:endParaRPr lang="zh-TW" altLang="en-US" sz="1600" b="1" dirty="0">
              <a:effectLst/>
              <a:latin typeface="+mn-ea"/>
              <a:ea typeface="+mn-ea"/>
            </a:endParaRPr>
          </a:p>
        </p:txBody>
      </p:sp>
      <p:sp>
        <p:nvSpPr>
          <p:cNvPr id="20" name="テキスト ボックス 19">
            <a:extLst>
              <a:ext uri="{FF2B5EF4-FFF2-40B4-BE49-F238E27FC236}">
                <a16:creationId xmlns:a16="http://schemas.microsoft.com/office/drawing/2014/main" id="{D685FD22-00F7-4D69-9A59-90AFCC66D2DD}"/>
              </a:ext>
            </a:extLst>
          </p:cNvPr>
          <p:cNvSpPr txBox="1"/>
          <p:nvPr/>
        </p:nvSpPr>
        <p:spPr>
          <a:xfrm>
            <a:off x="92875" y="7248542"/>
            <a:ext cx="1082348" cy="307777"/>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お問合せ先</a:t>
            </a:r>
          </a:p>
        </p:txBody>
      </p:sp>
      <p:sp>
        <p:nvSpPr>
          <p:cNvPr id="22" name="テキスト ボックス 21">
            <a:extLst>
              <a:ext uri="{FF2B5EF4-FFF2-40B4-BE49-F238E27FC236}">
                <a16:creationId xmlns:a16="http://schemas.microsoft.com/office/drawing/2014/main" id="{D685FD22-00F7-4D69-9A59-90AFCC66D2DD}"/>
              </a:ext>
            </a:extLst>
          </p:cNvPr>
          <p:cNvSpPr txBox="1"/>
          <p:nvPr/>
        </p:nvSpPr>
        <p:spPr>
          <a:xfrm>
            <a:off x="82711" y="5822460"/>
            <a:ext cx="1261884" cy="307777"/>
          </a:xfrm>
          <a:prstGeom prst="rect">
            <a:avLst/>
          </a:prstGeom>
          <a:noFill/>
        </p:spPr>
        <p:txBody>
          <a:bodyPr wrap="none" rtlCol="0">
            <a:spAutoFit/>
          </a:bodyPr>
          <a:lstStyle/>
          <a:p>
            <a:pPr defTabSz="685800">
              <a:defRPr/>
            </a:pPr>
            <a:r>
              <a:rPr lang="ja-JP" altLang="en-US" sz="1400" b="1" dirty="0">
                <a:solidFill>
                  <a:srgbClr val="000000"/>
                </a:solidFill>
                <a:latin typeface="Segoe UI"/>
                <a:ea typeface="メイリオ"/>
              </a:rPr>
              <a:t>お申込み方法</a:t>
            </a:r>
          </a:p>
        </p:txBody>
      </p:sp>
      <p:sp>
        <p:nvSpPr>
          <p:cNvPr id="28" name="正方形/長方形 27"/>
          <p:cNvSpPr/>
          <p:nvPr/>
        </p:nvSpPr>
        <p:spPr>
          <a:xfrm>
            <a:off x="216271" y="6174197"/>
            <a:ext cx="6395619" cy="930396"/>
          </a:xfrm>
          <a:prstGeom prst="rect">
            <a:avLst/>
          </a:prstGeom>
          <a:solidFill>
            <a:schemeClr val="accent5">
              <a:alpha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lang="ja-JP" altLang="en-US" sz="1100" dirty="0">
                <a:solidFill>
                  <a:schemeClr val="tx1"/>
                </a:solidFill>
              </a:rPr>
              <a:t>国土交通省</a:t>
            </a:r>
            <a:r>
              <a:rPr lang="en-US" altLang="ja-JP" sz="1100" dirty="0">
                <a:solidFill>
                  <a:schemeClr val="tx1"/>
                </a:solidFill>
              </a:rPr>
              <a:t>HP</a:t>
            </a:r>
            <a:r>
              <a:rPr lang="ja-JP" altLang="en-US" sz="1100" dirty="0">
                <a:solidFill>
                  <a:schemeClr val="tx1"/>
                </a:solidFill>
              </a:rPr>
              <a:t>運輸安全においてお申込みを受付致します。</a:t>
            </a:r>
            <a:endParaRPr lang="en-US" altLang="ja-JP" sz="1100" dirty="0">
              <a:solidFill>
                <a:schemeClr val="tx1"/>
              </a:solidFill>
            </a:endParaRPr>
          </a:p>
          <a:p>
            <a:pPr>
              <a:lnSpc>
                <a:spcPts val="2200"/>
              </a:lnSpc>
            </a:pPr>
            <a:r>
              <a:rPr lang="ja-JP" altLang="en-US" sz="1100" dirty="0">
                <a:solidFill>
                  <a:schemeClr val="tx1"/>
                </a:solidFill>
              </a:rPr>
              <a:t>以下の</a:t>
            </a:r>
            <a:r>
              <a:rPr lang="en-US" altLang="ja-JP" sz="1100" dirty="0">
                <a:solidFill>
                  <a:schemeClr val="tx1"/>
                </a:solidFill>
              </a:rPr>
              <a:t>URL</a:t>
            </a:r>
            <a:r>
              <a:rPr lang="ja-JP" altLang="en-US" sz="1100" dirty="0">
                <a:solidFill>
                  <a:schemeClr val="tx1"/>
                </a:solidFill>
              </a:rPr>
              <a:t>又は</a:t>
            </a:r>
            <a:r>
              <a:rPr lang="en-US" altLang="ja-JP" sz="1100" dirty="0">
                <a:solidFill>
                  <a:schemeClr val="tx1"/>
                </a:solidFill>
              </a:rPr>
              <a:t>QR</a:t>
            </a:r>
            <a:r>
              <a:rPr lang="ja-JP" altLang="en-US" sz="1100" dirty="0">
                <a:solidFill>
                  <a:schemeClr val="tx1"/>
                </a:solidFill>
              </a:rPr>
              <a:t>コードよりアクセスしてください。</a:t>
            </a:r>
            <a:endParaRPr lang="en-US" altLang="ja-JP" sz="1100" dirty="0">
              <a:solidFill>
                <a:schemeClr val="tx1"/>
              </a:solidFill>
            </a:endParaRPr>
          </a:p>
          <a:p>
            <a:pPr>
              <a:lnSpc>
                <a:spcPts val="2200"/>
              </a:lnSpc>
            </a:pPr>
            <a:r>
              <a:rPr lang="ja-JP" altLang="en-US" sz="1100" dirty="0">
                <a:solidFill>
                  <a:schemeClr val="tx1"/>
                </a:solidFill>
              </a:rPr>
              <a:t>　</a:t>
            </a:r>
            <a:r>
              <a:rPr lang="en-US" altLang="ja-JP" sz="1100" dirty="0">
                <a:solidFill>
                  <a:schemeClr val="tx1"/>
                </a:solidFill>
              </a:rPr>
              <a:t>URL</a:t>
            </a:r>
            <a:r>
              <a:rPr lang="ja-JP" altLang="en-US" sz="1100" dirty="0">
                <a:solidFill>
                  <a:schemeClr val="tx1"/>
                </a:solidFill>
              </a:rPr>
              <a:t>：　</a:t>
            </a:r>
          </a:p>
        </p:txBody>
      </p:sp>
      <p:sp>
        <p:nvSpPr>
          <p:cNvPr id="3" name="テキスト ボックス 2">
            <a:extLst>
              <a:ext uri="{FF2B5EF4-FFF2-40B4-BE49-F238E27FC236}">
                <a16:creationId xmlns:a16="http://schemas.microsoft.com/office/drawing/2014/main" id="{96132717-ECDE-47DD-9BF5-FCD445CA32F6}"/>
              </a:ext>
            </a:extLst>
          </p:cNvPr>
          <p:cNvSpPr txBox="1"/>
          <p:nvPr/>
        </p:nvSpPr>
        <p:spPr>
          <a:xfrm>
            <a:off x="202656" y="5004494"/>
            <a:ext cx="6495211" cy="769441"/>
          </a:xfrm>
          <a:prstGeom prst="rect">
            <a:avLst/>
          </a:prstGeom>
          <a:noFill/>
        </p:spPr>
        <p:txBody>
          <a:bodyPr wrap="square" rtlCol="0">
            <a:spAutoFit/>
          </a:bodyPr>
          <a:lstStyle/>
          <a:p>
            <a:r>
              <a:rPr kumimoji="1" lang="en-US" altLang="ja-JP" sz="1100" dirty="0">
                <a:latin typeface="+mn-ea"/>
                <a:ea typeface="+mn-ea"/>
              </a:rPr>
              <a:t>※</a:t>
            </a:r>
            <a:r>
              <a:rPr kumimoji="1" lang="ja-JP" altLang="en-US" sz="1100" dirty="0">
                <a:latin typeface="+mn-ea"/>
                <a:ea typeface="+mn-ea"/>
              </a:rPr>
              <a:t>プログラム終了時に運輸事業者の取組状況、課題等を把握するための簡単なアンケートをご用意</a:t>
            </a:r>
          </a:p>
          <a:p>
            <a:r>
              <a:rPr kumimoji="1" lang="ja-JP" altLang="en-US" sz="1100" dirty="0">
                <a:latin typeface="+mn-ea"/>
                <a:ea typeface="+mn-ea"/>
              </a:rPr>
              <a:t>　しておりますのでご協力お願いします。</a:t>
            </a:r>
            <a:endParaRPr kumimoji="1" lang="en-US" altLang="ja-JP" sz="1100" dirty="0">
              <a:latin typeface="+mn-ea"/>
              <a:ea typeface="+mn-ea"/>
            </a:endParaRPr>
          </a:p>
          <a:p>
            <a:r>
              <a:rPr kumimoji="1" lang="en-US" altLang="ja-JP" sz="1100" dirty="0">
                <a:latin typeface="+mn-ea"/>
                <a:ea typeface="+mn-ea"/>
              </a:rPr>
              <a:t>※</a:t>
            </a:r>
            <a:r>
              <a:rPr kumimoji="1" lang="ja-JP" altLang="en-US" sz="1100" dirty="0">
                <a:latin typeface="+mn-ea"/>
                <a:ea typeface="+mn-ea"/>
              </a:rPr>
              <a:t>ワークショップについて、定員の上限は</a:t>
            </a:r>
            <a:r>
              <a:rPr kumimoji="1" lang="en-US" altLang="ja-JP" sz="1100" dirty="0">
                <a:latin typeface="+mn-ea"/>
                <a:ea typeface="+mn-ea"/>
              </a:rPr>
              <a:t>10</a:t>
            </a:r>
            <a:r>
              <a:rPr kumimoji="1" lang="ja-JP" altLang="en-US" sz="1100" dirty="0">
                <a:latin typeface="+mn-ea"/>
                <a:ea typeface="+mn-ea"/>
              </a:rPr>
              <a:t>名（先着順）ですが複数のお申し込みがない場合は</a:t>
            </a:r>
          </a:p>
          <a:p>
            <a:r>
              <a:rPr kumimoji="1" lang="ja-JP" altLang="en-US" sz="1100" dirty="0">
                <a:latin typeface="+mn-ea"/>
                <a:ea typeface="+mn-ea"/>
              </a:rPr>
              <a:t>　取りやめる場合がございます。</a:t>
            </a:r>
          </a:p>
        </p:txBody>
      </p:sp>
      <p:sp>
        <p:nvSpPr>
          <p:cNvPr id="34" name="正方形/長方形 33">
            <a:extLst>
              <a:ext uri="{FF2B5EF4-FFF2-40B4-BE49-F238E27FC236}">
                <a16:creationId xmlns:a16="http://schemas.microsoft.com/office/drawing/2014/main" id="{417E3A76-299A-4423-83CF-1B2B38B2385A}"/>
              </a:ext>
            </a:extLst>
          </p:cNvPr>
          <p:cNvSpPr/>
          <p:nvPr/>
        </p:nvSpPr>
        <p:spPr>
          <a:xfrm>
            <a:off x="82536" y="-15944"/>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6" name="正方形/長方形 35">
            <a:extLst>
              <a:ext uri="{FF2B5EF4-FFF2-40B4-BE49-F238E27FC236}">
                <a16:creationId xmlns:a16="http://schemas.microsoft.com/office/drawing/2014/main" id="{AECDEF49-CAD5-4A0A-B97A-A8B88C697C7A}"/>
              </a:ext>
            </a:extLst>
          </p:cNvPr>
          <p:cNvSpPr/>
          <p:nvPr/>
        </p:nvSpPr>
        <p:spPr>
          <a:xfrm>
            <a:off x="77509" y="5814662"/>
            <a:ext cx="4571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7" name="正方形/長方形 36">
            <a:extLst>
              <a:ext uri="{FF2B5EF4-FFF2-40B4-BE49-F238E27FC236}">
                <a16:creationId xmlns:a16="http://schemas.microsoft.com/office/drawing/2014/main" id="{635F6088-5B68-4F02-B06D-98B2AB529C34}"/>
              </a:ext>
            </a:extLst>
          </p:cNvPr>
          <p:cNvSpPr/>
          <p:nvPr/>
        </p:nvSpPr>
        <p:spPr>
          <a:xfrm>
            <a:off x="77509" y="7231269"/>
            <a:ext cx="47412"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2" name="直線コネクタ 31"/>
          <p:cNvCxnSpPr>
            <a:cxnSpLocks/>
          </p:cNvCxnSpPr>
          <p:nvPr/>
        </p:nvCxnSpPr>
        <p:spPr>
          <a:xfrm>
            <a:off x="318381" y="792493"/>
            <a:ext cx="6408713"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pic>
        <p:nvPicPr>
          <p:cNvPr id="24" name="Picture 8" descr="QRコードスキャン（読み取り）のシルエット02 | 無料のAi・PNG白黒シルエットイラスト">
            <a:extLst>
              <a:ext uri="{FF2B5EF4-FFF2-40B4-BE49-F238E27FC236}">
                <a16:creationId xmlns:a16="http://schemas.microsoft.com/office/drawing/2014/main" id="{04ED5962-5039-45DB-89A5-2B19AF9AA98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401" t="9680" r="13041" b="9680"/>
          <a:stretch/>
        </p:blipFill>
        <p:spPr bwMode="auto">
          <a:xfrm>
            <a:off x="1231402" y="5814662"/>
            <a:ext cx="256983" cy="293695"/>
          </a:xfrm>
          <a:prstGeom prst="rect">
            <a:avLst/>
          </a:prstGeom>
          <a:noFill/>
          <a:extLst>
            <a:ext uri="{909E8E84-426E-40DD-AFC4-6F175D3DCCD1}">
              <a14:hiddenFill xmlns:a14="http://schemas.microsoft.com/office/drawing/2010/main">
                <a:solidFill>
                  <a:srgbClr val="FFFFFF"/>
                </a:solidFill>
              </a14:hiddenFill>
            </a:ext>
          </a:extLst>
        </p:spPr>
      </p:pic>
      <p:pic>
        <p:nvPicPr>
          <p:cNvPr id="27" name="グラフィックス 62" descr="電話">
            <a:extLst>
              <a:ext uri="{FF2B5EF4-FFF2-40B4-BE49-F238E27FC236}">
                <a16:creationId xmlns:a16="http://schemas.microsoft.com/office/drawing/2014/main" id="{D7CD54C1-33EB-4BBF-90F2-6585D38B017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1974" y="7231269"/>
            <a:ext cx="318856" cy="318856"/>
          </a:xfrm>
          <a:prstGeom prst="rect">
            <a:avLst/>
          </a:prstGeom>
        </p:spPr>
      </p:pic>
      <p:pic>
        <p:nvPicPr>
          <p:cNvPr id="35" name="グラフィックス 82" descr="日毎カレンダー">
            <a:extLst>
              <a:ext uri="{FF2B5EF4-FFF2-40B4-BE49-F238E27FC236}">
                <a16:creationId xmlns:a16="http://schemas.microsoft.com/office/drawing/2014/main" id="{D5596F9B-9B7A-4E62-9F17-CCE5D6DFCBA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77452" y="35442"/>
            <a:ext cx="412644" cy="412644"/>
          </a:xfrm>
          <a:prstGeom prst="rect">
            <a:avLst/>
          </a:prstGeom>
        </p:spPr>
      </p:pic>
      <p:sp>
        <p:nvSpPr>
          <p:cNvPr id="31" name="テキスト ボックス 30">
            <a:extLst>
              <a:ext uri="{FF2B5EF4-FFF2-40B4-BE49-F238E27FC236}">
                <a16:creationId xmlns:a16="http://schemas.microsoft.com/office/drawing/2014/main" id="{1AA57DA1-60D7-43A5-ADB3-F32956111C2C}"/>
              </a:ext>
            </a:extLst>
          </p:cNvPr>
          <p:cNvSpPr txBox="1"/>
          <p:nvPr/>
        </p:nvSpPr>
        <p:spPr>
          <a:xfrm>
            <a:off x="4437112" y="6479165"/>
            <a:ext cx="1183949" cy="276999"/>
          </a:xfrm>
          <a:prstGeom prst="rect">
            <a:avLst/>
          </a:prstGeom>
          <a:noFill/>
        </p:spPr>
        <p:txBody>
          <a:bodyPr wrap="square">
            <a:spAutoFit/>
          </a:bodyPr>
          <a:lstStyle/>
          <a:p>
            <a:r>
              <a:rPr lang="en-US" altLang="ja-JP" sz="1200" dirty="0">
                <a:solidFill>
                  <a:schemeClr val="tx1"/>
                </a:solidFill>
                <a:latin typeface="+mj-ea"/>
                <a:ea typeface="+mj-ea"/>
              </a:rPr>
              <a:t>QR</a:t>
            </a:r>
            <a:r>
              <a:rPr lang="ja-JP" altLang="en-US" sz="1200" dirty="0">
                <a:solidFill>
                  <a:schemeClr val="tx1"/>
                </a:solidFill>
                <a:latin typeface="+mj-ea"/>
                <a:ea typeface="+mj-ea"/>
              </a:rPr>
              <a:t>コード ➡</a:t>
            </a:r>
            <a:endParaRPr lang="ja-JP" altLang="en-US" sz="1200" dirty="0">
              <a:latin typeface="+mj-ea"/>
              <a:ea typeface="+mj-ea"/>
            </a:endParaRPr>
          </a:p>
        </p:txBody>
      </p:sp>
      <p:sp>
        <p:nvSpPr>
          <p:cNvPr id="30" name="正方形/長方形 29">
            <a:extLst>
              <a:ext uri="{FF2B5EF4-FFF2-40B4-BE49-F238E27FC236}">
                <a16:creationId xmlns:a16="http://schemas.microsoft.com/office/drawing/2014/main" id="{014B4AAD-F975-4DC2-B0E3-773C4EDEE3E1}"/>
              </a:ext>
            </a:extLst>
          </p:cNvPr>
          <p:cNvSpPr/>
          <p:nvPr/>
        </p:nvSpPr>
        <p:spPr>
          <a:xfrm>
            <a:off x="231190" y="7592379"/>
            <a:ext cx="6395619" cy="1437163"/>
          </a:xfrm>
          <a:prstGeom prst="rect">
            <a:avLst/>
          </a:prstGeom>
          <a:solidFill>
            <a:schemeClr val="accent5">
              <a:alpha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defRPr/>
            </a:pPr>
            <a:r>
              <a:rPr lang="ja-JP" altLang="en-US" sz="1100" dirty="0">
                <a:solidFill>
                  <a:schemeClr val="tx1"/>
                </a:solidFill>
              </a:rPr>
              <a:t>（申し込みについて）</a:t>
            </a:r>
            <a:endParaRPr lang="en-US" altLang="ja-JP" sz="1100" dirty="0">
              <a:solidFill>
                <a:schemeClr val="tx1"/>
              </a:solidFill>
            </a:endParaRPr>
          </a:p>
          <a:p>
            <a:pPr>
              <a:lnSpc>
                <a:spcPts val="1500"/>
              </a:lnSpc>
              <a:defRPr/>
            </a:pPr>
            <a:r>
              <a:rPr lang="ja-JP" altLang="en-US" sz="1100" dirty="0">
                <a:solidFill>
                  <a:schemeClr val="tx1"/>
                </a:solidFill>
              </a:rPr>
              <a:t>　国土交通省 大臣官房　代表　</a:t>
            </a:r>
            <a:r>
              <a:rPr lang="en-US" altLang="ja-JP" sz="1100" dirty="0">
                <a:solidFill>
                  <a:schemeClr val="tx1"/>
                </a:solidFill>
              </a:rPr>
              <a:t>03-5253-8111</a:t>
            </a:r>
            <a:r>
              <a:rPr lang="ja-JP" altLang="en-US" sz="1100" dirty="0">
                <a:solidFill>
                  <a:schemeClr val="tx1"/>
                </a:solidFill>
              </a:rPr>
              <a:t>（カッコ内は内線番号）</a:t>
            </a:r>
            <a:endParaRPr lang="en-US" altLang="ja-JP" sz="1100" dirty="0">
              <a:solidFill>
                <a:schemeClr val="tx1"/>
              </a:solidFill>
            </a:endParaRPr>
          </a:p>
          <a:p>
            <a:pPr lvl="0">
              <a:lnSpc>
                <a:spcPts val="1500"/>
              </a:lnSpc>
              <a:defRPr/>
            </a:pPr>
            <a:r>
              <a:rPr lang="ja-JP" altLang="en-US" sz="1100" dirty="0">
                <a:solidFill>
                  <a:schemeClr val="tx1"/>
                </a:solidFill>
              </a:rPr>
              <a:t>　</a:t>
            </a:r>
            <a:r>
              <a:rPr lang="zh-TW" altLang="en-US" sz="1100" dirty="0">
                <a:solidFill>
                  <a:schemeClr val="tx1"/>
                </a:solidFill>
              </a:rPr>
              <a:t>運輸安全防災　</a:t>
            </a:r>
            <a:r>
              <a:rPr lang="ja-JP" altLang="en-US" sz="1100" dirty="0">
                <a:solidFill>
                  <a:schemeClr val="tx1"/>
                </a:solidFill>
              </a:rPr>
              <a:t>澤村</a:t>
            </a:r>
            <a:r>
              <a:rPr lang="zh-TW" altLang="en-US" sz="1100" dirty="0">
                <a:solidFill>
                  <a:schemeClr val="tx1"/>
                </a:solidFill>
              </a:rPr>
              <a:t>（</a:t>
            </a:r>
            <a:r>
              <a:rPr lang="en-US" altLang="zh-TW" sz="1100" dirty="0">
                <a:solidFill>
                  <a:schemeClr val="tx1"/>
                </a:solidFill>
              </a:rPr>
              <a:t>25616</a:t>
            </a:r>
            <a:r>
              <a:rPr lang="zh-TW" altLang="en-US" sz="1100" dirty="0">
                <a:solidFill>
                  <a:schemeClr val="tx1"/>
                </a:solidFill>
              </a:rPr>
              <a:t>）、</a:t>
            </a:r>
            <a:r>
              <a:rPr lang="ja-JP" altLang="en-US" sz="1100" dirty="0">
                <a:solidFill>
                  <a:schemeClr val="tx1"/>
                </a:solidFill>
              </a:rPr>
              <a:t>野村</a:t>
            </a:r>
            <a:r>
              <a:rPr lang="zh-TW" altLang="en-US" sz="1100" dirty="0">
                <a:solidFill>
                  <a:schemeClr val="tx1"/>
                </a:solidFill>
              </a:rPr>
              <a:t>（</a:t>
            </a:r>
            <a:r>
              <a:rPr lang="en-US" altLang="zh-TW" sz="1100" dirty="0">
                <a:solidFill>
                  <a:schemeClr val="tx1"/>
                </a:solidFill>
              </a:rPr>
              <a:t>25617</a:t>
            </a:r>
            <a:r>
              <a:rPr lang="zh-TW" altLang="en-US" sz="1100" dirty="0">
                <a:solidFill>
                  <a:schemeClr val="tx1"/>
                </a:solidFill>
              </a:rPr>
              <a:t>）、</a:t>
            </a:r>
            <a:r>
              <a:rPr lang="ja-JP" altLang="en-US" sz="1100" dirty="0">
                <a:solidFill>
                  <a:schemeClr val="tx1"/>
                </a:solidFill>
              </a:rPr>
              <a:t>西村</a:t>
            </a:r>
            <a:r>
              <a:rPr lang="zh-TW" altLang="en-US" sz="1100" dirty="0">
                <a:solidFill>
                  <a:schemeClr val="tx1"/>
                </a:solidFill>
              </a:rPr>
              <a:t>（</a:t>
            </a:r>
            <a:r>
              <a:rPr lang="en-US" altLang="zh-TW" sz="1100" dirty="0">
                <a:solidFill>
                  <a:schemeClr val="tx1"/>
                </a:solidFill>
              </a:rPr>
              <a:t>25618</a:t>
            </a:r>
            <a:r>
              <a:rPr lang="ja-JP" altLang="en-US" sz="1100" dirty="0">
                <a:solidFill>
                  <a:schemeClr val="tx1"/>
                </a:solidFill>
              </a:rPr>
              <a:t>）、舩木（</a:t>
            </a:r>
            <a:r>
              <a:rPr lang="en-US" altLang="ja-JP" sz="1100" dirty="0">
                <a:solidFill>
                  <a:schemeClr val="tx1"/>
                </a:solidFill>
              </a:rPr>
              <a:t>25619</a:t>
            </a:r>
            <a:r>
              <a:rPr lang="ja-JP" altLang="en-US" sz="1100" dirty="0">
                <a:solidFill>
                  <a:schemeClr val="tx1"/>
                </a:solidFill>
              </a:rPr>
              <a:t>）</a:t>
            </a:r>
            <a:endParaRPr lang="en-US" altLang="ja-JP" sz="1100" dirty="0">
              <a:solidFill>
                <a:schemeClr val="tx1"/>
              </a:solidFill>
            </a:endParaRPr>
          </a:p>
          <a:p>
            <a:pPr>
              <a:lnSpc>
                <a:spcPts val="2200"/>
              </a:lnSpc>
              <a:defRPr/>
            </a:pPr>
            <a:r>
              <a:rPr lang="ja-JP" altLang="en-US" sz="1100" dirty="0">
                <a:solidFill>
                  <a:schemeClr val="tx1"/>
                </a:solidFill>
              </a:rPr>
              <a:t>（運輸防災ワークショップについて）</a:t>
            </a:r>
            <a:endParaRPr lang="en-US" altLang="ja-JP" sz="1100" dirty="0">
              <a:solidFill>
                <a:schemeClr val="tx1"/>
              </a:solidFill>
            </a:endParaRPr>
          </a:p>
          <a:p>
            <a:pPr>
              <a:lnSpc>
                <a:spcPts val="1500"/>
              </a:lnSpc>
              <a:defRPr/>
            </a:pPr>
            <a:r>
              <a:rPr lang="ja-JP" altLang="en-US" sz="1100" dirty="0">
                <a:solidFill>
                  <a:schemeClr val="tx1"/>
                </a:solidFill>
              </a:rPr>
              <a:t>　神戸運輸監理部 総務企画部 安全防災・危機管理課</a:t>
            </a:r>
            <a:r>
              <a:rPr lang="en-US" altLang="ja-JP" sz="1100" dirty="0">
                <a:solidFill>
                  <a:schemeClr val="tx1"/>
                </a:solidFill>
              </a:rPr>
              <a:t>	078-321-3473</a:t>
            </a:r>
          </a:p>
          <a:p>
            <a:pPr>
              <a:lnSpc>
                <a:spcPts val="1500"/>
              </a:lnSpc>
              <a:defRPr/>
            </a:pPr>
            <a:r>
              <a:rPr lang="en-US" altLang="ja-JP" sz="1100" dirty="0">
                <a:solidFill>
                  <a:schemeClr val="tx1"/>
                </a:solidFill>
              </a:rPr>
              <a:t>    </a:t>
            </a:r>
            <a:r>
              <a:rPr lang="ja-JP" altLang="en-US" sz="1100" dirty="0">
                <a:solidFill>
                  <a:schemeClr val="tx1"/>
                </a:solidFill>
              </a:rPr>
              <a:t>近畿運輸局　総務部　安全防災・危機管理課</a:t>
            </a:r>
            <a:r>
              <a:rPr lang="en-US" altLang="ja-JP" sz="1100" dirty="0">
                <a:solidFill>
                  <a:schemeClr val="tx1"/>
                </a:solidFill>
              </a:rPr>
              <a:t>	06-6949-6412</a:t>
            </a:r>
          </a:p>
          <a:p>
            <a:pPr lvl="0">
              <a:lnSpc>
                <a:spcPts val="2200"/>
              </a:lnSpc>
              <a:defRPr/>
            </a:pPr>
            <a:endParaRPr lang="en-US" altLang="ja-JP" sz="1400" dirty="0">
              <a:solidFill>
                <a:schemeClr val="tx1"/>
              </a:solidFill>
            </a:endParaRPr>
          </a:p>
        </p:txBody>
      </p:sp>
      <p:sp>
        <p:nvSpPr>
          <p:cNvPr id="4" name="正方形/長方形 3">
            <a:extLst>
              <a:ext uri="{FF2B5EF4-FFF2-40B4-BE49-F238E27FC236}">
                <a16:creationId xmlns:a16="http://schemas.microsoft.com/office/drawing/2014/main" id="{9E773099-E01C-EA9C-954A-AE287DCC2E38}"/>
              </a:ext>
            </a:extLst>
          </p:cNvPr>
          <p:cNvSpPr/>
          <p:nvPr/>
        </p:nvSpPr>
        <p:spPr>
          <a:xfrm>
            <a:off x="69893" y="4069201"/>
            <a:ext cx="6583938" cy="485700"/>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115E82F0-3D8B-CE61-D017-94760DF1E7C3}"/>
              </a:ext>
            </a:extLst>
          </p:cNvPr>
          <p:cNvSpPr txBox="1"/>
          <p:nvPr/>
        </p:nvSpPr>
        <p:spPr>
          <a:xfrm>
            <a:off x="202656" y="905440"/>
            <a:ext cx="6512589" cy="4062651"/>
          </a:xfrm>
          <a:prstGeom prst="rect">
            <a:avLst/>
          </a:prstGeom>
          <a:noFill/>
        </p:spPr>
        <p:txBody>
          <a:bodyPr wrap="square" rtlCol="0">
            <a:spAutoFit/>
          </a:bodyPr>
          <a:lstStyle/>
          <a:p>
            <a:r>
              <a:rPr lang="en-US" altLang="ja-JP" sz="1300" dirty="0">
                <a:latin typeface="+mj-lt"/>
              </a:rPr>
              <a:t>13:30~13:35</a:t>
            </a:r>
            <a:r>
              <a:rPr lang="ja-JP" altLang="en-US" sz="1300" dirty="0">
                <a:latin typeface="+mj-lt"/>
              </a:rPr>
              <a:t>　　</a:t>
            </a:r>
            <a:r>
              <a:rPr lang="en-US" altLang="ja-JP" sz="1300" dirty="0">
                <a:latin typeface="+mj-lt"/>
              </a:rPr>
              <a:t>(5) </a:t>
            </a:r>
            <a:r>
              <a:rPr lang="ja-JP" altLang="en-US" sz="1300" dirty="0">
                <a:latin typeface="+mj-lt"/>
              </a:rPr>
              <a:t>　 </a:t>
            </a:r>
            <a:r>
              <a:rPr lang="ja-JP" altLang="en-US" sz="1300" dirty="0">
                <a:latin typeface="+mj-lt"/>
                <a:ea typeface="+mn-ea"/>
              </a:rPr>
              <a:t>開会</a:t>
            </a:r>
          </a:p>
          <a:p>
            <a:endParaRPr kumimoji="1" lang="ja-JP" altLang="en-US" sz="500" dirty="0">
              <a:latin typeface="+mj-lt"/>
              <a:ea typeface="+mn-ea"/>
            </a:endParaRPr>
          </a:p>
          <a:p>
            <a:r>
              <a:rPr lang="en-US" altLang="ja-JP" sz="1300" dirty="0">
                <a:latin typeface="+mj-lt"/>
                <a:ea typeface="+mn-ea"/>
              </a:rPr>
              <a:t>13:35~13:55</a:t>
            </a:r>
            <a:r>
              <a:rPr lang="ja-JP" altLang="en-US" sz="1300" dirty="0">
                <a:latin typeface="+mj-lt"/>
                <a:ea typeface="+mn-ea"/>
              </a:rPr>
              <a:t>　</a:t>
            </a:r>
            <a:r>
              <a:rPr lang="en-US" altLang="ja-JP" sz="1300" dirty="0">
                <a:latin typeface="+mj-lt"/>
                <a:ea typeface="+mn-ea"/>
              </a:rPr>
              <a:t>(20)</a:t>
            </a:r>
            <a:r>
              <a:rPr lang="ja-JP" altLang="en-US" sz="1300" dirty="0">
                <a:latin typeface="+mj-lt"/>
                <a:ea typeface="+mn-ea"/>
              </a:rPr>
              <a:t>　風水害で気象台が提供する防災気象情報（大阪管区気象台）</a:t>
            </a:r>
          </a:p>
          <a:p>
            <a:endParaRPr lang="en-US" altLang="ja-JP" sz="500" dirty="0">
              <a:latin typeface="+mj-lt"/>
              <a:ea typeface="+mn-ea"/>
            </a:endParaRPr>
          </a:p>
          <a:p>
            <a:r>
              <a:rPr lang="en-US" altLang="ja-JP" sz="1300" dirty="0">
                <a:latin typeface="+mj-lt"/>
                <a:ea typeface="+mn-ea"/>
              </a:rPr>
              <a:t>13:55~14:15</a:t>
            </a:r>
            <a:r>
              <a:rPr lang="ja-JP" altLang="en-US" sz="1300" dirty="0">
                <a:latin typeface="+mj-lt"/>
                <a:ea typeface="+mn-ea"/>
              </a:rPr>
              <a:t>　</a:t>
            </a:r>
            <a:r>
              <a:rPr lang="en-US" altLang="ja-JP" sz="1300" dirty="0">
                <a:latin typeface="+mj-lt"/>
                <a:ea typeface="+mn-ea"/>
              </a:rPr>
              <a:t>(20)</a:t>
            </a:r>
            <a:r>
              <a:rPr lang="ja-JP" altLang="en-US" sz="1300" dirty="0">
                <a:latin typeface="+mj-lt"/>
                <a:ea typeface="+mn-ea"/>
              </a:rPr>
              <a:t>　河川関連の防災情報について　　　　　（近畿地方整備局）　</a:t>
            </a:r>
            <a:endParaRPr kumimoji="1" lang="ja-JP" altLang="en-US" sz="1300" dirty="0">
              <a:latin typeface="+mj-lt"/>
              <a:ea typeface="+mn-ea"/>
            </a:endParaRPr>
          </a:p>
          <a:p>
            <a:endParaRPr lang="ja-JP" altLang="en-US" sz="500" dirty="0">
              <a:latin typeface="+mj-lt"/>
              <a:ea typeface="+mn-ea"/>
            </a:endParaRPr>
          </a:p>
          <a:p>
            <a:r>
              <a:rPr kumimoji="1" lang="en-US" altLang="ja-JP" sz="1300" dirty="0">
                <a:latin typeface="+mj-lt"/>
                <a:ea typeface="+mn-ea"/>
              </a:rPr>
              <a:t>14:15~14:25</a:t>
            </a:r>
            <a:r>
              <a:rPr kumimoji="1" lang="ja-JP" altLang="en-US" sz="1300" dirty="0">
                <a:latin typeface="+mj-lt"/>
                <a:ea typeface="+mn-ea"/>
              </a:rPr>
              <a:t>　</a:t>
            </a:r>
            <a:r>
              <a:rPr kumimoji="1" lang="en-US" altLang="ja-JP" sz="1300" dirty="0">
                <a:latin typeface="+mj-lt"/>
                <a:ea typeface="+mn-ea"/>
              </a:rPr>
              <a:t>(10)</a:t>
            </a:r>
            <a:r>
              <a:rPr kumimoji="1" lang="ja-JP" altLang="en-US" sz="1300" dirty="0">
                <a:latin typeface="+mj-lt"/>
                <a:ea typeface="+mn-ea"/>
              </a:rPr>
              <a:t>　質疑応答</a:t>
            </a:r>
          </a:p>
          <a:p>
            <a:endParaRPr lang="ja-JP" altLang="en-US" sz="800" dirty="0">
              <a:latin typeface="+mj-lt"/>
              <a:ea typeface="+mn-ea"/>
            </a:endParaRPr>
          </a:p>
          <a:p>
            <a:r>
              <a:rPr kumimoji="1" lang="en-US" altLang="ja-JP" sz="1300" dirty="0">
                <a:latin typeface="+mj-lt"/>
                <a:ea typeface="+mn-ea"/>
              </a:rPr>
              <a:t>14:25~14:45</a:t>
            </a:r>
            <a:r>
              <a:rPr kumimoji="1" lang="ja-JP" altLang="en-US" sz="1300" dirty="0">
                <a:latin typeface="+mj-lt"/>
                <a:ea typeface="+mn-ea"/>
              </a:rPr>
              <a:t>　</a:t>
            </a:r>
            <a:r>
              <a:rPr kumimoji="1" lang="en-US" altLang="ja-JP" sz="1300" dirty="0">
                <a:latin typeface="+mj-lt"/>
                <a:ea typeface="+mn-ea"/>
              </a:rPr>
              <a:t>(20)</a:t>
            </a:r>
            <a:r>
              <a:rPr kumimoji="1" lang="ja-JP" altLang="en-US" sz="1300" dirty="0">
                <a:latin typeface="+mj-lt"/>
                <a:ea typeface="+mn-ea"/>
              </a:rPr>
              <a:t>　運輸防災マネジメントについて</a:t>
            </a:r>
            <a:r>
              <a:rPr kumimoji="1" lang="ja-JP" altLang="en-US" sz="1300" dirty="0">
                <a:latin typeface="+mn-ea"/>
                <a:ea typeface="+mn-ea"/>
              </a:rPr>
              <a:t>　　　　（近畿運輸局）</a:t>
            </a:r>
          </a:p>
          <a:p>
            <a:endParaRPr lang="ja-JP" altLang="en-US" sz="500" dirty="0">
              <a:latin typeface="+mn-ea"/>
              <a:ea typeface="+mn-ea"/>
            </a:endParaRPr>
          </a:p>
          <a:p>
            <a:r>
              <a:rPr kumimoji="1" lang="en-US" altLang="ja-JP" sz="1300" dirty="0">
                <a:latin typeface="+mn-ea"/>
                <a:ea typeface="+mn-ea"/>
              </a:rPr>
              <a:t>14</a:t>
            </a:r>
            <a:r>
              <a:rPr lang="en-US" altLang="ja-JP" sz="1300" dirty="0">
                <a:latin typeface="+mn-ea"/>
                <a:ea typeface="+mn-ea"/>
              </a:rPr>
              <a:t>:45~14:50</a:t>
            </a:r>
            <a:r>
              <a:rPr lang="ja-JP" altLang="en-US" sz="1300" dirty="0">
                <a:latin typeface="+mn-ea"/>
                <a:ea typeface="+mn-ea"/>
              </a:rPr>
              <a:t>　 </a:t>
            </a:r>
            <a:r>
              <a:rPr lang="en-US" altLang="ja-JP" sz="1300" dirty="0">
                <a:latin typeface="+mn-ea"/>
                <a:ea typeface="+mn-ea"/>
              </a:rPr>
              <a:t>(5)</a:t>
            </a:r>
            <a:r>
              <a:rPr lang="ja-JP" altLang="en-US" sz="1300" dirty="0">
                <a:latin typeface="+mn-ea"/>
                <a:ea typeface="+mn-ea"/>
              </a:rPr>
              <a:t>　 質疑応答</a:t>
            </a:r>
          </a:p>
          <a:p>
            <a:endParaRPr lang="ja-JP" altLang="en-US" sz="800" dirty="0">
              <a:latin typeface="+mn-ea"/>
              <a:ea typeface="+mn-ea"/>
            </a:endParaRPr>
          </a:p>
          <a:p>
            <a:r>
              <a:rPr lang="en-US" altLang="ja-JP" sz="1300" dirty="0">
                <a:latin typeface="+mn-ea"/>
                <a:ea typeface="+mn-ea"/>
              </a:rPr>
              <a:t>14:50~15:15</a:t>
            </a:r>
            <a:r>
              <a:rPr lang="ja-JP" altLang="en-US" sz="1300" dirty="0">
                <a:latin typeface="+mn-ea"/>
                <a:ea typeface="+mn-ea"/>
              </a:rPr>
              <a:t>　</a:t>
            </a:r>
            <a:r>
              <a:rPr lang="en-US" altLang="ja-JP" sz="1300" dirty="0">
                <a:latin typeface="+mn-ea"/>
                <a:ea typeface="+mn-ea"/>
              </a:rPr>
              <a:t>(25)</a:t>
            </a:r>
            <a:r>
              <a:rPr lang="ja-JP" altLang="en-US" sz="1300" dirty="0">
                <a:latin typeface="+mn-ea"/>
                <a:ea typeface="+mn-ea"/>
              </a:rPr>
              <a:t>　兵庫県の防災について</a:t>
            </a:r>
            <a:r>
              <a:rPr kumimoji="1" lang="ja-JP" altLang="en-US" sz="1300" dirty="0">
                <a:latin typeface="+mn-ea"/>
                <a:ea typeface="+mn-ea"/>
              </a:rPr>
              <a:t>　　　　　　　　（兵庫県）</a:t>
            </a:r>
          </a:p>
          <a:p>
            <a:endParaRPr kumimoji="1" lang="ja-JP" altLang="en-US" sz="800" dirty="0">
              <a:latin typeface="+mn-ea"/>
              <a:ea typeface="+mn-ea"/>
            </a:endParaRPr>
          </a:p>
          <a:p>
            <a:r>
              <a:rPr kumimoji="1" lang="en-US" altLang="ja-JP" sz="1300" dirty="0">
                <a:latin typeface="+mn-ea"/>
                <a:ea typeface="+mn-ea"/>
              </a:rPr>
              <a:t>15</a:t>
            </a:r>
            <a:r>
              <a:rPr lang="en-US" altLang="ja-JP" sz="1300" dirty="0">
                <a:latin typeface="+mn-ea"/>
                <a:ea typeface="+mn-ea"/>
              </a:rPr>
              <a:t>:15~15:20</a:t>
            </a:r>
            <a:r>
              <a:rPr lang="ja-JP" altLang="en-US" sz="1300" dirty="0">
                <a:latin typeface="+mn-ea"/>
                <a:ea typeface="+mn-ea"/>
              </a:rPr>
              <a:t>　 </a:t>
            </a:r>
            <a:r>
              <a:rPr lang="en-US" altLang="ja-JP" sz="1300" dirty="0">
                <a:latin typeface="+mn-ea"/>
                <a:ea typeface="+mn-ea"/>
              </a:rPr>
              <a:t>(5)</a:t>
            </a:r>
            <a:r>
              <a:rPr lang="ja-JP" altLang="en-US" sz="1300" dirty="0">
                <a:latin typeface="+mn-ea"/>
                <a:ea typeface="+mn-ea"/>
              </a:rPr>
              <a:t>　 質疑応答</a:t>
            </a:r>
          </a:p>
          <a:p>
            <a:endParaRPr kumimoji="1" lang="en-US" altLang="ja-JP" sz="800" dirty="0">
              <a:latin typeface="+mn-ea"/>
              <a:ea typeface="+mn-ea"/>
            </a:endParaRPr>
          </a:p>
          <a:p>
            <a:r>
              <a:rPr lang="en-US" altLang="ja-JP" sz="1300" dirty="0">
                <a:latin typeface="+mn-ea"/>
                <a:ea typeface="+mn-ea"/>
              </a:rPr>
              <a:t>15:20~15:25</a:t>
            </a:r>
            <a:r>
              <a:rPr lang="ja-JP" altLang="en-US" sz="1300" dirty="0">
                <a:latin typeface="+mn-ea"/>
                <a:ea typeface="+mn-ea"/>
              </a:rPr>
              <a:t>　 </a:t>
            </a:r>
            <a:r>
              <a:rPr lang="en-US" altLang="ja-JP" sz="1300" dirty="0">
                <a:latin typeface="+mn-ea"/>
                <a:ea typeface="+mn-ea"/>
              </a:rPr>
              <a:t>(5</a:t>
            </a:r>
            <a:r>
              <a:rPr lang="ja-JP" altLang="en-US" sz="1300" dirty="0">
                <a:latin typeface="+mn-ea"/>
                <a:ea typeface="+mn-ea"/>
              </a:rPr>
              <a:t>）　閉会</a:t>
            </a:r>
          </a:p>
          <a:p>
            <a:r>
              <a:rPr lang="ja-JP" altLang="en-US" sz="1100" dirty="0">
                <a:solidFill>
                  <a:srgbClr val="FF0000"/>
                </a:solidFill>
                <a:latin typeface="+mn-ea"/>
                <a:ea typeface="+mn-ea"/>
              </a:rPr>
              <a:t>　～以下のワークショップ（対面：点線赤枠）に参加されない方はここまで。（計 </a:t>
            </a:r>
            <a:r>
              <a:rPr lang="en-US" altLang="ja-JP" sz="1100" dirty="0">
                <a:solidFill>
                  <a:srgbClr val="FF0000"/>
                </a:solidFill>
                <a:latin typeface="+mn-ea"/>
                <a:ea typeface="+mn-ea"/>
              </a:rPr>
              <a:t>1</a:t>
            </a:r>
            <a:r>
              <a:rPr lang="ja-JP" altLang="en-US" sz="1100" dirty="0">
                <a:solidFill>
                  <a:srgbClr val="FF0000"/>
                </a:solidFill>
                <a:latin typeface="+mn-ea"/>
                <a:ea typeface="+mn-ea"/>
              </a:rPr>
              <a:t>時間</a:t>
            </a:r>
            <a:r>
              <a:rPr lang="en-US" altLang="ja-JP" sz="1100" dirty="0">
                <a:solidFill>
                  <a:srgbClr val="FF0000"/>
                </a:solidFill>
                <a:latin typeface="+mn-ea"/>
                <a:ea typeface="+mn-ea"/>
              </a:rPr>
              <a:t>55</a:t>
            </a:r>
            <a:r>
              <a:rPr lang="ja-JP" altLang="en-US" sz="1100" dirty="0">
                <a:solidFill>
                  <a:srgbClr val="FF0000"/>
                </a:solidFill>
                <a:latin typeface="+mn-ea"/>
                <a:ea typeface="+mn-ea"/>
              </a:rPr>
              <a:t>分）～</a:t>
            </a:r>
          </a:p>
          <a:p>
            <a:endParaRPr lang="ja-JP" altLang="en-US" sz="800" dirty="0">
              <a:solidFill>
                <a:srgbClr val="FF0000"/>
              </a:solidFill>
              <a:latin typeface="+mn-ea"/>
              <a:ea typeface="+mn-ea"/>
            </a:endParaRPr>
          </a:p>
          <a:p>
            <a:r>
              <a:rPr lang="en-US" altLang="ja-JP" sz="1300" dirty="0">
                <a:latin typeface="+mn-ea"/>
                <a:ea typeface="+mn-ea"/>
              </a:rPr>
              <a:t>15:25~15:35</a:t>
            </a:r>
            <a:r>
              <a:rPr lang="ja-JP" altLang="en-US" sz="1300" dirty="0">
                <a:latin typeface="+mn-ea"/>
                <a:ea typeface="+mn-ea"/>
              </a:rPr>
              <a:t>　</a:t>
            </a:r>
            <a:r>
              <a:rPr lang="en-US" altLang="ja-JP" sz="1300" dirty="0">
                <a:latin typeface="+mn-ea"/>
                <a:ea typeface="+mn-ea"/>
              </a:rPr>
              <a:t>(10)</a:t>
            </a:r>
            <a:r>
              <a:rPr lang="ja-JP" altLang="en-US" sz="1300" dirty="0">
                <a:latin typeface="+mn-ea"/>
                <a:ea typeface="+mn-ea"/>
              </a:rPr>
              <a:t>　～休憩～</a:t>
            </a:r>
          </a:p>
          <a:p>
            <a:endParaRPr lang="ja-JP" altLang="en-US" sz="800" dirty="0">
              <a:latin typeface="+mn-ea"/>
              <a:ea typeface="+mn-ea"/>
            </a:endParaRPr>
          </a:p>
          <a:p>
            <a:endParaRPr lang="ja-JP" altLang="en-US" sz="500" dirty="0">
              <a:latin typeface="+mn-ea"/>
              <a:ea typeface="+mn-ea"/>
            </a:endParaRPr>
          </a:p>
          <a:p>
            <a:r>
              <a:rPr lang="en-US" altLang="ja-JP" sz="1300" dirty="0">
                <a:latin typeface="+mn-ea"/>
                <a:ea typeface="+mn-ea"/>
              </a:rPr>
              <a:t>15:35~16:25</a:t>
            </a:r>
            <a:r>
              <a:rPr lang="ja-JP" altLang="en-US" sz="1300" dirty="0">
                <a:latin typeface="+mn-ea"/>
                <a:ea typeface="+mn-ea"/>
              </a:rPr>
              <a:t>　</a:t>
            </a:r>
            <a:r>
              <a:rPr lang="en-US" altLang="ja-JP" sz="1300" dirty="0">
                <a:latin typeface="+mn-ea"/>
                <a:ea typeface="+mn-ea"/>
              </a:rPr>
              <a:t>(50)</a:t>
            </a:r>
            <a:r>
              <a:rPr lang="ja-JP" altLang="en-US" sz="1300" dirty="0">
                <a:latin typeface="+mn-ea"/>
                <a:ea typeface="+mn-ea"/>
              </a:rPr>
              <a:t>　ワークショップ               （神戸運輸監理部・近畿運輸局）</a:t>
            </a:r>
            <a:endParaRPr lang="en-US" altLang="ja-JP" sz="1300" dirty="0">
              <a:latin typeface="+mn-ea"/>
              <a:ea typeface="+mn-ea"/>
            </a:endParaRPr>
          </a:p>
          <a:p>
            <a:r>
              <a:rPr lang="ja-JP" altLang="en-US" sz="1300" dirty="0">
                <a:latin typeface="+mn-ea"/>
                <a:ea typeface="+mn-ea"/>
              </a:rPr>
              <a:t>　　　　　　　　　　　　　　　　　　　　</a:t>
            </a:r>
            <a:endParaRPr lang="en-US" altLang="ja-JP" sz="500" dirty="0">
              <a:latin typeface="+mn-ea"/>
              <a:ea typeface="+mn-ea"/>
            </a:endParaRPr>
          </a:p>
          <a:p>
            <a:r>
              <a:rPr lang="en-US" altLang="ja-JP" sz="1300" dirty="0">
                <a:latin typeface="+mn-ea"/>
                <a:ea typeface="+mn-ea"/>
              </a:rPr>
              <a:t>16:25~16:30</a:t>
            </a:r>
            <a:r>
              <a:rPr lang="ja-JP" altLang="en-US" sz="1300" dirty="0">
                <a:latin typeface="+mn-ea"/>
                <a:ea typeface="+mn-ea"/>
              </a:rPr>
              <a:t>　 </a:t>
            </a:r>
            <a:r>
              <a:rPr lang="en-US" altLang="ja-JP" sz="1300" dirty="0">
                <a:latin typeface="+mn-ea"/>
                <a:ea typeface="+mn-ea"/>
              </a:rPr>
              <a:t>(5)</a:t>
            </a:r>
            <a:r>
              <a:rPr lang="ja-JP" altLang="en-US" sz="1300" dirty="0">
                <a:latin typeface="+mn-ea"/>
                <a:ea typeface="+mn-ea"/>
              </a:rPr>
              <a:t>　 閉会</a:t>
            </a:r>
          </a:p>
        </p:txBody>
      </p:sp>
      <p:sp>
        <p:nvSpPr>
          <p:cNvPr id="7" name="テキスト ボックス 6">
            <a:extLst>
              <a:ext uri="{FF2B5EF4-FFF2-40B4-BE49-F238E27FC236}">
                <a16:creationId xmlns:a16="http://schemas.microsoft.com/office/drawing/2014/main" id="{8D625E0B-DE24-742C-CAE0-12F447A30E6C}"/>
              </a:ext>
            </a:extLst>
          </p:cNvPr>
          <p:cNvSpPr txBox="1"/>
          <p:nvPr/>
        </p:nvSpPr>
        <p:spPr>
          <a:xfrm>
            <a:off x="713653" y="6795271"/>
            <a:ext cx="4540672" cy="276999"/>
          </a:xfrm>
          <a:prstGeom prst="rect">
            <a:avLst/>
          </a:prstGeom>
          <a:noFill/>
        </p:spPr>
        <p:txBody>
          <a:bodyPr wrap="square" rtlCol="0">
            <a:spAutoFit/>
          </a:bodyPr>
          <a:lstStyle/>
          <a:p>
            <a:r>
              <a:rPr lang="en-US" altLang="ja-JP" sz="1200" u="sng" dirty="0">
                <a:solidFill>
                  <a:srgbClr val="FF0000"/>
                </a:solidFill>
                <a:effectLst/>
                <a:latin typeface="+mj-ea"/>
                <a:ea typeface="+mj-ea"/>
                <a:cs typeface="Times New Roman" panose="02020603050405020304" pitchFamily="18" charset="0"/>
                <a:hlinkClick r:id="rId7">
                  <a:extLst>
                    <a:ext uri="{A12FA001-AC4F-418D-AE19-62706E023703}">
                      <ahyp:hlinkClr xmlns:ahyp="http://schemas.microsoft.com/office/drawing/2018/hyperlinkcolor" val="tx"/>
                    </a:ext>
                  </a:extLst>
                </a:hlinkClick>
              </a:rPr>
              <a:t>https://www.mlit.go.jp/unyuanzen/unyu_bousai.html</a:t>
            </a:r>
            <a:endParaRPr kumimoji="1" lang="ja-JP" altLang="en-US" sz="1200" dirty="0">
              <a:solidFill>
                <a:srgbClr val="FF0000"/>
              </a:solidFill>
              <a:latin typeface="+mj-ea"/>
              <a:ea typeface="+mj-ea"/>
            </a:endParaRPr>
          </a:p>
        </p:txBody>
      </p:sp>
      <p:pic>
        <p:nvPicPr>
          <p:cNvPr id="8" name="図 7" descr="QR コード&#10;&#10;自動的に生成された説明">
            <a:extLst>
              <a:ext uri="{FF2B5EF4-FFF2-40B4-BE49-F238E27FC236}">
                <a16:creationId xmlns:a16="http://schemas.microsoft.com/office/drawing/2014/main" id="{CD4C46D9-2147-CDE4-9159-96B95DC7B3CD}"/>
              </a:ext>
            </a:extLst>
          </p:cNvPr>
          <p:cNvPicPr>
            <a:picLocks noChangeAspect="1"/>
          </p:cNvPicPr>
          <p:nvPr/>
        </p:nvPicPr>
        <p:blipFill>
          <a:blip r:embed="rId8"/>
          <a:stretch>
            <a:fillRect/>
          </a:stretch>
        </p:blipFill>
        <p:spPr>
          <a:xfrm>
            <a:off x="5434896" y="6444019"/>
            <a:ext cx="629686" cy="629686"/>
          </a:xfrm>
          <a:prstGeom prst="rect">
            <a:avLst/>
          </a:prstGeom>
        </p:spPr>
      </p:pic>
    </p:spTree>
    <p:extLst>
      <p:ext uri="{BB962C8B-B14F-4D97-AF65-F5344CB8AC3E}">
        <p14:creationId xmlns:p14="http://schemas.microsoft.com/office/powerpoint/2010/main" val="174041384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メイリオ"/>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647</Words>
  <PresentationFormat>画面に合わせる (4:3)</PresentationFormat>
  <Paragraphs>79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メイリオ</vt:lpstr>
      <vt:lpstr>Arial</vt:lpstr>
      <vt:lpstr>Calibri</vt:lpstr>
      <vt:lpstr>Segoe UI</vt:lpstr>
      <vt:lpstr>Times New Roman</vt:lpstr>
      <vt:lpstr>標準デザイン</vt:lpstr>
      <vt:lpstr>令和７年度 運輸防災セミナー＆運輸防災ワークショップ 開催のお知らせ</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