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vnd.ms-photo" Extension="wdp"/>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purl.oclc.org/ooxml/officeDocument/relationships/officeDocument"/><Relationship Id="rId2" Target="docProps/thumbnail.jpeg" Type="http://purl.oclc.org/ooxml/officeDocument/relationships/metadata/thumbnail"/><Relationship Id="rId3" Target="docProps/core.xml" Type="http://schemas.openxmlformats.org/package/2006/relationships/metadata/core-properties"/><Relationship Id="rId4" Target="docProps/app.xml" Type="http://purl.oclc.org/ooxml/officeDocument/relationships/extendedProperties"/></Relationships>
</file>

<file path=ppt/presentation.xml><?xml version="1.0" encoding="utf-8"?>
<p:presentation xmlns:a="http://purl.oclc.org/ooxml/drawingml/main" xmlns:r="http://purl.oclc.org/ooxml/officeDocument/relationships" xmlns:p="http://purl.oclc.org/ooxml/presentationml/main" embedTrueTypeFonts="1" saveSubsetFonts="1" conformance="strict">
  <p:sldMasterIdLst>
    <p:sldMasterId id="2147483648" r:id="rId1"/>
  </p:sldMasterIdLst>
  <p:notesMasterIdLst>
    <p:notesMasterId r:id="rId8"/>
  </p:notesMasterIdLst>
  <p:sldIdLst>
    <p:sldId id="256" r:id="rId2"/>
    <p:sldId id="257" r:id="rId3"/>
    <p:sldId id="259" r:id="rId4"/>
    <p:sldId id="260" r:id="rId5"/>
    <p:sldId id="262" r:id="rId6"/>
    <p:sldId id="258" r:id="rId7"/>
  </p:sldIdLst>
  <p:sldSz cx="10693400" cy="7556500"/>
  <p:notesSz cx="6735763" cy="9866313"/>
  <p:embeddedFontLst>
    <p:embeddedFont>
      <p:font typeface="Source Han Sans JP Bold" panose="020B0600070205080204" charset="-128"/>
      <p:regular r:id="rId9"/>
    </p:embeddedFont>
    <p:embeddedFont>
      <p:font typeface="Source Han Sans JP Medium" panose="020B0600070205080204" charset="-128"/>
      <p:regular r:id="rId10"/>
    </p:embeddedFont>
    <p:embeddedFont>
      <p:font typeface="セザンヌ Medium" panose="020B0600070205080204" charset="-128"/>
      <p:regular r:id="rId11"/>
    </p:embeddedFont>
    <p:embeddedFont>
      <p:font typeface="セザンヌ Semi-Bold" panose="020B0600070205080204" charset="-128"/>
      <p:regular r:id="rId12"/>
    </p:embeddedFont>
    <p:embeddedFont>
      <p:font typeface="BIZ UDPゴシック" panose="020B0400000000000000" pitchFamily="50" charset="-128"/>
      <p:regular r:id="rId13"/>
      <p:bold r:id="rId14"/>
    </p:embeddedFont>
    <p:embeddedFont>
      <p:font typeface="Lovely May Script" panose="020B0600070205080204" charset="0"/>
      <p:regular r:id="rId15"/>
    </p:embeddedFont>
    <p:embeddedFont>
      <p:font typeface="UD デジタル 教科書体 NP-B" panose="02020700000000000000" pitchFamily="18" charset="-128"/>
      <p:bold r:id="rId16"/>
    </p:embeddedFont>
    <p:embeddedFont>
      <p:font typeface="UD デジタル 教科書体 N-R" panose="02020400000000000000" pitchFamily="17" charset="-128"/>
      <p:regular r:id="rId17"/>
    </p:embeddedFont>
    <p:embeddedFont>
      <p:font typeface="游ゴシック" panose="020B0400000000000000" pitchFamily="50" charset="-128"/>
      <p:regular r:id="rId18"/>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0" userDrawn="1">
          <p15:clr>
            <a:srgbClr val="A4A3A4"/>
          </p15:clr>
        </p15:guide>
        <p15:guide id="2" pos="2880">
          <p15:clr>
            <a:srgbClr val="A4A3A4"/>
          </p15:clr>
        </p15:guide>
      </p15:sldGuideLst>
    </p:ext>
  </p:extLst>
</p:presentation>
</file>

<file path=ppt/presProps.xml><?xml version="1.0" encoding="utf-8"?>
<p:presentationPr xmlns:a="http://purl.oclc.org/ooxml/drawingml/main" xmlns:r="http://purl.oclc.org/ooxml/officeDocument/relationships" xmlns:p="http://purl.oclc.org/ooxml/presentationml/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purl.oclc.org/ooxml/drawingml/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
            </a:schemeClr>
          </a:solidFill>
        </a:fill>
      </a:tcStyle>
    </a:wholeTbl>
    <a:band1H>
      <a:tcStyle>
        <a:tcBdr/>
        <a:fill>
          <a:solidFill>
            <a:schemeClr val="accent1">
              <a:tint val="40%"/>
            </a:schemeClr>
          </a:solidFill>
        </a:fill>
      </a:tcStyle>
    </a:band1H>
    <a:band2H>
      <a:tcStyle>
        <a:tcBdr/>
      </a:tcStyle>
    </a:band2H>
    <a:band1V>
      <a:tcStyle>
        <a:tcBdr/>
        <a:fill>
          <a:solidFill>
            <a:schemeClr val="accent1">
              <a:tint val="4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purl.oclc.org/ooxml/drawingml/main" xmlns:r="http://purl.oclc.org/ooxml/officeDocument/relationships" xmlns:p="http://purl.oclc.org/ooxml/presentationml/main">
  <p:normalViewPr>
    <p:restoredLeft sz="15.62%" autoAdjust="0"/>
    <p:restoredTop sz="94.621%" autoAdjust="0"/>
  </p:normalViewPr>
  <p:slideViewPr>
    <p:cSldViewPr>
      <p:cViewPr varScale="1">
        <p:scale>
          <a:sx n="97" d="100"/>
          <a:sy n="97" d="100"/>
        </p:scale>
        <p:origin x="1530" y="72"/>
      </p:cViewPr>
      <p:guideLst>
        <p:guide orient="horz" pos="214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purl.oclc.org/ooxml/officeDocument/relationships/slideMaster"/><Relationship Id="rId10" Target="fonts/font2.fntdata" Type="http://purl.oclc.org/ooxml/officeDocument/relationships/font"/><Relationship Id="rId11" Target="fonts/font3.fntdata" Type="http://purl.oclc.org/ooxml/officeDocument/relationships/font"/><Relationship Id="rId12" Target="fonts/font4.fntdata" Type="http://purl.oclc.org/ooxml/officeDocument/relationships/font"/><Relationship Id="rId13" Target="fonts/font5.fntdata" Type="http://purl.oclc.org/ooxml/officeDocument/relationships/font"/><Relationship Id="rId14" Target="fonts/font6.fntdata" Type="http://purl.oclc.org/ooxml/officeDocument/relationships/font"/><Relationship Id="rId15" Target="fonts/font7.fntdata" Type="http://purl.oclc.org/ooxml/officeDocument/relationships/font"/><Relationship Id="rId16" Target="fonts/font8.fntdata" Type="http://purl.oclc.org/ooxml/officeDocument/relationships/font"/><Relationship Id="rId17" Target="fonts/font9.fntdata" Type="http://purl.oclc.org/ooxml/officeDocument/relationships/font"/><Relationship Id="rId18" Target="fonts/font10.fntdata" Type="http://purl.oclc.org/ooxml/officeDocument/relationships/font"/><Relationship Id="rId19" Target="fonts/font11.fntdata" Type="http://purl.oclc.org/ooxml/officeDocument/relationships/font"/><Relationship Id="rId2" Target="slides/slide1.xml" Type="http://purl.oclc.org/ooxml/officeDocument/relationships/slide"/><Relationship Id="rId20" Target="presProps.xml" Type="http://purl.oclc.org/ooxml/officeDocument/relationships/presProps"/><Relationship Id="rId21" Target="viewProps.xml" Type="http://purl.oclc.org/ooxml/officeDocument/relationships/viewProps"/><Relationship Id="rId22" Target="theme/theme1.xml" Type="http://purl.oclc.org/ooxml/officeDocument/relationships/theme"/><Relationship Id="rId23" Target="tableStyles.xml" Type="http://purl.oclc.org/ooxml/officeDocument/relationships/tableStyles"/><Relationship Id="rId3" Target="slides/slide2.xml" Type="http://purl.oclc.org/ooxml/officeDocument/relationships/slide"/><Relationship Id="rId4" Target="slides/slide3.xml" Type="http://purl.oclc.org/ooxml/officeDocument/relationships/slide"/><Relationship Id="rId5" Target="slides/slide4.xml" Type="http://purl.oclc.org/ooxml/officeDocument/relationships/slide"/><Relationship Id="rId6" Target="slides/slide5.xml" Type="http://purl.oclc.org/ooxml/officeDocument/relationships/slide"/><Relationship Id="rId7" Target="slides/slide6.xml" Type="http://purl.oclc.org/ooxml/officeDocument/relationships/slide"/><Relationship Id="rId8" Target="notesMasters/notesMaster1.xml" Type="http://purl.oclc.org/ooxml/officeDocument/relationships/notesMaster"/><Relationship Id="rId9" Target="fonts/font1.fntdata" Type="http://purl.oclc.org/ooxml/officeDocument/relationships/font"/></Relationships>
</file>

<file path=ppt/notesMasters/_rels/notesMaster1.xml.rels><?xml version="1.0" encoding="UTF-8" standalone="yes"?><Relationships xmlns="http://schemas.openxmlformats.org/package/2006/relationships"><Relationship Id="rId1" Target="../theme/theme2.xml" Type="http://purl.oclc.org/ooxml/officeDocument/relationships/theme"/></Relationships>
</file>

<file path=ppt/notesMasters/notesMaster1.xml><?xml version="1.0" encoding="utf-8"?>
<p:notesMaster xmlns:a="http://purl.oclc.org/ooxml/drawingml/main" xmlns:r="http://purl.oclc.org/ooxml/officeDocument/relationships" xmlns:p="http://purl.oclc.org/ooxml/presentationml/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529BBE79-BDA5-4526-9B65-31FCB59289A8}" type="datetimeFigureOut">
              <a:rPr kumimoji="1" lang="ja-JP" altLang="en-US" smtClean="0"/>
              <a:t>2025/7/2</a:t>
            </a:fld>
            <a:endParaRPr kumimoji="1" lang="ja-JP" altLang="en-US"/>
          </a:p>
        </p:txBody>
      </p:sp>
      <p:sp>
        <p:nvSpPr>
          <p:cNvPr id="4" name="スライド イメージ プレースホルダー 3"/>
          <p:cNvSpPr>
            <a:spLocks noGrp="1" noRot="1" noChangeAspect="1"/>
          </p:cNvSpPr>
          <p:nvPr>
            <p:ph type="sldImg" idx="2"/>
          </p:nvPr>
        </p:nvSpPr>
        <p:spPr>
          <a:xfrm>
            <a:off x="1012825" y="1233488"/>
            <a:ext cx="47101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186045E-677C-499B-821D-CF3DAF084CED}" type="slidenum">
              <a:rPr kumimoji="1" lang="ja-JP" altLang="en-US" smtClean="0"/>
              <a:t>‹#›</a:t>
            </a:fld>
            <a:endParaRPr kumimoji="1" lang="ja-JP" altLang="en-US"/>
          </a:p>
        </p:txBody>
      </p:sp>
    </p:spTree>
    <p:extLst>
      <p:ext uri="{BB962C8B-B14F-4D97-AF65-F5344CB8AC3E}">
        <p14:creationId xmlns:p14="http://schemas.microsoft.com/office/powerpoint/2010/main" val="11521596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purl.oclc.org/ooxml/officeDocument/relationships/notesMaster"/><Relationship Id="rId2" Target="../slides/slide2.xml" Type="http://purl.oclc.org/ooxml/officeDocument/relationships/slide"/></Relationships>
</file>

<file path=ppt/notesSlides/_rels/notesSlide2.xml.rels><?xml version="1.0" encoding="UTF-8" standalone="yes"?><Relationships xmlns="http://schemas.openxmlformats.org/package/2006/relationships"><Relationship Id="rId1" Target="../notesMasters/notesMaster1.xml" Type="http://purl.oclc.org/ooxml/officeDocument/relationships/notesMaster"/><Relationship Id="rId2" Target="../slides/slide4.xml" Type="http://purl.oclc.org/ooxml/officeDocument/relationships/slide"/></Relationships>
</file>

<file path=ppt/notesSlides/_rels/notesSlide3.xml.rels><?xml version="1.0" encoding="UTF-8" standalone="yes"?><Relationships xmlns="http://schemas.openxmlformats.org/package/2006/relationships"><Relationship Id="rId1" Target="../notesMasters/notesMaster1.xml" Type="http://purl.oclc.org/ooxml/officeDocument/relationships/notesMaster"/><Relationship Id="rId2" Target="../slides/slide5.xml" Type="http://purl.oclc.org/ooxml/officeDocument/relationships/slide"/></Relationships>
</file>

<file path=ppt/notesSlides/notesSlide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86045E-677C-499B-821D-CF3DAF084CED}" type="slidenum">
              <a:rPr kumimoji="1" lang="ja-JP" altLang="en-US" smtClean="0"/>
              <a:t>2</a:t>
            </a:fld>
            <a:endParaRPr kumimoji="1" lang="ja-JP" altLang="en-US"/>
          </a:p>
        </p:txBody>
      </p:sp>
    </p:spTree>
    <p:extLst>
      <p:ext uri="{BB962C8B-B14F-4D97-AF65-F5344CB8AC3E}">
        <p14:creationId xmlns:p14="http://schemas.microsoft.com/office/powerpoint/2010/main" val="868309573"/>
      </p:ext>
    </p:extLst>
  </p:cSld>
  <p:clrMapOvr>
    <a:masterClrMapping/>
  </p:clrMapOvr>
</p:notes>
</file>

<file path=ppt/notesSlides/notesSlide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86045E-677C-499B-821D-CF3DAF084CED}" type="slidenum">
              <a:rPr kumimoji="1" lang="ja-JP" altLang="en-US" smtClean="0"/>
              <a:t>4</a:t>
            </a:fld>
            <a:endParaRPr kumimoji="1" lang="ja-JP" altLang="en-US"/>
          </a:p>
        </p:txBody>
      </p:sp>
    </p:spTree>
    <p:extLst>
      <p:ext uri="{BB962C8B-B14F-4D97-AF65-F5344CB8AC3E}">
        <p14:creationId xmlns:p14="http://schemas.microsoft.com/office/powerpoint/2010/main" val="2886503499"/>
      </p:ext>
    </p:extLst>
  </p:cSld>
  <p:clrMapOvr>
    <a:masterClrMapping/>
  </p:clrMapOvr>
</p:notes>
</file>

<file path=ppt/notesSlides/notesSlide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86045E-677C-499B-821D-CF3DAF084CED}" type="slidenum">
              <a:rPr kumimoji="1" lang="ja-JP" altLang="en-US" smtClean="0"/>
              <a:t>5</a:t>
            </a:fld>
            <a:endParaRPr kumimoji="1" lang="ja-JP" altLang="en-US"/>
          </a:p>
        </p:txBody>
      </p:sp>
    </p:spTree>
    <p:extLst>
      <p:ext uri="{BB962C8B-B14F-4D97-AF65-F5344CB8AC3E}">
        <p14:creationId xmlns:p14="http://schemas.microsoft.com/office/powerpoint/2010/main" val="3720943874"/>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purl.oclc.org/ooxml/officeDocument/relationships/slideMaster"/></Relationships>
</file>

<file path=ppt/slideLayouts/_rels/slideLayout10.xml.rels><?xml version="1.0" encoding="UTF-8" standalone="yes"?><Relationships xmlns="http://schemas.openxmlformats.org/package/2006/relationships"><Relationship Id="rId1" Target="../slideMasters/slideMaster1.xml" Type="http://purl.oclc.org/ooxml/officeDocument/relationships/slideMaster"/></Relationships>
</file>

<file path=ppt/slideLayouts/_rels/slideLayout11.xml.rels><?xml version="1.0" encoding="UTF-8" standalone="yes"?><Relationships xmlns="http://schemas.openxmlformats.org/package/2006/relationships"><Relationship Id="rId1" Target="../slideMasters/slideMaster1.xml" Type="http://purl.oclc.org/ooxml/officeDocument/relationships/slideMaster"/></Relationships>
</file>

<file path=ppt/slideLayouts/_rels/slideLayout2.xml.rels><?xml version="1.0" encoding="UTF-8" standalone="yes"?><Relationships xmlns="http://schemas.openxmlformats.org/package/2006/relationships"><Relationship Id="rId1" Target="../slideMasters/slideMaster1.xml" Type="http://purl.oclc.org/ooxml/officeDocument/relationships/slideMaster"/></Relationships>
</file>

<file path=ppt/slideLayouts/_rels/slideLayout3.xml.rels><?xml version="1.0" encoding="UTF-8" standalone="yes"?><Relationships xmlns="http://schemas.openxmlformats.org/package/2006/relationships"><Relationship Id="rId1" Target="../slideMasters/slideMaster1.xml" Type="http://purl.oclc.org/ooxml/officeDocument/relationships/slideMaster"/></Relationships>
</file>

<file path=ppt/slideLayouts/_rels/slideLayout4.xml.rels><?xml version="1.0" encoding="UTF-8" standalone="yes"?><Relationships xmlns="http://schemas.openxmlformats.org/package/2006/relationships"><Relationship Id="rId1" Target="../slideMasters/slideMaster1.xml" Type="http://purl.oclc.org/ooxml/officeDocument/relationships/slideMaster"/></Relationships>
</file>

<file path=ppt/slideLayouts/_rels/slideLayout5.xml.rels><?xml version="1.0" encoding="UTF-8" standalone="yes"?><Relationships xmlns="http://schemas.openxmlformats.org/package/2006/relationships"><Relationship Id="rId1" Target="../slideMasters/slideMaster1.xml" Type="http://purl.oclc.org/ooxml/officeDocument/relationships/slideMaster"/></Relationships>
</file>

<file path=ppt/slideLayouts/_rels/slideLayout6.xml.rels><?xml version="1.0" encoding="UTF-8" standalone="yes"?><Relationships xmlns="http://schemas.openxmlformats.org/package/2006/relationships"><Relationship Id="rId1" Target="../slideMasters/slideMaster1.xml" Type="http://purl.oclc.org/ooxml/officeDocument/relationships/slideMaster"/></Relationships>
</file>

<file path=ppt/slideLayouts/_rels/slideLayout7.xml.rels><?xml version="1.0" encoding="UTF-8" standalone="yes"?><Relationships xmlns="http://schemas.openxmlformats.org/package/2006/relationships"><Relationship Id="rId1" Target="../slideMasters/slideMaster1.xml" Type="http://purl.oclc.org/ooxml/officeDocument/relationships/slideMaster"/></Relationships>
</file>

<file path=ppt/slideLayouts/_rels/slideLayout8.xml.rels><?xml version="1.0" encoding="UTF-8" standalone="yes"?><Relationships xmlns="http://schemas.openxmlformats.org/package/2006/relationships"><Relationship Id="rId1" Target="../slideMasters/slideMaster1.xml" Type="http://purl.oclc.org/ooxml/officeDocument/relationships/slideMaster"/></Relationships>
</file>

<file path=ppt/slideLayouts/_rels/slideLayout9.xml.rels><?xml version="1.0" encoding="UTF-8" standalone="yes"?><Relationships xmlns="http://schemas.openxmlformats.org/package/2006/relationships"><Relationship Id="rId1" Target="../slideMasters/slideMaster1.xml" Type="http://purl.oclc.org/ooxml/officeDocument/relationships/slideMaster"/></Relationships>
</file>

<file path=ppt/slideLayouts/slideLayout1.xml><?xml version="1.0" encoding="utf-8"?>
<p:sldLayout xmlns:a="http://purl.oclc.org/ooxml/drawingml/main" xmlns:r="http://purl.oclc.org/ooxml/officeDocument/relationships" xmlns:p="http://purl.oclc.org/ooxml/presentationml/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
                  </a:schemeClr>
                </a:solidFill>
              </a:defRPr>
            </a:lvl1pPr>
            <a:lvl2pPr marL="457200" indent="0" algn="ctr">
              <a:buNone/>
              <a:defRPr>
                <a:solidFill>
                  <a:schemeClr val="tx1">
                    <a:tint val="75%"/>
                  </a:schemeClr>
                </a:solidFill>
              </a:defRPr>
            </a:lvl2pPr>
            <a:lvl3pPr marL="914400" indent="0" algn="ctr">
              <a:buNone/>
              <a:defRPr>
                <a:solidFill>
                  <a:schemeClr val="tx1">
                    <a:tint val="75%"/>
                  </a:schemeClr>
                </a:solidFill>
              </a:defRPr>
            </a:lvl3pPr>
            <a:lvl4pPr marL="1371600" indent="0" algn="ctr">
              <a:buNone/>
              <a:defRPr>
                <a:solidFill>
                  <a:schemeClr val="tx1">
                    <a:tint val="75%"/>
                  </a:schemeClr>
                </a:solidFill>
              </a:defRPr>
            </a:lvl4pPr>
            <a:lvl5pPr marL="1828800" indent="0" algn="ctr">
              <a:buNone/>
              <a:defRPr>
                <a:solidFill>
                  <a:schemeClr val="tx1">
                    <a:tint val="75%"/>
                  </a:schemeClr>
                </a:solidFill>
              </a:defRPr>
            </a:lvl5pPr>
            <a:lvl6pPr marL="2286000" indent="0" algn="ctr">
              <a:buNone/>
              <a:defRPr>
                <a:solidFill>
                  <a:schemeClr val="tx1">
                    <a:tint val="75%"/>
                  </a:schemeClr>
                </a:solidFill>
              </a:defRPr>
            </a:lvl6pPr>
            <a:lvl7pPr marL="2743200" indent="0" algn="ctr">
              <a:buNone/>
              <a:defRPr>
                <a:solidFill>
                  <a:schemeClr val="tx1">
                    <a:tint val="75%"/>
                  </a:schemeClr>
                </a:solidFill>
              </a:defRPr>
            </a:lvl7pPr>
            <a:lvl8pPr marL="3200400" indent="0" algn="ctr">
              <a:buNone/>
              <a:defRPr>
                <a:solidFill>
                  <a:schemeClr val="tx1">
                    <a:tint val="75%"/>
                  </a:schemeClr>
                </a:solidFill>
              </a:defRPr>
            </a:lvl8pPr>
            <a:lvl9pPr marL="3657600" indent="0" algn="ctr">
              <a:buNone/>
              <a:defRPr>
                <a:solidFill>
                  <a:schemeClr val="tx1">
                    <a:tint val="75%"/>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671FF0-C49E-49E5-99D6-0DDEFD198E6B}" type="datetime1">
              <a:rPr lang="en-US" altLang="ja-JP"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purl.oclc.org/ooxml/drawingml/main" xmlns:r="http://purl.oclc.org/ooxml/officeDocument/relationships" xmlns:p="http://purl.oclc.org/ooxml/presentationml/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AA7E6-BB5D-4E9A-8084-9979A8C0CF2F}" type="datetime1">
              <a:rPr lang="en-US" altLang="ja-JP"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purl.oclc.org/ooxml/drawingml/main" xmlns:r="http://purl.oclc.org/ooxml/officeDocument/relationships" xmlns:p="http://purl.oclc.org/ooxml/presentationml/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1638C-53CD-4E25-A8D8-13297A44B234}" type="datetime1">
              <a:rPr lang="en-US" altLang="ja-JP"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purl.oclc.org/ooxml/drawingml/main" xmlns:r="http://purl.oclc.org/ooxml/officeDocument/relationships" xmlns:p="http://purl.oclc.org/ooxml/presentationml/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126255-4299-48DC-959B-BF3EA564DB59}" type="datetime1">
              <a:rPr lang="en-US" altLang="ja-JP"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purl.oclc.org/ooxml/drawingml/main" xmlns:r="http://purl.oclc.org/ooxml/officeDocument/relationships" xmlns:p="http://purl.oclc.org/ooxml/presentationml/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
                  </a:schemeClr>
                </a:solidFill>
              </a:defRPr>
            </a:lvl1pPr>
            <a:lvl2pPr marL="457200" indent="0">
              <a:buNone/>
              <a:defRPr sz="1800">
                <a:solidFill>
                  <a:schemeClr val="tx1">
                    <a:tint val="75%"/>
                  </a:schemeClr>
                </a:solidFill>
              </a:defRPr>
            </a:lvl2pPr>
            <a:lvl3pPr marL="914400" indent="0">
              <a:buNone/>
              <a:defRPr sz="1600">
                <a:solidFill>
                  <a:schemeClr val="tx1">
                    <a:tint val="75%"/>
                  </a:schemeClr>
                </a:solidFill>
              </a:defRPr>
            </a:lvl3pPr>
            <a:lvl4pPr marL="1371600" indent="0">
              <a:buNone/>
              <a:defRPr sz="1400">
                <a:solidFill>
                  <a:schemeClr val="tx1">
                    <a:tint val="75%"/>
                  </a:schemeClr>
                </a:solidFill>
              </a:defRPr>
            </a:lvl4pPr>
            <a:lvl5pPr marL="1828800" indent="0">
              <a:buNone/>
              <a:defRPr sz="1400">
                <a:solidFill>
                  <a:schemeClr val="tx1">
                    <a:tint val="75%"/>
                  </a:schemeClr>
                </a:solidFill>
              </a:defRPr>
            </a:lvl5pPr>
            <a:lvl6pPr marL="2286000" indent="0">
              <a:buNone/>
              <a:defRPr sz="1400">
                <a:solidFill>
                  <a:schemeClr val="tx1">
                    <a:tint val="75%"/>
                  </a:schemeClr>
                </a:solidFill>
              </a:defRPr>
            </a:lvl6pPr>
            <a:lvl7pPr marL="2743200" indent="0">
              <a:buNone/>
              <a:defRPr sz="1400">
                <a:solidFill>
                  <a:schemeClr val="tx1">
                    <a:tint val="75%"/>
                  </a:schemeClr>
                </a:solidFill>
              </a:defRPr>
            </a:lvl7pPr>
            <a:lvl8pPr marL="3200400" indent="0">
              <a:buNone/>
              <a:defRPr sz="1400">
                <a:solidFill>
                  <a:schemeClr val="tx1">
                    <a:tint val="75%"/>
                  </a:schemeClr>
                </a:solidFill>
              </a:defRPr>
            </a:lvl8pPr>
            <a:lvl9pPr marL="3657600" indent="0">
              <a:buNone/>
              <a:defRPr sz="1400">
                <a:solidFill>
                  <a:schemeClr val="tx1">
                    <a:tint val="75%"/>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8060A7-8F40-47AD-9786-D1365E4548E5}" type="datetime1">
              <a:rPr lang="en-US" altLang="ja-JP"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purl.oclc.org/ooxml/drawingml/main" xmlns:r="http://purl.oclc.org/ooxml/officeDocument/relationships" xmlns:p="http://purl.oclc.org/ooxml/presentationml/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C7A0A-80D2-4E97-9569-77C38977A360}" type="datetime1">
              <a:rPr lang="en-US" altLang="ja-JP"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purl.oclc.org/ooxml/drawingml/main" xmlns:r="http://purl.oclc.org/ooxml/officeDocument/relationships" xmlns:p="http://purl.oclc.org/ooxml/presentationml/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6A0BD2-0FE1-48F3-A009-FD96271B4623}" type="datetime1">
              <a:rPr lang="en-US" altLang="ja-JP" smtClean="0"/>
              <a:t>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purl.oclc.org/ooxml/drawingml/main" xmlns:r="http://purl.oclc.org/ooxml/officeDocument/relationships" xmlns:p="http://purl.oclc.org/ooxml/presentationml/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4BAF6C-DD2A-4359-AE1D-1309FC9DF2A4}" type="datetime1">
              <a:rPr lang="en-US" altLang="ja-JP" smtClean="0"/>
              <a:t>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purl.oclc.org/ooxml/drawingml/main" xmlns:r="http://purl.oclc.org/ooxml/officeDocument/relationships" xmlns:p="http://purl.oclc.org/ooxml/presentationml/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D2D6E-5AF9-49E5-935D-5EB0CA9615F1}" type="datetime1">
              <a:rPr lang="en-US" altLang="ja-JP" smtClean="0"/>
              <a:t>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purl.oclc.org/ooxml/drawingml/main" xmlns:r="http://purl.oclc.org/ooxml/officeDocument/relationships" xmlns:p="http://purl.oclc.org/ooxml/presentationml/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B7EAB0-C3B1-4664-9022-3C13F2B8AF18}" type="datetime1">
              <a:rPr lang="en-US" altLang="ja-JP"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purl.oclc.org/ooxml/drawingml/main" xmlns:r="http://purl.oclc.org/ooxml/officeDocument/relationships" xmlns:p="http://purl.oclc.org/ooxml/presentationml/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173D8A-C3EA-46B3-866C-7DE0886CA2EB}" type="datetime1">
              <a:rPr lang="en-US" altLang="ja-JP"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purl.oclc.org/ooxml/officeDocument/relationships/slideLayout"/><Relationship Id="rId10" Target="../slideLayouts/slideLayout10.xml" Type="http://purl.oclc.org/ooxml/officeDocument/relationships/slideLayout"/><Relationship Id="rId11" Target="../slideLayouts/slideLayout11.xml" Type="http://purl.oclc.org/ooxml/officeDocument/relationships/slideLayout"/><Relationship Id="rId12" Target="../theme/theme1.xml" Type="http://purl.oclc.org/ooxml/officeDocument/relationships/theme"/><Relationship Id="rId2" Target="../slideLayouts/slideLayout2.xml" Type="http://purl.oclc.org/ooxml/officeDocument/relationships/slideLayout"/><Relationship Id="rId3" Target="../slideLayouts/slideLayout3.xml" Type="http://purl.oclc.org/ooxml/officeDocument/relationships/slideLayout"/><Relationship Id="rId4" Target="../slideLayouts/slideLayout4.xml" Type="http://purl.oclc.org/ooxml/officeDocument/relationships/slideLayout"/><Relationship Id="rId5" Target="../slideLayouts/slideLayout5.xml" Type="http://purl.oclc.org/ooxml/officeDocument/relationships/slideLayout"/><Relationship Id="rId6" Target="../slideLayouts/slideLayout6.xml" Type="http://purl.oclc.org/ooxml/officeDocument/relationships/slideLayout"/><Relationship Id="rId7" Target="../slideLayouts/slideLayout7.xml" Type="http://purl.oclc.org/ooxml/officeDocument/relationships/slideLayout"/><Relationship Id="rId8" Target="../slideLayouts/slideLayout8.xml" Type="http://purl.oclc.org/ooxml/officeDocument/relationships/slideLayout"/><Relationship Id="rId9" Target="../slideLayouts/slideLayout9.xml" Type="http://purl.oclc.org/ooxml/officeDocument/relationships/slideLayout"/></Relationships>
</file>

<file path=ppt/slideMasters/slideMaster1.xml><?xml version="1.0" encoding="utf-8"?>
<p:sldMaster xmlns:a="http://purl.oclc.org/ooxml/drawingml/main" xmlns:r="http://purl.oclc.org/ooxml/officeDocument/relationships" xmlns:p="http://purl.oclc.org/ooxml/presentationml/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
                  </a:schemeClr>
                </a:solidFill>
              </a:defRPr>
            </a:lvl1pPr>
          </a:lstStyle>
          <a:p>
            <a:fld id="{59F09FE2-0278-4285-BDA1-D7466225A875}" type="datetime1">
              <a:rPr lang="en-US" altLang="ja-JP" smtClean="0"/>
              <a:t>7/2/2025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purl.oclc.org/ooxml/officeDocument/relationships/slideLayout"/><Relationship Id="rId2" Target="../media/image1.png" Type="http://purl.oclc.org/ooxml/officeDocument/relationships/image"/><Relationship Id="rId3" Target="../media/image2.png" Type="http://purl.oclc.org/ooxml/officeDocument/relationships/image"/><Relationship Id="rId4" Target="../media/image3.png" Type="http://purl.oclc.org/ooxml/officeDocument/relationships/image"/><Relationship Id="rId5" Target="../media/image4.png" Type="http://purl.oclc.org/ooxml/officeDocument/relationships/image"/><Relationship Id="rId6" Target="../media/image5.png" Type="http://purl.oclc.org/ooxml/officeDocument/relationships/image"/></Relationships>
</file>

<file path=ppt/slides/_rels/slide2.xml.rels><?xml version="1.0" encoding="UTF-8" standalone="yes"?><Relationships xmlns="http://schemas.openxmlformats.org/package/2006/relationships"><Relationship Id="rId1" Target="../slideLayouts/slideLayout7.xml" Type="http://purl.oclc.org/ooxml/officeDocument/relationships/slideLayout"/><Relationship Id="rId10" Target="../media/image10.png" Type="http://purl.oclc.org/ooxml/officeDocument/relationships/image"/><Relationship Id="rId11" Target="../media/hdphoto4.wdp" Type="http://schemas.microsoft.com/office/2007/relationships/hdphoto"/><Relationship Id="rId12" Target="../media/image11.png" Type="http://purl.oclc.org/ooxml/officeDocument/relationships/image"/><Relationship Id="rId13" Target="../media/hdphoto5.wdp" Type="http://schemas.microsoft.com/office/2007/relationships/hdphoto"/><Relationship Id="rId14" Target="../media/image12.png" Type="http://purl.oclc.org/ooxml/officeDocument/relationships/image"/><Relationship Id="rId15" Target="../media/hdphoto6.wdp" Type="http://schemas.microsoft.com/office/2007/relationships/hdphoto"/><Relationship Id="rId16" Target="../media/image13.png" Type="http://purl.oclc.org/ooxml/officeDocument/relationships/image"/><Relationship Id="rId17" Target="../media/image14.png" Type="http://purl.oclc.org/ooxml/officeDocument/relationships/image"/><Relationship Id="rId18" Target="../media/hdphoto7.wdp" Type="http://schemas.microsoft.com/office/2007/relationships/hdphoto"/><Relationship Id="rId19" Target="../media/image15.png" Type="http://purl.oclc.org/ooxml/officeDocument/relationships/image"/><Relationship Id="rId2" Target="../notesSlides/notesSlide1.xml" Type="http://purl.oclc.org/ooxml/officeDocument/relationships/notesSlide"/><Relationship Id="rId20" Target="../media/hdphoto8.wdp" Type="http://schemas.microsoft.com/office/2007/relationships/hdphoto"/><Relationship Id="rId21" Target="../media/image16.png" Type="http://purl.oclc.org/ooxml/officeDocument/relationships/image"/><Relationship Id="rId22" Target="../media/hdphoto9.wdp" Type="http://schemas.microsoft.com/office/2007/relationships/hdphoto"/><Relationship Id="rId23" Target="../media/image17.png" Type="http://purl.oclc.org/ooxml/officeDocument/relationships/image"/><Relationship Id="rId24" Target="../media/hdphoto10.wdp" Type="http://schemas.microsoft.com/office/2007/relationships/hdphoto"/><Relationship Id="rId25" Target="../media/image18.png" Type="http://purl.oclc.org/ooxml/officeDocument/relationships/image"/><Relationship Id="rId26" Target="../media/hdphoto11.wdp" Type="http://schemas.microsoft.com/office/2007/relationships/hdphoto"/><Relationship Id="rId27" Target="../media/image19.png" Type="http://purl.oclc.org/ooxml/officeDocument/relationships/image"/><Relationship Id="rId28" Target="../media/hdphoto12.wdp" Type="http://schemas.microsoft.com/office/2007/relationships/hdphoto"/><Relationship Id="rId29" Target="../media/image20.png" Type="http://purl.oclc.org/ooxml/officeDocument/relationships/image"/><Relationship Id="rId3" Target="../media/image6.png" Type="http://purl.oclc.org/ooxml/officeDocument/relationships/image"/><Relationship Id="rId30" Target="../media/hdphoto13.wdp" Type="http://schemas.microsoft.com/office/2007/relationships/hdphoto"/><Relationship Id="rId4" Target="../media/hdphoto1.wdp" Type="http://schemas.microsoft.com/office/2007/relationships/hdphoto"/><Relationship Id="rId5" Target="../media/image7.png" Type="http://purl.oclc.org/ooxml/officeDocument/relationships/image"/><Relationship Id="rId6" Target="../media/hdphoto2.wdp" Type="http://schemas.microsoft.com/office/2007/relationships/hdphoto"/><Relationship Id="rId7" Target="../media/image8.jpeg" Type="http://purl.oclc.org/ooxml/officeDocument/relationships/image"/><Relationship Id="rId8" Target="../media/image9.png" Type="http://purl.oclc.org/ooxml/officeDocument/relationships/image"/><Relationship Id="rId9" Target="../media/hdphoto3.wdp" Type="http://schemas.microsoft.com/office/2007/relationships/hdphoto"/></Relationships>
</file>

<file path=ppt/slides/_rels/slide3.xml.rels><?xml version="1.0" encoding="UTF-8" standalone="yes"?><Relationships xmlns="http://schemas.openxmlformats.org/package/2006/relationships"><Relationship Id="rId1" Target="../slideLayouts/slideLayout7.xml" Type="http://purl.oclc.org/ooxml/officeDocument/relationships/slideLayout"/><Relationship Id="rId10" Target="../media/hdphoto2.wdp" Type="http://schemas.microsoft.com/office/2007/relationships/hdphoto"/><Relationship Id="rId11" Target="../media/image8.jpeg" Type="http://purl.oclc.org/ooxml/officeDocument/relationships/image"/><Relationship Id="rId12" Target="../media/image24.png" Type="http://purl.oclc.org/ooxml/officeDocument/relationships/image"/><Relationship Id="rId13" Target="../media/hdphoto17.wdp" Type="http://schemas.microsoft.com/office/2007/relationships/hdphoto"/><Relationship Id="rId14" Target="../media/image25.png" Type="http://purl.oclc.org/ooxml/officeDocument/relationships/image"/><Relationship Id="rId15" Target="../media/hdphoto18.wdp" Type="http://schemas.microsoft.com/office/2007/relationships/hdphoto"/><Relationship Id="rId16" Target="../media/image26.png" Type="http://purl.oclc.org/ooxml/officeDocument/relationships/image"/><Relationship Id="rId17" Target="../media/hdphoto19.wdp" Type="http://schemas.microsoft.com/office/2007/relationships/hdphoto"/><Relationship Id="rId18" Target="../media/image27.png" Type="http://purl.oclc.org/ooxml/officeDocument/relationships/image"/><Relationship Id="rId19" Target="../media/hdphoto20.wdp" Type="http://schemas.microsoft.com/office/2007/relationships/hdphoto"/><Relationship Id="rId2" Target="../media/image21.png" Type="http://purl.oclc.org/ooxml/officeDocument/relationships/image"/><Relationship Id="rId20" Target="../media/image28.png" Type="http://purl.oclc.org/ooxml/officeDocument/relationships/image"/><Relationship Id="rId21" Target="../media/hdphoto21.wdp" Type="http://schemas.microsoft.com/office/2007/relationships/hdphoto"/><Relationship Id="rId22" Target="../media/image29.png" Type="http://purl.oclc.org/ooxml/officeDocument/relationships/image"/><Relationship Id="rId23" Target="../media/hdphoto22.wdp" Type="http://schemas.microsoft.com/office/2007/relationships/hdphoto"/><Relationship Id="rId24" Target="../media/image30.jpeg" Type="http://purl.oclc.org/ooxml/officeDocument/relationships/image"/><Relationship Id="rId25" Target="../media/image31.png" Type="http://purl.oclc.org/ooxml/officeDocument/relationships/image"/><Relationship Id="rId3" Target="../media/hdphoto14.wdp" Type="http://schemas.microsoft.com/office/2007/relationships/hdphoto"/><Relationship Id="rId4" Target="../media/image22.png" Type="http://purl.oclc.org/ooxml/officeDocument/relationships/image"/><Relationship Id="rId5" Target="../media/hdphoto15.wdp" Type="http://schemas.microsoft.com/office/2007/relationships/hdphoto"/><Relationship Id="rId6" Target="../media/image23.png" Type="http://purl.oclc.org/ooxml/officeDocument/relationships/image"/><Relationship Id="rId7" Target="../media/hdphoto16.wdp" Type="http://schemas.microsoft.com/office/2007/relationships/hdphoto"/><Relationship Id="rId8" Target="../media/image13.png" Type="http://purl.oclc.org/ooxml/officeDocument/relationships/image"/><Relationship Id="rId9" Target="../media/image7.png" Type="http://purl.oclc.org/ooxml/officeDocument/relationships/image"/></Relationships>
</file>

<file path=ppt/slides/_rels/slide4.xml.rels><?xml version="1.0" encoding="UTF-8" standalone="yes"?><Relationships xmlns="http://schemas.openxmlformats.org/package/2006/relationships"><Relationship Id="rId1" Target="../slideLayouts/slideLayout7.xml" Type="http://purl.oclc.org/ooxml/officeDocument/relationships/slideLayout"/><Relationship Id="rId10" Target="../media/image7.png" Type="http://purl.oclc.org/ooxml/officeDocument/relationships/image"/><Relationship Id="rId11" Target="../media/hdphoto2.wdp" Type="http://schemas.microsoft.com/office/2007/relationships/hdphoto"/><Relationship Id="rId12" Target="../media/image8.jpeg" Type="http://purl.oclc.org/ooxml/officeDocument/relationships/image"/><Relationship Id="rId13" Target="../media/image35.jpeg" Type="http://purl.oclc.org/ooxml/officeDocument/relationships/image"/><Relationship Id="rId14" Target="../media/image36.jpeg" Type="http://purl.oclc.org/ooxml/officeDocument/relationships/image"/><Relationship Id="rId15" Target="../media/image37.jpeg" Type="http://purl.oclc.org/ooxml/officeDocument/relationships/image"/><Relationship Id="rId16" Target="../media/image38.png" Type="http://purl.oclc.org/ooxml/officeDocument/relationships/image"/><Relationship Id="rId17" Target="../media/hdphoto26.wdp" Type="http://schemas.microsoft.com/office/2007/relationships/hdphoto"/><Relationship Id="rId18" Target="../media/image39.png" Type="http://purl.oclc.org/ooxml/officeDocument/relationships/image"/><Relationship Id="rId19" Target="../media/hdphoto27.wdp" Type="http://schemas.microsoft.com/office/2007/relationships/hdphoto"/><Relationship Id="rId2" Target="../notesSlides/notesSlide2.xml" Type="http://purl.oclc.org/ooxml/officeDocument/relationships/notesSlide"/><Relationship Id="rId20" Target="../media/image40.png" Type="http://purl.oclc.org/ooxml/officeDocument/relationships/image"/><Relationship Id="rId21" Target="../media/hdphoto28.wdp" Type="http://schemas.microsoft.com/office/2007/relationships/hdphoto"/><Relationship Id="rId22" Target="../media/image41.png" Type="http://purl.oclc.org/ooxml/officeDocument/relationships/image"/><Relationship Id="rId23" Target="../media/image42.png" Type="http://purl.oclc.org/ooxml/officeDocument/relationships/image"/><Relationship Id="rId24" Target="../media/image43.png" Type="http://purl.oclc.org/ooxml/officeDocument/relationships/image"/><Relationship Id="rId3" Target="../media/image32.png" Type="http://purl.oclc.org/ooxml/officeDocument/relationships/image"/><Relationship Id="rId4" Target="../media/hdphoto23.wdp" Type="http://schemas.microsoft.com/office/2007/relationships/hdphoto"/><Relationship Id="rId5" Target="../media/image33.png" Type="http://purl.oclc.org/ooxml/officeDocument/relationships/image"/><Relationship Id="rId6" Target="../media/hdphoto24.wdp" Type="http://schemas.microsoft.com/office/2007/relationships/hdphoto"/><Relationship Id="rId7" Target="../media/image34.png" Type="http://purl.oclc.org/ooxml/officeDocument/relationships/image"/><Relationship Id="rId8" Target="../media/hdphoto25.wdp" Type="http://schemas.microsoft.com/office/2007/relationships/hdphoto"/><Relationship Id="rId9" Target="../media/image13.png" Type="http://purl.oclc.org/ooxml/officeDocument/relationships/image"/></Relationships>
</file>

<file path=ppt/slides/_rels/slide5.xml.rels><?xml version="1.0" encoding="UTF-8" standalone="yes"?><Relationships xmlns="http://schemas.openxmlformats.org/package/2006/relationships"><Relationship Id="rId1" Target="../slideLayouts/slideLayout7.xml" Type="http://purl.oclc.org/ooxml/officeDocument/relationships/slideLayout"/><Relationship Id="rId10" Target="../media/image7.png" Type="http://purl.oclc.org/ooxml/officeDocument/relationships/image"/><Relationship Id="rId11" Target="../media/hdphoto2.wdp" Type="http://schemas.microsoft.com/office/2007/relationships/hdphoto"/><Relationship Id="rId12" Target="../media/image8.jpeg" Type="http://purl.oclc.org/ooxml/officeDocument/relationships/image"/><Relationship Id="rId13" Target="../media/image47.png" Type="http://purl.oclc.org/ooxml/officeDocument/relationships/image"/><Relationship Id="rId14" Target="../media/hdphoto32.wdp" Type="http://schemas.microsoft.com/office/2007/relationships/hdphoto"/><Relationship Id="rId15" Target="../media/image48.png" Type="http://purl.oclc.org/ooxml/officeDocument/relationships/image"/><Relationship Id="rId16" Target="../media/hdphoto33.wdp" Type="http://schemas.microsoft.com/office/2007/relationships/hdphoto"/><Relationship Id="rId17" Target="../media/image49.png" Type="http://purl.oclc.org/ooxml/officeDocument/relationships/image"/><Relationship Id="rId18" Target="../media/hdphoto34.wdp" Type="http://schemas.microsoft.com/office/2007/relationships/hdphoto"/><Relationship Id="rId19" Target="../media/image50.png" Type="http://purl.oclc.org/ooxml/officeDocument/relationships/image"/><Relationship Id="rId2" Target="../notesSlides/notesSlide3.xml" Type="http://purl.oclc.org/ooxml/officeDocument/relationships/notesSlide"/><Relationship Id="rId20" Target="../media/image51.png" Type="http://purl.oclc.org/ooxml/officeDocument/relationships/image"/><Relationship Id="rId21" Target="../media/hdphoto35.wdp" Type="http://schemas.microsoft.com/office/2007/relationships/hdphoto"/><Relationship Id="rId22" Target="../media/image52.png" Type="http://purl.oclc.org/ooxml/officeDocument/relationships/image"/><Relationship Id="rId23" Target="../media/hdphoto36.wdp" Type="http://schemas.microsoft.com/office/2007/relationships/hdphoto"/><Relationship Id="rId24" Target="../media/image53.png" Type="http://purl.oclc.org/ooxml/officeDocument/relationships/image"/><Relationship Id="rId25" Target="../media/hdphoto37.wdp" Type="http://schemas.microsoft.com/office/2007/relationships/hdphoto"/><Relationship Id="rId26" Target="../media/image54.png" Type="http://purl.oclc.org/ooxml/officeDocument/relationships/image"/><Relationship Id="rId27" Target="../media/hdphoto38.wdp" Type="http://schemas.microsoft.com/office/2007/relationships/hdphoto"/><Relationship Id="rId28" Target="../media/image55.png" Type="http://purl.oclc.org/ooxml/officeDocument/relationships/image"/><Relationship Id="rId29" Target="../media/hdphoto39.wdp" Type="http://schemas.microsoft.com/office/2007/relationships/hdphoto"/><Relationship Id="rId3" Target="../media/image44.png" Type="http://purl.oclc.org/ooxml/officeDocument/relationships/image"/><Relationship Id="rId4" Target="../media/hdphoto29.wdp" Type="http://schemas.microsoft.com/office/2007/relationships/hdphoto"/><Relationship Id="rId5" Target="../media/image45.png" Type="http://purl.oclc.org/ooxml/officeDocument/relationships/image"/><Relationship Id="rId6" Target="../media/hdphoto30.wdp" Type="http://schemas.microsoft.com/office/2007/relationships/hdphoto"/><Relationship Id="rId7" Target="../media/image46.png" Type="http://purl.oclc.org/ooxml/officeDocument/relationships/image"/><Relationship Id="rId8" Target="../media/hdphoto31.wdp" Type="http://schemas.microsoft.com/office/2007/relationships/hdphoto"/><Relationship Id="rId9" Target="../media/image13.png" Type="http://purl.oclc.org/ooxml/officeDocument/relationships/image"/></Relationships>
</file>

<file path=ppt/slides/_rels/slide6.xml.rels><?xml version="1.0" encoding="UTF-8" standalone="yes"?><Relationships xmlns="http://schemas.openxmlformats.org/package/2006/relationships"><Relationship Id="rId1" Target="../slideLayouts/slideLayout7.xml" Type="http://purl.oclc.org/ooxml/officeDocument/relationships/slideLayout"/></Relationships>
</file>

<file path=ppt/slides/slide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Freeform 2"/>
          <p:cNvSpPr/>
          <p:nvPr/>
        </p:nvSpPr>
        <p:spPr>
          <a:xfrm>
            <a:off x="0" y="0"/>
            <a:ext cx="10693400" cy="7556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45%" b="-9.145%"/>
            </a:stretch>
          </a:blipFill>
        </p:spPr>
      </p:sp>
      <p:grpSp>
        <p:nvGrpSpPr>
          <p:cNvPr id="12" name="グループ化 11">
            <a:extLst>
              <a:ext uri="{FF2B5EF4-FFF2-40B4-BE49-F238E27FC236}">
                <a16:creationId xmlns:a16="http://schemas.microsoft.com/office/drawing/2014/main" id="{7451E04C-2384-5BF3-5860-B44CCC257774}"/>
              </a:ext>
            </a:extLst>
          </p:cNvPr>
          <p:cNvGrpSpPr/>
          <p:nvPr/>
        </p:nvGrpSpPr>
        <p:grpSpPr>
          <a:xfrm>
            <a:off x="1346199" y="1763867"/>
            <a:ext cx="8496300" cy="2036854"/>
            <a:chOff x="1513244" y="1702026"/>
            <a:chExt cx="7679844" cy="2036854"/>
          </a:xfrm>
        </p:grpSpPr>
        <p:grpSp>
          <p:nvGrpSpPr>
            <p:cNvPr id="3" name="Group 3"/>
            <p:cNvGrpSpPr/>
            <p:nvPr/>
          </p:nvGrpSpPr>
          <p:grpSpPr>
            <a:xfrm>
              <a:off x="1513244" y="1702026"/>
              <a:ext cx="7679844" cy="1938183"/>
              <a:chOff x="-90302" y="-398112"/>
              <a:chExt cx="3646198" cy="1106533"/>
            </a:xfrm>
          </p:grpSpPr>
          <p:sp>
            <p:nvSpPr>
              <p:cNvPr id="4" name="Freeform 4"/>
              <p:cNvSpPr/>
              <p:nvPr/>
            </p:nvSpPr>
            <p:spPr>
              <a:xfrm>
                <a:off x="-90302" y="-398112"/>
                <a:ext cx="3646198" cy="1106533"/>
              </a:xfrm>
              <a:custGeom>
                <a:avLst/>
                <a:gdLst/>
                <a:ahLst/>
                <a:cxnLst/>
                <a:rect l="l" t="t" r="r" b="b"/>
                <a:pathLst>
                  <a:path w="3509252" h="1106533">
                    <a:moveTo>
                      <a:pt x="0" y="0"/>
                    </a:moveTo>
                    <a:lnTo>
                      <a:pt x="3509252" y="0"/>
                    </a:lnTo>
                    <a:lnTo>
                      <a:pt x="3509252" y="1106533"/>
                    </a:lnTo>
                    <a:lnTo>
                      <a:pt x="0" y="1106533"/>
                    </a:lnTo>
                    <a:close/>
                  </a:path>
                </a:pathLst>
              </a:custGeom>
              <a:solidFill>
                <a:srgbClr val="2F5666"/>
              </a:solidFill>
            </p:spPr>
          </p:sp>
        </p:grpSp>
        <p:sp>
          <p:nvSpPr>
            <p:cNvPr id="7" name="TextBox 7"/>
            <p:cNvSpPr txBox="1"/>
            <p:nvPr/>
          </p:nvSpPr>
          <p:spPr>
            <a:xfrm>
              <a:off x="2171521" y="1843681"/>
              <a:ext cx="5870789" cy="1895199"/>
            </a:xfrm>
            <a:prstGeom prst="rect">
              <a:avLst/>
            </a:prstGeom>
          </p:spPr>
          <p:txBody>
            <a:bodyPr wrap="square" lIns="0" tIns="0" rIns="0" bIns="0" rtlCol="0" anchor="t">
              <a:spAutoFit/>
            </a:bodyPr>
            <a:lstStyle/>
            <a:p>
              <a:pPr algn="ctr">
                <a:lnSpc>
                  <a:spcPts val="5016"/>
                </a:lnSpc>
              </a:pPr>
              <a:r>
                <a:rPr lang="ja-JP" altLang="en-US" sz="3582" dirty="0">
                  <a:solidFill>
                    <a:srgbClr val="FFFFFF"/>
                  </a:solidFill>
                  <a:latin typeface="UD デジタル 教科書体 NP-B" panose="02020700000000000000" pitchFamily="18" charset="-128"/>
                  <a:ea typeface="UD デジタル 教科書体 NP-B" panose="02020700000000000000" pitchFamily="18" charset="-128"/>
                  <a:cs typeface="League Spartan"/>
                  <a:sym typeface="League Spartan"/>
                </a:rPr>
                <a:t>令和７年　</a:t>
              </a:r>
              <a:endParaRPr lang="en-US" altLang="ja-JP" sz="3582" dirty="0">
                <a:solidFill>
                  <a:srgbClr val="FFFFFF"/>
                </a:solidFill>
                <a:latin typeface="UD デジタル 教科書体 NP-B" panose="02020700000000000000" pitchFamily="18" charset="-128"/>
                <a:ea typeface="UD デジタル 教科書体 NP-B" panose="02020700000000000000" pitchFamily="18" charset="-128"/>
                <a:cs typeface="League Spartan"/>
                <a:sym typeface="League Spartan"/>
              </a:endParaRPr>
            </a:p>
            <a:p>
              <a:pPr algn="ctr">
                <a:lnSpc>
                  <a:spcPts val="5016"/>
                </a:lnSpc>
              </a:pPr>
              <a:r>
                <a:rPr lang="ja-JP" altLang="en-US" sz="3582" dirty="0">
                  <a:solidFill>
                    <a:srgbClr val="FFFFFF"/>
                  </a:solidFill>
                  <a:latin typeface="UD デジタル 教科書体 NP-B" panose="02020700000000000000" pitchFamily="18" charset="-128"/>
                  <a:ea typeface="UD デジタル 教科書体 NP-B" panose="02020700000000000000" pitchFamily="18" charset="-128"/>
                  <a:cs typeface="League Spartan"/>
                  <a:sym typeface="League Spartan"/>
                </a:rPr>
                <a:t>マリンエキスパート表彰受賞者</a:t>
              </a:r>
              <a:endParaRPr lang="en-US" altLang="ja-JP" sz="3582" dirty="0">
                <a:solidFill>
                  <a:srgbClr val="FFFFFF"/>
                </a:solidFill>
                <a:latin typeface="UD デジタル 教科書体 NP-B" panose="02020700000000000000" pitchFamily="18" charset="-128"/>
                <a:ea typeface="UD デジタル 教科書体 NP-B" panose="02020700000000000000" pitchFamily="18" charset="-128"/>
                <a:cs typeface="League Spartan"/>
                <a:sym typeface="League Spartan"/>
              </a:endParaRPr>
            </a:p>
            <a:p>
              <a:pPr algn="ctr">
                <a:lnSpc>
                  <a:spcPts val="5016"/>
                </a:lnSpc>
              </a:pPr>
              <a:endParaRPr lang="en-US" sz="3582" dirty="0">
                <a:solidFill>
                  <a:srgbClr val="FFFFFF"/>
                </a:solidFill>
                <a:latin typeface="UD デジタル 教科書体 NP-B" panose="02020700000000000000" pitchFamily="18" charset="-128"/>
                <a:ea typeface="UD デジタル 教科書体 NP-B" panose="02020700000000000000" pitchFamily="18" charset="-128"/>
                <a:cs typeface="League Spartan"/>
                <a:sym typeface="League Spartan"/>
              </a:endParaRPr>
            </a:p>
          </p:txBody>
        </p:sp>
        <p:sp>
          <p:nvSpPr>
            <p:cNvPr id="8" name="TextBox 8"/>
            <p:cNvSpPr txBox="1"/>
            <p:nvPr/>
          </p:nvSpPr>
          <p:spPr>
            <a:xfrm>
              <a:off x="3115234" y="3072490"/>
              <a:ext cx="4621971" cy="366703"/>
            </a:xfrm>
            <a:prstGeom prst="rect">
              <a:avLst/>
            </a:prstGeom>
          </p:spPr>
          <p:txBody>
            <a:bodyPr wrap="square" lIns="0" tIns="0" rIns="0" bIns="0" rtlCol="0" anchor="t">
              <a:spAutoFit/>
            </a:bodyPr>
            <a:lstStyle/>
            <a:p>
              <a:pPr algn="ctr">
                <a:lnSpc>
                  <a:spcPts val="3171"/>
                </a:lnSpc>
              </a:pPr>
              <a:r>
                <a:rPr lang="ja-JP" altLang="en-US" sz="1600" dirty="0">
                  <a:solidFill>
                    <a:srgbClr val="FFFFFF"/>
                  </a:solidFill>
                  <a:latin typeface="UD デジタル 教科書体 N-R" panose="02020400000000000000" pitchFamily="17" charset="-128"/>
                  <a:ea typeface="UD デジタル 教科書体 N-R" panose="02020400000000000000" pitchFamily="17" charset="-128"/>
                  <a:cs typeface="Arsenica Antiqua"/>
                  <a:sym typeface="Arsenica Antiqua"/>
                </a:rPr>
                <a:t>国土交通省神戸運輸監理部</a:t>
              </a:r>
              <a:endParaRPr lang="en-US" sz="1600" dirty="0">
                <a:solidFill>
                  <a:srgbClr val="FFFFFF"/>
                </a:solidFill>
                <a:latin typeface="UD デジタル 教科書体 N-R" panose="02020400000000000000" pitchFamily="17" charset="-128"/>
                <a:ea typeface="UD デジタル 教科書体 N-R" panose="02020400000000000000" pitchFamily="17" charset="-128"/>
                <a:cs typeface="Arsenica Antiqua"/>
                <a:sym typeface="Arsenica Antiqua"/>
              </a:endParaRPr>
            </a:p>
          </p:txBody>
        </p:sp>
      </p:grpSp>
      <p:sp>
        <p:nvSpPr>
          <p:cNvPr id="11" name="四角形: 角を丸くする 10">
            <a:extLst>
              <a:ext uri="{FF2B5EF4-FFF2-40B4-BE49-F238E27FC236}">
                <a16:creationId xmlns:a16="http://schemas.microsoft.com/office/drawing/2014/main" id="{17650188-CAE7-E0D4-3182-9C83340B7EE3}"/>
              </a:ext>
            </a:extLst>
          </p:cNvPr>
          <p:cNvSpPr/>
          <p:nvPr/>
        </p:nvSpPr>
        <p:spPr>
          <a:xfrm>
            <a:off x="927100" y="3702050"/>
            <a:ext cx="9067800" cy="2776609"/>
          </a:xfrm>
          <a:prstGeom prst="roundRect">
            <a:avLst/>
          </a:prstGeom>
          <a:solidFill>
            <a:schemeClr val="accent5">
              <a:lumMod val="20%"/>
              <a:lumOff val="80%"/>
            </a:schemeClr>
          </a:solidFill>
          <a:ln>
            <a:noFill/>
          </a:ln>
          <a:effectLst>
            <a:softEdge rad="127000"/>
          </a:effectLst>
        </p:spPr>
        <p:style>
          <a:lnRef idx="2">
            <a:schemeClr val="accent1">
              <a:shade val="15%"/>
            </a:schemeClr>
          </a:lnRef>
          <a:fillRef idx="1">
            <a:schemeClr val="accent1"/>
          </a:fillRef>
          <a:effectRef idx="0">
            <a:schemeClr val="accent1"/>
          </a:effectRef>
          <a:fontRef idx="minor">
            <a:schemeClr val="lt1"/>
          </a:fontRef>
        </p:style>
        <p:txBody>
          <a:bodyPr rtlCol="0" anchor="ctr"/>
          <a:lstStyle/>
          <a:p>
            <a:r>
              <a:rPr kumimoji="1" lang="ja-JP" altLang="en-US" dirty="0">
                <a:ln w="0"/>
                <a:solidFill>
                  <a:schemeClr val="tx1"/>
                </a:solidFill>
                <a:latin typeface="UD デジタル 教科書体 N-R" panose="02020400000000000000" pitchFamily="17" charset="-128"/>
                <a:ea typeface="UD デジタル 教科書体 N-R" panose="02020400000000000000" pitchFamily="17" charset="-128"/>
              </a:rPr>
              <a:t>　</a:t>
            </a:r>
            <a:endParaRPr kumimoji="1" lang="en-US" altLang="ja-JP" dirty="0">
              <a:ln w="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dirty="0">
                <a:ln w="0"/>
                <a:solidFill>
                  <a:schemeClr val="tx1"/>
                </a:solidFill>
                <a:latin typeface="UD デジタル 教科書体 N-R" panose="02020400000000000000" pitchFamily="17" charset="-128"/>
                <a:ea typeface="UD デジタル 教科書体 N-R" panose="02020400000000000000" pitchFamily="17" charset="-128"/>
              </a:rPr>
              <a:t>　 神戸運輸監理部では、多くの方に海事産業への関心を深めていただくとともに、技能継承</a:t>
            </a:r>
            <a:endParaRPr kumimoji="1" lang="en-US" altLang="ja-JP" sz="1600" dirty="0">
              <a:ln w="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dirty="0">
                <a:ln w="0"/>
                <a:solidFill>
                  <a:schemeClr val="tx1"/>
                </a:solidFill>
                <a:latin typeface="UD デジタル 教科書体 N-R" panose="02020400000000000000" pitchFamily="17" charset="-128"/>
                <a:ea typeface="UD デジタル 教科書体 N-R" panose="02020400000000000000" pitchFamily="17" charset="-128"/>
              </a:rPr>
              <a:t> ならびに人材確保を促進し、海事産業の一層の発展を図ることを目的に、高い技術を持ち、</a:t>
            </a:r>
            <a:endParaRPr kumimoji="1" lang="en-US" altLang="ja-JP" sz="1600" dirty="0">
              <a:ln w="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dirty="0">
                <a:ln w="0"/>
                <a:solidFill>
                  <a:schemeClr val="tx1"/>
                </a:solidFill>
                <a:latin typeface="UD デジタル 教科書体 N-R" panose="02020400000000000000" pitchFamily="17" charset="-128"/>
                <a:ea typeface="UD デジタル 教科書体 N-R" panose="02020400000000000000" pitchFamily="17" charset="-128"/>
              </a:rPr>
              <a:t> 顕著な功績があった方を「マリンエキスパート」として顕彰しています。</a:t>
            </a:r>
            <a:endParaRPr kumimoji="1" lang="en-US" altLang="ja-JP" sz="1600" dirty="0">
              <a:ln w="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dirty="0">
                <a:ln w="0"/>
                <a:solidFill>
                  <a:schemeClr val="tx1"/>
                </a:solidFill>
                <a:latin typeface="UD デジタル 教科書体 N-R" panose="02020400000000000000" pitchFamily="17" charset="-128"/>
                <a:ea typeface="UD デジタル 教科書体 N-R" panose="02020400000000000000" pitchFamily="17" charset="-128"/>
              </a:rPr>
              <a:t>　 様々な分野で機械化が進む中においても、人間のポテンシャルを活かすことができる海事 </a:t>
            </a:r>
            <a:endParaRPr kumimoji="1" lang="en-US" altLang="ja-JP" sz="1600" dirty="0">
              <a:ln w="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dirty="0">
                <a:ln w="0"/>
                <a:solidFill>
                  <a:schemeClr val="tx1"/>
                </a:solidFill>
                <a:latin typeface="UD デジタル 教科書体 N-R" panose="02020400000000000000" pitchFamily="17" charset="-128"/>
                <a:ea typeface="UD デジタル 教科書体 N-R" panose="02020400000000000000" pitchFamily="17" charset="-128"/>
              </a:rPr>
              <a:t> 産業で働く受賞者</a:t>
            </a:r>
            <a:r>
              <a:rPr kumimoji="1" lang="en-US" altLang="ja-JP" sz="1600" dirty="0">
                <a:ln w="0"/>
                <a:solidFill>
                  <a:schemeClr val="tx1"/>
                </a:solidFill>
                <a:latin typeface="UD デジタル 教科書体 N-R" panose="02020400000000000000" pitchFamily="17" charset="-128"/>
                <a:ea typeface="UD デジタル 教科書体 N-R" panose="02020400000000000000" pitchFamily="17" charset="-128"/>
              </a:rPr>
              <a:t>12</a:t>
            </a:r>
            <a:r>
              <a:rPr kumimoji="1" lang="ja-JP" altLang="en-US" sz="1600" dirty="0">
                <a:ln w="0"/>
                <a:solidFill>
                  <a:schemeClr val="tx1"/>
                </a:solidFill>
                <a:latin typeface="UD デジタル 教科書体 N-R" panose="02020400000000000000" pitchFamily="17" charset="-128"/>
                <a:ea typeface="UD デジタル 教科書体 N-R" panose="02020400000000000000" pitchFamily="17" charset="-128"/>
              </a:rPr>
              <a:t>名の活躍をご紹介します。　</a:t>
            </a:r>
            <a:endParaRPr kumimoji="1" lang="en-US" altLang="ja-JP" sz="1600" dirty="0">
              <a:ln w="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en-US" altLang="ja-JP" sz="1600" dirty="0">
              <a:ln w="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ln w="0"/>
                <a:solidFill>
                  <a:schemeClr val="tx1"/>
                </a:solidFill>
                <a:latin typeface="UD デジタル 教科書体 N-R" panose="02020400000000000000" pitchFamily="17" charset="-128"/>
                <a:ea typeface="UD デジタル 教科書体 N-R" panose="02020400000000000000" pitchFamily="17" charset="-128"/>
              </a:rPr>
              <a:t>　　　　　　 マリンエキスパート ･･･ 高い技能を持ち技能継承に貢献している方　</a:t>
            </a:r>
            <a:endParaRPr kumimoji="1" lang="en-US" altLang="ja-JP" sz="1200" dirty="0">
              <a:ln w="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ln w="0"/>
                <a:solidFill>
                  <a:schemeClr val="tx1"/>
                </a:solidFill>
                <a:latin typeface="UD デジタル 教科書体 N-R" panose="02020400000000000000" pitchFamily="17" charset="-128"/>
                <a:ea typeface="UD デジタル 教科書体 N-R" panose="02020400000000000000" pitchFamily="17" charset="-128"/>
              </a:rPr>
              <a:t>　　　　　</a:t>
            </a:r>
            <a:endParaRPr kumimoji="1" lang="en-US" altLang="ja-JP" sz="1200" dirty="0">
              <a:ln w="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ln w="0"/>
                <a:solidFill>
                  <a:schemeClr val="tx1"/>
                </a:solidFill>
                <a:latin typeface="UD デジタル 教科書体 N-R" panose="02020400000000000000" pitchFamily="17" charset="-128"/>
                <a:ea typeface="UD デジタル 教科書体 N-R" panose="02020400000000000000" pitchFamily="17" charset="-128"/>
              </a:rPr>
              <a:t>　　　　　　 マリンエキスパート（ジュニア）･･･ 高い技能を持ち将来的に技能継承者（指導者）として活躍が期待される方</a:t>
            </a:r>
            <a:endParaRPr kumimoji="1" lang="en-US" altLang="ja-JP" sz="1200" dirty="0">
              <a:ln w="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ln w="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ja-JP" altLang="en-US" sz="1200" dirty="0">
              <a:ln w="0"/>
              <a:solidFill>
                <a:schemeClr val="tx1"/>
              </a:solidFill>
              <a:latin typeface="UD デジタル 教科書体 N-R" panose="02020400000000000000" pitchFamily="17" charset="-128"/>
              <a:ea typeface="UD デジタル 教科書体 N-R" panose="02020400000000000000" pitchFamily="17" charset="-128"/>
            </a:endParaRPr>
          </a:p>
        </p:txBody>
      </p:sp>
      <p:grpSp>
        <p:nvGrpSpPr>
          <p:cNvPr id="5" name="Group 5"/>
          <p:cNvGrpSpPr/>
          <p:nvPr/>
        </p:nvGrpSpPr>
        <p:grpSpPr>
          <a:xfrm>
            <a:off x="1997218" y="1882900"/>
            <a:ext cx="7197581" cy="1683260"/>
            <a:chOff x="0" y="83970"/>
            <a:chExt cx="12152389" cy="3299037"/>
          </a:xfrm>
          <a:solidFill>
            <a:srgbClr val="FFFF00"/>
          </a:solidFill>
        </p:grpSpPr>
        <p:sp>
          <p:nvSpPr>
            <p:cNvPr id="6" name="Freeform 6"/>
            <p:cNvSpPr/>
            <p:nvPr/>
          </p:nvSpPr>
          <p:spPr>
            <a:xfrm>
              <a:off x="0" y="83970"/>
              <a:ext cx="12152389" cy="3299037"/>
            </a:xfrm>
            <a:custGeom>
              <a:avLst/>
              <a:gdLst/>
              <a:ahLst/>
              <a:cxnLst/>
              <a:rect l="l" t="t" r="r" b="b"/>
              <a:pathLst>
                <a:path w="12152389" h="3416024">
                  <a:moveTo>
                    <a:pt x="12152389" y="279400"/>
                  </a:moveTo>
                  <a:lnTo>
                    <a:pt x="12152389" y="0"/>
                  </a:lnTo>
                  <a:lnTo>
                    <a:pt x="0" y="0"/>
                  </a:lnTo>
                  <a:lnTo>
                    <a:pt x="0" y="3416024"/>
                  </a:lnTo>
                  <a:lnTo>
                    <a:pt x="12152389" y="3416024"/>
                  </a:lnTo>
                  <a:lnTo>
                    <a:pt x="12152389" y="279400"/>
                  </a:lnTo>
                  <a:close/>
                  <a:moveTo>
                    <a:pt x="12073649" y="279400"/>
                  </a:moveTo>
                  <a:lnTo>
                    <a:pt x="12073649" y="3337284"/>
                  </a:lnTo>
                  <a:lnTo>
                    <a:pt x="78740" y="3337284"/>
                  </a:lnTo>
                  <a:lnTo>
                    <a:pt x="78740" y="78740"/>
                  </a:lnTo>
                  <a:lnTo>
                    <a:pt x="12073649" y="78740"/>
                  </a:lnTo>
                  <a:lnTo>
                    <a:pt x="12073649" y="279400"/>
                  </a:lnTo>
                  <a:close/>
                </a:path>
              </a:pathLst>
            </a:custGeom>
            <a:grpFill/>
          </p:spPr>
        </p:sp>
      </p:grpSp>
      <p:pic>
        <p:nvPicPr>
          <p:cNvPr id="13" name="図 12">
            <a:extLst>
              <a:ext uri="{FF2B5EF4-FFF2-40B4-BE49-F238E27FC236}">
                <a16:creationId xmlns:a16="http://schemas.microsoft.com/office/drawing/2014/main" id="{1A889590-D380-1E55-2566-648793BDF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9162" y="5378450"/>
            <a:ext cx="291356" cy="358847"/>
          </a:xfrm>
          <a:prstGeom prst="rect">
            <a:avLst/>
          </a:prstGeom>
        </p:spPr>
      </p:pic>
      <p:pic>
        <p:nvPicPr>
          <p:cNvPr id="15" name="図 14">
            <a:extLst>
              <a:ext uri="{FF2B5EF4-FFF2-40B4-BE49-F238E27FC236}">
                <a16:creationId xmlns:a16="http://schemas.microsoft.com/office/drawing/2014/main" id="{FA9F2C38-D9C2-BDEB-059A-7DFD9A8A45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62760" y="5801078"/>
            <a:ext cx="266700" cy="337505"/>
          </a:xfrm>
          <a:prstGeom prst="rect">
            <a:avLst/>
          </a:prstGeom>
        </p:spPr>
      </p:pic>
      <p:sp>
        <p:nvSpPr>
          <p:cNvPr id="9" name="正方形/長方形 8">
            <a:extLst>
              <a:ext uri="{FF2B5EF4-FFF2-40B4-BE49-F238E27FC236}">
                <a16:creationId xmlns:a16="http://schemas.microsoft.com/office/drawing/2014/main" id="{A9395365-8750-6B5E-414E-B7BA06371DC3}"/>
              </a:ext>
            </a:extLst>
          </p:cNvPr>
          <p:cNvSpPr/>
          <p:nvPr/>
        </p:nvSpPr>
        <p:spPr>
          <a:xfrm>
            <a:off x="9042400" y="150413"/>
            <a:ext cx="1485900" cy="381000"/>
          </a:xfrm>
          <a:prstGeom prst="rect">
            <a:avLst/>
          </a:prstGeom>
          <a:solidFill>
            <a:schemeClr val="bg1"/>
          </a:solidFill>
          <a:ln>
            <a:solidFill>
              <a:schemeClr val="accent5">
                <a:lumMod val="20%"/>
                <a:lumOff val="80%"/>
              </a:schemeClr>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別添２</a:t>
            </a:r>
          </a:p>
        </p:txBody>
      </p:sp>
      <p:pic>
        <p:nvPicPr>
          <p:cNvPr id="14" name="図 13">
            <a:extLst>
              <a:ext uri="{FF2B5EF4-FFF2-40B4-BE49-F238E27FC236}">
                <a16:creationId xmlns:a16="http://schemas.microsoft.com/office/drawing/2014/main" id="{DA4B3BDD-0E55-DE7A-22F0-638B9DF1C6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5658" y="6579168"/>
            <a:ext cx="897322" cy="897322"/>
          </a:xfrm>
          <a:prstGeom prst="rect">
            <a:avLst/>
          </a:prstGeom>
        </p:spPr>
      </p:pic>
      <p:pic>
        <p:nvPicPr>
          <p:cNvPr id="17" name="図 16">
            <a:extLst>
              <a:ext uri="{FF2B5EF4-FFF2-40B4-BE49-F238E27FC236}">
                <a16:creationId xmlns:a16="http://schemas.microsoft.com/office/drawing/2014/main" id="{EA97808A-C9D6-7951-9264-A8A7317372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1514" y="6564943"/>
            <a:ext cx="913832" cy="913832"/>
          </a:xfrm>
          <a:prstGeom prst="rect">
            <a:avLst/>
          </a:prstGeom>
        </p:spPr>
      </p:pic>
    </p:spTree>
  </p:cSld>
  <p:clrMapOvr>
    <a:masterClrMapping/>
  </p:clrMapOvr>
</p:sld>
</file>

<file path=ppt/slides/slide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13DD30E-5ED0-C881-9EC9-71B5FE10F84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37%" b="59.698%" l="6.977%" r="71.036%">
                        <a14:foregroundMark x1="35.94%" y1="29.093%" x2="34.355%" y2="42.26%"/>
                        <a14:foregroundMark x1="34.355%" y1="42.26%" x2="16.173%" y2="45.907%"/>
                        <a14:foregroundMark x1="16.173%" y1="45.907%" x2="12.262%" y2="57.918%"/>
                        <a14:foregroundMark x1="12.262%" y1="57.918%" x2="22.41%" y2="51.779%"/>
                        <a14:foregroundMark x1="22.41%" y1="51.779%" x2="41.966%" y2="50.355%"/>
                        <a14:foregroundMark x1="41.966%" y1="50.355%" x2="55.708%" y2="52.046%"/>
                        <a14:foregroundMark x1="16.067%" y1="56.315%" x2="63.002%" y2="56.583%"/>
                        <a14:foregroundMark x1="63.002%" y1="56.583%" x2="70.19%" y2="56.315%"/>
                        <a14:foregroundMark x1="58.562%" y1="38.879%" x2="69.979%" y2="45.818%"/>
                        <a14:foregroundMark x1="69.979%" y1="45.818%" x2="70.719%" y2="58.541%"/>
                        <a14:foregroundMark x1="70.719%" y1="58.541%" x2="38.161%" y2="59.875%"/>
                        <a14:foregroundMark x1="38.795%" y1="47.242%" x2="38.478%" y2="30.071%"/>
                        <a14:foregroundMark x1="38.795%" y1="27.401%" x2="38.795%" y2="29.093%"/>
                        <a14:foregroundMark x1="38.161%" y1="32.473%" x2="32.875%" y2="21.53%"/>
                        <a14:foregroundMark x1="32.875%" y1="21.53%" x2="34.461%" y2="10.053%"/>
                        <a14:foregroundMark x1="34.461%" y1="10.053%" x2="49.894%" y2="5.249%"/>
                        <a14:foregroundMark x1="49.894%" y1="5.249%" x2="63.214%" y2="12.189%"/>
                        <a14:foregroundMark x1="63.214%" y1="12.189%" x2="68.393%" y2="23.577%"/>
                        <a14:foregroundMark x1="68.393%" y1="23.577%" x2="65.116%" y2="36.299%"/>
                        <a14:foregroundMark x1="65.116%" y1="36.299%" x2="69.133%" y2="46.085%"/>
                        <a14:foregroundMark x1="35.624%" y1="31.939%" x2="34.249%" y2="19.929%"/>
                        <a14:foregroundMark x1="34.249%" y1="19.929%" x2="39.218%" y2="8.986%"/>
                        <a14:foregroundMark x1="39.218%" y1="8.986%" x2="52.748%" y2="4.27%"/>
                        <a14:foregroundMark x1="52.748%" y1="4.27%" x2="65.645%" y2="11.477%"/>
                        <a14:foregroundMark x1="65.645%" y1="11.477%" x2="70.402%" y2="23.665%"/>
                        <a14:foregroundMark x1="70.402%" y1="23.665%" x2="71.036%" y2="35.32%"/>
                        <a14:foregroundMark x1="51.797%" y1="4.537%" x2="39.112%" y2="7.295%"/>
                        <a14:foregroundMark x1="39.112%" y1="7.295%" x2="35.306%" y2="12.633%"/>
                        <a14:foregroundMark x1="35.624%" y1="12.189%" x2="31.924%" y2="22.687%"/>
                        <a14:foregroundMark x1="31.924%" y1="22.687%" x2="31.924%" y2="23.399%"/>
                        <a14:foregroundMark x1="35.095%" y1="10.229%" x2="31.924%" y2="24.021%"/>
                        <a14:foregroundMark x1="31.924%" y1="24.021%" x2="33.086%" y2="27.401%"/>
                        <a14:foregroundMark x1="37.632%" y1="8.629%" x2="27.696%" y2="15.569%"/>
                        <a14:foregroundMark x1="27.696%" y1="15.569%" x2="36.469%" y2="25.267%"/>
                        <a14:foregroundMark x1="36.469%" y1="25.267%" x2="37.949%" y2="25.801%"/>
                        <a14:foregroundMark x1="12.368%" y1="58.452%" x2="12.368%" y2="58.452%"/>
                        <a14:foregroundMark x1="61.734%" y1="40.569%" x2="71.036%" y2="45.373%"/>
                      </a14:backgroundRemoval>
                    </a14:imgEffect>
                    <a14:imgEffect>
                      <a14:brightnessContrast bright="40%" contrast="20%"/>
                    </a14:imgEffect>
                  </a14:imgLayer>
                </a14:imgProps>
              </a:ext>
              <a:ext uri="{28A0092B-C50C-407E-A947-70E740481C1C}">
                <a14:useLocalDpi xmlns:a14="http://schemas.microsoft.com/office/drawing/2010/main" val="0"/>
              </a:ext>
            </a:extLst>
          </a:blip>
          <a:srcRect t="2.808%" r="29.735%" b="41.134%"/>
          <a:stretch/>
        </p:blipFill>
        <p:spPr>
          <a:xfrm>
            <a:off x="4162928" y="756000"/>
            <a:ext cx="2763946" cy="2619165"/>
          </a:xfrm>
          <a:prstGeom prst="rect">
            <a:avLst/>
          </a:prstGeom>
        </p:spPr>
      </p:pic>
      <p:grpSp>
        <p:nvGrpSpPr>
          <p:cNvPr id="2" name="Group 2"/>
          <p:cNvGrpSpPr/>
          <p:nvPr/>
        </p:nvGrpSpPr>
        <p:grpSpPr>
          <a:xfrm>
            <a:off x="7128000" y="631604"/>
            <a:ext cx="3204000" cy="124396"/>
            <a:chOff x="0" y="0"/>
            <a:chExt cx="1148241" cy="44581"/>
          </a:xfrm>
        </p:grpSpPr>
        <p:sp>
          <p:nvSpPr>
            <p:cNvPr id="3" name="Freeform 3"/>
            <p:cNvSpPr/>
            <p:nvPr/>
          </p:nvSpPr>
          <p:spPr>
            <a:xfrm>
              <a:off x="0" y="0"/>
              <a:ext cx="1148241" cy="44581"/>
            </a:xfrm>
            <a:custGeom>
              <a:avLst/>
              <a:gdLst/>
              <a:ahLst/>
              <a:cxnLst/>
              <a:rect l="l" t="t" r="r" b="b"/>
              <a:pathLst>
                <a:path w="1148241" h="44581">
                  <a:moveTo>
                    <a:pt x="0" y="0"/>
                  </a:moveTo>
                  <a:lnTo>
                    <a:pt x="1148241" y="0"/>
                  </a:lnTo>
                  <a:lnTo>
                    <a:pt x="1148241" y="44581"/>
                  </a:lnTo>
                  <a:lnTo>
                    <a:pt x="0" y="44581"/>
                  </a:lnTo>
                  <a:close/>
                </a:path>
              </a:pathLst>
            </a:custGeom>
            <a:solidFill>
              <a:srgbClr val="142464"/>
            </a:solidFill>
          </p:spPr>
        </p:sp>
        <p:sp>
          <p:nvSpPr>
            <p:cNvPr id="4" name="TextBox 4"/>
            <p:cNvSpPr txBox="1"/>
            <p:nvPr/>
          </p:nvSpPr>
          <p:spPr>
            <a:xfrm>
              <a:off x="0" y="-104775"/>
              <a:ext cx="1148241" cy="149356"/>
            </a:xfrm>
            <a:prstGeom prst="rect">
              <a:avLst/>
            </a:prstGeom>
          </p:spPr>
          <p:txBody>
            <a:bodyPr lIns="50800" tIns="50800" rIns="50800" bIns="50800" rtlCol="0" anchor="ctr"/>
            <a:lstStyle/>
            <a:p>
              <a:pPr algn="ctr">
                <a:lnSpc>
                  <a:spcPts val="1399"/>
                </a:lnSpc>
              </a:pPr>
              <a:endParaRPr/>
            </a:p>
          </p:txBody>
        </p:sp>
      </p:grpSp>
      <p:grpSp>
        <p:nvGrpSpPr>
          <p:cNvPr id="5" name="Group 5"/>
          <p:cNvGrpSpPr/>
          <p:nvPr/>
        </p:nvGrpSpPr>
        <p:grpSpPr>
          <a:xfrm>
            <a:off x="3744000" y="631604"/>
            <a:ext cx="3204000" cy="124396"/>
            <a:chOff x="0" y="0"/>
            <a:chExt cx="1148241" cy="44581"/>
          </a:xfrm>
        </p:grpSpPr>
        <p:sp>
          <p:nvSpPr>
            <p:cNvPr id="6" name="Freeform 6"/>
            <p:cNvSpPr/>
            <p:nvPr/>
          </p:nvSpPr>
          <p:spPr>
            <a:xfrm>
              <a:off x="0" y="0"/>
              <a:ext cx="1148241" cy="44581"/>
            </a:xfrm>
            <a:custGeom>
              <a:avLst/>
              <a:gdLst/>
              <a:ahLst/>
              <a:cxnLst/>
              <a:rect l="l" t="t" r="r" b="b"/>
              <a:pathLst>
                <a:path w="1148241" h="44581">
                  <a:moveTo>
                    <a:pt x="0" y="0"/>
                  </a:moveTo>
                  <a:lnTo>
                    <a:pt x="1148241" y="0"/>
                  </a:lnTo>
                  <a:lnTo>
                    <a:pt x="1148241" y="44581"/>
                  </a:lnTo>
                  <a:lnTo>
                    <a:pt x="0" y="44581"/>
                  </a:lnTo>
                  <a:close/>
                </a:path>
              </a:pathLst>
            </a:custGeom>
            <a:solidFill>
              <a:srgbClr val="3A4C97"/>
            </a:solidFill>
          </p:spPr>
        </p:sp>
        <p:sp>
          <p:nvSpPr>
            <p:cNvPr id="7" name="TextBox 7"/>
            <p:cNvSpPr txBox="1"/>
            <p:nvPr/>
          </p:nvSpPr>
          <p:spPr>
            <a:xfrm>
              <a:off x="0" y="-104775"/>
              <a:ext cx="1148241" cy="149356"/>
            </a:xfrm>
            <a:prstGeom prst="rect">
              <a:avLst/>
            </a:prstGeom>
          </p:spPr>
          <p:txBody>
            <a:bodyPr lIns="50800" tIns="50800" rIns="50800" bIns="50800" rtlCol="0" anchor="ctr"/>
            <a:lstStyle/>
            <a:p>
              <a:pPr algn="ctr">
                <a:lnSpc>
                  <a:spcPts val="1399"/>
                </a:lnSpc>
              </a:pPr>
              <a:endParaRPr/>
            </a:p>
          </p:txBody>
        </p:sp>
      </p:grpSp>
      <p:grpSp>
        <p:nvGrpSpPr>
          <p:cNvPr id="8" name="Group 8"/>
          <p:cNvGrpSpPr/>
          <p:nvPr/>
        </p:nvGrpSpPr>
        <p:grpSpPr>
          <a:xfrm>
            <a:off x="360000" y="631604"/>
            <a:ext cx="3204000" cy="124396"/>
            <a:chOff x="0" y="0"/>
            <a:chExt cx="1148241" cy="44581"/>
          </a:xfrm>
        </p:grpSpPr>
        <p:sp>
          <p:nvSpPr>
            <p:cNvPr id="9" name="Freeform 9"/>
            <p:cNvSpPr/>
            <p:nvPr/>
          </p:nvSpPr>
          <p:spPr>
            <a:xfrm>
              <a:off x="0" y="0"/>
              <a:ext cx="1148241" cy="44581"/>
            </a:xfrm>
            <a:custGeom>
              <a:avLst/>
              <a:gdLst/>
              <a:ahLst/>
              <a:cxnLst/>
              <a:rect l="l" t="t" r="r" b="b"/>
              <a:pathLst>
                <a:path w="1148241" h="44581">
                  <a:moveTo>
                    <a:pt x="0" y="0"/>
                  </a:moveTo>
                  <a:lnTo>
                    <a:pt x="1148241" y="0"/>
                  </a:lnTo>
                  <a:lnTo>
                    <a:pt x="1148241" y="44581"/>
                  </a:lnTo>
                  <a:lnTo>
                    <a:pt x="0" y="44581"/>
                  </a:lnTo>
                  <a:close/>
                </a:path>
              </a:pathLst>
            </a:custGeom>
            <a:solidFill>
              <a:srgbClr val="7585C5"/>
            </a:solidFill>
          </p:spPr>
        </p:sp>
        <p:sp>
          <p:nvSpPr>
            <p:cNvPr id="10" name="TextBox 10"/>
            <p:cNvSpPr txBox="1"/>
            <p:nvPr/>
          </p:nvSpPr>
          <p:spPr>
            <a:xfrm>
              <a:off x="0" y="-104775"/>
              <a:ext cx="1148241" cy="149356"/>
            </a:xfrm>
            <a:prstGeom prst="rect">
              <a:avLst/>
            </a:prstGeom>
          </p:spPr>
          <p:txBody>
            <a:bodyPr lIns="50800" tIns="50800" rIns="50800" bIns="50800" rtlCol="0" anchor="ctr"/>
            <a:lstStyle/>
            <a:p>
              <a:pPr algn="ctr">
                <a:lnSpc>
                  <a:spcPts val="1399"/>
                </a:lnSpc>
              </a:pPr>
              <a:endParaRPr/>
            </a:p>
          </p:txBody>
        </p:sp>
      </p:grpSp>
      <p:sp>
        <p:nvSpPr>
          <p:cNvPr id="32" name="TextBox 32"/>
          <p:cNvSpPr txBox="1"/>
          <p:nvPr/>
        </p:nvSpPr>
        <p:spPr>
          <a:xfrm rot="-240000">
            <a:off x="4310708" y="2825009"/>
            <a:ext cx="2489277" cy="333425"/>
          </a:xfrm>
          <a:prstGeom prst="rect">
            <a:avLst/>
          </a:prstGeom>
        </p:spPr>
        <p:txBody>
          <a:bodyPr lIns="0" tIns="0" rIns="0" bIns="0" rtlCol="0" anchor="t">
            <a:spAutoFit/>
          </a:bodyPr>
          <a:lstStyle/>
          <a:p>
            <a:pPr algn="r">
              <a:lnSpc>
                <a:spcPts val="2649"/>
              </a:lnSpc>
              <a:spcBef>
                <a:spcPct val="0%"/>
              </a:spcBef>
            </a:pPr>
            <a:r>
              <a:rPr lang="en-US" altLang="ja-JP" sz="1892" dirty="0">
                <a:solidFill>
                  <a:srgbClr val="FFFFFF"/>
                </a:solidFill>
                <a:effectLst>
                  <a:glow rad="228600">
                    <a:schemeClr val="accent6">
                      <a:satMod val="175%"/>
                      <a:alpha val="40%"/>
                    </a:schemeClr>
                  </a:glow>
                </a:effectLst>
                <a:latin typeface="Lovely May Script"/>
                <a:ea typeface="Lovely May Script"/>
                <a:cs typeface="Lovely May Script"/>
                <a:sym typeface="Lovely May Script"/>
              </a:rPr>
              <a:t>Masayuki</a:t>
            </a:r>
            <a:r>
              <a:rPr lang="ja-JP" altLang="en-US" sz="1892" dirty="0">
                <a:solidFill>
                  <a:srgbClr val="FFFFFF"/>
                </a:solidFill>
                <a:effectLst>
                  <a:glow rad="228600">
                    <a:schemeClr val="accent6">
                      <a:satMod val="175%"/>
                      <a:alpha val="40%"/>
                    </a:schemeClr>
                  </a:glow>
                </a:effectLst>
                <a:latin typeface="Lovely May Script"/>
                <a:ea typeface="Lovely May Script"/>
                <a:cs typeface="Lovely May Script"/>
                <a:sym typeface="Lovely May Script"/>
              </a:rPr>
              <a:t>　</a:t>
            </a:r>
            <a:r>
              <a:rPr lang="en-US" altLang="ja-JP" sz="1892" dirty="0">
                <a:solidFill>
                  <a:srgbClr val="FFFFFF"/>
                </a:solidFill>
                <a:effectLst>
                  <a:glow rad="228600">
                    <a:schemeClr val="accent6">
                      <a:satMod val="175%"/>
                      <a:alpha val="40%"/>
                    </a:schemeClr>
                  </a:glow>
                </a:effectLst>
                <a:latin typeface="Lovely May Script"/>
                <a:ea typeface="Lovely May Script"/>
                <a:cs typeface="Lovely May Script"/>
                <a:sym typeface="Lovely May Script"/>
              </a:rPr>
              <a:t>Kimura</a:t>
            </a:r>
            <a:endParaRPr lang="en-US" sz="1892" dirty="0">
              <a:solidFill>
                <a:srgbClr val="FFFFFF"/>
              </a:solidFill>
              <a:effectLst>
                <a:glow rad="228600">
                  <a:schemeClr val="accent6">
                    <a:satMod val="175%"/>
                    <a:alpha val="40%"/>
                  </a:schemeClr>
                </a:glow>
              </a:effectLst>
              <a:latin typeface="Lovely May Script"/>
              <a:ea typeface="Lovely May Script"/>
              <a:cs typeface="Lovely May Script"/>
              <a:sym typeface="Lovely May Script"/>
            </a:endParaRPr>
          </a:p>
        </p:txBody>
      </p:sp>
      <p:sp>
        <p:nvSpPr>
          <p:cNvPr id="33" name="TextBox 33"/>
          <p:cNvSpPr txBox="1"/>
          <p:nvPr/>
        </p:nvSpPr>
        <p:spPr>
          <a:xfrm>
            <a:off x="3822095" y="1263650"/>
            <a:ext cx="2023433" cy="871008"/>
          </a:xfrm>
          <a:prstGeom prst="rect">
            <a:avLst/>
          </a:prstGeom>
        </p:spPr>
        <p:txBody>
          <a:bodyPr lIns="0" tIns="0" rIns="0" bIns="0" rtlCol="0" anchor="t">
            <a:spAutoFit/>
          </a:bodyPr>
          <a:lstStyle/>
          <a:p>
            <a:pPr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荷崩れを防ぎ</a:t>
            </a:r>
            <a:endParaRPr lang="en-US" b="1" dirty="0">
              <a:solidFill>
                <a:srgbClr val="142464"/>
              </a:solidFill>
              <a:latin typeface="Source Han Sans JP Bold"/>
              <a:ea typeface="Source Han Sans JP Bold"/>
              <a:cs typeface="Source Han Sans JP Bold"/>
              <a:sym typeface="Source Han Sans JP Bold"/>
            </a:endParaRPr>
          </a:p>
          <a:p>
            <a:pPr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安全な航海を</a:t>
            </a:r>
            <a:endParaRPr lang="en-US" altLang="ja-JP" sz="1800" b="1" dirty="0">
              <a:solidFill>
                <a:srgbClr val="142464"/>
              </a:solidFill>
              <a:latin typeface="Source Han Sans JP Bold"/>
              <a:ea typeface="Source Han Sans JP Bold"/>
              <a:cs typeface="Source Han Sans JP Bold"/>
              <a:sym typeface="Source Han Sans JP Bold"/>
            </a:endParaRPr>
          </a:p>
          <a:p>
            <a:pPr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サポート</a:t>
            </a:r>
            <a:endParaRPr lang="en-US" sz="1800" b="1" dirty="0">
              <a:solidFill>
                <a:srgbClr val="142464"/>
              </a:solidFill>
              <a:latin typeface="Source Han Sans JP Bold"/>
              <a:ea typeface="Source Han Sans JP Bold"/>
              <a:cs typeface="Source Han Sans JP Bold"/>
              <a:sym typeface="Source Han Sans JP Bold"/>
            </a:endParaRPr>
          </a:p>
        </p:txBody>
      </p:sp>
      <p:sp>
        <p:nvSpPr>
          <p:cNvPr id="34" name="TextBox 34"/>
          <p:cNvSpPr txBox="1"/>
          <p:nvPr/>
        </p:nvSpPr>
        <p:spPr>
          <a:xfrm>
            <a:off x="3822095" y="2221079"/>
            <a:ext cx="1681722" cy="565539"/>
          </a:xfrm>
          <a:prstGeom prst="rect">
            <a:avLst/>
          </a:prstGeom>
        </p:spPr>
        <p:txBody>
          <a:bodyPr lIns="0" tIns="0" rIns="0" bIns="0" rtlCol="0" anchor="t">
            <a:spAutoFit/>
          </a:bodyPr>
          <a:lstStyle/>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協和装備株式会社</a:t>
            </a:r>
            <a:endParaRPr lang="en-US" altLang="ja-JP"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zh-TW" altLang="en-US" sz="1099" b="1" u="none" strike="noStrike" dirty="0">
                <a:solidFill>
                  <a:srgbClr val="000000"/>
                </a:solidFill>
                <a:latin typeface="Source Han Sans JP Medium"/>
                <a:ea typeface="Source Han Sans JP Medium"/>
                <a:cs typeface="Source Han Sans JP Medium"/>
                <a:sym typeface="Source Han Sans JP Medium"/>
              </a:rPr>
              <a:t>業務課 課長</a:t>
            </a:r>
            <a:endParaRPr lang="en-US"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木村　雅之</a:t>
            </a:r>
            <a:endParaRPr lang="en-US" sz="1099" b="1" u="none" strike="noStrike" dirty="0">
              <a:solidFill>
                <a:srgbClr val="000000"/>
              </a:solidFill>
              <a:latin typeface="Source Han Sans JP Medium"/>
              <a:ea typeface="Source Han Sans JP Medium"/>
              <a:cs typeface="Source Han Sans JP Medium"/>
              <a:sym typeface="Source Han Sans JP Medium"/>
            </a:endParaRPr>
          </a:p>
        </p:txBody>
      </p:sp>
      <p:sp>
        <p:nvSpPr>
          <p:cNvPr id="35" name="TextBox 35"/>
          <p:cNvSpPr txBox="1"/>
          <p:nvPr/>
        </p:nvSpPr>
        <p:spPr>
          <a:xfrm>
            <a:off x="3744000" y="3440610"/>
            <a:ext cx="3204000" cy="2318840"/>
          </a:xfrm>
          <a:prstGeom prst="rect">
            <a:avLst/>
          </a:prstGeom>
        </p:spPr>
        <p:txBody>
          <a:bodyPr lIns="0" tIns="0" rIns="0" bIns="0" rtlCol="0" anchor="t">
            <a:spAutoFit/>
          </a:bodyPr>
          <a:lstStyle/>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船で貨物を安全に次の港へ届けるために、ラッシング（貨物を固定する作業）を熟知し、神戸港で現場責任者として活躍する木村雅之さん。</a:t>
            </a:r>
            <a:endParaRPr lang="en-US" altLang="ja-JP" sz="999" b="1" spc="-49" dirty="0">
              <a:solidFill>
                <a:srgbClr val="000000"/>
              </a:solidFill>
              <a:latin typeface="セザンヌ Medium"/>
              <a:ea typeface="セザンヌ Medium"/>
              <a:cs typeface="セザンヌ Medium"/>
              <a:sym typeface="セザンヌ Medium"/>
            </a:endParaRPr>
          </a:p>
          <a:p>
            <a:pPr algn="just">
              <a:lnSpc>
                <a:spcPts val="1299"/>
              </a:lnSpc>
            </a:pPr>
            <a:r>
              <a:rPr lang="ja-JP" altLang="en-US" sz="999" b="1" spc="-49" dirty="0">
                <a:solidFill>
                  <a:srgbClr val="000000"/>
                </a:solidFill>
                <a:latin typeface="セザンヌ Medium"/>
                <a:ea typeface="セザンヌ Medium"/>
                <a:cs typeface="セザンヌ Medium"/>
                <a:sym typeface="セザンヌ Medium"/>
              </a:rPr>
              <a:t>　輸送停泊中のコンテナ船において、積み込んだコンテナが航海中に動いたり荷崩れしないよう、船の運航スケジュールに合わせてラッシングし、作業員の指導育成も務め、安全安心なコンテナ輸送を支えています。</a:t>
            </a: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r>
              <a:rPr lang="en-US" altLang="ja-JP" sz="999" b="1" spc="-49" dirty="0">
                <a:solidFill>
                  <a:srgbClr val="000000"/>
                </a:solidFill>
                <a:latin typeface="セザンヌ Medium"/>
                <a:ea typeface="セザンヌ Medium"/>
                <a:cs typeface="セザンヌ Medium"/>
                <a:sym typeface="セザンヌ Medium"/>
              </a:rPr>
              <a:t>【</a:t>
            </a:r>
            <a:r>
              <a:rPr lang="ja-JP" altLang="en-US" sz="999" b="1" spc="-49" dirty="0">
                <a:solidFill>
                  <a:srgbClr val="000000"/>
                </a:solidFill>
                <a:latin typeface="セザンヌ Medium"/>
                <a:ea typeface="セザンヌ Medium"/>
                <a:cs typeface="セザンヌ Medium"/>
                <a:sym typeface="セザンヌ Medium"/>
              </a:rPr>
              <a:t>主な業績</a:t>
            </a:r>
            <a:r>
              <a:rPr lang="en-US" altLang="ja-JP" sz="999" b="1" spc="-49" dirty="0">
                <a:solidFill>
                  <a:srgbClr val="000000"/>
                </a:solidFill>
                <a:latin typeface="セザンヌ Medium"/>
                <a:ea typeface="セザンヌ Medium"/>
                <a:cs typeface="セザンヌ Medium"/>
                <a:sym typeface="セザンヌ Medium"/>
              </a:rPr>
              <a:t>】</a:t>
            </a:r>
          </a:p>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海上輸送の特性（波や風の影響）や以下のリスクを熟知し、安全かつスピーディに作業を実施している。</a:t>
            </a:r>
            <a:endParaRPr lang="en-US" altLang="ja-JP" sz="999" b="1" spc="-49" dirty="0">
              <a:solidFill>
                <a:srgbClr val="000000"/>
              </a:solidFill>
              <a:latin typeface="セザンヌ Medium"/>
              <a:ea typeface="セザンヌ Medium"/>
              <a:cs typeface="セザンヌ Medium"/>
              <a:sym typeface="セザンヌ Medium"/>
            </a:endParaRPr>
          </a:p>
          <a:p>
            <a:pPr marL="171450" lvl="0" indent="-77788" algn="just">
              <a:lnSpc>
                <a:spcPts val="1299"/>
              </a:lnSpc>
              <a:buFont typeface="Wingdings" panose="05000000000000000000" pitchFamily="2" charset="2"/>
              <a:buChar char="u"/>
            </a:pPr>
            <a:r>
              <a:rPr lang="ja-JP" altLang="en-US" sz="999" b="1" spc="-49" dirty="0">
                <a:solidFill>
                  <a:srgbClr val="000000"/>
                </a:solidFill>
                <a:latin typeface="セザンヌ Medium"/>
                <a:ea typeface="セザンヌ Medium"/>
                <a:cs typeface="セザンヌ Medium"/>
                <a:sym typeface="セザンヌ Medium"/>
              </a:rPr>
              <a:t>ラッシングが適切でないと荷崩れが発生する</a:t>
            </a:r>
            <a:endParaRPr lang="en-US" altLang="ja-JP" sz="999" b="1" spc="-49" dirty="0">
              <a:solidFill>
                <a:srgbClr val="000000"/>
              </a:solidFill>
              <a:latin typeface="セザンヌ Medium"/>
              <a:ea typeface="セザンヌ Medium"/>
              <a:cs typeface="セザンヌ Medium"/>
              <a:sym typeface="セザンヌ Medium"/>
            </a:endParaRPr>
          </a:p>
          <a:p>
            <a:pPr marL="171450" lvl="0" indent="-77788" algn="just">
              <a:lnSpc>
                <a:spcPts val="1299"/>
              </a:lnSpc>
              <a:buFont typeface="Wingdings" panose="05000000000000000000" pitchFamily="2" charset="2"/>
              <a:buChar char="u"/>
            </a:pPr>
            <a:r>
              <a:rPr lang="ja-JP" altLang="en-US" sz="999" b="1" spc="-49" dirty="0">
                <a:solidFill>
                  <a:srgbClr val="000000"/>
                </a:solidFill>
                <a:latin typeface="セザンヌ Medium"/>
                <a:ea typeface="セザンヌ Medium"/>
                <a:cs typeface="セザンヌ Medium"/>
                <a:sym typeface="セザンヌ Medium"/>
              </a:rPr>
              <a:t>コンテナの海中転落は荷主に損害を与え、海洋</a:t>
            </a:r>
            <a:r>
              <a:rPr lang="ja-JP" altLang="en-US" sz="999" b="1" spc="-49">
                <a:solidFill>
                  <a:srgbClr val="000000"/>
                </a:solidFill>
                <a:latin typeface="セザンヌ Medium"/>
                <a:ea typeface="セザンヌ Medium"/>
                <a:cs typeface="セザンヌ Medium"/>
                <a:sym typeface="セザンヌ Medium"/>
              </a:rPr>
              <a:t>汚染に繋がる</a:t>
            </a: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endParaRPr lang="en-US" altLang="ja-JP" sz="999" b="1" spc="-49" dirty="0">
              <a:solidFill>
                <a:srgbClr val="000000"/>
              </a:solidFill>
              <a:latin typeface="セザンヌ Medium"/>
              <a:ea typeface="セザンヌ Medium"/>
              <a:cs typeface="セザンヌ Medium"/>
              <a:sym typeface="セザンヌ Medium"/>
            </a:endParaRPr>
          </a:p>
        </p:txBody>
      </p:sp>
      <p:sp>
        <p:nvSpPr>
          <p:cNvPr id="55" name="TextBox 55"/>
          <p:cNvSpPr txBox="1"/>
          <p:nvPr/>
        </p:nvSpPr>
        <p:spPr>
          <a:xfrm>
            <a:off x="997287" y="267577"/>
            <a:ext cx="5810963" cy="220445"/>
          </a:xfrm>
          <a:prstGeom prst="rect">
            <a:avLst/>
          </a:prstGeom>
        </p:spPr>
        <p:txBody>
          <a:bodyPr wrap="square" lIns="0" tIns="0" rIns="0" bIns="0" rtlCol="0" anchor="t">
            <a:spAutoFit/>
          </a:bodyPr>
          <a:lstStyle/>
          <a:p>
            <a:pPr algn="l">
              <a:lnSpc>
                <a:spcPts val="1570"/>
              </a:lnSpc>
              <a:spcBef>
                <a:spcPct val="0%"/>
              </a:spcBef>
            </a:pPr>
            <a:r>
              <a:rPr lang="ja-JP" altLang="en-US" sz="2000" b="1" dirty="0">
                <a:solidFill>
                  <a:srgbClr val="142464"/>
                </a:solidFill>
                <a:latin typeface="Source Han Sans JP Bold"/>
                <a:ea typeface="Source Han Sans JP Bold"/>
                <a:cs typeface="Source Han Sans JP Bold"/>
                <a:sym typeface="Source Han Sans JP Bold"/>
              </a:rPr>
              <a:t>令和７年マリンエキスパート表彰 受賞者</a:t>
            </a:r>
            <a:endParaRPr lang="en-US" sz="2000" b="1" dirty="0">
              <a:solidFill>
                <a:srgbClr val="142464"/>
              </a:solidFill>
              <a:latin typeface="Source Han Sans JP Bold"/>
              <a:ea typeface="Source Han Sans JP Bold"/>
              <a:cs typeface="Source Han Sans JP Bold"/>
              <a:sym typeface="Source Han Sans JP Bold"/>
            </a:endParaRPr>
          </a:p>
        </p:txBody>
      </p:sp>
      <p:sp>
        <p:nvSpPr>
          <p:cNvPr id="56" name="TextBox 56"/>
          <p:cNvSpPr txBox="1"/>
          <p:nvPr/>
        </p:nvSpPr>
        <p:spPr>
          <a:xfrm>
            <a:off x="7298065" y="315124"/>
            <a:ext cx="2544435" cy="186526"/>
          </a:xfrm>
          <a:prstGeom prst="rect">
            <a:avLst/>
          </a:prstGeom>
        </p:spPr>
        <p:txBody>
          <a:bodyPr wrap="square" lIns="0" tIns="0" rIns="0" bIns="0" rtlCol="0" anchor="t">
            <a:spAutoFit/>
          </a:bodyPr>
          <a:lstStyle/>
          <a:p>
            <a:pPr algn="r">
              <a:lnSpc>
                <a:spcPts val="1745"/>
              </a:lnSpc>
              <a:spcBef>
                <a:spcPct val="0%"/>
              </a:spcBef>
            </a:pPr>
            <a:r>
              <a:rPr lang="ja-JP" altLang="en-US" sz="1246" b="1" dirty="0">
                <a:solidFill>
                  <a:srgbClr val="142464"/>
                </a:solidFill>
                <a:latin typeface="BIZ UDPゴシック" panose="020B0400000000000000" pitchFamily="50" charset="-128"/>
                <a:ea typeface="BIZ UDPゴシック" panose="020B0400000000000000" pitchFamily="50" charset="-128"/>
                <a:cs typeface="Now Medium"/>
                <a:sym typeface="Now Medium"/>
              </a:rPr>
              <a:t>国土交通省神戸運輸監理部</a:t>
            </a:r>
            <a:endParaRPr lang="en-US" sz="1246" b="1" dirty="0">
              <a:solidFill>
                <a:srgbClr val="142464"/>
              </a:solidFill>
              <a:latin typeface="BIZ UDPゴシック" panose="020B0400000000000000" pitchFamily="50" charset="-128"/>
              <a:ea typeface="BIZ UDPゴシック" panose="020B0400000000000000" pitchFamily="50" charset="-128"/>
              <a:cs typeface="Now Medium"/>
              <a:sym typeface="Now Medium"/>
            </a:endParaRPr>
          </a:p>
        </p:txBody>
      </p:sp>
      <p:grpSp>
        <p:nvGrpSpPr>
          <p:cNvPr id="62" name="Group 42">
            <a:extLst>
              <a:ext uri="{FF2B5EF4-FFF2-40B4-BE49-F238E27FC236}">
                <a16:creationId xmlns:a16="http://schemas.microsoft.com/office/drawing/2014/main" id="{AB3FFBDD-23A4-594C-9FDB-442B0A0AF55A}"/>
              </a:ext>
            </a:extLst>
          </p:cNvPr>
          <p:cNvGrpSpPr/>
          <p:nvPr/>
        </p:nvGrpSpPr>
        <p:grpSpPr>
          <a:xfrm>
            <a:off x="3744000" y="6819326"/>
            <a:ext cx="3204000" cy="692724"/>
            <a:chOff x="0" y="0"/>
            <a:chExt cx="1623941" cy="399819"/>
          </a:xfrm>
          <a:solidFill>
            <a:schemeClr val="accent5">
              <a:lumMod val="20%"/>
              <a:lumOff val="80%"/>
            </a:schemeClr>
          </a:solidFill>
        </p:grpSpPr>
        <p:sp>
          <p:nvSpPr>
            <p:cNvPr id="63" name="Freeform 43">
              <a:extLst>
                <a:ext uri="{FF2B5EF4-FFF2-40B4-BE49-F238E27FC236}">
                  <a16:creationId xmlns:a16="http://schemas.microsoft.com/office/drawing/2014/main" id="{B2B5044F-EAB9-94AA-225C-A7E7EC5CCFC0}"/>
                </a:ext>
              </a:extLst>
            </p:cNvPr>
            <p:cNvSpPr/>
            <p:nvPr/>
          </p:nvSpPr>
          <p:spPr>
            <a:xfrm>
              <a:off x="0" y="0"/>
              <a:ext cx="1623941" cy="399819"/>
            </a:xfrm>
            <a:custGeom>
              <a:avLst/>
              <a:gdLst/>
              <a:ahLst/>
              <a:cxnLst/>
              <a:rect l="l" t="t" r="r" b="b"/>
              <a:pathLst>
                <a:path w="1623941" h="399819">
                  <a:moveTo>
                    <a:pt x="0" y="0"/>
                  </a:moveTo>
                  <a:lnTo>
                    <a:pt x="1623941" y="0"/>
                  </a:lnTo>
                  <a:lnTo>
                    <a:pt x="1623941" y="399819"/>
                  </a:lnTo>
                  <a:lnTo>
                    <a:pt x="0" y="399819"/>
                  </a:lnTo>
                  <a:close/>
                </a:path>
              </a:pathLst>
            </a:custGeom>
            <a:grpFill/>
            <a:ln w="9525" cap="sq">
              <a:noFill/>
              <a:prstDash val="solid"/>
              <a:miter/>
            </a:ln>
          </p:spPr>
        </p:sp>
        <p:sp>
          <p:nvSpPr>
            <p:cNvPr id="64" name="TextBox 44">
              <a:extLst>
                <a:ext uri="{FF2B5EF4-FFF2-40B4-BE49-F238E27FC236}">
                  <a16:creationId xmlns:a16="http://schemas.microsoft.com/office/drawing/2014/main" id="{31CB4350-659E-F0F3-584D-28DF151941E3}"/>
                </a:ext>
              </a:extLst>
            </p:cNvPr>
            <p:cNvSpPr txBox="1"/>
            <p:nvPr/>
          </p:nvSpPr>
          <p:spPr>
            <a:xfrm>
              <a:off x="0" y="-76200"/>
              <a:ext cx="1623941" cy="476019"/>
            </a:xfrm>
            <a:prstGeom prst="rect">
              <a:avLst/>
            </a:prstGeom>
            <a:grpFill/>
            <a:ln>
              <a:noFill/>
            </a:ln>
          </p:spPr>
          <p:txBody>
            <a:bodyPr lIns="35919" tIns="35919" rIns="35919" bIns="35919" rtlCol="0" anchor="ctr"/>
            <a:lstStyle/>
            <a:p>
              <a:pPr algn="ctr">
                <a:lnSpc>
                  <a:spcPts val="989"/>
                </a:lnSpc>
              </a:pPr>
              <a:endParaRPr/>
            </a:p>
          </p:txBody>
        </p:sp>
      </p:grpSp>
      <p:sp>
        <p:nvSpPr>
          <p:cNvPr id="65" name="TextBox 52">
            <a:extLst>
              <a:ext uri="{FF2B5EF4-FFF2-40B4-BE49-F238E27FC236}">
                <a16:creationId xmlns:a16="http://schemas.microsoft.com/office/drawing/2014/main" id="{D0D2B6C0-423A-BD88-60B9-F403F21ECFC1}"/>
              </a:ext>
            </a:extLst>
          </p:cNvPr>
          <p:cNvSpPr txBox="1"/>
          <p:nvPr/>
        </p:nvSpPr>
        <p:spPr>
          <a:xfrm>
            <a:off x="3802371" y="6685295"/>
            <a:ext cx="3204000" cy="985976"/>
          </a:xfrm>
          <a:prstGeom prst="rect">
            <a:avLst/>
          </a:prstGeom>
        </p:spPr>
        <p:txBody>
          <a:bodyPr lIns="0" tIns="0" rIns="0" bIns="0" rtlCol="0" anchor="t">
            <a:spAutoFit/>
          </a:bodyPr>
          <a:lstStyle/>
          <a:p>
            <a:pPr marL="0" lvl="0" indent="0" algn="just">
              <a:lnSpc>
                <a:spcPts val="1299"/>
              </a:lnSpc>
            </a:pPr>
            <a:r>
              <a:rPr lang="en-US" sz="999" b="1" spc="-49" dirty="0" err="1">
                <a:solidFill>
                  <a:srgbClr val="C94047"/>
                </a:solidFill>
                <a:latin typeface="セザンヌ Semi-Bold"/>
                <a:ea typeface="セザンヌ Semi-Bold"/>
                <a:cs typeface="セザンヌ Semi-Bold"/>
                <a:sym typeface="セザンヌ Semi-Bold"/>
              </a:rPr>
              <a:t>今後どのような目標を</a:t>
            </a:r>
            <a:r>
              <a:rPr lang="ja-JP" altLang="en-US" sz="999" b="1" spc="-49" dirty="0">
                <a:solidFill>
                  <a:srgbClr val="C94047"/>
                </a:solidFill>
                <a:latin typeface="セザンヌ Semi-Bold"/>
                <a:ea typeface="セザンヌ Semi-Bold"/>
                <a:cs typeface="セザンヌ Semi-Bold"/>
                <a:sym typeface="セザンヌ Semi-Bold"/>
              </a:rPr>
              <a:t>も</a:t>
            </a:r>
            <a:r>
              <a:rPr lang="en-US" sz="999" b="1" spc="-49" dirty="0" err="1">
                <a:solidFill>
                  <a:srgbClr val="C94047"/>
                </a:solidFill>
                <a:latin typeface="セザンヌ Semi-Bold"/>
                <a:ea typeface="セザンヌ Semi-Bold"/>
                <a:cs typeface="セザンヌ Semi-Bold"/>
                <a:sym typeface="セザンヌ Semi-Bold"/>
              </a:rPr>
              <a:t>っていますか</a:t>
            </a:r>
            <a:r>
              <a:rPr lang="en-US" sz="999" b="1" spc="-49" dirty="0">
                <a:solidFill>
                  <a:srgbClr val="C94047"/>
                </a:solidFill>
                <a:latin typeface="セザンヌ Semi-Bold"/>
                <a:ea typeface="セザンヌ Semi-Bold"/>
                <a:cs typeface="セザンヌ Semi-Bold"/>
                <a:sym typeface="セザンヌ Semi-Bold"/>
              </a:rPr>
              <a:t>？</a:t>
            </a:r>
          </a:p>
          <a:p>
            <a:pPr marL="0" lvl="0" indent="0"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安全第一で確実な作業ができる人材の育成に尽力していきたい</a:t>
            </a:r>
            <a:endParaRPr lang="en-US" altLang="ja-JP" sz="900" spc="-49" dirty="0">
              <a:latin typeface="游ゴシック" panose="020B0400000000000000" pitchFamily="50" charset="-128"/>
              <a:ea typeface="游ゴシック" panose="020B0400000000000000" pitchFamily="50" charset="-128"/>
              <a:cs typeface="セザンヌ Semi-Bold"/>
              <a:sym typeface="セザンヌ Semi-Bold"/>
            </a:endParaRPr>
          </a:p>
          <a:p>
            <a:pPr marL="0" lvl="0" indent="0"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と思っています。初心を忘れず自身の仕事に責任と誇りを持ち、会社の発展と更には神戸港の発展に貢献できるように邁進して</a:t>
            </a:r>
            <a:endParaRPr lang="en-US" altLang="ja-JP" sz="900" spc="-49" dirty="0">
              <a:latin typeface="游ゴシック" panose="020B0400000000000000" pitchFamily="50" charset="-128"/>
              <a:ea typeface="游ゴシック" panose="020B0400000000000000" pitchFamily="50" charset="-128"/>
              <a:cs typeface="セザンヌ Semi-Bold"/>
              <a:sym typeface="セザンヌ Semi-Bold"/>
            </a:endParaRPr>
          </a:p>
          <a:p>
            <a:pPr marL="0" lvl="0" indent="0"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参りたいです。</a:t>
            </a:r>
          </a:p>
          <a:p>
            <a:pPr marL="0" lvl="0" indent="0" algn="just">
              <a:lnSpc>
                <a:spcPts val="1299"/>
              </a:lnSpc>
            </a:pPr>
            <a:endParaRPr lang="en-US" sz="999" b="1" spc="-49" dirty="0">
              <a:solidFill>
                <a:srgbClr val="C94047"/>
              </a:solidFill>
              <a:latin typeface="セザンヌ Semi-Bold"/>
              <a:ea typeface="セザンヌ Semi-Bold"/>
              <a:cs typeface="セザンヌ Semi-Bold"/>
              <a:sym typeface="セザンヌ Semi-Bold"/>
            </a:endParaRPr>
          </a:p>
        </p:txBody>
      </p:sp>
      <p:grpSp>
        <p:nvGrpSpPr>
          <p:cNvPr id="69" name="Group 42">
            <a:extLst>
              <a:ext uri="{FF2B5EF4-FFF2-40B4-BE49-F238E27FC236}">
                <a16:creationId xmlns:a16="http://schemas.microsoft.com/office/drawing/2014/main" id="{BDD2EC00-4C2D-0D5B-25CA-D058A3C69654}"/>
              </a:ext>
            </a:extLst>
          </p:cNvPr>
          <p:cNvGrpSpPr/>
          <p:nvPr/>
        </p:nvGrpSpPr>
        <p:grpSpPr>
          <a:xfrm>
            <a:off x="321898" y="6827520"/>
            <a:ext cx="3204000" cy="684530"/>
            <a:chOff x="0" y="0"/>
            <a:chExt cx="1623941" cy="399819"/>
          </a:xfrm>
          <a:solidFill>
            <a:schemeClr val="accent5">
              <a:lumMod val="20%"/>
              <a:lumOff val="80%"/>
            </a:schemeClr>
          </a:solidFill>
        </p:grpSpPr>
        <p:sp>
          <p:nvSpPr>
            <p:cNvPr id="70" name="Freeform 43">
              <a:extLst>
                <a:ext uri="{FF2B5EF4-FFF2-40B4-BE49-F238E27FC236}">
                  <a16:creationId xmlns:a16="http://schemas.microsoft.com/office/drawing/2014/main" id="{EB2BC311-03CD-2D63-BC11-DF1423305CE7}"/>
                </a:ext>
              </a:extLst>
            </p:cNvPr>
            <p:cNvSpPr/>
            <p:nvPr/>
          </p:nvSpPr>
          <p:spPr>
            <a:xfrm>
              <a:off x="0" y="0"/>
              <a:ext cx="1623941" cy="399819"/>
            </a:xfrm>
            <a:custGeom>
              <a:avLst/>
              <a:gdLst/>
              <a:ahLst/>
              <a:cxnLst/>
              <a:rect l="l" t="t" r="r" b="b"/>
              <a:pathLst>
                <a:path w="1623941" h="399819">
                  <a:moveTo>
                    <a:pt x="0" y="0"/>
                  </a:moveTo>
                  <a:lnTo>
                    <a:pt x="1623941" y="0"/>
                  </a:lnTo>
                  <a:lnTo>
                    <a:pt x="1623941" y="399819"/>
                  </a:lnTo>
                  <a:lnTo>
                    <a:pt x="0" y="399819"/>
                  </a:lnTo>
                  <a:close/>
                </a:path>
              </a:pathLst>
            </a:custGeom>
            <a:grpFill/>
            <a:ln w="9525" cap="sq">
              <a:noFill/>
              <a:prstDash val="solid"/>
              <a:miter/>
            </a:ln>
          </p:spPr>
        </p:sp>
        <p:sp>
          <p:nvSpPr>
            <p:cNvPr id="71" name="TextBox 44">
              <a:extLst>
                <a:ext uri="{FF2B5EF4-FFF2-40B4-BE49-F238E27FC236}">
                  <a16:creationId xmlns:a16="http://schemas.microsoft.com/office/drawing/2014/main" id="{877F89D7-5F9E-4126-0750-47A91DF70B26}"/>
                </a:ext>
              </a:extLst>
            </p:cNvPr>
            <p:cNvSpPr txBox="1"/>
            <p:nvPr/>
          </p:nvSpPr>
          <p:spPr>
            <a:xfrm>
              <a:off x="0" y="-76200"/>
              <a:ext cx="1623941" cy="476019"/>
            </a:xfrm>
            <a:prstGeom prst="rect">
              <a:avLst/>
            </a:prstGeom>
            <a:grpFill/>
            <a:ln>
              <a:noFill/>
            </a:ln>
          </p:spPr>
          <p:txBody>
            <a:bodyPr lIns="35919" tIns="35919" rIns="35919" bIns="35919" rtlCol="0" anchor="ctr"/>
            <a:lstStyle/>
            <a:p>
              <a:pPr algn="ctr">
                <a:lnSpc>
                  <a:spcPts val="989"/>
                </a:lnSpc>
              </a:pPr>
              <a:endParaRPr/>
            </a:p>
          </p:txBody>
        </p:sp>
      </p:grpSp>
      <p:sp>
        <p:nvSpPr>
          <p:cNvPr id="72" name="TextBox 52">
            <a:extLst>
              <a:ext uri="{FF2B5EF4-FFF2-40B4-BE49-F238E27FC236}">
                <a16:creationId xmlns:a16="http://schemas.microsoft.com/office/drawing/2014/main" id="{6EAECFA3-4605-91D6-A588-285B44D9D1DA}"/>
              </a:ext>
            </a:extLst>
          </p:cNvPr>
          <p:cNvSpPr txBox="1"/>
          <p:nvPr/>
        </p:nvSpPr>
        <p:spPr>
          <a:xfrm>
            <a:off x="393700" y="6750036"/>
            <a:ext cx="3204000" cy="152414"/>
          </a:xfrm>
          <a:prstGeom prst="rect">
            <a:avLst/>
          </a:prstGeom>
        </p:spPr>
        <p:txBody>
          <a:bodyPr lIns="0" tIns="0" rIns="0" bIns="0" rtlCol="0" anchor="t">
            <a:spAutoFit/>
          </a:bodyPr>
          <a:lstStyle/>
          <a:p>
            <a:pPr marL="0" lvl="0" indent="0" algn="just">
              <a:lnSpc>
                <a:spcPts val="1299"/>
              </a:lnSpc>
            </a:pPr>
            <a:r>
              <a:rPr lang="en-US" sz="999" b="1" spc="-49" dirty="0" err="1">
                <a:solidFill>
                  <a:srgbClr val="C94047"/>
                </a:solidFill>
                <a:latin typeface="セザンヌ Semi-Bold"/>
                <a:ea typeface="セザンヌ Semi-Bold"/>
                <a:cs typeface="セザンヌ Semi-Bold"/>
                <a:sym typeface="セザンヌ Semi-Bold"/>
              </a:rPr>
              <a:t>今後どのような目標を</a:t>
            </a:r>
            <a:r>
              <a:rPr lang="ja-JP" altLang="en-US" sz="999" b="1" spc="-49" dirty="0">
                <a:solidFill>
                  <a:srgbClr val="C94047"/>
                </a:solidFill>
                <a:latin typeface="セザンヌ Semi-Bold"/>
                <a:ea typeface="セザンヌ Semi-Bold"/>
                <a:cs typeface="セザンヌ Semi-Bold"/>
                <a:sym typeface="セザンヌ Semi-Bold"/>
              </a:rPr>
              <a:t>も</a:t>
            </a:r>
            <a:r>
              <a:rPr lang="en-US" sz="999" b="1" spc="-49" dirty="0" err="1">
                <a:solidFill>
                  <a:srgbClr val="C94047"/>
                </a:solidFill>
                <a:latin typeface="セザンヌ Semi-Bold"/>
                <a:ea typeface="セザンヌ Semi-Bold"/>
                <a:cs typeface="セザンヌ Semi-Bold"/>
                <a:sym typeface="セザンヌ Semi-Bold"/>
              </a:rPr>
              <a:t>っていますか</a:t>
            </a:r>
            <a:r>
              <a:rPr lang="en-US" sz="999" b="1" spc="-49" dirty="0">
                <a:solidFill>
                  <a:srgbClr val="C94047"/>
                </a:solidFill>
                <a:latin typeface="セザンヌ Semi-Bold"/>
                <a:ea typeface="セザンヌ Semi-Bold"/>
                <a:cs typeface="セザンヌ Semi-Bold"/>
                <a:sym typeface="セザンヌ Semi-Bold"/>
              </a:rPr>
              <a:t>？</a:t>
            </a:r>
          </a:p>
        </p:txBody>
      </p:sp>
      <p:pic>
        <p:nvPicPr>
          <p:cNvPr id="80" name="図 79">
            <a:extLst>
              <a:ext uri="{FF2B5EF4-FFF2-40B4-BE49-F238E27FC236}">
                <a16:creationId xmlns:a16="http://schemas.microsoft.com/office/drawing/2014/main" id="{9DC3BD34-68F1-1803-8C31-FACE550E3784}"/>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
                    </a14:imgEffect>
                    <a14:imgEffect>
                      <a14:brightnessContrast contrast="20%"/>
                    </a14:imgEffect>
                  </a14:imgLayer>
                </a14:imgProps>
              </a:ext>
              <a:ext uri="{28A0092B-C50C-407E-A947-70E740481C1C}">
                <a14:useLocalDpi xmlns:a14="http://schemas.microsoft.com/office/drawing/2010/main" val="0"/>
              </a:ext>
            </a:extLst>
          </a:blip>
          <a:stretch>
            <a:fillRect/>
          </a:stretch>
        </p:blipFill>
        <p:spPr>
          <a:xfrm>
            <a:off x="391099" y="60962"/>
            <a:ext cx="512511" cy="486472"/>
          </a:xfrm>
          <a:prstGeom prst="rect">
            <a:avLst/>
          </a:prstGeom>
        </p:spPr>
      </p:pic>
      <p:pic>
        <p:nvPicPr>
          <p:cNvPr id="15" name="図 14">
            <a:extLst>
              <a:ext uri="{FF2B5EF4-FFF2-40B4-BE49-F238E27FC236}">
                <a16:creationId xmlns:a16="http://schemas.microsoft.com/office/drawing/2014/main" id="{4F9532A0-A3D7-CCC4-6584-D7C7670195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8700" y="120650"/>
            <a:ext cx="459447" cy="486473"/>
          </a:xfrm>
          <a:prstGeom prst="rect">
            <a:avLst/>
          </a:prstGeom>
        </p:spPr>
      </p:pic>
      <p:grpSp>
        <p:nvGrpSpPr>
          <p:cNvPr id="21" name="グループ化 20">
            <a:extLst>
              <a:ext uri="{FF2B5EF4-FFF2-40B4-BE49-F238E27FC236}">
                <a16:creationId xmlns:a16="http://schemas.microsoft.com/office/drawing/2014/main" id="{B44ADD22-10B6-6659-AB4E-D0BDB9AB23CC}"/>
              </a:ext>
            </a:extLst>
          </p:cNvPr>
          <p:cNvGrpSpPr/>
          <p:nvPr/>
        </p:nvGrpSpPr>
        <p:grpSpPr>
          <a:xfrm>
            <a:off x="347769" y="799014"/>
            <a:ext cx="3274921" cy="5770348"/>
            <a:chOff x="359999" y="778086"/>
            <a:chExt cx="3274921" cy="5770348"/>
          </a:xfrm>
        </p:grpSpPr>
        <p:pic>
          <p:nvPicPr>
            <p:cNvPr id="58" name="図 57">
              <a:extLst>
                <a:ext uri="{FF2B5EF4-FFF2-40B4-BE49-F238E27FC236}">
                  <a16:creationId xmlns:a16="http://schemas.microsoft.com/office/drawing/2014/main" id="{5CDCD40A-2CBF-C34C-46E6-8D2ED75DE0D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 contrast="40%"/>
                      </a14:imgEffect>
                    </a14:imgLayer>
                  </a14:imgProps>
                </a:ext>
                <a:ext uri="{28A0092B-C50C-407E-A947-70E740481C1C}">
                  <a14:useLocalDpi xmlns:a14="http://schemas.microsoft.com/office/drawing/2010/main" val="0"/>
                </a:ext>
              </a:extLst>
            </a:blip>
            <a:srcRect l="0.235%" t="17.281%" r="30.371%" b="0.144%"/>
            <a:stretch/>
          </p:blipFill>
          <p:spPr>
            <a:xfrm rot="5400000">
              <a:off x="1061518" y="918852"/>
              <a:ext cx="2617375" cy="2335844"/>
            </a:xfrm>
            <a:prstGeom prst="rect">
              <a:avLst/>
            </a:prstGeom>
          </p:spPr>
        </p:pic>
        <p:sp>
          <p:nvSpPr>
            <p:cNvPr id="40" name="TextBox 40"/>
            <p:cNvSpPr txBox="1"/>
            <p:nvPr/>
          </p:nvSpPr>
          <p:spPr>
            <a:xfrm>
              <a:off x="440754" y="1242722"/>
              <a:ext cx="2023433" cy="871008"/>
            </a:xfrm>
            <a:prstGeom prst="rect">
              <a:avLst/>
            </a:prstGeom>
          </p:spPr>
          <p:txBody>
            <a:bodyPr lIns="0" tIns="0" rIns="0" bIns="0" rtlCol="0" anchor="t">
              <a:spAutoFit/>
            </a:bodyPr>
            <a:lstStyle/>
            <a:p>
              <a:pPr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関西の物流を</a:t>
              </a:r>
              <a:endParaRPr lang="en-US" altLang="ja-JP" sz="1800" b="1" dirty="0">
                <a:solidFill>
                  <a:srgbClr val="142464"/>
                </a:solidFill>
                <a:latin typeface="Source Han Sans JP Bold"/>
                <a:ea typeface="Source Han Sans JP Bold"/>
                <a:cs typeface="Source Han Sans JP Bold"/>
                <a:sym typeface="Source Han Sans JP Bold"/>
              </a:endParaRPr>
            </a:p>
            <a:p>
              <a:pPr>
                <a:lnSpc>
                  <a:spcPts val="2340"/>
                </a:lnSpc>
              </a:pPr>
              <a:r>
                <a:rPr lang="ja-JP" altLang="en-US" sz="1800" b="1" dirty="0">
                  <a:solidFill>
                    <a:srgbClr val="142464"/>
                  </a:solidFill>
                  <a:latin typeface="Source Han Sans JP Bold"/>
                  <a:ea typeface="Source Han Sans JP Bold"/>
                  <a:cs typeface="Source Han Sans JP Bold"/>
                  <a:sym typeface="Source Han Sans JP Bold"/>
                </a:rPr>
                <a:t>支える</a:t>
              </a:r>
              <a:endParaRPr lang="en-US" altLang="ja-JP" sz="1800" b="1" dirty="0">
                <a:solidFill>
                  <a:srgbClr val="142464"/>
                </a:solidFill>
                <a:latin typeface="Source Han Sans JP Bold"/>
                <a:ea typeface="Source Han Sans JP Bold"/>
                <a:cs typeface="Source Han Sans JP Bold"/>
                <a:sym typeface="Source Han Sans JP Bold"/>
              </a:endParaRPr>
            </a:p>
            <a:p>
              <a:pPr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倉庫管理のプロ</a:t>
              </a:r>
              <a:endParaRPr lang="en-US" sz="1800" b="1" dirty="0">
                <a:solidFill>
                  <a:srgbClr val="142464"/>
                </a:solidFill>
                <a:latin typeface="Source Han Sans JP Bold"/>
                <a:ea typeface="Source Han Sans JP Bold"/>
                <a:cs typeface="Source Han Sans JP Bold"/>
                <a:sym typeface="Source Han Sans JP Bold"/>
              </a:endParaRPr>
            </a:p>
          </p:txBody>
        </p:sp>
        <p:sp>
          <p:nvSpPr>
            <p:cNvPr id="41" name="TextBox 41"/>
            <p:cNvSpPr txBox="1"/>
            <p:nvPr/>
          </p:nvSpPr>
          <p:spPr>
            <a:xfrm>
              <a:off x="464578" y="2221079"/>
              <a:ext cx="1681722" cy="565539"/>
            </a:xfrm>
            <a:prstGeom prst="rect">
              <a:avLst/>
            </a:prstGeom>
          </p:spPr>
          <p:txBody>
            <a:bodyPr lIns="0" tIns="0" rIns="0" bIns="0" rtlCol="0" anchor="t">
              <a:spAutoFit/>
            </a:bodyPr>
            <a:lstStyle/>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株式会社ヤマタネ</a:t>
              </a:r>
              <a:endParaRPr lang="en-US" altLang="ja-JP"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dirty="0">
                  <a:solidFill>
                    <a:srgbClr val="000000"/>
                  </a:solidFill>
                  <a:latin typeface="Source Han Sans JP Medium"/>
                  <a:ea typeface="Source Han Sans JP Medium"/>
                  <a:cs typeface="Source Han Sans JP Medium"/>
                  <a:sym typeface="Source Han Sans JP Medium"/>
                </a:rPr>
                <a:t>関西支店 業務部</a:t>
              </a:r>
              <a:endParaRPr lang="en-US" altLang="ja-JP" sz="1099" b="1"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出羽　秀次</a:t>
              </a:r>
              <a:endParaRPr lang="en-US" sz="1099" b="1" u="none" strike="noStrike" dirty="0">
                <a:solidFill>
                  <a:srgbClr val="000000"/>
                </a:solidFill>
                <a:latin typeface="Source Han Sans JP Medium"/>
                <a:ea typeface="Source Han Sans JP Medium"/>
                <a:cs typeface="Source Han Sans JP Medium"/>
                <a:sym typeface="Source Han Sans JP Medium"/>
              </a:endParaRPr>
            </a:p>
          </p:txBody>
        </p:sp>
        <p:sp>
          <p:nvSpPr>
            <p:cNvPr id="51" name="TextBox 51"/>
            <p:cNvSpPr txBox="1"/>
            <p:nvPr/>
          </p:nvSpPr>
          <p:spPr>
            <a:xfrm>
              <a:off x="360000" y="3440610"/>
              <a:ext cx="3204000" cy="2318840"/>
            </a:xfrm>
            <a:prstGeom prst="rect">
              <a:avLst/>
            </a:prstGeom>
          </p:spPr>
          <p:txBody>
            <a:bodyPr lIns="0" tIns="0" rIns="0" bIns="0" rtlCol="0" anchor="t">
              <a:spAutoFit/>
            </a:bodyPr>
            <a:lstStyle/>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倉庫の荷役作業の効率化や現場の安全性を高めることが寄託物（預かり保管している貨物）の品質管理に繋がると確信し、関西エリアで</a:t>
              </a:r>
              <a:r>
                <a:rPr lang="en-US" sz="999" b="1" spc="-49" dirty="0" err="1">
                  <a:solidFill>
                    <a:srgbClr val="000000"/>
                  </a:solidFill>
                  <a:latin typeface="セザンヌ Medium"/>
                  <a:ea typeface="セザンヌ Medium"/>
                  <a:cs typeface="セザンヌ Medium"/>
                  <a:sym typeface="セザンヌ Medium"/>
                </a:rPr>
                <a:t>活躍する</a:t>
              </a:r>
              <a:r>
                <a:rPr lang="ja-JP" altLang="en-US" sz="999" b="1" spc="-49" dirty="0">
                  <a:solidFill>
                    <a:srgbClr val="000000"/>
                  </a:solidFill>
                  <a:latin typeface="セザンヌ Medium"/>
                  <a:ea typeface="セザンヌ Medium"/>
                  <a:cs typeface="セザンヌ Medium"/>
                  <a:sym typeface="セザンヌ Medium"/>
                </a:rPr>
                <a:t>出羽秀次</a:t>
              </a:r>
              <a:r>
                <a:rPr lang="en-US" sz="999" b="1" spc="-49" dirty="0" err="1">
                  <a:solidFill>
                    <a:srgbClr val="000000"/>
                  </a:solidFill>
                  <a:latin typeface="セザンヌ Medium"/>
                  <a:ea typeface="セザンヌ Medium"/>
                  <a:cs typeface="セザンヌ Medium"/>
                  <a:sym typeface="セザンヌ Medium"/>
                </a:rPr>
                <a:t>さん</a:t>
              </a:r>
              <a:r>
                <a:rPr lang="ja-JP" altLang="en-US" sz="999" b="1" spc="-49" dirty="0">
                  <a:solidFill>
                    <a:srgbClr val="000000"/>
                  </a:solidFill>
                  <a:latin typeface="セザンヌ Medium"/>
                  <a:ea typeface="セザンヌ Medium"/>
                  <a:cs typeface="セザンヌ Medium"/>
                  <a:sym typeface="セザンヌ Medium"/>
                </a:rPr>
                <a:t>。</a:t>
              </a: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長年培った経験から安全に寄与する様々なアイデアを生み出し、</a:t>
              </a:r>
              <a:r>
                <a:rPr lang="en-US" sz="999" b="1" spc="-49" dirty="0" err="1">
                  <a:solidFill>
                    <a:srgbClr val="000000"/>
                  </a:solidFill>
                  <a:latin typeface="セザンヌ Medium"/>
                  <a:ea typeface="セザンヌ Medium"/>
                  <a:cs typeface="セザンヌ Medium"/>
                  <a:sym typeface="セザンヌ Medium"/>
                </a:rPr>
                <a:t>情熱と責任感</a:t>
              </a:r>
              <a:r>
                <a:rPr lang="ja-JP" altLang="en-US" sz="999" b="1" spc="-49" dirty="0">
                  <a:solidFill>
                    <a:srgbClr val="000000"/>
                  </a:solidFill>
                  <a:latin typeface="セザンヌ Medium"/>
                  <a:ea typeface="セザンヌ Medium"/>
                  <a:cs typeface="セザンヌ Medium"/>
                  <a:sym typeface="セザンヌ Medium"/>
                </a:rPr>
                <a:t>をもって後継者を育成することで社内の安全意識を高めています。</a:t>
              </a:r>
              <a:endParaRPr lang="en-US"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r>
                <a:rPr lang="en-US" altLang="ja-JP" sz="999" b="1" spc="-49" dirty="0">
                  <a:solidFill>
                    <a:srgbClr val="000000"/>
                  </a:solidFill>
                  <a:latin typeface="セザンヌ Medium"/>
                  <a:ea typeface="セザンヌ Medium"/>
                  <a:cs typeface="セザンヌ Medium"/>
                  <a:sym typeface="セザンヌ Medium"/>
                </a:rPr>
                <a:t>【</a:t>
              </a:r>
              <a:r>
                <a:rPr lang="ja-JP" altLang="en-US" sz="999" b="1" spc="-49" dirty="0">
                  <a:solidFill>
                    <a:srgbClr val="000000"/>
                  </a:solidFill>
                  <a:latin typeface="セザンヌ Medium"/>
                  <a:ea typeface="セザンヌ Medium"/>
                  <a:cs typeface="セザンヌ Medium"/>
                  <a:sym typeface="セザンヌ Medium"/>
                </a:rPr>
                <a:t>主な業績</a:t>
              </a:r>
              <a:r>
                <a:rPr lang="en-US" altLang="ja-JP" sz="999" b="1" spc="-49" dirty="0">
                  <a:solidFill>
                    <a:srgbClr val="000000"/>
                  </a:solidFill>
                  <a:latin typeface="セザンヌ Medium"/>
                  <a:ea typeface="セザンヌ Medium"/>
                  <a:cs typeface="セザンヌ Medium"/>
                  <a:sym typeface="セザンヌ Medium"/>
                </a:rPr>
                <a:t>】</a:t>
              </a:r>
            </a:p>
            <a:p>
              <a:pPr marL="177800" lvl="0" indent="-17780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事故発生時における報告の迅速化と再発防止策を全ての営業所に共有する体制を構築</a:t>
              </a:r>
              <a:endParaRPr lang="en-US" sz="999" b="1" spc="-49" dirty="0">
                <a:solidFill>
                  <a:srgbClr val="000000"/>
                </a:solidFill>
                <a:latin typeface="セザンヌ Medium"/>
                <a:ea typeface="セザンヌ Medium"/>
                <a:cs typeface="セザンヌ Medium"/>
                <a:sym typeface="セザンヌ Medium"/>
              </a:endParaRPr>
            </a:p>
            <a:p>
              <a:pPr marL="177800" lvl="0" indent="-17780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注意喚起を促す全営業所共通のマークを作成し活用</a:t>
              </a:r>
              <a:endParaRPr lang="en-US" altLang="ja-JP" sz="999" b="1" spc="-49" dirty="0">
                <a:solidFill>
                  <a:srgbClr val="000000"/>
                </a:solidFill>
                <a:latin typeface="セザンヌ Medium"/>
                <a:ea typeface="セザンヌ Medium"/>
                <a:cs typeface="セザンヌ Medium"/>
                <a:sym typeface="セザンヌ Medium"/>
              </a:endParaRPr>
            </a:p>
            <a:p>
              <a:pPr marL="177800" lvl="0" indent="-17780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保管効率を向上し、庫内の美化を推進することで快適で働き易い職場を形成</a:t>
              </a:r>
            </a:p>
            <a:p>
              <a:pPr marL="0" lvl="0" indent="0" algn="just">
                <a:lnSpc>
                  <a:spcPts val="1299"/>
                </a:lnSpc>
              </a:pP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a:t>
              </a:r>
              <a:endParaRPr lang="en-US" sz="999" b="1" spc="-49" dirty="0">
                <a:solidFill>
                  <a:srgbClr val="000000"/>
                </a:solidFill>
                <a:latin typeface="セザンヌ Medium"/>
                <a:ea typeface="セザンヌ Medium"/>
                <a:cs typeface="セザンヌ Medium"/>
                <a:sym typeface="セザンヌ Medium"/>
              </a:endParaRPr>
            </a:p>
          </p:txBody>
        </p:sp>
        <p:pic>
          <p:nvPicPr>
            <p:cNvPr id="73" name="図 72">
              <a:extLst>
                <a:ext uri="{FF2B5EF4-FFF2-40B4-BE49-F238E27FC236}">
                  <a16:creationId xmlns:a16="http://schemas.microsoft.com/office/drawing/2014/main" id="{79F860E2-5E4B-88AD-44E1-5A5F75C6E1FC}"/>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 contrast="40%"/>
                      </a14:imgEffect>
                    </a14:imgLayer>
                  </a14:imgProps>
                </a:ext>
                <a:ext uri="{28A0092B-C50C-407E-A947-70E740481C1C}">
                  <a14:useLocalDpi xmlns:a14="http://schemas.microsoft.com/office/drawing/2010/main" val="0"/>
                </a:ext>
              </a:extLst>
            </a:blip>
            <a:srcRect b="20.477%"/>
            <a:stretch/>
          </p:blipFill>
          <p:spPr bwMode="auto">
            <a:xfrm>
              <a:off x="2641724" y="5494428"/>
              <a:ext cx="993196" cy="1054005"/>
            </a:xfrm>
            <a:prstGeom prst="rect">
              <a:avLst/>
            </a:prstGeom>
            <a:ln>
              <a:noFill/>
            </a:ln>
            <a:effectLst>
              <a:outerShdw blurRad="50800" dist="38100" dir="5400000" algn="t" rotWithShape="0">
                <a:prstClr val="black">
                  <a:alpha val="40%"/>
                </a:prstClr>
              </a:outerShdw>
            </a:effectLst>
          </p:spPr>
        </p:pic>
        <p:pic>
          <p:nvPicPr>
            <p:cNvPr id="74" name="図 73">
              <a:extLst>
                <a:ext uri="{FF2B5EF4-FFF2-40B4-BE49-F238E27FC236}">
                  <a16:creationId xmlns:a16="http://schemas.microsoft.com/office/drawing/2014/main" id="{E1915E66-7B45-A92C-BC4F-6CA818543633}"/>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 contrast="-40%"/>
                      </a14:imgEffect>
                    </a14:imgLayer>
                  </a14:imgProps>
                </a:ext>
                <a:ext uri="{28A0092B-C50C-407E-A947-70E740481C1C}">
                  <a14:useLocalDpi xmlns:a14="http://schemas.microsoft.com/office/drawing/2010/main" val="0"/>
                </a:ext>
              </a:extLst>
            </a:blip>
            <a:srcRect r="15.697%"/>
            <a:stretch/>
          </p:blipFill>
          <p:spPr bwMode="auto">
            <a:xfrm rot="5400000">
              <a:off x="301740" y="5552687"/>
              <a:ext cx="1054006" cy="937487"/>
            </a:xfrm>
            <a:prstGeom prst="rect">
              <a:avLst/>
            </a:prstGeom>
            <a:ln>
              <a:noFill/>
            </a:ln>
            <a:effectLst>
              <a:outerShdw blurRad="50800" dist="38100" dir="5400000" algn="t" rotWithShape="0">
                <a:prstClr val="black">
                  <a:alpha val="40%"/>
                </a:prstClr>
              </a:outerShdw>
            </a:effectLst>
          </p:spPr>
        </p:pic>
        <p:pic>
          <p:nvPicPr>
            <p:cNvPr id="76" name="図 75">
              <a:extLst>
                <a:ext uri="{FF2B5EF4-FFF2-40B4-BE49-F238E27FC236}">
                  <a16:creationId xmlns:a16="http://schemas.microsoft.com/office/drawing/2014/main" id="{F38B48B4-7C7E-EEA2-D740-1D686B574EF1}"/>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20%" contrast="-20%"/>
                      </a14:imgEffect>
                    </a14:imgLayer>
                  </a14:imgProps>
                </a:ext>
                <a:ext uri="{28A0092B-C50C-407E-A947-70E740481C1C}">
                  <a14:useLocalDpi xmlns:a14="http://schemas.microsoft.com/office/drawing/2010/main" val="0"/>
                </a:ext>
              </a:extLst>
            </a:blip>
            <a:srcRect l="2.844%" r="8.65%"/>
            <a:stretch/>
          </p:blipFill>
          <p:spPr bwMode="auto">
            <a:xfrm>
              <a:off x="1356640" y="5507847"/>
              <a:ext cx="1229176" cy="1040586"/>
            </a:xfrm>
            <a:prstGeom prst="rect">
              <a:avLst/>
            </a:prstGeom>
            <a:ln>
              <a:noFill/>
            </a:ln>
            <a:effectLst>
              <a:outerShdw blurRad="50800" dist="38100" dir="5400000" algn="t" rotWithShape="0">
                <a:prstClr val="black">
                  <a:alpha val="40%"/>
                </a:prstClr>
              </a:outerShdw>
            </a:effectLst>
          </p:spPr>
        </p:pic>
        <p:pic>
          <p:nvPicPr>
            <p:cNvPr id="78" name="図 77">
              <a:extLst>
                <a:ext uri="{FF2B5EF4-FFF2-40B4-BE49-F238E27FC236}">
                  <a16:creationId xmlns:a16="http://schemas.microsoft.com/office/drawing/2014/main" id="{AAC5146E-DD4B-BC4F-17CB-65B59599DAE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8897" y="2858287"/>
              <a:ext cx="385244" cy="486836"/>
            </a:xfrm>
            <a:prstGeom prst="rect">
              <a:avLst/>
            </a:prstGeom>
          </p:spPr>
        </p:pic>
      </p:grpSp>
      <p:sp>
        <p:nvSpPr>
          <p:cNvPr id="17" name="TextBox 32">
            <a:extLst>
              <a:ext uri="{FF2B5EF4-FFF2-40B4-BE49-F238E27FC236}">
                <a16:creationId xmlns:a16="http://schemas.microsoft.com/office/drawing/2014/main" id="{877E2874-42B6-29DB-2264-8FCE5A003FBA}"/>
              </a:ext>
            </a:extLst>
          </p:cNvPr>
          <p:cNvSpPr txBox="1"/>
          <p:nvPr/>
        </p:nvSpPr>
        <p:spPr>
          <a:xfrm rot="-240000">
            <a:off x="397732" y="2849502"/>
            <a:ext cx="2489277" cy="333425"/>
          </a:xfrm>
          <a:prstGeom prst="rect">
            <a:avLst/>
          </a:prstGeom>
        </p:spPr>
        <p:txBody>
          <a:bodyPr lIns="0" tIns="0" rIns="0" bIns="0" rtlCol="0" anchor="t">
            <a:spAutoFit/>
          </a:bodyPr>
          <a:lstStyle/>
          <a:p>
            <a:pPr algn="r">
              <a:lnSpc>
                <a:spcPts val="2649"/>
              </a:lnSpc>
              <a:spcBef>
                <a:spcPct val="0%"/>
              </a:spcBef>
            </a:pPr>
            <a:r>
              <a:rPr lang="en-US" sz="1892" dirty="0" err="1">
                <a:solidFill>
                  <a:srgbClr val="FFFFFF"/>
                </a:solidFill>
                <a:effectLst>
                  <a:glow rad="228600">
                    <a:schemeClr val="accent2">
                      <a:satMod val="175%"/>
                      <a:alpha val="40%"/>
                    </a:schemeClr>
                  </a:glow>
                </a:effectLst>
                <a:latin typeface="Lovely May Script"/>
                <a:ea typeface="Lovely May Script"/>
                <a:cs typeface="Lovely May Script"/>
                <a:sym typeface="Lovely May Script"/>
              </a:rPr>
              <a:t>Syuj</a:t>
            </a:r>
            <a:r>
              <a:rPr lang="ja-JP" altLang="en-US" sz="1892" dirty="0">
                <a:solidFill>
                  <a:srgbClr val="FFFFFF"/>
                </a:solidFill>
                <a:effectLst>
                  <a:glow rad="228600">
                    <a:schemeClr val="accent2">
                      <a:satMod val="175%"/>
                      <a:alpha val="40%"/>
                    </a:schemeClr>
                  </a:glow>
                </a:effectLst>
                <a:latin typeface="Lovely May Script"/>
                <a:ea typeface="Lovely May Script"/>
                <a:cs typeface="Lovely May Script"/>
                <a:sym typeface="Lovely May Script"/>
              </a:rPr>
              <a:t>　</a:t>
            </a:r>
            <a:r>
              <a:rPr lang="en-US" altLang="ja-JP" sz="1892" dirty="0">
                <a:solidFill>
                  <a:srgbClr val="FFFFFF"/>
                </a:solidFill>
                <a:effectLst>
                  <a:glow rad="228600">
                    <a:schemeClr val="accent2">
                      <a:satMod val="175%"/>
                      <a:alpha val="40%"/>
                    </a:schemeClr>
                  </a:glow>
                </a:effectLst>
                <a:latin typeface="Lovely May Script"/>
                <a:ea typeface="Lovely May Script"/>
                <a:cs typeface="Lovely May Script"/>
                <a:sym typeface="Lovely May Script"/>
              </a:rPr>
              <a:t>Dewa</a:t>
            </a:r>
            <a:endParaRPr lang="en-US" sz="1892" dirty="0">
              <a:solidFill>
                <a:srgbClr val="FFFFFF"/>
              </a:solidFill>
              <a:effectLst>
                <a:glow rad="228600">
                  <a:schemeClr val="accent2">
                    <a:satMod val="175%"/>
                    <a:alpha val="40%"/>
                  </a:schemeClr>
                </a:glow>
              </a:effectLst>
              <a:latin typeface="Lovely May Script"/>
              <a:ea typeface="Lovely May Script"/>
              <a:cs typeface="Lovely May Script"/>
              <a:sym typeface="Lovely May Script"/>
            </a:endParaRPr>
          </a:p>
        </p:txBody>
      </p:sp>
      <p:pic>
        <p:nvPicPr>
          <p:cNvPr id="22" name="図 21">
            <a:extLst>
              <a:ext uri="{FF2B5EF4-FFF2-40B4-BE49-F238E27FC236}">
                <a16:creationId xmlns:a16="http://schemas.microsoft.com/office/drawing/2014/main" id="{5F090049-57ED-D274-2A9C-040ED5A5268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53256" y="2874716"/>
            <a:ext cx="385244" cy="486836"/>
          </a:xfrm>
          <a:prstGeom prst="rect">
            <a:avLst/>
          </a:prstGeom>
        </p:spPr>
      </p:pic>
      <p:pic>
        <p:nvPicPr>
          <p:cNvPr id="24" name="図 23">
            <a:extLst>
              <a:ext uri="{FF2B5EF4-FFF2-40B4-BE49-F238E27FC236}">
                <a16:creationId xmlns:a16="http://schemas.microsoft.com/office/drawing/2014/main" id="{1E770467-1569-5DA8-AE02-D35E2AD6C37D}"/>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rightnessContrast bright="40%"/>
                    </a14:imgEffect>
                  </a14:imgLayer>
                </a14:imgProps>
              </a:ext>
              <a:ext uri="{28A0092B-C50C-407E-A947-70E740481C1C}">
                <a14:useLocalDpi xmlns:a14="http://schemas.microsoft.com/office/drawing/2010/main" val="0"/>
              </a:ext>
            </a:extLst>
          </a:blip>
          <a:srcRect l="4.949%" t="3.541%" r="22.873%" b="8.358%"/>
          <a:stretch/>
        </p:blipFill>
        <p:spPr>
          <a:xfrm>
            <a:off x="6292460" y="5667796"/>
            <a:ext cx="578240" cy="940836"/>
          </a:xfrm>
          <a:prstGeom prst="rect">
            <a:avLst/>
          </a:prstGeom>
          <a:ln>
            <a:noFill/>
          </a:ln>
          <a:effectLst>
            <a:outerShdw blurRad="50800" dist="38100" dir="5400000" algn="t" rotWithShape="0">
              <a:prstClr val="black">
                <a:alpha val="40%"/>
              </a:prstClr>
            </a:outerShdw>
          </a:effectLst>
        </p:spPr>
      </p:pic>
      <p:pic>
        <p:nvPicPr>
          <p:cNvPr id="36" name="図 35">
            <a:extLst>
              <a:ext uri="{FF2B5EF4-FFF2-40B4-BE49-F238E27FC236}">
                <a16:creationId xmlns:a16="http://schemas.microsoft.com/office/drawing/2014/main" id="{E9D45466-FF49-E794-EE9B-3B2B302700AA}"/>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rightnessContrast bright="20%"/>
                    </a14:imgEffect>
                  </a14:imgLayer>
                </a14:imgProps>
              </a:ext>
              <a:ext uri="{28A0092B-C50C-407E-A947-70E740481C1C}">
                <a14:useLocalDpi xmlns:a14="http://schemas.microsoft.com/office/drawing/2010/main" val="0"/>
              </a:ext>
            </a:extLst>
          </a:blip>
          <a:srcRect r="5.803%"/>
          <a:stretch/>
        </p:blipFill>
        <p:spPr>
          <a:xfrm>
            <a:off x="3913632" y="5664206"/>
            <a:ext cx="639609" cy="905156"/>
          </a:xfrm>
          <a:prstGeom prst="rect">
            <a:avLst/>
          </a:prstGeom>
          <a:ln>
            <a:noFill/>
          </a:ln>
          <a:effectLst>
            <a:outerShdw blurRad="50800" dist="38100" dir="5400000" algn="t" rotWithShape="0">
              <a:prstClr val="black">
                <a:alpha val="40%"/>
              </a:prstClr>
            </a:outerShdw>
          </a:effectLst>
        </p:spPr>
      </p:pic>
      <p:pic>
        <p:nvPicPr>
          <p:cNvPr id="45" name="図 44">
            <a:extLst>
              <a:ext uri="{FF2B5EF4-FFF2-40B4-BE49-F238E27FC236}">
                <a16:creationId xmlns:a16="http://schemas.microsoft.com/office/drawing/2014/main" id="{2B7B2A89-6D26-2206-2D61-E78F367367E0}"/>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rightnessContrast bright="40%" contrast="40%"/>
                    </a14:imgEffect>
                  </a14:imgLayer>
                </a14:imgProps>
              </a:ext>
              <a:ext uri="{28A0092B-C50C-407E-A947-70E740481C1C}">
                <a14:useLocalDpi xmlns:a14="http://schemas.microsoft.com/office/drawing/2010/main" val="0"/>
              </a:ext>
            </a:extLst>
          </a:blip>
          <a:srcRect l="0.591%" t="35%" r="3.401%" b="5.809%"/>
          <a:stretch/>
        </p:blipFill>
        <p:spPr>
          <a:xfrm>
            <a:off x="4902873" y="5664206"/>
            <a:ext cx="1101372" cy="905155"/>
          </a:xfrm>
          <a:prstGeom prst="rect">
            <a:avLst/>
          </a:prstGeom>
          <a:ln>
            <a:noFill/>
          </a:ln>
          <a:effectLst>
            <a:outerShdw blurRad="50800" dist="38100" dir="5400000" algn="t" rotWithShape="0">
              <a:prstClr val="black">
                <a:alpha val="40%"/>
              </a:prstClr>
            </a:outerShdw>
          </a:effectLst>
        </p:spPr>
      </p:pic>
      <p:sp>
        <p:nvSpPr>
          <p:cNvPr id="29" name="TextBox 52">
            <a:extLst>
              <a:ext uri="{FF2B5EF4-FFF2-40B4-BE49-F238E27FC236}">
                <a16:creationId xmlns:a16="http://schemas.microsoft.com/office/drawing/2014/main" id="{DF4B3038-FC4E-9AA3-06C5-802264211B87}"/>
              </a:ext>
            </a:extLst>
          </p:cNvPr>
          <p:cNvSpPr txBox="1"/>
          <p:nvPr/>
        </p:nvSpPr>
        <p:spPr>
          <a:xfrm>
            <a:off x="393700" y="7006451"/>
            <a:ext cx="3204000" cy="276999"/>
          </a:xfrm>
          <a:prstGeom prst="rect">
            <a:avLst/>
          </a:prstGeom>
        </p:spPr>
        <p:txBody>
          <a:bodyPr lIns="0" tIns="0" rIns="0" bIns="0" rtlCol="0" anchor="t">
            <a:spAutoFit/>
          </a:bodyPr>
          <a:lstStyle/>
          <a:p>
            <a:r>
              <a:rPr lang="ja-JP" altLang="ja-JP" sz="900" kern="100" dirty="0">
                <a:effectLst/>
                <a:latin typeface="游ゴシック" panose="020B0400000000000000" pitchFamily="50" charset="-128"/>
                <a:ea typeface="游ゴシック" panose="020B0400000000000000" pitchFamily="50" charset="-128"/>
                <a:cs typeface="Courier New" panose="02070309020205020404" pitchFamily="49" charset="0"/>
              </a:rPr>
              <a:t>これまでの知識や経験を今後は後進の育成に活かせる</a:t>
            </a:r>
            <a:endParaRPr lang="en-US" altLang="ja-JP" sz="9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900" kern="100" dirty="0">
                <a:effectLst/>
                <a:latin typeface="游ゴシック" panose="020B0400000000000000" pitchFamily="50" charset="-128"/>
                <a:ea typeface="游ゴシック" panose="020B0400000000000000" pitchFamily="50" charset="-128"/>
                <a:cs typeface="Courier New" panose="02070309020205020404" pitchFamily="49" charset="0"/>
              </a:rPr>
              <a:t>よう、</a:t>
            </a:r>
            <a:r>
              <a:rPr lang="ja-JP" altLang="ja-JP" sz="900" dirty="0">
                <a:effectLst/>
                <a:ea typeface="游ゴシック" panose="020B0400000000000000" pitchFamily="50" charset="-128"/>
                <a:cs typeface="Times New Roman" panose="02020603050405020304" pitchFamily="18" charset="0"/>
              </a:rPr>
              <a:t>時間の許す限り尽力したいと考えています。</a:t>
            </a:r>
            <a:endParaRPr lang="en-US" sz="300" b="1" spc="-49" dirty="0">
              <a:solidFill>
                <a:srgbClr val="C94047"/>
              </a:solidFill>
              <a:latin typeface="セザンヌ Semi-Bold"/>
              <a:ea typeface="セザンヌ Semi-Bold"/>
              <a:cs typeface="セザンヌ Semi-Bold"/>
              <a:sym typeface="セザンヌ Semi-Bold"/>
            </a:endParaRPr>
          </a:p>
        </p:txBody>
      </p:sp>
      <p:grpSp>
        <p:nvGrpSpPr>
          <p:cNvPr id="42" name="Group 42"/>
          <p:cNvGrpSpPr/>
          <p:nvPr/>
        </p:nvGrpSpPr>
        <p:grpSpPr>
          <a:xfrm>
            <a:off x="7099300" y="6723039"/>
            <a:ext cx="3339041" cy="789011"/>
            <a:chOff x="0" y="-67014"/>
            <a:chExt cx="1623941" cy="476019"/>
          </a:xfrm>
          <a:solidFill>
            <a:schemeClr val="accent5">
              <a:lumMod val="20%"/>
              <a:lumOff val="80%"/>
            </a:schemeClr>
          </a:solidFill>
        </p:grpSpPr>
        <p:sp>
          <p:nvSpPr>
            <p:cNvPr id="43" name="Freeform 43"/>
            <p:cNvSpPr/>
            <p:nvPr/>
          </p:nvSpPr>
          <p:spPr>
            <a:xfrm>
              <a:off x="0" y="0"/>
              <a:ext cx="1623941" cy="399819"/>
            </a:xfrm>
            <a:custGeom>
              <a:avLst/>
              <a:gdLst/>
              <a:ahLst/>
              <a:cxnLst/>
              <a:rect l="l" t="t" r="r" b="b"/>
              <a:pathLst>
                <a:path w="1623941" h="399819">
                  <a:moveTo>
                    <a:pt x="0" y="0"/>
                  </a:moveTo>
                  <a:lnTo>
                    <a:pt x="1623941" y="0"/>
                  </a:lnTo>
                  <a:lnTo>
                    <a:pt x="1623941" y="399819"/>
                  </a:lnTo>
                  <a:lnTo>
                    <a:pt x="0" y="399819"/>
                  </a:lnTo>
                  <a:close/>
                </a:path>
              </a:pathLst>
            </a:custGeom>
            <a:grpFill/>
            <a:ln w="9525" cap="sq">
              <a:noFill/>
              <a:prstDash val="solid"/>
              <a:miter/>
            </a:ln>
          </p:spPr>
        </p:sp>
        <p:sp>
          <p:nvSpPr>
            <p:cNvPr id="44" name="TextBox 44"/>
            <p:cNvSpPr txBox="1"/>
            <p:nvPr/>
          </p:nvSpPr>
          <p:spPr>
            <a:xfrm>
              <a:off x="0" y="-67014"/>
              <a:ext cx="1623941" cy="476019"/>
            </a:xfrm>
            <a:prstGeom prst="rect">
              <a:avLst/>
            </a:prstGeom>
            <a:grpFill/>
            <a:ln>
              <a:noFill/>
            </a:ln>
          </p:spPr>
          <p:txBody>
            <a:bodyPr lIns="35919" tIns="35919" rIns="35919" bIns="35919" rtlCol="0" anchor="ctr"/>
            <a:lstStyle/>
            <a:p>
              <a:pPr algn="ctr">
                <a:lnSpc>
                  <a:spcPts val="989"/>
                </a:lnSpc>
              </a:pPr>
              <a:endParaRPr/>
            </a:p>
          </p:txBody>
        </p:sp>
      </p:grpSp>
      <p:grpSp>
        <p:nvGrpSpPr>
          <p:cNvPr id="20" name="グループ化 19">
            <a:extLst>
              <a:ext uri="{FF2B5EF4-FFF2-40B4-BE49-F238E27FC236}">
                <a16:creationId xmlns:a16="http://schemas.microsoft.com/office/drawing/2014/main" id="{9DF436A8-4E29-662D-4411-48660D169DE2}"/>
              </a:ext>
            </a:extLst>
          </p:cNvPr>
          <p:cNvGrpSpPr/>
          <p:nvPr/>
        </p:nvGrpSpPr>
        <p:grpSpPr>
          <a:xfrm>
            <a:off x="7139130" y="806450"/>
            <a:ext cx="3276600" cy="5816301"/>
            <a:chOff x="-805013" y="648835"/>
            <a:chExt cx="3276600" cy="5816301"/>
          </a:xfrm>
        </p:grpSpPr>
        <p:pic>
          <p:nvPicPr>
            <p:cNvPr id="19" name="図 18" descr="白いシャツを着ている男性&#10;&#10;AI によって生成されたコンテンツは間違っている可能性があります。">
              <a:extLst>
                <a:ext uri="{FF2B5EF4-FFF2-40B4-BE49-F238E27FC236}">
                  <a16:creationId xmlns:a16="http://schemas.microsoft.com/office/drawing/2014/main" id="{82D98640-D879-AAB3-D61A-F2185B166A1D}"/>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5.021%" b="96.862%" l="0%" r="99.701%">
                          <a14:foregroundMark x1="0.599%" y1="64.226%" x2="23.653%" y2="53.975%"/>
                          <a14:foregroundMark x1="23.653%" y1="53.975%" x2="4.491%" y2="36.82%"/>
                          <a14:foregroundMark x1="4.491%" y1="36.82%" x2="16.766%" y2="10.879%"/>
                          <a14:foregroundMark x1="16.766%" y1="10.879%" x2="47.904%" y2="0.628%"/>
                          <a14:foregroundMark x1="47.904%" y1="0.628%" x2="75.749%" y2="3.554%"/>
                          <a14:foregroundMark x1="75.749%" y1="3.554%" x2="94.611%" y2="19.456%"/>
                          <a14:foregroundMark x1="94.611%" y1="19.456%" x2="97.904%" y2="41.004%"/>
                          <a14:foregroundMark x1="97.904%" y1="41.004%" x2="81.437%" y2="56.904%"/>
                          <a14:foregroundMark x1="81.437%" y1="56.904%" x2="99.701%" y2="61.925%"/>
                          <a14:foregroundMark x1="15.569%" y1="58.159%" x2="0%" y2="78.243%"/>
                          <a14:foregroundMark x1="0%" y1="78.243%" x2="34.431%" y2="89.54%"/>
                          <a14:foregroundMark x1="34.431%" y1="89.54%" x2="62.575%" y2="89.54%"/>
                          <a14:foregroundMark x1="62.575%" y1="89.54%" x2="92.814%" y2="83.264%"/>
                          <a14:foregroundMark x1="92.814%" y1="83.264%" x2="99.401%" y2="67.154%"/>
                          <a14:foregroundMark x1="99.401%" y1="67.154%" x2="85.03%" y2="50.628%"/>
                          <a14:foregroundMark x1="85.03%" y1="50.628%" x2="84.431%" y2="20.293%"/>
                          <a14:foregroundMark x1="84.431%" y1="20.293%" x2="59.58%" y2="3.347%"/>
                          <a14:foregroundMark x1="59.58%" y1="3.347%" x2="15.269%" y2="13.18%"/>
                          <a14:foregroundMark x1="15.269%" y1="13.18%" x2="8.383%" y2="31.172%"/>
                          <a14:foregroundMark x1="8.383%" y1="31.172%" x2="16.467%" y2="55.021%"/>
                          <a14:foregroundMark x1="16.467%" y1="55.021%" x2="5.988%" y2="61.088%"/>
                          <a14:foregroundMark x1="67.664%" y1="7.321%" x2="38.623%" y2="5.439%"/>
                          <a14:foregroundMark x1="38.623%" y1="5.439%" x2="29.341%" y2="11.088%"/>
                          <a14:foregroundMark x1="7.186%" y1="68.827%" x2="5.988%" y2="66.527%"/>
                          <a14:foregroundMark x1="3.293%" y1="65.69%" x2="0%" y2="68.41%"/>
                          <a14:foregroundMark x1="14.97%" y1="79.289%" x2="1.796%" y2="96.444%"/>
                          <a14:foregroundMark x1="1.796%" y1="96.444%" x2="1.198%" y2="96.862%"/>
                        </a14:backgroundRemoval>
                      </a14:imgEffect>
                      <a14:imgEffect>
                        <a14:brightnessContrast bright="20%" contrast="20%"/>
                      </a14:imgEffect>
                    </a14:imgLayer>
                  </a14:imgProps>
                </a:ext>
                <a:ext uri="{28A0092B-C50C-407E-A947-70E740481C1C}">
                  <a14:useLocalDpi xmlns:a14="http://schemas.microsoft.com/office/drawing/2010/main" val="0"/>
                </a:ext>
              </a:extLst>
            </a:blip>
            <a:srcRect r="5.59%" b="9.753%"/>
            <a:stretch/>
          </p:blipFill>
          <p:spPr bwMode="auto">
            <a:xfrm>
              <a:off x="561265" y="648835"/>
              <a:ext cx="1910322" cy="2615901"/>
            </a:xfrm>
            <a:prstGeom prst="rect">
              <a:avLst/>
            </a:prstGeom>
            <a:noFill/>
            <a:ln>
              <a:noFill/>
            </a:ln>
          </p:spPr>
        </p:pic>
        <p:sp>
          <p:nvSpPr>
            <p:cNvPr id="25" name="TextBox 25"/>
            <p:cNvSpPr txBox="1"/>
            <p:nvPr/>
          </p:nvSpPr>
          <p:spPr>
            <a:xfrm rot="21360000">
              <a:off x="-167145" y="2743594"/>
              <a:ext cx="2489277" cy="333425"/>
            </a:xfrm>
            <a:prstGeom prst="rect">
              <a:avLst/>
            </a:prstGeom>
          </p:spPr>
          <p:txBody>
            <a:bodyPr lIns="0" tIns="0" rIns="0" bIns="0" rtlCol="0" anchor="t">
              <a:spAutoFit/>
            </a:bodyPr>
            <a:lstStyle/>
            <a:p>
              <a:pPr algn="r">
                <a:lnSpc>
                  <a:spcPts val="2649"/>
                </a:lnSpc>
                <a:spcBef>
                  <a:spcPct val="0%"/>
                </a:spcBef>
              </a:pPr>
              <a:r>
                <a:rPr lang="en-US" altLang="ja-JP" sz="1892" dirty="0" err="1">
                  <a:solidFill>
                    <a:srgbClr val="FFFFFF"/>
                  </a:solidFill>
                  <a:effectLst>
                    <a:glow rad="228600">
                      <a:schemeClr val="accent5">
                        <a:satMod val="175%"/>
                        <a:alpha val="40%"/>
                      </a:schemeClr>
                    </a:glow>
                  </a:effectLst>
                  <a:latin typeface="Lovely May Script"/>
                  <a:ea typeface="Lovely May Script"/>
                  <a:cs typeface="Lovely May Script"/>
                  <a:sym typeface="Lovely May Script"/>
                </a:rPr>
                <a:t>Kunihito</a:t>
              </a:r>
              <a:r>
                <a:rPr lang="ja-JP" altLang="en-US" sz="1892" dirty="0">
                  <a:solidFill>
                    <a:srgbClr val="FFFFFF"/>
                  </a:solidFill>
                  <a:effectLst>
                    <a:glow rad="228600">
                      <a:schemeClr val="accent5">
                        <a:satMod val="175%"/>
                        <a:alpha val="40%"/>
                      </a:schemeClr>
                    </a:glow>
                  </a:effectLst>
                  <a:latin typeface="Lovely May Script"/>
                  <a:ea typeface="Lovely May Script"/>
                  <a:cs typeface="Lovely May Script"/>
                  <a:sym typeface="Lovely May Script"/>
                </a:rPr>
                <a:t>　</a:t>
              </a:r>
              <a:r>
                <a:rPr lang="en-US" altLang="ja-JP" sz="1892" dirty="0" err="1">
                  <a:solidFill>
                    <a:srgbClr val="FFFFFF"/>
                  </a:solidFill>
                  <a:effectLst>
                    <a:glow rad="228600">
                      <a:schemeClr val="accent5">
                        <a:satMod val="175%"/>
                        <a:alpha val="40%"/>
                      </a:schemeClr>
                    </a:glow>
                  </a:effectLst>
                  <a:latin typeface="Lovely May Script"/>
                  <a:ea typeface="Lovely May Script"/>
                  <a:cs typeface="Lovely May Script"/>
                  <a:sym typeface="Lovely May Script"/>
                </a:rPr>
                <a:t>Katsuki</a:t>
              </a:r>
              <a:endParaRPr lang="en-US" sz="1892" dirty="0">
                <a:solidFill>
                  <a:srgbClr val="FFFFFF"/>
                </a:solidFill>
                <a:effectLst>
                  <a:glow rad="228600">
                    <a:schemeClr val="accent5">
                      <a:satMod val="175%"/>
                      <a:alpha val="40%"/>
                    </a:schemeClr>
                  </a:glow>
                </a:effectLst>
                <a:latin typeface="Lovely May Script"/>
                <a:ea typeface="Lovely May Script"/>
                <a:cs typeface="Lovely May Script"/>
                <a:sym typeface="Lovely May Script"/>
              </a:endParaRPr>
            </a:p>
          </p:txBody>
        </p:sp>
        <p:sp>
          <p:nvSpPr>
            <p:cNvPr id="26" name="TextBox 26"/>
            <p:cNvSpPr txBox="1"/>
            <p:nvPr/>
          </p:nvSpPr>
          <p:spPr>
            <a:xfrm>
              <a:off x="-698218" y="1149427"/>
              <a:ext cx="2023433" cy="871008"/>
            </a:xfrm>
            <a:prstGeom prst="rect">
              <a:avLst/>
            </a:prstGeom>
          </p:spPr>
          <p:txBody>
            <a:bodyPr lIns="0" tIns="0" rIns="0" bIns="0" rtlCol="0" anchor="t">
              <a:spAutoFit/>
            </a:bodyPr>
            <a:lstStyle/>
            <a:p>
              <a:pPr marL="0" lvl="0" indent="0"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神戸空港と</a:t>
              </a:r>
              <a:endParaRPr lang="en-US" altLang="ja-JP" sz="1800" b="1" dirty="0">
                <a:solidFill>
                  <a:srgbClr val="142464"/>
                </a:solidFill>
                <a:latin typeface="Source Han Sans JP Bold"/>
                <a:ea typeface="Source Han Sans JP Bold"/>
                <a:cs typeface="Source Han Sans JP Bold"/>
                <a:sym typeface="Source Han Sans JP Bold"/>
              </a:endParaRPr>
            </a:p>
            <a:p>
              <a:pPr marL="0" lvl="0" indent="0"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関西国際空港を</a:t>
              </a:r>
              <a:endParaRPr lang="en-US" altLang="ja-JP" sz="1800" b="1" dirty="0">
                <a:solidFill>
                  <a:srgbClr val="142464"/>
                </a:solidFill>
                <a:latin typeface="Source Han Sans JP Bold"/>
                <a:ea typeface="Source Han Sans JP Bold"/>
                <a:cs typeface="Source Han Sans JP Bold"/>
                <a:sym typeface="Source Han Sans JP Bold"/>
              </a:endParaRPr>
            </a:p>
            <a:p>
              <a:pPr marL="0" lvl="0" indent="0"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つなぐ</a:t>
              </a:r>
              <a:endParaRPr lang="en-US" sz="1800" b="1" dirty="0">
                <a:solidFill>
                  <a:srgbClr val="142464"/>
                </a:solidFill>
                <a:latin typeface="Source Han Sans JP Bold"/>
                <a:ea typeface="Source Han Sans JP Bold"/>
                <a:cs typeface="Source Han Sans JP Bold"/>
                <a:sym typeface="Source Han Sans JP Bold"/>
              </a:endParaRPr>
            </a:p>
          </p:txBody>
        </p:sp>
        <p:sp>
          <p:nvSpPr>
            <p:cNvPr id="27" name="TextBox 27"/>
            <p:cNvSpPr txBox="1"/>
            <p:nvPr/>
          </p:nvSpPr>
          <p:spPr>
            <a:xfrm>
              <a:off x="-698218" y="2096635"/>
              <a:ext cx="1681722" cy="565539"/>
            </a:xfrm>
            <a:prstGeom prst="rect">
              <a:avLst/>
            </a:prstGeom>
          </p:spPr>
          <p:txBody>
            <a:bodyPr lIns="0" tIns="0" rIns="0" bIns="0" rtlCol="0" anchor="t">
              <a:spAutoFit/>
            </a:bodyPr>
            <a:lstStyle/>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加藤汽船株式会社</a:t>
              </a:r>
              <a:endParaRPr lang="en-US" altLang="ja-JP"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船舶部 船長</a:t>
              </a:r>
              <a:endParaRPr lang="en-US" altLang="ja-JP"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勝木　邦仁</a:t>
              </a:r>
              <a:endParaRPr lang="en-US" sz="1099" b="1" u="none" strike="noStrike" dirty="0">
                <a:solidFill>
                  <a:srgbClr val="000000"/>
                </a:solidFill>
                <a:latin typeface="Source Han Sans JP Medium"/>
                <a:ea typeface="Source Han Sans JP Medium"/>
                <a:cs typeface="Source Han Sans JP Medium"/>
                <a:sym typeface="Source Han Sans JP Medium"/>
              </a:endParaRPr>
            </a:p>
          </p:txBody>
        </p:sp>
        <p:sp>
          <p:nvSpPr>
            <p:cNvPr id="28" name="TextBox 28"/>
            <p:cNvSpPr txBox="1"/>
            <p:nvPr/>
          </p:nvSpPr>
          <p:spPr>
            <a:xfrm>
              <a:off x="-776313" y="3282995"/>
              <a:ext cx="3204000" cy="2318840"/>
            </a:xfrm>
            <a:prstGeom prst="rect">
              <a:avLst/>
            </a:prstGeom>
          </p:spPr>
          <p:txBody>
            <a:bodyPr lIns="0" tIns="0" rIns="0" bIns="0" rtlCol="0" anchor="t">
              <a:spAutoFit/>
            </a:bodyPr>
            <a:lstStyle/>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神戸空港と関西国際空港を結ぶ高速旅客船「神戸</a:t>
              </a:r>
              <a:r>
                <a:rPr lang="en-US" altLang="ja-JP" sz="999" b="1" spc="-49" dirty="0">
                  <a:solidFill>
                    <a:srgbClr val="000000"/>
                  </a:solidFill>
                  <a:latin typeface="セザンヌ Medium"/>
                  <a:ea typeface="セザンヌ Medium"/>
                  <a:cs typeface="セザンヌ Medium"/>
                  <a:sym typeface="セザンヌ Medium"/>
                </a:rPr>
                <a:t>‐</a:t>
              </a:r>
              <a:r>
                <a:rPr lang="ja-JP" altLang="en-US" sz="999" b="1" spc="-49" dirty="0">
                  <a:solidFill>
                    <a:srgbClr val="000000"/>
                  </a:solidFill>
                  <a:latin typeface="セザンヌ Medium"/>
                  <a:ea typeface="セザンヌ Medium"/>
                  <a:cs typeface="セザンヌ Medium"/>
                  <a:sym typeface="セザンヌ Medium"/>
                </a:rPr>
                <a:t>関空ベイシャトル」で船長を務め、次世代の乗組員の教育にも力を入れている勝木</a:t>
              </a:r>
              <a:r>
                <a:rPr lang="ja-JP" altLang="en-US" sz="1000" b="1" u="none" strike="noStrike" dirty="0">
                  <a:solidFill>
                    <a:srgbClr val="000000"/>
                  </a:solidFill>
                  <a:latin typeface="Source Han Sans JP Medium"/>
                  <a:ea typeface="Source Han Sans JP Medium"/>
                  <a:cs typeface="Source Han Sans JP Medium"/>
                  <a:sym typeface="Source Han Sans JP Medium"/>
                </a:rPr>
                <a:t>邦仁</a:t>
              </a:r>
              <a:r>
                <a:rPr lang="ja-JP" altLang="en-US" sz="999" b="1" spc="-49" dirty="0">
                  <a:solidFill>
                    <a:srgbClr val="000000"/>
                  </a:solidFill>
                  <a:latin typeface="セザンヌ Medium"/>
                  <a:ea typeface="セザンヌ Medium"/>
                  <a:cs typeface="セザンヌ Medium"/>
                  <a:sym typeface="セザンヌ Medium"/>
                </a:rPr>
                <a:t>さん。</a:t>
              </a: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勝木船長はベイシャトルを年間約</a:t>
              </a:r>
              <a:r>
                <a:rPr lang="en-US" altLang="ja-JP" sz="999" b="1" spc="-49" dirty="0">
                  <a:solidFill>
                    <a:srgbClr val="000000"/>
                  </a:solidFill>
                  <a:latin typeface="セザンヌ Medium"/>
                  <a:ea typeface="セザンヌ Medium"/>
                  <a:cs typeface="セザンヌ Medium"/>
                  <a:sym typeface="セザンヌ Medium"/>
                </a:rPr>
                <a:t>1,900</a:t>
              </a:r>
              <a:r>
                <a:rPr lang="ja-JP" altLang="en-US" sz="999" b="1" spc="-49" dirty="0">
                  <a:solidFill>
                    <a:srgbClr val="000000"/>
                  </a:solidFill>
                  <a:latin typeface="セザンヌ Medium"/>
                  <a:ea typeface="セザンヌ Medium"/>
                  <a:cs typeface="セザンヌ Medium"/>
                  <a:sym typeface="セザンヌ Medium"/>
                </a:rPr>
                <a:t>便運航しており、通算すると約 </a:t>
              </a:r>
              <a:r>
                <a:rPr lang="en-US" altLang="ja-JP" sz="999" b="1" spc="-49" dirty="0">
                  <a:solidFill>
                    <a:srgbClr val="000000"/>
                  </a:solidFill>
                  <a:latin typeface="セザンヌ Medium"/>
                  <a:ea typeface="セザンヌ Medium"/>
                  <a:cs typeface="セザンヌ Medium"/>
                  <a:sym typeface="セザンヌ Medium"/>
                </a:rPr>
                <a:t>34,000</a:t>
              </a:r>
              <a:r>
                <a:rPr lang="ja-JP" altLang="en-US" sz="999" b="1" spc="-49" dirty="0">
                  <a:solidFill>
                    <a:srgbClr val="000000"/>
                  </a:solidFill>
                  <a:latin typeface="セザンヌ Medium"/>
                  <a:ea typeface="セザンヌ Medium"/>
                  <a:cs typeface="セザンヌ Medium"/>
                  <a:sym typeface="セザンヌ Medium"/>
                </a:rPr>
                <a:t>便です（令和</a:t>
              </a:r>
              <a:r>
                <a:rPr lang="en-US" altLang="ja-JP" sz="999" b="1" spc="-49" dirty="0">
                  <a:solidFill>
                    <a:srgbClr val="000000"/>
                  </a:solidFill>
                  <a:latin typeface="セザンヌ Medium"/>
                  <a:ea typeface="セザンヌ Medium"/>
                  <a:cs typeface="セザンヌ Medium"/>
                  <a:sym typeface="セザンヌ Medium"/>
                </a:rPr>
                <a:t>7</a:t>
              </a:r>
              <a:r>
                <a:rPr lang="ja-JP" altLang="en-US" sz="999" b="1" spc="-49" dirty="0">
                  <a:solidFill>
                    <a:srgbClr val="000000"/>
                  </a:solidFill>
                  <a:latin typeface="セザンヌ Medium"/>
                  <a:ea typeface="セザンヌ Medium"/>
                  <a:cs typeface="セザンヌ Medium"/>
                  <a:sym typeface="セザンヌ Medium"/>
                </a:rPr>
                <a:t>年</a:t>
              </a:r>
              <a:r>
                <a:rPr lang="en-US" altLang="ja-JP" sz="999" b="1" spc="-49" dirty="0">
                  <a:solidFill>
                    <a:srgbClr val="000000"/>
                  </a:solidFill>
                  <a:latin typeface="セザンヌ Medium"/>
                  <a:ea typeface="セザンヌ Medium"/>
                  <a:cs typeface="セザンヌ Medium"/>
                  <a:sym typeface="セザンヌ Medium"/>
                </a:rPr>
                <a:t>3</a:t>
              </a:r>
              <a:r>
                <a:rPr lang="ja-JP" altLang="en-US" sz="999" b="1" spc="-49" dirty="0">
                  <a:solidFill>
                    <a:srgbClr val="000000"/>
                  </a:solidFill>
                  <a:latin typeface="セザンヌ Medium"/>
                  <a:ea typeface="セザンヌ Medium"/>
                  <a:cs typeface="セザンヌ Medium"/>
                  <a:sym typeface="セザンヌ Medium"/>
                </a:rPr>
                <a:t>月末時点）。機関長の経験もあり船体の構造や整備にも精通しています。</a:t>
              </a: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r>
                <a:rPr lang="en-US" altLang="ja-JP" sz="999" b="1" spc="-49" dirty="0">
                  <a:solidFill>
                    <a:srgbClr val="000000"/>
                  </a:solidFill>
                  <a:latin typeface="セザンヌ Medium"/>
                  <a:ea typeface="セザンヌ Medium"/>
                  <a:cs typeface="セザンヌ Medium"/>
                  <a:sym typeface="セザンヌ Medium"/>
                </a:rPr>
                <a:t>【</a:t>
              </a:r>
              <a:r>
                <a:rPr lang="ja-JP" altLang="en-US" sz="999" b="1" spc="-49" dirty="0">
                  <a:solidFill>
                    <a:srgbClr val="000000"/>
                  </a:solidFill>
                  <a:latin typeface="セザンヌ Medium"/>
                  <a:ea typeface="セザンヌ Medium"/>
                  <a:cs typeface="セザンヌ Medium"/>
                  <a:sym typeface="セザンヌ Medium"/>
                </a:rPr>
                <a:t>主な業績</a:t>
              </a:r>
              <a:r>
                <a:rPr lang="en-US" altLang="ja-JP" sz="999" b="1" spc="-49" dirty="0">
                  <a:solidFill>
                    <a:srgbClr val="000000"/>
                  </a:solidFill>
                  <a:latin typeface="セザンヌ Medium"/>
                  <a:ea typeface="セザンヌ Medium"/>
                  <a:cs typeface="セザンヌ Medium"/>
                  <a:sym typeface="セザンヌ Medium"/>
                </a:rPr>
                <a:t>】</a:t>
              </a:r>
            </a:p>
            <a:p>
              <a:pPr marL="171450" lvl="0" indent="-17145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目前に迫る波に対して迅速な判断で素早く舵を切り、波を超えるときの揺れを最小限に抑えることで船体を安定させる操船法を体得し、後継者に伝承</a:t>
              </a:r>
              <a:endParaRPr lang="en-US" altLang="ja-JP" sz="999" b="1" spc="-49" dirty="0">
                <a:solidFill>
                  <a:srgbClr val="000000"/>
                </a:solidFill>
                <a:latin typeface="セザンヌ Medium"/>
                <a:ea typeface="セザンヌ Medium"/>
                <a:cs typeface="セザンヌ Medium"/>
                <a:sym typeface="セザンヌ Medium"/>
              </a:endParaRPr>
            </a:p>
            <a:p>
              <a:pPr marL="171450" lvl="0" indent="-17145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女性船員が活躍できるよう、重量物運搬作業を機械化（運搬キャリーを電動化）し、作業環境を改善</a:t>
              </a:r>
              <a:endParaRPr lang="en-US" altLang="ja-JP" sz="999" b="1" spc="-49" dirty="0">
                <a:solidFill>
                  <a:srgbClr val="000000"/>
                </a:solidFill>
                <a:latin typeface="セザンヌ Medium"/>
                <a:ea typeface="セザンヌ Medium"/>
                <a:cs typeface="セザンヌ Medium"/>
                <a:sym typeface="セザンヌ Medium"/>
              </a:endParaRPr>
            </a:p>
            <a:p>
              <a:pPr marL="171450" lvl="0" indent="-17145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平成</a:t>
              </a:r>
              <a:r>
                <a:rPr lang="en-US" altLang="ja-JP" sz="999" b="1" spc="-49" dirty="0">
                  <a:solidFill>
                    <a:srgbClr val="000000"/>
                  </a:solidFill>
                  <a:latin typeface="セザンヌ Medium"/>
                  <a:ea typeface="セザンヌ Medium"/>
                  <a:cs typeface="セザンヌ Medium"/>
                  <a:sym typeface="セザンヌ Medium"/>
                </a:rPr>
                <a:t>30</a:t>
              </a:r>
              <a:r>
                <a:rPr lang="ja-JP" altLang="en-US" sz="999" b="1" spc="-49" dirty="0">
                  <a:solidFill>
                    <a:srgbClr val="000000"/>
                  </a:solidFill>
                  <a:latin typeface="セザンヌ Medium"/>
                  <a:ea typeface="セザンヌ Medium"/>
                  <a:cs typeface="セザンヌ Medium"/>
                  <a:sym typeface="セザンヌ Medium"/>
                </a:rPr>
                <a:t>年台風</a:t>
              </a:r>
              <a:r>
                <a:rPr lang="en-US" altLang="ja-JP" sz="999" b="1" spc="-49" dirty="0">
                  <a:solidFill>
                    <a:srgbClr val="000000"/>
                  </a:solidFill>
                  <a:latin typeface="セザンヌ Medium"/>
                  <a:ea typeface="セザンヌ Medium"/>
                  <a:cs typeface="セザンヌ Medium"/>
                  <a:sym typeface="セザンヌ Medium"/>
                </a:rPr>
                <a:t>21</a:t>
              </a:r>
              <a:r>
                <a:rPr lang="ja-JP" altLang="en-US" sz="999" b="1" spc="-49" dirty="0">
                  <a:solidFill>
                    <a:srgbClr val="000000"/>
                  </a:solidFill>
                  <a:latin typeface="セザンヌ Medium"/>
                  <a:ea typeface="セザンヌ Medium"/>
                  <a:cs typeface="セザンヌ Medium"/>
                  <a:sym typeface="セザンヌ Medium"/>
                </a:rPr>
                <a:t>号発生時、関西国際空港に残された滞留者（旅行者や従業員）の緊急輸送に貢献</a:t>
              </a:r>
            </a:p>
          </p:txBody>
        </p:sp>
        <p:pic>
          <p:nvPicPr>
            <p:cNvPr id="49" name="図 48">
              <a:extLst>
                <a:ext uri="{FF2B5EF4-FFF2-40B4-BE49-F238E27FC236}">
                  <a16:creationId xmlns:a16="http://schemas.microsoft.com/office/drawing/2014/main" id="{BDFCF03C-4FAA-EA85-D51E-459D6EF75D5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4287" y="2752799"/>
              <a:ext cx="385244" cy="486836"/>
            </a:xfrm>
            <a:prstGeom prst="rect">
              <a:avLst/>
            </a:prstGeom>
          </p:spPr>
        </p:pic>
        <p:pic>
          <p:nvPicPr>
            <p:cNvPr id="11" name="図 10">
              <a:extLst>
                <a:ext uri="{FF2B5EF4-FFF2-40B4-BE49-F238E27FC236}">
                  <a16:creationId xmlns:a16="http://schemas.microsoft.com/office/drawing/2014/main" id="{CE3C73C2-CDCF-6A4B-D9AD-7009839D621C}"/>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rightnessContrast bright="20%" contrast="40%"/>
                      </a14:imgEffect>
                    </a14:imgLayer>
                  </a14:imgProps>
                </a:ext>
                <a:ext uri="{28A0092B-C50C-407E-A947-70E740481C1C}">
                  <a14:useLocalDpi xmlns:a14="http://schemas.microsoft.com/office/drawing/2010/main" val="0"/>
                </a:ext>
              </a:extLst>
            </a:blip>
            <a:srcRect t="3.049%" r="8.981%"/>
            <a:stretch/>
          </p:blipFill>
          <p:spPr bwMode="auto">
            <a:xfrm>
              <a:off x="-805013" y="5676125"/>
              <a:ext cx="987232" cy="789011"/>
            </a:xfrm>
            <a:prstGeom prst="rect">
              <a:avLst/>
            </a:prstGeom>
            <a:ln>
              <a:noFill/>
            </a:ln>
            <a:effectLst>
              <a:outerShdw blurRad="50800" dist="38100" dir="5400000" algn="t" rotWithShape="0">
                <a:prstClr val="black">
                  <a:alpha val="40%"/>
                </a:prstClr>
              </a:outerShdw>
            </a:effectLst>
          </p:spPr>
        </p:pic>
        <p:pic>
          <p:nvPicPr>
            <p:cNvPr id="13" name="図 12" descr="人, 屋内, 準備中, 男 が含まれている画像&#10;&#10;AI によって生成されたコンテンツは間違っている可能性があります。">
              <a:extLst>
                <a:ext uri="{FF2B5EF4-FFF2-40B4-BE49-F238E27FC236}">
                  <a16:creationId xmlns:a16="http://schemas.microsoft.com/office/drawing/2014/main" id="{63F2F1D0-667C-B55F-A648-8B26D7F41568}"/>
                </a:ext>
              </a:extLst>
            </p:cNvPr>
            <p:cNvPicPr>
              <a:picLocks noChangeAspect="1"/>
            </p:cNvPicPr>
            <p:nvPr/>
          </p:nvPicPr>
          <p:blipFill rotWithShape="1">
            <a:blip r:embed="rId27" cstate="print">
              <a:extLst>
                <a:ext uri="{BEBA8EAE-BF5A-486C-A8C5-ECC9F3942E4B}">
                  <a14:imgProps xmlns:a14="http://schemas.microsoft.com/office/drawing/2010/main">
                    <a14:imgLayer r:embed="rId28">
                      <a14:imgEffect>
                        <a14:brightnessContrast bright="20%" contrast="20%"/>
                      </a14:imgEffect>
                    </a14:imgLayer>
                  </a14:imgProps>
                </a:ext>
                <a:ext uri="{28A0092B-C50C-407E-A947-70E740481C1C}">
                  <a14:useLocalDpi xmlns:a14="http://schemas.microsoft.com/office/drawing/2010/main" val="0"/>
                </a:ext>
              </a:extLst>
            </a:blip>
            <a:srcRect t="6.878%" b="12.807%"/>
            <a:stretch/>
          </p:blipFill>
          <p:spPr bwMode="auto">
            <a:xfrm>
              <a:off x="1633387" y="5625882"/>
              <a:ext cx="762000" cy="815820"/>
            </a:xfrm>
            <a:prstGeom prst="rect">
              <a:avLst/>
            </a:prstGeom>
            <a:ln>
              <a:noFill/>
            </a:ln>
            <a:effectLst>
              <a:outerShdw blurRad="50800" dist="38100" dir="5400000" algn="t" rotWithShape="0">
                <a:prstClr val="black">
                  <a:alpha val="40%"/>
                </a:prstClr>
              </a:outerShdw>
            </a:effectLst>
          </p:spPr>
        </p:pic>
        <p:pic>
          <p:nvPicPr>
            <p:cNvPr id="14" name="図 13" descr="ボートに乗っている人たち&#10;&#10;AI によって生成されたコンテンツは間違っている可能性があります。">
              <a:extLst>
                <a:ext uri="{FF2B5EF4-FFF2-40B4-BE49-F238E27FC236}">
                  <a16:creationId xmlns:a16="http://schemas.microsoft.com/office/drawing/2014/main" id="{066A8464-DCD0-84B0-EBCF-09D6A78BA7E7}"/>
                </a:ext>
              </a:extLst>
            </p:cNvPr>
            <p:cNvPicPr>
              <a:picLocks noChangeAspect="1"/>
            </p:cNvPicPr>
            <p:nvPr/>
          </p:nvPicPr>
          <p:blipFill rotWithShape="1">
            <a:blip r:embed="rId29">
              <a:extLst>
                <a:ext uri="{BEBA8EAE-BF5A-486C-A8C5-ECC9F3942E4B}">
                  <a14:imgProps xmlns:a14="http://schemas.microsoft.com/office/drawing/2010/main">
                    <a14:imgLayer r:embed="rId30">
                      <a14:imgEffect>
                        <a14:brightnessContrast bright="40%" contrast="20%"/>
                      </a14:imgEffect>
                    </a14:imgLayer>
                  </a14:imgProps>
                </a:ext>
                <a:ext uri="{28A0092B-C50C-407E-A947-70E740481C1C}">
                  <a14:useLocalDpi xmlns:a14="http://schemas.microsoft.com/office/drawing/2010/main" val="0"/>
                </a:ext>
              </a:extLst>
            </a:blip>
            <a:srcRect l="19.647%" t="14.519%" r="16.677%"/>
            <a:stretch/>
          </p:blipFill>
          <p:spPr bwMode="auto">
            <a:xfrm>
              <a:off x="337987" y="5659775"/>
              <a:ext cx="1143515" cy="777071"/>
            </a:xfrm>
            <a:prstGeom prst="rect">
              <a:avLst/>
            </a:prstGeom>
            <a:ln>
              <a:noFill/>
            </a:ln>
            <a:effectLst>
              <a:outerShdw blurRad="50800" dist="38100" dir="5400000" algn="t" rotWithShape="0">
                <a:prstClr val="black">
                  <a:alpha val="40%"/>
                </a:prstClr>
              </a:outerShdw>
            </a:effectLst>
          </p:spPr>
        </p:pic>
      </p:grpSp>
      <p:sp>
        <p:nvSpPr>
          <p:cNvPr id="37" name="TextBox 52">
            <a:extLst>
              <a:ext uri="{FF2B5EF4-FFF2-40B4-BE49-F238E27FC236}">
                <a16:creationId xmlns:a16="http://schemas.microsoft.com/office/drawing/2014/main" id="{0620E1C3-C3A0-D299-1AA4-AEAD538C3C17}"/>
              </a:ext>
            </a:extLst>
          </p:cNvPr>
          <p:cNvSpPr txBox="1"/>
          <p:nvPr/>
        </p:nvSpPr>
        <p:spPr>
          <a:xfrm>
            <a:off x="7175500" y="6749136"/>
            <a:ext cx="3204000" cy="152414"/>
          </a:xfrm>
          <a:prstGeom prst="rect">
            <a:avLst/>
          </a:prstGeom>
        </p:spPr>
        <p:txBody>
          <a:bodyPr lIns="0" tIns="0" rIns="0" bIns="0" rtlCol="0" anchor="t">
            <a:spAutoFit/>
          </a:bodyPr>
          <a:lstStyle/>
          <a:p>
            <a:pPr marL="0" lvl="0" indent="0" algn="just">
              <a:lnSpc>
                <a:spcPts val="1299"/>
              </a:lnSpc>
            </a:pPr>
            <a:r>
              <a:rPr lang="en-US" sz="999" b="1" spc="-49" dirty="0" err="1">
                <a:solidFill>
                  <a:srgbClr val="C94047"/>
                </a:solidFill>
                <a:latin typeface="セザンヌ Semi-Bold"/>
                <a:ea typeface="セザンヌ Semi-Bold"/>
                <a:cs typeface="セザンヌ Semi-Bold"/>
                <a:sym typeface="セザンヌ Semi-Bold"/>
              </a:rPr>
              <a:t>今後どのような目標を</a:t>
            </a:r>
            <a:r>
              <a:rPr lang="ja-JP" altLang="en-US" sz="999" b="1" spc="-49" dirty="0">
                <a:solidFill>
                  <a:srgbClr val="C94047"/>
                </a:solidFill>
                <a:latin typeface="セザンヌ Semi-Bold"/>
                <a:ea typeface="セザンヌ Semi-Bold"/>
                <a:cs typeface="セザンヌ Semi-Bold"/>
                <a:sym typeface="セザンヌ Semi-Bold"/>
              </a:rPr>
              <a:t>も</a:t>
            </a:r>
            <a:r>
              <a:rPr lang="en-US" sz="999" b="1" spc="-49" dirty="0" err="1">
                <a:solidFill>
                  <a:srgbClr val="C94047"/>
                </a:solidFill>
                <a:latin typeface="セザンヌ Semi-Bold"/>
                <a:ea typeface="セザンヌ Semi-Bold"/>
                <a:cs typeface="セザンヌ Semi-Bold"/>
                <a:sym typeface="セザンヌ Semi-Bold"/>
              </a:rPr>
              <a:t>っていますか</a:t>
            </a:r>
            <a:r>
              <a:rPr lang="en-US" sz="999" b="1" spc="-49" dirty="0">
                <a:solidFill>
                  <a:srgbClr val="C94047"/>
                </a:solidFill>
                <a:latin typeface="セザンヌ Semi-Bold"/>
                <a:ea typeface="セザンヌ Semi-Bold"/>
                <a:cs typeface="セザンヌ Semi-Bold"/>
                <a:sym typeface="セザンヌ Semi-Bold"/>
              </a:rPr>
              <a:t>？</a:t>
            </a:r>
          </a:p>
        </p:txBody>
      </p:sp>
      <p:sp>
        <p:nvSpPr>
          <p:cNvPr id="38" name="TextBox 52">
            <a:extLst>
              <a:ext uri="{FF2B5EF4-FFF2-40B4-BE49-F238E27FC236}">
                <a16:creationId xmlns:a16="http://schemas.microsoft.com/office/drawing/2014/main" id="{25B583F9-DAC9-A854-7A7D-6BA6A28942CF}"/>
              </a:ext>
            </a:extLst>
          </p:cNvPr>
          <p:cNvSpPr txBox="1"/>
          <p:nvPr/>
        </p:nvSpPr>
        <p:spPr>
          <a:xfrm>
            <a:off x="7171900" y="6944152"/>
            <a:ext cx="3204000" cy="415498"/>
          </a:xfrm>
          <a:prstGeom prst="rect">
            <a:avLst/>
          </a:prstGeom>
        </p:spPr>
        <p:txBody>
          <a:bodyPr lIns="0" tIns="0" rIns="0" bIns="0" rtlCol="0" anchor="t">
            <a:spAutoFit/>
          </a:bodyPr>
          <a:lstStyle/>
          <a:p>
            <a:r>
              <a:rPr lang="ja-JP" altLang="en-US" sz="900" dirty="0">
                <a:effectLst/>
                <a:ea typeface="游ゴシック" panose="020B0400000000000000" pitchFamily="50" charset="-128"/>
                <a:cs typeface="Times New Roman" panose="02020603050405020304" pitchFamily="18" charset="0"/>
              </a:rPr>
              <a:t>教育ですが、人命を預かっている以上妥協は出来ません。</a:t>
            </a:r>
            <a:endParaRPr lang="en-US" altLang="ja-JP" sz="900" dirty="0">
              <a:effectLst/>
              <a:ea typeface="游ゴシック" panose="020B0400000000000000" pitchFamily="50" charset="-128"/>
              <a:cs typeface="Times New Roman" panose="02020603050405020304" pitchFamily="18" charset="0"/>
            </a:endParaRPr>
          </a:p>
          <a:p>
            <a:r>
              <a:rPr lang="ja-JP" altLang="en-US" sz="900" dirty="0">
                <a:effectLst/>
                <a:ea typeface="游ゴシック" panose="020B0400000000000000" pitchFamily="50" charset="-128"/>
                <a:cs typeface="Times New Roman" panose="02020603050405020304" pitchFamily="18" charset="0"/>
              </a:rPr>
              <a:t>時代にあった教育を模索しながら、安全を第一にお客様が安心快適にご利用頂けるよう粉骨砕身の覚悟で務めていきたいです。</a:t>
            </a:r>
            <a:endParaRPr lang="en-US" sz="300" b="1" spc="-49" dirty="0">
              <a:solidFill>
                <a:srgbClr val="C94047"/>
              </a:solidFill>
              <a:latin typeface="セザンヌ Semi-Bold"/>
              <a:ea typeface="セザンヌ Semi-Bold"/>
              <a:cs typeface="セザンヌ Semi-Bold"/>
              <a:sym typeface="セザンヌ Semi-Bold"/>
            </a:endParaRPr>
          </a:p>
        </p:txBody>
      </p:sp>
      <p:sp>
        <p:nvSpPr>
          <p:cNvPr id="16" name="正方形/長方形 15">
            <a:extLst>
              <a:ext uri="{FF2B5EF4-FFF2-40B4-BE49-F238E27FC236}">
                <a16:creationId xmlns:a16="http://schemas.microsoft.com/office/drawing/2014/main" id="{839CC38D-E5AF-2A17-8372-B02166D5D528}"/>
              </a:ext>
            </a:extLst>
          </p:cNvPr>
          <p:cNvSpPr/>
          <p:nvPr/>
        </p:nvSpPr>
        <p:spPr>
          <a:xfrm>
            <a:off x="10359272" y="7081221"/>
            <a:ext cx="340158" cy="461665"/>
          </a:xfrm>
          <a:prstGeom prst="rect">
            <a:avLst/>
          </a:prstGeom>
          <a:noFill/>
        </p:spPr>
        <p:txBody>
          <a:bodyPr wrap="none" lIns="91440" tIns="45720" rIns="91440" bIns="45720">
            <a:spAutoFit/>
          </a:bodyPr>
          <a:lstStyle/>
          <a:p>
            <a:pPr algn="ctr"/>
            <a:r>
              <a:rPr lang="en-US" altLang="ja-JP" sz="2400" b="0" cap="none" spc="0" dirty="0">
                <a:ln w="0"/>
                <a:solidFill>
                  <a:schemeClr val="tx1"/>
                </a:solidFill>
                <a:effectLst>
                  <a:outerShdw blurRad="38100" dist="19050" dir="2700000" algn="tl" rotWithShape="0">
                    <a:schemeClr val="dk1">
                      <a:alpha val="40%"/>
                    </a:schemeClr>
                  </a:outerShdw>
                </a:effectLst>
              </a:rPr>
              <a:t>1</a:t>
            </a:r>
            <a:endParaRPr lang="ja-JP" altLang="en-US" sz="2400" b="0" cap="none" spc="0" dirty="0">
              <a:ln w="0"/>
              <a:solidFill>
                <a:schemeClr val="tx1"/>
              </a:solidFill>
              <a:effectLst>
                <a:outerShdw blurRad="38100" dist="19050" dir="2700000" algn="tl" rotWithShape="0">
                  <a:schemeClr val="dk1">
                    <a:alpha val="40%"/>
                  </a:schemeClr>
                </a:outerShdw>
              </a:effectLst>
            </a:endParaRPr>
          </a:p>
        </p:txBody>
      </p:sp>
    </p:spTree>
    <p:extLst>
      <p:ext uri="{BB962C8B-B14F-4D97-AF65-F5344CB8AC3E}">
        <p14:creationId xmlns:p14="http://schemas.microsoft.com/office/powerpoint/2010/main" val="2258748615"/>
      </p:ext>
    </p:extLst>
  </p:cSld>
  <p:clrMapOvr>
    <a:masterClrMapping/>
  </p:clrMapOvr>
</p:sld>
</file>

<file path=ppt/slides/slide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CFEF4E7-C258-949C-2F7E-F34B46C1E14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 contrast="20%"/>
                    </a14:imgEffect>
                  </a14:imgLayer>
                </a14:imgProps>
              </a:ext>
              <a:ext uri="{28A0092B-C50C-407E-A947-70E740481C1C}">
                <a14:useLocalDpi xmlns:a14="http://schemas.microsoft.com/office/drawing/2010/main"/>
              </a:ext>
            </a:extLst>
          </a:blip>
          <a:srcRect r="6.052%"/>
          <a:stretch/>
        </p:blipFill>
        <p:spPr>
          <a:xfrm>
            <a:off x="1744531" y="763166"/>
            <a:ext cx="1806852" cy="2634084"/>
          </a:xfrm>
          <a:prstGeom prst="rect">
            <a:avLst/>
          </a:prstGeom>
          <a:ln>
            <a:noFill/>
          </a:ln>
        </p:spPr>
      </p:pic>
      <p:pic>
        <p:nvPicPr>
          <p:cNvPr id="38" name="図 37">
            <a:extLst>
              <a:ext uri="{FF2B5EF4-FFF2-40B4-BE49-F238E27FC236}">
                <a16:creationId xmlns:a16="http://schemas.microsoft.com/office/drawing/2014/main" id="{E0A8BDC9-5110-1D84-3096-A5246ADA851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591%" b="98.982%" l="0.543%" r="99.457%">
                        <a14:foregroundMark x1="48.467%" y1="14.123%" x2="50.815%" y2="12.831%"/>
                        <a14:foregroundMark x1="36.212%" y1="20.867%" x2="46.936%" y2="14.966%"/>
                        <a14:foregroundMark x1="50.815%" y1="12.831%" x2="51.709%" y2="13.117%"/>
                        <a14:foregroundMark x1="48.428%" y1="14.059%" x2="51.812%" y2="13.032%"/>
                        <a14:foregroundMark x1="36.212%" y1="17.764%" x2="46.39%" y2="14.677%"/>
                        <a14:foregroundMark x1="51.742%" y1="12.626%" x2="52.829%" y2="12.209%"/>
                        <a14:foregroundMark x1="48.349%" y1="13.927%" x2="51.742%" y2="12.626%"/>
                        <a14:foregroundMark x1="36.212%" y1="18.583%" x2="46.393%" y2="14.679%"/>
                        <a14:foregroundMark x1="47.793%" y1="13.017%" x2="49.455%" y2="12.626%"/>
                        <a14:foregroundMark x1="35.598%" y1="15.886%" x2="45.058%" y2="13.661%"/>
                        <a14:foregroundMark x1="33.696%" y1="54.99%" x2="26.608%" y2="59.733%"/>
                        <a14:foregroundMark x1="22.614%" y1="66.526%" x2="73.913%" y2="83.299%"/>
                        <a14:foregroundMark x1="21.624%" y1="66.202%" x2="22.603%" y2="66.521%"/>
                        <a14:foregroundMark x1="73.913%" y1="83.299%" x2="96.467%" y2="96.13%"/>
                        <a14:foregroundMark x1="70.924%" y1="59.47%" x2="94.565%" y2="86.151%"/>
                        <a14:foregroundMark x1="40.217%" y1="67.821%" x2="60.87%" y2="59.674%"/>
                        <a14:foregroundMark x1="60.87%" y1="59.674%" x2="66.576%" y2="76.782%"/>
                        <a14:foregroundMark x1="66.576%" y1="76.782%" x2="73.369%" y2="79.43%"/>
                        <a14:foregroundMark x1="12.226%" y1="69.654%" x2="23.913%" y2="86.762%"/>
                        <a14:foregroundMark x1="23.913%" y1="86.762%" x2="50.543%" y2="85.54%"/>
                        <a14:foregroundMark x1="50.543%" y1="85.54%" x2="69.293%" y2="91.446%"/>
                        <a14:foregroundMark x1="69.293%" y1="91.446%" x2="76.087%" y2="91.649%"/>
                        <a14:foregroundMark x1="4.619%" y1="73.931%" x2="6.521%" y2="90.224%"/>
                        <a14:foregroundMark x1="1.902%" y1="92.667%" x2="3.261%" y2="92.667%"/>
                        <a14:foregroundMark x1="14.402%" y1="77.597%" x2="39.13%" y2="91.039%"/>
                        <a14:foregroundMark x1="39.13%" y1="91.039%" x2="78.804%" y2="90.835%"/>
                        <a14:foregroundMark x1="78.804%" y1="90.835%" x2="94.293%" y2="75.764%"/>
                        <a14:foregroundMark x1="94.293%" y1="75.764%" x2="79.076%" y2="62.322%"/>
                        <a14:foregroundMark x1="79.076%" y1="62.322%" x2="50.815%" y2="66.599%"/>
                        <a14:foregroundMark x1="50.815%" y1="66.599%" x2="43.75%" y2="95.519%"/>
                        <a14:foregroundMark x1="66.576%" y1="54.582%" x2="67.391%" y2="83.299%"/>
                        <a14:foregroundMark x1="67.391%" y1="83.299%" x2="95.38%" y2="80.854%"/>
                        <a14:foregroundMark x1="95.38%" y1="80.854%" x2="85.598%" y2="64.969%"/>
                        <a14:foregroundMark x1="85.598%" y1="64.969%" x2="65.761%" y2="58.045%"/>
                        <a14:foregroundMark x1="84.511%" y1="62.729%" x2="64.669%" y2="79.837%"/>
                        <a14:foregroundMark x1="64.669%" y1="79.837%" x2="95.38%" y2="82.485%"/>
                        <a14:foregroundMark x1="95.38%" y1="82.485%" x2="89.947%" y2="66.194%"/>
                        <a14:foregroundMark x1="89.95%" y1="66.192%" x2="86.413%" y2="65.369%"/>
                        <a14:foregroundMark x1="77.989%" y1="67.617%" x2="51.63%" y2="69.654%"/>
                        <a14:foregroundMark x1="51.63%" y1="69.654%" x2="11.413%" y2="82.077%"/>
                        <a14:foregroundMark x1="11.413%" y1="82.077%" x2="8.424%" y2="98.982%"/>
                        <a14:foregroundMark x1="8.424%" y1="98.982%" x2="35.87%" y2="98.982%"/>
                        <a14:foregroundMark x1="35.87%" y1="98.982%" x2="92.119%" y2="95.723%"/>
                        <a14:foregroundMark x1="92.119%" y1="95.723%" x2="79.076%" y2="71.487%"/>
                        <a14:foregroundMark x1="79.076%" y1="71.487%" x2="76.087%" y2="71.487%"/>
                        <a14:foregroundMark x1="36.212%" y1="19.612%" x2="44.293%" y2="14.868%"/>
                        <a14:foregroundMark x1="44.293%" y1="14.868%" x2="36.212%" y2="19.915%"/>
                        <a14:foregroundMark x1="70.432%" y1="34.031%" x2="65.761%" y2="41.548%"/>
                        <a14:foregroundMark x1="74.664%" y1="57.677%" x2="75.543%" y2="59.267%"/>
                        <a14:foregroundMark x1="65.761%" y1="41.548%" x2="67.793%" y2="45.229%"/>
                        <a14:foregroundMark x1="75.543%" y1="59.267%" x2="80.218%" y2="59.475%"/>
                        <a14:foregroundMark x1="47.04%" y1="11.785%" x2="47.553%" y2="11.609%"/>
                        <a14:foregroundMark x1="34.51%" y1="16.09%" x2="44.455%" y2="12.674%"/>
                        <a14:foregroundMark x1="92.391%" y1="67.821%" x2="92.391%" y2="67.821%"/>
                        <a14:foregroundMark x1="3.585%" y1="72.42%" x2="25.543%" y2="63.339%"/>
                        <a14:foregroundMark x1="1.902%" y1="73.116%" x2="3.494%" y2="72.457%"/>
                        <a14:foregroundMark x1="25.543%" y1="63.339%" x2="16.404%" y2="61.92%"/>
                        <a14:foregroundMark x1="23.164%" y1="56.742%" x2="23.098%" y2="56.823%"/>
                        <a14:foregroundMark x1="24.64%" y1="57.121%" x2="48.37%" y2="61.711%"/>
                        <a14:foregroundMark x1="23.098%" y1="56.823%" x2="23.479%" y2="56.897%"/>
                        <a14:foregroundMark x1="48.37%" y1="61.711%" x2="38.315%" y2="44.399%"/>
                        <a14:foregroundMark x1="38.315%" y1="44.399%" x2="35.803%" y2="45.195%"/>
                        <a14:foregroundMark x1="10.682%" y1="66.374%" x2="24.185%" y2="67.821%"/>
                        <a14:foregroundMark x1="0.927%" y1="67.499%" x2="0.543%" y2="67.617%"/>
                        <a14:foregroundMark x1="1.793%" y1="67.232%" x2="1.105%" y2="67.444%"/>
                        <a14:foregroundMark x1="2.119%" y1="67.131%" x2="2.054%" y2="67.151%"/>
                        <a14:backgroundMark x1="71.739%" y1="19.756%" x2="76.902%" y2="35.642%"/>
                        <a14:backgroundMark x1="76.902%" y1="35.642%" x2="71.467%" y2="52.138%"/>
                        <a14:backgroundMark x1="71.467%" y1="52.138%" x2="93.478%" y2="59.267%"/>
                        <a14:backgroundMark x1="93.478%" y1="59.267%" x2="78.533%" y2="28.106%"/>
                        <a14:backgroundMark x1="78.533%" y1="28.106%" x2="76.902%" y2="27.291%"/>
                        <a14:backgroundMark x1="88.043%" y1="34.012%" x2="97.554%" y2="60.692%"/>
                        <a14:backgroundMark x1="97.554%" y1="60.692%" x2="99.728%" y2="61.913%"/>
                        <a14:backgroundMark x1="9.336%" y1="64.369%" x2="10.117%" y2="64.274%"/>
                        <a14:backgroundMark x1="27.096%" y1="43.594%" x2="22.554%" y2="39.308%"/>
                        <a14:backgroundMark x1="30.435%" y1="17.312%" x2="30.435%" y2="27.699%"/>
                        <a14:backgroundMark x1="13.043%" y1="36.864%" x2="14.402%" y2="36.864%"/>
                        <a14:backgroundMark x1="18.75%" y1="44.806%" x2="19.022%" y2="28.31%"/>
                        <a14:backgroundMark x1="19.022%" y1="28.31%" x2="14.946%" y2="41.752%"/>
                        <a14:backgroundMark x1="28.533%" y1="50.509%" x2="1.63%" y2="51.324%"/>
                        <a14:backgroundMark x1="1.63%" y1="51.324%" x2="14.129%" y2="57.839%"/>
                        <a14:backgroundMark x1="26.63%" y1="27.087%" x2="30.163%" y2="45.01%"/>
                        <a14:backgroundMark x1="30.163%" y1="45.01%" x2="1.902%" y2="67.006%"/>
                        <a14:backgroundMark x1="1.902%" y1="67.006%" x2="23.37%" y2="27.291%"/>
                        <a14:backgroundMark x1="1.087%" y1="67.821%" x2="1.902%" y2="69.043%"/>
                        <a14:backgroundMark x1="33.152%" y1="48.676%" x2="33.152%" y2="48.676%"/>
                        <a14:backgroundMark x1="29.891%" y1="44.196%" x2="22.554%" y2="52.952%"/>
                        <a14:backgroundMark x1="29.891%" y1="44.806%" x2="19.564%" y2="54.99%"/>
                        <a14:backgroundMark x1="82.065%" y1="29.532%" x2="85.598%" y2="48.269%"/>
                        <a14:backgroundMark x1="85.598%" y1="48.269%" x2="82.065%" y2="32.586%"/>
                        <a14:backgroundMark x1="88.587%" y1="49.083%" x2="93.207%" y2="53.564%"/>
                        <a14:backgroundMark x1="97.826%" y1="64.766%" x2="98.913%" y2="66.801%"/>
                        <a14:backgroundMark x1="84.783%" y1="49.083%" x2="89.669%" y2="52.952%"/>
                        <a14:backgroundMark x1="98.369%" y1="63.339%" x2="99.457%" y2="67.617%"/>
                        <a14:backgroundMark x1="91.033%" y1="61.303%" x2="94.293%" y2="63.339%"/>
                        <a14:backgroundMark x1="29.891%" y1="44.399%" x2="30.707%" y2="50.509%"/>
                        <a14:backgroundMark x1="30.707%" y1="44.806%" x2="27.987%" y2="52.138%"/>
                        <a14:backgroundMark x1="30.435%" y1="42.77%" x2="22.826%" y2="51.731%"/>
                        <a14:backgroundMark x1="54.076%" y1="11.202%" x2="73.369%" y2="18.941%"/>
                        <a14:backgroundMark x1="73.369%" y1="18.941%" x2="73.369%" y2="18.941%"/>
                        <a14:backgroundMark x1="47.553%" y1="12.626%" x2="47.553%" y2="12.626%"/>
                        <a14:backgroundMark x1="47.553%" y1="12.626%" x2="42.935%" y2="10.183%"/>
                        <a14:backgroundMark x1="47.01%" y1="11.609%" x2="47.01%" y2="11.609%"/>
                        <a14:backgroundMark x1="29.891%" y1="43.177%" x2="33.152%" y2="44.399%"/>
                        <a14:backgroundMark x1="23.37%" y1="26.68%" x2="25.272%" y2="26.273%"/>
                        <a14:backgroundMark x1="1.902%" y1="69.043%" x2="1.087%" y2="67.821%"/>
                      </a14:backgroundRemoval>
                    </a14:imgEffect>
                    <a14:imgEffect>
                      <a14:sharpenSoften amount="-25%"/>
                    </a14:imgEffect>
                    <a14:imgEffect>
                      <a14:brightnessContrast bright="20%" contrast="20%"/>
                    </a14:imgEffect>
                  </a14:imgLayer>
                </a14:imgProps>
              </a:ext>
              <a:ext uri="{28A0092B-C50C-407E-A947-70E740481C1C}">
                <a14:useLocalDpi xmlns:a14="http://schemas.microsoft.com/office/drawing/2010/main" val="0"/>
              </a:ext>
            </a:extLst>
          </a:blip>
          <a:srcRect l="-1.152%" t="10.75%" r="20.329%" b="6.143%"/>
          <a:stretch/>
        </p:blipFill>
        <p:spPr>
          <a:xfrm>
            <a:off x="8394700" y="763166"/>
            <a:ext cx="1934146" cy="2652265"/>
          </a:xfrm>
          <a:prstGeom prst="rect">
            <a:avLst/>
          </a:prstGeom>
        </p:spPr>
      </p:pic>
      <p:pic>
        <p:nvPicPr>
          <p:cNvPr id="23" name="図 22">
            <a:extLst>
              <a:ext uri="{FF2B5EF4-FFF2-40B4-BE49-F238E27FC236}">
                <a16:creationId xmlns:a16="http://schemas.microsoft.com/office/drawing/2014/main" id="{8F129BA9-00D1-AF94-2836-F20EED2F5FF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964%" b="99.097%" l="0%" r="99.711%">
                        <a14:foregroundMark x1="38.439%" y1="69.526%" x2="21.964%" y2="83.07%"/>
                        <a14:foregroundMark x1="21.964%" y1="83.07%" x2="33.815%" y2="68.169%"/>
                        <a14:foregroundMark x1="19.359%" y1="73.817%" x2="8.96%" y2="77.877%"/>
                        <a14:foregroundMark x1="33.815%" y1="68.169%" x2="20.205%" y2="73.487%"/>
                        <a14:foregroundMark x1="8.96%" y1="77.877%" x2="31.214%" y2="73.363%"/>
                        <a14:foregroundMark x1="31.214%" y1="73.363%" x2="76.301%" y2="88.488%"/>
                        <a14:foregroundMark x1="76.301%" y1="88.488%" x2="95.664%" y2="87.81%"/>
                        <a14:foregroundMark x1="76.877%" y1="67.494%" x2="90.169%" y2="90.519%"/>
                        <a14:foregroundMark x1="13.006%" y1="78.104%" x2="7.809%" y2="78.384%"/>
                        <a14:foregroundMark x1="18.497%" y1="78.104%" x2="5.78%" y2="91.648%"/>
                        <a14:foregroundMark x1="5.78%" y1="91.648%" x2="42.486%" y2="90.971%"/>
                        <a14:foregroundMark x1="42.486%" y1="90.971%" x2="73.988%" y2="94.808%"/>
                        <a14:foregroundMark x1="73.988%" y1="94.808%" x2="94.798%" y2="92.099%"/>
                        <a14:foregroundMark x1="3.179%" y1="90.519%" x2="8.092%" y2="99.097%"/>
                        <a14:foregroundMark x1="34.54%" y1="20.923%" x2="47.53%" y2="17.207%"/>
                        <a14:foregroundMark x1="42.828%" y1="16.61%" x2="37.033%" y2="16.867%"/>
                        <a14:foregroundMark x1="25.009%" y1="44.362%" x2="29.599%" y2="53.965%"/>
                        <a14:foregroundMark x1="2.824%" y1="81.633%" x2="2.023%" y2="82.393%"/>
                        <a14:foregroundMark x1="13.977%" y1="71.056%" x2="9.212%" y2="75.574%"/>
                        <a14:foregroundMark x1="74.854%" y1="95.711%" x2="78.324%" y2="94.808%"/>
                        <a14:foregroundMark x1="58.96%" y1="80.361%" x2="50.289%" y2="85.101%"/>
                        <a14:foregroundMark x1="84.681%" y1="95.26%" x2="84.681%" y2="95.26%"/>
                        <a14:foregroundMark x1="88.439%" y1="97.517%" x2="87.283%" y2="96.387%"/>
                        <a14:foregroundMark x1="36.379%" y1="18.158%" x2="42.771%" y2="16.602%"/>
                        <a14:foregroundMark x1="48.843%" y1="15.123%" x2="60.733%" y2="21.033%"/>
                        <a14:foregroundMark x1="37.32%" y1="16.4%" x2="42.64%" y2="16.279%"/>
                        <a14:foregroundMark x1="56.302%" y1="16.51%" x2="59.827%" y2="18.059%"/>
                        <a14:foregroundMark x1="55.118%" y1="17.813%" x2="56.069%" y2="17.833%"/>
                        <a14:foregroundMark x1="36.688%" y1="17.429%" x2="51.74%" y2="17.743%"/>
                        <a14:foregroundMark x1="56.069%" y1="17.833%" x2="61.583%" y2="22.139%"/>
                        <a14:foregroundMark x1="62.65%" y1="17.812%" x2="57.244%" y2="15.473%"/>
                        <a14:foregroundMark x1="45.061%" y1="16.894%" x2="37.572%" y2="25.959%"/>
                        <a14:foregroundMark x1="50.867%" y1="82.844%" x2="46.532%" y2="83.521%"/>
                        <a14:foregroundMark x1="57.803%" y1="88.713%" x2="57.513%" y2="86.681%"/>
                        <a14:foregroundMark x1="47.977%" y1="81.49%" x2="63.295%" y2="84.649%"/>
                        <a14:foregroundMark x1="86.416%" y1="96.84%" x2="91.329%" y2="99.097%"/>
                        <a14:foregroundMark x1="77.746%" y1="97.517%" x2="72.254%" y2="97.968%"/>
                        <a14:foregroundMark x1="63.578%" y1="24.736%" x2="63.295%" y2="25.056%"/>
                        <a14:backgroundMark x1="17.63%" y1="53.499%" x2="0%" y2="75.847%"/>
                        <a14:backgroundMark x1="20.52%" y1="50.113%" x2="14.451%" y2="66.366%"/>
                        <a14:backgroundMark x1="14.451%" y1="66.366%" x2="1.444%" y2="69.074%"/>
                        <a14:backgroundMark x1="80.347%" y1="48.533%" x2="90.169%" y2="64.334%"/>
                        <a14:backgroundMark x1="90.169%" y1="64.334%" x2="99.711%" y2="69.074%"/>
                        <a14:backgroundMark x1="79.191%" y1="50.564%" x2="72.832%" y2="55.982%"/>
                        <a14:backgroundMark x1="77.457%" y1="48.533%" x2="77.457%" y2="48.533%"/>
                        <a14:backgroundMark x1="72.832%" y1="36.795%" x2="72.832%" y2="36.795%"/>
                        <a14:backgroundMark x1="71.387%" y1="38.826%" x2="71.387%" y2="38.826%"/>
                        <a14:backgroundMark x1="74.854%" y1="46.952%" x2="74.854%" y2="46.952%"/>
                        <a14:backgroundMark x1="77.746%" y1="47.63%" x2="77.746%" y2="47.63%"/>
                        <a14:backgroundMark x1="76.301%" y1="48.983%" x2="76.301%" y2="48.983%"/>
                        <a14:backgroundMark x1="74.277%" y1="43.792%" x2="74.277%" y2="43.792%"/>
                        <a14:backgroundMark x1="72.832%" y1="36.343%" x2="72.832%" y2="36.343%"/>
                        <a14:backgroundMark x1="26.59%" y1="26.637%" x2="26.59%" y2="26.637%"/>
                        <a14:backgroundMark x1="25.145%" y1="64.107%" x2="25.145%" y2="64.107%"/>
                        <a14:backgroundMark x1="30.058%" y1="59.818%" x2="19.075%" y2="65.687%"/>
                        <a14:backgroundMark x1="15.607%" y1="67.946%" x2="15.607%" y2="67.946%"/>
                        <a14:backgroundMark x1="4.621%" y1="71.558%" x2="0%" y2="80.813%"/>
                        <a14:backgroundMark x1="68.786%" y1="26.637%" x2="67.341%" y2="19.639%"/>
                        <a14:backgroundMark x1="33.526%" y1="15.801%" x2="17.63%" y2="22.799%"/>
                        <a14:backgroundMark x1="26.59%" y1="23.702%" x2="24.277%" y2="40.181%"/>
                        <a14:backgroundMark x1="24.277%" y1="40.181%" x2="18.497%" y2="40.632%"/>
                        <a14:backgroundMark x1="69.942%" y1="23.702%" x2="73.41%" y2="41.986%"/>
                        <a14:backgroundMark x1="73.41%" y1="41.986%" x2="79.769%" y2="45.372%"/>
                        <a14:backgroundMark x1="45.952%" y1="12.639%" x2="58.382%" y2="14.219%"/>
                        <a14:backgroundMark x1="64.74%" y1="16.93%" x2="69.942%" y2="23.702%"/>
                        <a14:backgroundMark x1="32.369%" y1="18.961%" x2="36.994%" y2="16.93%"/>
                        <a14:backgroundMark x1="79.191%" y1="49.21%" x2="76.301%" y2="48.08%"/>
                        <a14:backgroundMark x1="26.012%" y1="55.53%" x2="30.347%" y2="60.948%"/>
                        <a14:backgroundMark x1="17.919%" y1="69.977%" x2="14.451%" y2="68.849%"/>
                        <a14:backgroundMark x1="19.653%" y1="65.237%" x2="22.543%" y2="66.817%"/>
                      </a14:backgroundRemoval>
                    </a14:imgEffect>
                    <a14:imgEffect>
                      <a14:brightnessContrast bright="20%" contrast="20%"/>
                    </a14:imgEffect>
                  </a14:imgLayer>
                </a14:imgProps>
              </a:ext>
              <a:ext uri="{28A0092B-C50C-407E-A947-70E740481C1C}">
                <a14:useLocalDpi xmlns:a14="http://schemas.microsoft.com/office/drawing/2010/main" val="0"/>
              </a:ext>
            </a:extLst>
          </a:blip>
          <a:srcRect t="7.416%" r="9.722%"/>
          <a:stretch/>
        </p:blipFill>
        <p:spPr bwMode="auto">
          <a:xfrm>
            <a:off x="4927016" y="763166"/>
            <a:ext cx="2019884" cy="2652265"/>
          </a:xfrm>
          <a:prstGeom prst="rect">
            <a:avLst/>
          </a:prstGeom>
          <a:noFill/>
          <a:ln>
            <a:noFill/>
          </a:ln>
        </p:spPr>
      </p:pic>
      <p:grpSp>
        <p:nvGrpSpPr>
          <p:cNvPr id="2" name="Group 2"/>
          <p:cNvGrpSpPr/>
          <p:nvPr/>
        </p:nvGrpSpPr>
        <p:grpSpPr>
          <a:xfrm>
            <a:off x="7128000" y="631604"/>
            <a:ext cx="3204000" cy="124396"/>
            <a:chOff x="0" y="0"/>
            <a:chExt cx="1148241" cy="44581"/>
          </a:xfrm>
        </p:grpSpPr>
        <p:sp>
          <p:nvSpPr>
            <p:cNvPr id="3" name="Freeform 3"/>
            <p:cNvSpPr/>
            <p:nvPr/>
          </p:nvSpPr>
          <p:spPr>
            <a:xfrm>
              <a:off x="0" y="0"/>
              <a:ext cx="1148241" cy="44581"/>
            </a:xfrm>
            <a:custGeom>
              <a:avLst/>
              <a:gdLst/>
              <a:ahLst/>
              <a:cxnLst/>
              <a:rect l="l" t="t" r="r" b="b"/>
              <a:pathLst>
                <a:path w="1148241" h="44581">
                  <a:moveTo>
                    <a:pt x="0" y="0"/>
                  </a:moveTo>
                  <a:lnTo>
                    <a:pt x="1148241" y="0"/>
                  </a:lnTo>
                  <a:lnTo>
                    <a:pt x="1148241" y="44581"/>
                  </a:lnTo>
                  <a:lnTo>
                    <a:pt x="0" y="44581"/>
                  </a:lnTo>
                  <a:close/>
                </a:path>
              </a:pathLst>
            </a:custGeom>
            <a:solidFill>
              <a:srgbClr val="142464"/>
            </a:solidFill>
          </p:spPr>
        </p:sp>
        <p:sp>
          <p:nvSpPr>
            <p:cNvPr id="4" name="TextBox 4"/>
            <p:cNvSpPr txBox="1"/>
            <p:nvPr/>
          </p:nvSpPr>
          <p:spPr>
            <a:xfrm>
              <a:off x="0" y="-104775"/>
              <a:ext cx="1148241" cy="149356"/>
            </a:xfrm>
            <a:prstGeom prst="rect">
              <a:avLst/>
            </a:prstGeom>
          </p:spPr>
          <p:txBody>
            <a:bodyPr lIns="50800" tIns="50800" rIns="50800" bIns="50800" rtlCol="0" anchor="ctr"/>
            <a:lstStyle/>
            <a:p>
              <a:pPr algn="ctr">
                <a:lnSpc>
                  <a:spcPts val="1399"/>
                </a:lnSpc>
              </a:pPr>
              <a:endParaRPr/>
            </a:p>
          </p:txBody>
        </p:sp>
      </p:grpSp>
      <p:grpSp>
        <p:nvGrpSpPr>
          <p:cNvPr id="5" name="Group 5"/>
          <p:cNvGrpSpPr/>
          <p:nvPr/>
        </p:nvGrpSpPr>
        <p:grpSpPr>
          <a:xfrm>
            <a:off x="3744000" y="631604"/>
            <a:ext cx="3204000" cy="124396"/>
            <a:chOff x="0" y="0"/>
            <a:chExt cx="1148241" cy="44581"/>
          </a:xfrm>
        </p:grpSpPr>
        <p:sp>
          <p:nvSpPr>
            <p:cNvPr id="6" name="Freeform 6"/>
            <p:cNvSpPr/>
            <p:nvPr/>
          </p:nvSpPr>
          <p:spPr>
            <a:xfrm>
              <a:off x="0" y="0"/>
              <a:ext cx="1148241" cy="44581"/>
            </a:xfrm>
            <a:custGeom>
              <a:avLst/>
              <a:gdLst/>
              <a:ahLst/>
              <a:cxnLst/>
              <a:rect l="l" t="t" r="r" b="b"/>
              <a:pathLst>
                <a:path w="1148241" h="44581">
                  <a:moveTo>
                    <a:pt x="0" y="0"/>
                  </a:moveTo>
                  <a:lnTo>
                    <a:pt x="1148241" y="0"/>
                  </a:lnTo>
                  <a:lnTo>
                    <a:pt x="1148241" y="44581"/>
                  </a:lnTo>
                  <a:lnTo>
                    <a:pt x="0" y="44581"/>
                  </a:lnTo>
                  <a:close/>
                </a:path>
              </a:pathLst>
            </a:custGeom>
            <a:solidFill>
              <a:srgbClr val="3A4C97"/>
            </a:solidFill>
          </p:spPr>
        </p:sp>
        <p:sp>
          <p:nvSpPr>
            <p:cNvPr id="7" name="TextBox 7"/>
            <p:cNvSpPr txBox="1"/>
            <p:nvPr/>
          </p:nvSpPr>
          <p:spPr>
            <a:xfrm>
              <a:off x="0" y="-104775"/>
              <a:ext cx="1148241" cy="149356"/>
            </a:xfrm>
            <a:prstGeom prst="rect">
              <a:avLst/>
            </a:prstGeom>
          </p:spPr>
          <p:txBody>
            <a:bodyPr lIns="50800" tIns="50800" rIns="50800" bIns="50800" rtlCol="0" anchor="ctr"/>
            <a:lstStyle/>
            <a:p>
              <a:pPr algn="ctr">
                <a:lnSpc>
                  <a:spcPts val="1399"/>
                </a:lnSpc>
              </a:pPr>
              <a:endParaRPr/>
            </a:p>
          </p:txBody>
        </p:sp>
      </p:grpSp>
      <p:grpSp>
        <p:nvGrpSpPr>
          <p:cNvPr id="8" name="Group 8"/>
          <p:cNvGrpSpPr/>
          <p:nvPr/>
        </p:nvGrpSpPr>
        <p:grpSpPr>
          <a:xfrm>
            <a:off x="360000" y="631604"/>
            <a:ext cx="3204000" cy="124396"/>
            <a:chOff x="0" y="0"/>
            <a:chExt cx="1148241" cy="44581"/>
          </a:xfrm>
        </p:grpSpPr>
        <p:sp>
          <p:nvSpPr>
            <p:cNvPr id="9" name="Freeform 9"/>
            <p:cNvSpPr/>
            <p:nvPr/>
          </p:nvSpPr>
          <p:spPr>
            <a:xfrm>
              <a:off x="0" y="0"/>
              <a:ext cx="1148241" cy="44581"/>
            </a:xfrm>
            <a:custGeom>
              <a:avLst/>
              <a:gdLst/>
              <a:ahLst/>
              <a:cxnLst/>
              <a:rect l="l" t="t" r="r" b="b"/>
              <a:pathLst>
                <a:path w="1148241" h="44581">
                  <a:moveTo>
                    <a:pt x="0" y="0"/>
                  </a:moveTo>
                  <a:lnTo>
                    <a:pt x="1148241" y="0"/>
                  </a:lnTo>
                  <a:lnTo>
                    <a:pt x="1148241" y="44581"/>
                  </a:lnTo>
                  <a:lnTo>
                    <a:pt x="0" y="44581"/>
                  </a:lnTo>
                  <a:close/>
                </a:path>
              </a:pathLst>
            </a:custGeom>
            <a:solidFill>
              <a:srgbClr val="7585C5"/>
            </a:solidFill>
          </p:spPr>
        </p:sp>
        <p:sp>
          <p:nvSpPr>
            <p:cNvPr id="10" name="TextBox 10"/>
            <p:cNvSpPr txBox="1"/>
            <p:nvPr/>
          </p:nvSpPr>
          <p:spPr>
            <a:xfrm>
              <a:off x="0" y="-104775"/>
              <a:ext cx="1148241" cy="149356"/>
            </a:xfrm>
            <a:prstGeom prst="rect">
              <a:avLst/>
            </a:prstGeom>
          </p:spPr>
          <p:txBody>
            <a:bodyPr lIns="50800" tIns="50800" rIns="50800" bIns="50800" rtlCol="0" anchor="ctr"/>
            <a:lstStyle/>
            <a:p>
              <a:pPr algn="ctr">
                <a:lnSpc>
                  <a:spcPts val="1399"/>
                </a:lnSpc>
              </a:pPr>
              <a:endParaRPr/>
            </a:p>
          </p:txBody>
        </p:sp>
      </p:grpSp>
      <p:sp>
        <p:nvSpPr>
          <p:cNvPr id="25" name="TextBox 25"/>
          <p:cNvSpPr txBox="1"/>
          <p:nvPr/>
        </p:nvSpPr>
        <p:spPr>
          <a:xfrm rot="-240000">
            <a:off x="7039825" y="2825009"/>
            <a:ext cx="2489277" cy="333425"/>
          </a:xfrm>
          <a:prstGeom prst="rect">
            <a:avLst/>
          </a:prstGeom>
        </p:spPr>
        <p:txBody>
          <a:bodyPr lIns="0" tIns="0" rIns="0" bIns="0" rtlCol="0" anchor="t">
            <a:spAutoFit/>
          </a:bodyPr>
          <a:lstStyle/>
          <a:p>
            <a:pPr algn="r">
              <a:lnSpc>
                <a:spcPts val="2649"/>
              </a:lnSpc>
              <a:spcBef>
                <a:spcPct val="0%"/>
              </a:spcBef>
            </a:pPr>
            <a:r>
              <a:rPr lang="en-US" altLang="ja-JP" sz="1892" dirty="0">
                <a:solidFill>
                  <a:srgbClr val="FFFFFF"/>
                </a:solidFill>
                <a:effectLst>
                  <a:glow rad="228600">
                    <a:schemeClr val="accent2">
                      <a:satMod val="175%"/>
                      <a:alpha val="40%"/>
                    </a:schemeClr>
                  </a:glow>
                </a:effectLst>
                <a:latin typeface="Lovely May Script"/>
                <a:ea typeface="Lovely May Script"/>
                <a:cs typeface="Lovely May Script"/>
                <a:sym typeface="Lovely May Script"/>
              </a:rPr>
              <a:t>Koji</a:t>
            </a:r>
            <a:r>
              <a:rPr lang="ja-JP" altLang="en-US" sz="1892" dirty="0">
                <a:solidFill>
                  <a:srgbClr val="FFFFFF"/>
                </a:solidFill>
                <a:effectLst>
                  <a:glow rad="228600">
                    <a:schemeClr val="accent2">
                      <a:satMod val="175%"/>
                      <a:alpha val="40%"/>
                    </a:schemeClr>
                  </a:glow>
                </a:effectLst>
                <a:latin typeface="Lovely May Script"/>
                <a:ea typeface="Lovely May Script"/>
                <a:cs typeface="Lovely May Script"/>
                <a:sym typeface="Lovely May Script"/>
              </a:rPr>
              <a:t>　</a:t>
            </a:r>
            <a:r>
              <a:rPr lang="en-US" altLang="ja-JP" sz="1892" dirty="0">
                <a:solidFill>
                  <a:srgbClr val="FFFFFF"/>
                </a:solidFill>
                <a:effectLst>
                  <a:glow rad="228600">
                    <a:schemeClr val="accent2">
                      <a:satMod val="175%"/>
                      <a:alpha val="40%"/>
                    </a:schemeClr>
                  </a:glow>
                </a:effectLst>
                <a:latin typeface="Lovely May Script"/>
                <a:ea typeface="Lovely May Script"/>
                <a:cs typeface="Lovely May Script"/>
                <a:sym typeface="Lovely May Script"/>
              </a:rPr>
              <a:t>Inoue</a:t>
            </a:r>
            <a:endParaRPr lang="en-US" sz="1892" dirty="0">
              <a:solidFill>
                <a:srgbClr val="FFFFFF"/>
              </a:solidFill>
              <a:effectLst>
                <a:glow rad="228600">
                  <a:schemeClr val="accent2">
                    <a:satMod val="175%"/>
                    <a:alpha val="40%"/>
                  </a:schemeClr>
                </a:glow>
              </a:effectLst>
              <a:latin typeface="Lovely May Script"/>
              <a:ea typeface="Lovely May Script"/>
              <a:cs typeface="Lovely May Script"/>
              <a:sym typeface="Lovely May Script"/>
            </a:endParaRPr>
          </a:p>
        </p:txBody>
      </p:sp>
      <p:sp>
        <p:nvSpPr>
          <p:cNvPr id="26" name="TextBox 26"/>
          <p:cNvSpPr txBox="1"/>
          <p:nvPr/>
        </p:nvSpPr>
        <p:spPr>
          <a:xfrm>
            <a:off x="7206095" y="1187450"/>
            <a:ext cx="2023433" cy="871008"/>
          </a:xfrm>
          <a:prstGeom prst="rect">
            <a:avLst/>
          </a:prstGeom>
        </p:spPr>
        <p:txBody>
          <a:bodyPr lIns="0" tIns="0" rIns="0" bIns="0" rtlCol="0" anchor="t">
            <a:spAutoFit/>
          </a:bodyPr>
          <a:lstStyle/>
          <a:p>
            <a:pPr marL="0" lvl="0" indent="0"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全体を俯瞰し</a:t>
            </a:r>
            <a:endParaRPr lang="en-US" altLang="ja-JP" sz="1800" b="1" dirty="0">
              <a:solidFill>
                <a:srgbClr val="142464"/>
              </a:solidFill>
              <a:latin typeface="Source Han Sans JP Bold"/>
              <a:ea typeface="Source Han Sans JP Bold"/>
              <a:cs typeface="Source Han Sans JP Bold"/>
              <a:sym typeface="Source Han Sans JP Bold"/>
            </a:endParaRPr>
          </a:p>
          <a:p>
            <a:pPr marL="0" lvl="0" indent="0"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船の心臓を</a:t>
            </a:r>
            <a:endParaRPr lang="en-US" altLang="ja-JP" sz="1800" b="1" dirty="0">
              <a:solidFill>
                <a:srgbClr val="142464"/>
              </a:solidFill>
              <a:latin typeface="Source Han Sans JP Bold"/>
              <a:ea typeface="Source Han Sans JP Bold"/>
              <a:cs typeface="Source Han Sans JP Bold"/>
              <a:sym typeface="Source Han Sans JP Bold"/>
            </a:endParaRPr>
          </a:p>
          <a:p>
            <a:pPr marL="0" lvl="0" indent="0"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組み立てる</a:t>
            </a:r>
            <a:endParaRPr lang="en-US" altLang="ja-JP" sz="1800" b="1" dirty="0">
              <a:solidFill>
                <a:srgbClr val="142464"/>
              </a:solidFill>
              <a:latin typeface="Source Han Sans JP Bold"/>
              <a:ea typeface="Source Han Sans JP Bold"/>
              <a:cs typeface="Source Han Sans JP Bold"/>
              <a:sym typeface="Source Han Sans JP Bold"/>
            </a:endParaRPr>
          </a:p>
        </p:txBody>
      </p:sp>
      <p:sp>
        <p:nvSpPr>
          <p:cNvPr id="27" name="TextBox 27"/>
          <p:cNvSpPr txBox="1"/>
          <p:nvPr/>
        </p:nvSpPr>
        <p:spPr>
          <a:xfrm>
            <a:off x="7206095" y="2101850"/>
            <a:ext cx="1758298" cy="757900"/>
          </a:xfrm>
          <a:prstGeom prst="rect">
            <a:avLst/>
          </a:prstGeom>
        </p:spPr>
        <p:txBody>
          <a:bodyPr wrap="square" lIns="0" tIns="0" rIns="0" bIns="0" rtlCol="0" anchor="t">
            <a:spAutoFit/>
          </a:bodyPr>
          <a:lstStyle/>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株式会社ジャパンエンジンコーポレーション</a:t>
            </a:r>
            <a:endParaRPr lang="en-US" altLang="ja-JP"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製造部 </a:t>
            </a:r>
            <a:r>
              <a:rPr lang="ja-JP" altLang="en-US" sz="1099" b="1" u="none" strike="noStrike" dirty="0">
                <a:solidFill>
                  <a:srgbClr val="000000"/>
                </a:solidFill>
                <a:effectLst>
                  <a:innerShdw blurRad="63500" dist="50800" dir="2700000">
                    <a:prstClr val="black">
                      <a:alpha val="50%"/>
                    </a:prstClr>
                  </a:innerShdw>
                </a:effectLst>
                <a:latin typeface="Source Han Sans JP Medium"/>
                <a:ea typeface="Source Han Sans JP Medium"/>
                <a:cs typeface="Source Han Sans JP Medium"/>
                <a:sym typeface="Source Han Sans JP Medium"/>
              </a:rPr>
              <a:t>チーム</a:t>
            </a:r>
            <a:r>
              <a:rPr lang="ja-JP" altLang="en-US" sz="1099" b="1" u="none" strike="noStrike" dirty="0">
                <a:solidFill>
                  <a:srgbClr val="000000"/>
                </a:solidFill>
                <a:latin typeface="Source Han Sans JP Medium"/>
                <a:ea typeface="Source Han Sans JP Medium"/>
                <a:cs typeface="Source Han Sans JP Medium"/>
                <a:sym typeface="Source Han Sans JP Medium"/>
              </a:rPr>
              <a:t>長</a:t>
            </a:r>
            <a:endParaRPr lang="en-US" altLang="ja-JP"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井上　浩二</a:t>
            </a:r>
            <a:endParaRPr lang="en-US" sz="1099" b="1" u="none" strike="noStrike" dirty="0">
              <a:solidFill>
                <a:srgbClr val="000000"/>
              </a:solidFill>
              <a:latin typeface="Source Han Sans JP Medium"/>
              <a:ea typeface="Source Han Sans JP Medium"/>
              <a:cs typeface="Source Han Sans JP Medium"/>
              <a:sym typeface="Source Han Sans JP Medium"/>
            </a:endParaRPr>
          </a:p>
        </p:txBody>
      </p:sp>
      <p:sp>
        <p:nvSpPr>
          <p:cNvPr id="28" name="TextBox 28"/>
          <p:cNvSpPr txBox="1"/>
          <p:nvPr/>
        </p:nvSpPr>
        <p:spPr>
          <a:xfrm>
            <a:off x="7128000" y="3473450"/>
            <a:ext cx="3204000" cy="2485552"/>
          </a:xfrm>
          <a:prstGeom prst="rect">
            <a:avLst/>
          </a:prstGeom>
        </p:spPr>
        <p:txBody>
          <a:bodyPr lIns="0" tIns="0" rIns="0" bIns="0" rtlCol="0" anchor="t">
            <a:spAutoFit/>
          </a:bodyPr>
          <a:lstStyle/>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舶用エンジンの組立業務に</a:t>
            </a:r>
            <a:r>
              <a:rPr lang="en-US" altLang="ja-JP" sz="999" b="1" spc="-49" dirty="0">
                <a:solidFill>
                  <a:srgbClr val="000000"/>
                </a:solidFill>
                <a:latin typeface="セザンヌ Medium"/>
                <a:ea typeface="セザンヌ Medium"/>
                <a:cs typeface="セザンヌ Medium"/>
                <a:sym typeface="セザンヌ Medium"/>
              </a:rPr>
              <a:t>20</a:t>
            </a:r>
            <a:r>
              <a:rPr lang="ja-JP" altLang="en-US" sz="999" b="1" spc="-49" dirty="0">
                <a:solidFill>
                  <a:srgbClr val="000000"/>
                </a:solidFill>
                <a:latin typeface="セザンヌ Medium"/>
                <a:ea typeface="セザンヌ Medium"/>
                <a:cs typeface="セザンヌ Medium"/>
                <a:sym typeface="セザンヌ Medium"/>
              </a:rPr>
              <a:t>年従事し、現在は組立部品の品揃え、組立、艤装作業、工場内での試運転、客先への発送・据付け、海上試運転まで対応するチームを統括する井上浩二さん。</a:t>
            </a: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新機種製造においては、舶用エンジンに取り付けられる部品は変更される場合があり、工法や作業スペースの確保、部品の納期や工程の管理等、全体を俯瞰して遂行する能力が必要です。全方位に目を向けながら現状を把握したうえで設計部門やメーカーと交渉し、安全な工事計画を立案し実行しています。</a:t>
            </a:r>
          </a:p>
          <a:p>
            <a:pPr marL="0" lvl="0" indent="0" algn="just">
              <a:lnSpc>
                <a:spcPts val="1299"/>
              </a:lnSpc>
            </a:pPr>
            <a:r>
              <a:rPr lang="en-US" altLang="ja-JP" sz="999" b="1" spc="-49" dirty="0">
                <a:solidFill>
                  <a:srgbClr val="000000"/>
                </a:solidFill>
                <a:latin typeface="セザンヌ Medium"/>
                <a:ea typeface="セザンヌ Medium"/>
                <a:cs typeface="セザンヌ Medium"/>
                <a:sym typeface="セザンヌ Medium"/>
              </a:rPr>
              <a:t>【</a:t>
            </a:r>
            <a:r>
              <a:rPr lang="ja-JP" altLang="en-US" sz="999" b="1" spc="-49" dirty="0">
                <a:solidFill>
                  <a:srgbClr val="000000"/>
                </a:solidFill>
                <a:latin typeface="セザンヌ Medium"/>
                <a:ea typeface="セザンヌ Medium"/>
                <a:cs typeface="セザンヌ Medium"/>
                <a:sym typeface="セザンヌ Medium"/>
              </a:rPr>
              <a:t>主な業績</a:t>
            </a:r>
            <a:r>
              <a:rPr lang="en-US" altLang="ja-JP" sz="999" b="1" spc="-49" dirty="0">
                <a:solidFill>
                  <a:srgbClr val="000000"/>
                </a:solidFill>
                <a:latin typeface="セザンヌ Medium"/>
                <a:ea typeface="セザンヌ Medium"/>
                <a:cs typeface="セザンヌ Medium"/>
                <a:sym typeface="セザンヌ Medium"/>
              </a:rPr>
              <a:t>】</a:t>
            </a:r>
          </a:p>
          <a:p>
            <a:pPr marL="171450" lvl="0" indent="-17145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舶用エンジン組立時にトラブルが生じた際、安全第一の作業方法（エンジンを分解し、部品交換、再度組立、試運転等）を立案し調整して実施</a:t>
            </a:r>
            <a:endParaRPr lang="en-US" altLang="ja-JP" sz="999" b="1" spc="-49" dirty="0">
              <a:solidFill>
                <a:srgbClr val="000000"/>
              </a:solidFill>
              <a:latin typeface="セザンヌ Medium"/>
              <a:ea typeface="セザンヌ Medium"/>
              <a:cs typeface="セザンヌ Medium"/>
              <a:sym typeface="セザンヌ Medium"/>
            </a:endParaRPr>
          </a:p>
          <a:p>
            <a:pPr marL="171450" lvl="0" indent="-17145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安全第一をモットーに習熟度に合わせて技術指導</a:t>
            </a:r>
            <a:endParaRPr lang="en-US" altLang="ja-JP" sz="999" b="1" spc="-49" dirty="0">
              <a:solidFill>
                <a:srgbClr val="000000"/>
              </a:solidFill>
              <a:latin typeface="セザンヌ Medium"/>
              <a:ea typeface="セザンヌ Medium"/>
              <a:cs typeface="セザンヌ Medium"/>
              <a:sym typeface="セザンヌ Medium"/>
            </a:endParaRPr>
          </a:p>
        </p:txBody>
      </p:sp>
      <p:sp>
        <p:nvSpPr>
          <p:cNvPr id="32" name="TextBox 32"/>
          <p:cNvSpPr txBox="1"/>
          <p:nvPr/>
        </p:nvSpPr>
        <p:spPr>
          <a:xfrm rot="-240000">
            <a:off x="4310708" y="2825009"/>
            <a:ext cx="2489277" cy="333425"/>
          </a:xfrm>
          <a:prstGeom prst="rect">
            <a:avLst/>
          </a:prstGeom>
        </p:spPr>
        <p:txBody>
          <a:bodyPr lIns="0" tIns="0" rIns="0" bIns="0" rtlCol="0" anchor="t">
            <a:spAutoFit/>
          </a:bodyPr>
          <a:lstStyle/>
          <a:p>
            <a:pPr algn="r">
              <a:lnSpc>
                <a:spcPts val="2649"/>
              </a:lnSpc>
              <a:spcBef>
                <a:spcPct val="0%"/>
              </a:spcBef>
            </a:pPr>
            <a:r>
              <a:rPr lang="en-US" altLang="ja-JP" sz="1892" dirty="0">
                <a:solidFill>
                  <a:srgbClr val="FFFFFF"/>
                </a:solidFill>
                <a:effectLst>
                  <a:glow rad="228600">
                    <a:schemeClr val="accent4">
                      <a:satMod val="175%"/>
                      <a:alpha val="40%"/>
                    </a:schemeClr>
                  </a:glow>
                </a:effectLst>
                <a:latin typeface="Lovely May Script"/>
                <a:ea typeface="Lovely May Script"/>
                <a:cs typeface="Lovely May Script"/>
                <a:sym typeface="Lovely May Script"/>
              </a:rPr>
              <a:t>Terumasa</a:t>
            </a:r>
            <a:r>
              <a:rPr lang="ja-JP" altLang="en-US" sz="1892" dirty="0">
                <a:solidFill>
                  <a:srgbClr val="FFFFFF"/>
                </a:solidFill>
                <a:effectLst>
                  <a:glow rad="228600">
                    <a:schemeClr val="accent4">
                      <a:satMod val="175%"/>
                      <a:alpha val="40%"/>
                    </a:schemeClr>
                  </a:glow>
                </a:effectLst>
                <a:latin typeface="Lovely May Script"/>
                <a:ea typeface="Lovely May Script"/>
                <a:cs typeface="Lovely May Script"/>
                <a:sym typeface="Lovely May Script"/>
              </a:rPr>
              <a:t>　</a:t>
            </a:r>
            <a:r>
              <a:rPr lang="en-US" altLang="ja-JP" sz="1892" dirty="0">
                <a:solidFill>
                  <a:srgbClr val="FFFFFF"/>
                </a:solidFill>
                <a:effectLst>
                  <a:glow rad="228600">
                    <a:schemeClr val="accent4">
                      <a:satMod val="175%"/>
                      <a:alpha val="40%"/>
                    </a:schemeClr>
                  </a:glow>
                </a:effectLst>
                <a:latin typeface="Lovely May Script"/>
                <a:ea typeface="Lovely May Script"/>
                <a:cs typeface="Lovely May Script"/>
                <a:sym typeface="Lovely May Script"/>
              </a:rPr>
              <a:t>Hayakawa</a:t>
            </a:r>
            <a:endParaRPr lang="en-US" sz="1892" dirty="0">
              <a:solidFill>
                <a:srgbClr val="FFFFFF"/>
              </a:solidFill>
              <a:effectLst>
                <a:glow rad="228600">
                  <a:schemeClr val="accent4">
                    <a:satMod val="175%"/>
                    <a:alpha val="40%"/>
                  </a:schemeClr>
                </a:glow>
              </a:effectLst>
              <a:latin typeface="Lovely May Script"/>
              <a:ea typeface="Lovely May Script"/>
              <a:cs typeface="Lovely May Script"/>
              <a:sym typeface="Lovely May Script"/>
            </a:endParaRPr>
          </a:p>
        </p:txBody>
      </p:sp>
      <p:sp>
        <p:nvSpPr>
          <p:cNvPr id="33" name="TextBox 33"/>
          <p:cNvSpPr txBox="1"/>
          <p:nvPr/>
        </p:nvSpPr>
        <p:spPr>
          <a:xfrm>
            <a:off x="3822095" y="1263650"/>
            <a:ext cx="2023433" cy="871008"/>
          </a:xfrm>
          <a:prstGeom prst="rect">
            <a:avLst/>
          </a:prstGeom>
        </p:spPr>
        <p:txBody>
          <a:bodyPr lIns="0" tIns="0" rIns="0" bIns="0" rtlCol="0" anchor="t">
            <a:spAutoFit/>
          </a:bodyPr>
          <a:lstStyle/>
          <a:p>
            <a:pPr algn="l">
              <a:lnSpc>
                <a:spcPts val="2340"/>
              </a:lnSpc>
            </a:pPr>
            <a:r>
              <a:rPr lang="ja-JP" altLang="en-US" b="1" dirty="0">
                <a:solidFill>
                  <a:srgbClr val="142464"/>
                </a:solidFill>
                <a:latin typeface="Source Han Sans JP Bold"/>
                <a:ea typeface="Source Han Sans JP Bold"/>
                <a:cs typeface="Source Han Sans JP Bold"/>
                <a:sym typeface="Source Han Sans JP Bold"/>
              </a:rPr>
              <a:t>自ら実践</a:t>
            </a:r>
            <a:endParaRPr lang="en-US" altLang="ja-JP" b="1" dirty="0">
              <a:solidFill>
                <a:srgbClr val="142464"/>
              </a:solidFill>
              <a:latin typeface="Source Han Sans JP Bold"/>
              <a:ea typeface="Source Han Sans JP Bold"/>
              <a:cs typeface="Source Han Sans JP Bold"/>
              <a:sym typeface="Source Han Sans JP Bold"/>
            </a:endParaRPr>
          </a:p>
          <a:p>
            <a:pPr algn="l">
              <a:lnSpc>
                <a:spcPts val="2340"/>
              </a:lnSpc>
            </a:pPr>
            <a:r>
              <a:rPr lang="ja-JP" altLang="en-US" b="1" dirty="0">
                <a:solidFill>
                  <a:srgbClr val="142464"/>
                </a:solidFill>
                <a:latin typeface="Source Han Sans JP Bold"/>
                <a:ea typeface="Source Han Sans JP Bold"/>
                <a:cs typeface="Source Han Sans JP Bold"/>
                <a:sym typeface="Source Han Sans JP Bold"/>
              </a:rPr>
              <a:t>技能を伝承</a:t>
            </a:r>
            <a:endParaRPr lang="en-US" altLang="ja-JP" b="1" dirty="0">
              <a:solidFill>
                <a:srgbClr val="142464"/>
              </a:solidFill>
              <a:latin typeface="Source Han Sans JP Bold"/>
              <a:ea typeface="Source Han Sans JP Bold"/>
              <a:cs typeface="Source Han Sans JP Bold"/>
              <a:sym typeface="Source Han Sans JP Bold"/>
            </a:endParaRPr>
          </a:p>
          <a:p>
            <a:pPr algn="l">
              <a:lnSpc>
                <a:spcPts val="2340"/>
              </a:lnSpc>
            </a:pPr>
            <a:r>
              <a:rPr lang="ja-JP" altLang="en-US" b="1" dirty="0">
                <a:solidFill>
                  <a:srgbClr val="142464"/>
                </a:solidFill>
                <a:latin typeface="Source Han Sans JP Bold"/>
                <a:ea typeface="Source Han Sans JP Bold"/>
                <a:cs typeface="Source Han Sans JP Bold"/>
                <a:sym typeface="Source Han Sans JP Bold"/>
              </a:rPr>
              <a:t>クランク軸の匠</a:t>
            </a:r>
            <a:endParaRPr lang="en-US" b="1" dirty="0">
              <a:solidFill>
                <a:srgbClr val="142464"/>
              </a:solidFill>
              <a:latin typeface="Source Han Sans JP Bold"/>
              <a:ea typeface="Source Han Sans JP Bold"/>
              <a:cs typeface="Source Han Sans JP Bold"/>
              <a:sym typeface="Source Han Sans JP Bold"/>
            </a:endParaRPr>
          </a:p>
        </p:txBody>
      </p:sp>
      <p:sp>
        <p:nvSpPr>
          <p:cNvPr id="34" name="TextBox 34"/>
          <p:cNvSpPr txBox="1"/>
          <p:nvPr/>
        </p:nvSpPr>
        <p:spPr>
          <a:xfrm>
            <a:off x="3822095" y="2221079"/>
            <a:ext cx="1681722" cy="565539"/>
          </a:xfrm>
          <a:prstGeom prst="rect">
            <a:avLst/>
          </a:prstGeom>
        </p:spPr>
        <p:txBody>
          <a:bodyPr lIns="0" tIns="0" rIns="0" bIns="0" rtlCol="0" anchor="t">
            <a:spAutoFit/>
          </a:bodyPr>
          <a:lstStyle/>
          <a:p>
            <a:pPr marL="0" lvl="0" indent="0" algn="l">
              <a:lnSpc>
                <a:spcPts val="1539"/>
              </a:lnSpc>
              <a:spcBef>
                <a:spcPct val="0%"/>
              </a:spcBef>
            </a:pPr>
            <a:r>
              <a:rPr lang="zh-TW" altLang="en-US" sz="1099" b="1" u="none" strike="noStrike" dirty="0">
                <a:solidFill>
                  <a:srgbClr val="000000"/>
                </a:solidFill>
                <a:latin typeface="Source Han Sans JP Medium"/>
                <a:ea typeface="Source Han Sans JP Medium"/>
                <a:cs typeface="Source Han Sans JP Medium"/>
                <a:sym typeface="Source Han Sans JP Medium"/>
              </a:rPr>
              <a:t>株式会社神戸製鋼所</a:t>
            </a:r>
            <a:endParaRPr lang="en-US" altLang="zh-TW"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u="none" strike="noStrike" dirty="0">
                <a:latin typeface="Source Han Sans JP Medium"/>
                <a:ea typeface="Source Han Sans JP Medium"/>
                <a:cs typeface="Source Han Sans JP Medium"/>
                <a:sym typeface="Source Han Sans JP Medium"/>
              </a:rPr>
              <a:t>鋳鍛鋼ユニット</a:t>
            </a:r>
            <a:endParaRPr lang="en-US" altLang="ja-JP" sz="1099" b="1" u="none" strike="noStrike" dirty="0">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zh-TW" altLang="en-US" sz="1099" b="1" u="none" strike="noStrike" dirty="0">
                <a:solidFill>
                  <a:srgbClr val="000000"/>
                </a:solidFill>
                <a:latin typeface="Source Han Sans JP Medium"/>
                <a:ea typeface="Source Han Sans JP Medium"/>
                <a:cs typeface="Source Han Sans JP Medium"/>
                <a:sym typeface="Source Han Sans JP Medium"/>
              </a:rPr>
              <a:t>早川</a:t>
            </a:r>
            <a:r>
              <a:rPr lang="ja-JP" altLang="en-US" sz="1099" b="1" u="none" strike="noStrike" dirty="0">
                <a:solidFill>
                  <a:srgbClr val="000000"/>
                </a:solidFill>
                <a:latin typeface="Source Han Sans JP Medium"/>
                <a:ea typeface="Source Han Sans JP Medium"/>
                <a:cs typeface="Source Han Sans JP Medium"/>
                <a:sym typeface="Source Han Sans JP Medium"/>
              </a:rPr>
              <a:t>　</a:t>
            </a:r>
            <a:r>
              <a:rPr lang="zh-TW" altLang="en-US" sz="1099" b="1" u="none" strike="noStrike" dirty="0">
                <a:solidFill>
                  <a:srgbClr val="000000"/>
                </a:solidFill>
                <a:latin typeface="Source Han Sans JP Medium"/>
                <a:ea typeface="Source Han Sans JP Medium"/>
                <a:cs typeface="Source Han Sans JP Medium"/>
                <a:sym typeface="Source Han Sans JP Medium"/>
              </a:rPr>
              <a:t>輝正　</a:t>
            </a:r>
            <a:endParaRPr lang="en-US" sz="1099" b="1" u="none" strike="noStrike" dirty="0">
              <a:solidFill>
                <a:srgbClr val="000000"/>
              </a:solidFill>
              <a:latin typeface="Source Han Sans JP Medium"/>
              <a:ea typeface="Source Han Sans JP Medium"/>
              <a:cs typeface="Source Han Sans JP Medium"/>
              <a:sym typeface="Source Han Sans JP Medium"/>
            </a:endParaRPr>
          </a:p>
        </p:txBody>
      </p:sp>
      <p:sp>
        <p:nvSpPr>
          <p:cNvPr id="35" name="TextBox 35"/>
          <p:cNvSpPr txBox="1"/>
          <p:nvPr/>
        </p:nvSpPr>
        <p:spPr>
          <a:xfrm>
            <a:off x="3744000" y="3440610"/>
            <a:ext cx="3204000" cy="2485552"/>
          </a:xfrm>
          <a:prstGeom prst="rect">
            <a:avLst/>
          </a:prstGeom>
        </p:spPr>
        <p:txBody>
          <a:bodyPr lIns="0" tIns="0" rIns="0" bIns="0" rtlCol="0" anchor="t">
            <a:spAutoFit/>
          </a:bodyPr>
          <a:lstStyle/>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舶用エンジンの心臓のような役割を担うクランク軸の製造に</a:t>
            </a:r>
            <a:r>
              <a:rPr lang="en-US" altLang="ja-JP" sz="999" b="1" spc="-49" dirty="0">
                <a:solidFill>
                  <a:srgbClr val="000000"/>
                </a:solidFill>
                <a:latin typeface="セザンヌ Medium"/>
                <a:ea typeface="セザンヌ Medium"/>
                <a:cs typeface="セザンヌ Medium"/>
                <a:sym typeface="セザンヌ Medium"/>
              </a:rPr>
              <a:t>16</a:t>
            </a:r>
            <a:r>
              <a:rPr lang="ja-JP" altLang="en-US" sz="999" b="1" spc="-49" dirty="0">
                <a:solidFill>
                  <a:srgbClr val="000000"/>
                </a:solidFill>
                <a:latin typeface="セザンヌ Medium"/>
                <a:ea typeface="セザンヌ Medium"/>
                <a:cs typeface="セザンヌ Medium"/>
                <a:sym typeface="セザンヌ Medium"/>
              </a:rPr>
              <a:t>年携わり、焼嵌め（常温では軸より小さい穴を加熱膨張させることではめ合わせ、堅く結合させる工法）の卓越した技能をもつ早川輝正さん。</a:t>
            </a: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早川さんが担当するクランク軸は最大</a:t>
            </a:r>
            <a:r>
              <a:rPr lang="en-US" altLang="ja-JP" sz="999" b="1" spc="-49" dirty="0">
                <a:solidFill>
                  <a:srgbClr val="000000"/>
                </a:solidFill>
                <a:latin typeface="セザンヌ Medium"/>
                <a:ea typeface="セザンヌ Medium"/>
                <a:cs typeface="セザンヌ Medium"/>
                <a:sym typeface="セザンヌ Medium"/>
              </a:rPr>
              <a:t>300</a:t>
            </a:r>
            <a:r>
              <a:rPr lang="ja-JP" altLang="en-US" sz="999" b="1" spc="-49" dirty="0">
                <a:solidFill>
                  <a:srgbClr val="000000"/>
                </a:solidFill>
                <a:latin typeface="セザンヌ Medium"/>
                <a:ea typeface="セザンヌ Medium"/>
                <a:cs typeface="セザンヌ Medium"/>
                <a:sym typeface="セザンヌ Medium"/>
              </a:rPr>
              <a:t>トンで全長</a:t>
            </a:r>
            <a:r>
              <a:rPr lang="en-US" altLang="ja-JP" sz="999" b="1" spc="-49" dirty="0">
                <a:solidFill>
                  <a:srgbClr val="000000"/>
                </a:solidFill>
                <a:latin typeface="セザンヌ Medium"/>
                <a:ea typeface="セザンヌ Medium"/>
                <a:cs typeface="セザンヌ Medium"/>
                <a:sym typeface="セザンヌ Medium"/>
              </a:rPr>
              <a:t>20m</a:t>
            </a:r>
            <a:r>
              <a:rPr lang="ja-JP" altLang="en-US" sz="999" b="1" spc="-49" dirty="0">
                <a:solidFill>
                  <a:srgbClr val="000000"/>
                </a:solidFill>
                <a:latin typeface="セザンヌ Medium"/>
                <a:ea typeface="セザンヌ Medium"/>
                <a:cs typeface="セザンヌ Medium"/>
                <a:sym typeface="セザンヌ Medium"/>
              </a:rPr>
              <a:t>を超える世界最大級の製品です。プロペラを回すために必要な船の基幹部品であり、出来栄えは燃費性能を大きく左右します。日々、技能継承に励んでいます。</a:t>
            </a:r>
          </a:p>
          <a:p>
            <a:pPr marL="0" lvl="0" indent="0" algn="just">
              <a:lnSpc>
                <a:spcPts val="1299"/>
              </a:lnSpc>
            </a:pPr>
            <a:r>
              <a:rPr lang="en-US" altLang="ja-JP" sz="999" b="1" spc="-49" dirty="0">
                <a:solidFill>
                  <a:srgbClr val="000000"/>
                </a:solidFill>
                <a:latin typeface="セザンヌ Medium"/>
                <a:ea typeface="セザンヌ Medium"/>
                <a:cs typeface="セザンヌ Medium"/>
                <a:sym typeface="セザンヌ Medium"/>
              </a:rPr>
              <a:t>【</a:t>
            </a:r>
            <a:r>
              <a:rPr lang="ja-JP" altLang="en-US" sz="999" b="1" spc="-49" dirty="0">
                <a:solidFill>
                  <a:srgbClr val="000000"/>
                </a:solidFill>
                <a:latin typeface="セザンヌ Medium"/>
                <a:ea typeface="セザンヌ Medium"/>
                <a:cs typeface="セザンヌ Medium"/>
                <a:sym typeface="セザンヌ Medium"/>
              </a:rPr>
              <a:t>主な業績</a:t>
            </a:r>
            <a:r>
              <a:rPr lang="en-US" altLang="ja-JP" sz="999" b="1" spc="-49" dirty="0">
                <a:solidFill>
                  <a:srgbClr val="000000"/>
                </a:solidFill>
                <a:latin typeface="セザンヌ Medium"/>
                <a:ea typeface="セザンヌ Medium"/>
                <a:cs typeface="セザンヌ Medium"/>
                <a:sym typeface="セザンヌ Medium"/>
              </a:rPr>
              <a:t>】</a:t>
            </a:r>
          </a:p>
          <a:p>
            <a:pPr marL="177800" lvl="0" indent="-17780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高度な精度が求められる製品の製造に、高い技能を発揮し、クランク軸を安定して生産</a:t>
            </a:r>
            <a:endParaRPr lang="en-US" altLang="ja-JP" sz="999" b="1" spc="-49" dirty="0">
              <a:solidFill>
                <a:srgbClr val="000000"/>
              </a:solidFill>
              <a:latin typeface="セザンヌ Medium"/>
              <a:ea typeface="セザンヌ Medium"/>
              <a:cs typeface="セザンヌ Medium"/>
              <a:sym typeface="セザンヌ Medium"/>
            </a:endParaRPr>
          </a:p>
          <a:p>
            <a:pPr marL="177800" lvl="0" indent="-17780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まず自らが実践し、その後１回作業をさせて指導することを繰り返し、全ての作業員の習熟度アップに貢献</a:t>
            </a:r>
          </a:p>
          <a:p>
            <a:pPr marL="177800" lvl="0" indent="-177800" algn="just">
              <a:lnSpc>
                <a:spcPts val="1299"/>
              </a:lnSpc>
              <a:buFont typeface="Wingdings" panose="05000000000000000000" pitchFamily="2" charset="2"/>
              <a:buChar char="p"/>
            </a:pP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endParaRPr lang="en-US" altLang="ja-JP" sz="999" b="1" spc="-49" dirty="0">
              <a:solidFill>
                <a:srgbClr val="000000"/>
              </a:solidFill>
              <a:latin typeface="セザンヌ Medium"/>
              <a:ea typeface="セザンヌ Medium"/>
              <a:cs typeface="セザンヌ Medium"/>
              <a:sym typeface="セザンヌ Medium"/>
            </a:endParaRPr>
          </a:p>
        </p:txBody>
      </p:sp>
      <p:sp>
        <p:nvSpPr>
          <p:cNvPr id="40" name="TextBox 40"/>
          <p:cNvSpPr txBox="1"/>
          <p:nvPr/>
        </p:nvSpPr>
        <p:spPr>
          <a:xfrm>
            <a:off x="440754" y="1263650"/>
            <a:ext cx="2023433" cy="871008"/>
          </a:xfrm>
          <a:prstGeom prst="rect">
            <a:avLst/>
          </a:prstGeom>
        </p:spPr>
        <p:txBody>
          <a:bodyPr lIns="0" tIns="0" rIns="0" bIns="0" rtlCol="0" anchor="t">
            <a:spAutoFit/>
          </a:bodyPr>
          <a:lstStyle/>
          <a:p>
            <a:pPr algn="l">
              <a:lnSpc>
                <a:spcPts val="2340"/>
              </a:lnSpc>
            </a:pPr>
            <a:r>
              <a:rPr lang="en-US" altLang="ja-JP" sz="1800" b="1" dirty="0" err="1">
                <a:solidFill>
                  <a:srgbClr val="142464"/>
                </a:solidFill>
                <a:latin typeface="Source Han Sans JP Bold"/>
                <a:ea typeface="Source Han Sans JP Bold"/>
                <a:cs typeface="Source Han Sans JP Bold"/>
                <a:sym typeface="Source Han Sans JP Bold"/>
              </a:rPr>
              <a:t>率先して行動し</a:t>
            </a:r>
            <a:endParaRPr lang="en-US" altLang="ja-JP" sz="1800" b="1" dirty="0">
              <a:solidFill>
                <a:srgbClr val="142464"/>
              </a:solidFill>
              <a:latin typeface="Source Han Sans JP Bold"/>
              <a:ea typeface="Source Han Sans JP Bold"/>
              <a:cs typeface="Source Han Sans JP Bold"/>
              <a:sym typeface="Source Han Sans JP Bold"/>
            </a:endParaRPr>
          </a:p>
          <a:p>
            <a:pPr marL="0" lvl="0" indent="0" algn="l">
              <a:lnSpc>
                <a:spcPts val="2340"/>
              </a:lnSpc>
            </a:pPr>
            <a:r>
              <a:rPr lang="en-US" altLang="ja-JP" sz="1800" b="1" dirty="0" err="1">
                <a:solidFill>
                  <a:srgbClr val="142464"/>
                </a:solidFill>
                <a:latin typeface="Source Han Sans JP Bold"/>
                <a:ea typeface="Source Han Sans JP Bold"/>
                <a:cs typeface="Source Han Sans JP Bold"/>
                <a:sym typeface="Source Han Sans JP Bold"/>
              </a:rPr>
              <a:t>チームを</a:t>
            </a:r>
            <a:endParaRPr lang="en-US" altLang="ja-JP" sz="1800" b="1" dirty="0">
              <a:solidFill>
                <a:srgbClr val="142464"/>
              </a:solidFill>
              <a:latin typeface="Source Han Sans JP Bold"/>
              <a:ea typeface="Source Han Sans JP Bold"/>
              <a:cs typeface="Source Han Sans JP Bold"/>
              <a:sym typeface="Source Han Sans JP Bold"/>
            </a:endParaRPr>
          </a:p>
          <a:p>
            <a:pPr marL="0" lvl="0" indent="0" algn="l">
              <a:lnSpc>
                <a:spcPts val="2340"/>
              </a:lnSpc>
            </a:pPr>
            <a:r>
              <a:rPr lang="en-US" altLang="ja-JP" sz="1800" b="1" dirty="0" err="1">
                <a:solidFill>
                  <a:srgbClr val="142464"/>
                </a:solidFill>
                <a:latin typeface="Source Han Sans JP Bold"/>
                <a:ea typeface="Source Han Sans JP Bold"/>
                <a:cs typeface="Source Han Sans JP Bold"/>
                <a:sym typeface="Source Han Sans JP Bold"/>
              </a:rPr>
              <a:t>鼓舞する</a:t>
            </a:r>
            <a:endParaRPr lang="en-US" altLang="ja-JP" sz="1800" b="1" dirty="0">
              <a:solidFill>
                <a:srgbClr val="142464"/>
              </a:solidFill>
              <a:latin typeface="Source Han Sans JP Bold"/>
              <a:ea typeface="Source Han Sans JP Bold"/>
              <a:cs typeface="Source Han Sans JP Bold"/>
              <a:sym typeface="Source Han Sans JP Bold"/>
            </a:endParaRPr>
          </a:p>
        </p:txBody>
      </p:sp>
      <p:sp>
        <p:nvSpPr>
          <p:cNvPr id="41" name="TextBox 41"/>
          <p:cNvSpPr txBox="1"/>
          <p:nvPr/>
        </p:nvSpPr>
        <p:spPr>
          <a:xfrm>
            <a:off x="464578" y="2221079"/>
            <a:ext cx="1681722" cy="565539"/>
          </a:xfrm>
          <a:prstGeom prst="rect">
            <a:avLst/>
          </a:prstGeom>
        </p:spPr>
        <p:txBody>
          <a:bodyPr lIns="0" tIns="0" rIns="0" bIns="0" rtlCol="0" anchor="t">
            <a:spAutoFit/>
          </a:bodyPr>
          <a:lstStyle/>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三菱重工業株式会社</a:t>
            </a:r>
            <a:endParaRPr lang="en-US" altLang="ja-JP" sz="1099" b="1"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dirty="0">
                <a:solidFill>
                  <a:srgbClr val="000000"/>
                </a:solidFill>
                <a:latin typeface="Source Han Sans JP Medium"/>
                <a:ea typeface="Source Han Sans JP Medium"/>
                <a:cs typeface="Source Han Sans JP Medium"/>
                <a:sym typeface="Source Han Sans JP Medium"/>
              </a:rPr>
              <a:t>神戸造船所 </a:t>
            </a:r>
            <a:r>
              <a:rPr lang="zh-TW" altLang="en-US" sz="1099" b="1" dirty="0">
                <a:solidFill>
                  <a:srgbClr val="000000"/>
                </a:solidFill>
                <a:latin typeface="Source Han Sans JP Medium"/>
                <a:ea typeface="Source Han Sans JP Medium"/>
                <a:cs typeface="Source Han Sans JP Medium"/>
                <a:sym typeface="Source Han Sans JP Medium"/>
              </a:rPr>
              <a:t>作業長</a:t>
            </a:r>
            <a:endParaRPr lang="en-US" altLang="ja-JP" sz="1099" b="1"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住尾   亮</a:t>
            </a:r>
            <a:endParaRPr lang="en-US" sz="1099" b="1" u="none" strike="noStrike" dirty="0">
              <a:solidFill>
                <a:srgbClr val="000000"/>
              </a:solidFill>
              <a:latin typeface="Source Han Sans JP Medium"/>
              <a:ea typeface="Source Han Sans JP Medium"/>
              <a:cs typeface="Source Han Sans JP Medium"/>
              <a:sym typeface="Source Han Sans JP Medium"/>
            </a:endParaRPr>
          </a:p>
        </p:txBody>
      </p:sp>
      <p:grpSp>
        <p:nvGrpSpPr>
          <p:cNvPr id="42" name="Group 42"/>
          <p:cNvGrpSpPr/>
          <p:nvPr/>
        </p:nvGrpSpPr>
        <p:grpSpPr>
          <a:xfrm>
            <a:off x="334128" y="6758816"/>
            <a:ext cx="3204000" cy="662708"/>
            <a:chOff x="0" y="0"/>
            <a:chExt cx="1623941" cy="399819"/>
          </a:xfrm>
          <a:solidFill>
            <a:schemeClr val="accent5">
              <a:lumMod val="20%"/>
              <a:lumOff val="80%"/>
            </a:schemeClr>
          </a:solidFill>
        </p:grpSpPr>
        <p:sp>
          <p:nvSpPr>
            <p:cNvPr id="43" name="Freeform 43"/>
            <p:cNvSpPr/>
            <p:nvPr/>
          </p:nvSpPr>
          <p:spPr>
            <a:xfrm>
              <a:off x="0" y="0"/>
              <a:ext cx="1623941" cy="399819"/>
            </a:xfrm>
            <a:custGeom>
              <a:avLst/>
              <a:gdLst/>
              <a:ahLst/>
              <a:cxnLst/>
              <a:rect l="l" t="t" r="r" b="b"/>
              <a:pathLst>
                <a:path w="1623941" h="399819">
                  <a:moveTo>
                    <a:pt x="0" y="0"/>
                  </a:moveTo>
                  <a:lnTo>
                    <a:pt x="1623941" y="0"/>
                  </a:lnTo>
                  <a:lnTo>
                    <a:pt x="1623941" y="399819"/>
                  </a:lnTo>
                  <a:lnTo>
                    <a:pt x="0" y="399819"/>
                  </a:lnTo>
                  <a:close/>
                </a:path>
              </a:pathLst>
            </a:custGeom>
            <a:grpFill/>
            <a:ln w="9525" cap="sq">
              <a:noFill/>
              <a:prstDash val="solid"/>
              <a:miter/>
            </a:ln>
          </p:spPr>
        </p:sp>
        <p:sp>
          <p:nvSpPr>
            <p:cNvPr id="44" name="TextBox 44"/>
            <p:cNvSpPr txBox="1"/>
            <p:nvPr/>
          </p:nvSpPr>
          <p:spPr>
            <a:xfrm>
              <a:off x="0" y="-76200"/>
              <a:ext cx="1623941" cy="476019"/>
            </a:xfrm>
            <a:prstGeom prst="rect">
              <a:avLst/>
            </a:prstGeom>
            <a:grpFill/>
            <a:ln>
              <a:noFill/>
            </a:ln>
          </p:spPr>
          <p:txBody>
            <a:bodyPr lIns="35919" tIns="35919" rIns="35919" bIns="35919" rtlCol="0" anchor="ctr"/>
            <a:lstStyle/>
            <a:p>
              <a:pPr algn="ctr">
                <a:lnSpc>
                  <a:spcPts val="989"/>
                </a:lnSpc>
              </a:pPr>
              <a:endParaRPr/>
            </a:p>
          </p:txBody>
        </p:sp>
      </p:grpSp>
      <p:sp>
        <p:nvSpPr>
          <p:cNvPr id="51" name="TextBox 51"/>
          <p:cNvSpPr txBox="1"/>
          <p:nvPr/>
        </p:nvSpPr>
        <p:spPr>
          <a:xfrm>
            <a:off x="360000" y="3440610"/>
            <a:ext cx="3204000" cy="2652265"/>
          </a:xfrm>
          <a:prstGeom prst="rect">
            <a:avLst/>
          </a:prstGeom>
        </p:spPr>
        <p:txBody>
          <a:bodyPr lIns="0" tIns="0" rIns="0" bIns="0" rtlCol="0" anchor="t">
            <a:spAutoFit/>
          </a:bodyPr>
          <a:lstStyle/>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特殊船や海洋無人機の電気艤装（船が就航するために必要な装備を取り付ける作業）に</a:t>
            </a:r>
            <a:r>
              <a:rPr lang="en-US" altLang="ja-JP" sz="999" b="1" spc="-49" dirty="0">
                <a:solidFill>
                  <a:srgbClr val="000000"/>
                </a:solidFill>
                <a:latin typeface="セザンヌ Medium"/>
                <a:ea typeface="セザンヌ Medium"/>
                <a:cs typeface="セザンヌ Medium"/>
                <a:sym typeface="セザンヌ Medium"/>
              </a:rPr>
              <a:t>31</a:t>
            </a:r>
            <a:r>
              <a:rPr lang="ja-JP" altLang="en-US" sz="999" b="1" spc="-49" dirty="0">
                <a:solidFill>
                  <a:srgbClr val="000000"/>
                </a:solidFill>
                <a:latin typeface="セザンヌ Medium"/>
                <a:ea typeface="セザンヌ Medium"/>
                <a:cs typeface="セザンヌ Medium"/>
                <a:sym typeface="セザンヌ Medium"/>
              </a:rPr>
              <a:t>年従事し、豊富な知識・技量・経験がある住尾亮さん。</a:t>
            </a: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図面や作業手順書では読み取れない作業のコツは熟練者に尋ねることで学んできました。従来の作業方法に固執せず、常に最善の方法を見出し、技能だけではなくチームで協力することの大切さも伝承しています。</a:t>
            </a: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r>
              <a:rPr lang="en-US" altLang="ja-JP" sz="999" b="1" spc="-49" dirty="0">
                <a:solidFill>
                  <a:srgbClr val="000000"/>
                </a:solidFill>
                <a:latin typeface="セザンヌ Medium"/>
                <a:ea typeface="セザンヌ Medium"/>
                <a:cs typeface="セザンヌ Medium"/>
                <a:sym typeface="セザンヌ Medium"/>
              </a:rPr>
              <a:t>【</a:t>
            </a:r>
            <a:r>
              <a:rPr lang="ja-JP" altLang="en-US" sz="999" b="1" spc="-49" dirty="0">
                <a:solidFill>
                  <a:srgbClr val="000000"/>
                </a:solidFill>
                <a:latin typeface="セザンヌ Medium"/>
                <a:ea typeface="セザンヌ Medium"/>
                <a:cs typeface="セザンヌ Medium"/>
                <a:sym typeface="セザンヌ Medium"/>
              </a:rPr>
              <a:t>主な業績</a:t>
            </a:r>
            <a:r>
              <a:rPr lang="en-US" altLang="ja-JP" sz="999" b="1" spc="-49" dirty="0">
                <a:solidFill>
                  <a:srgbClr val="000000"/>
                </a:solidFill>
                <a:latin typeface="セザンヌ Medium"/>
                <a:ea typeface="セザンヌ Medium"/>
                <a:cs typeface="セザンヌ Medium"/>
                <a:sym typeface="セザンヌ Medium"/>
              </a:rPr>
              <a:t>】</a:t>
            </a:r>
          </a:p>
          <a:p>
            <a:pPr marL="177800" lvl="0" indent="-17780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深海での高水圧への耐性や水密性の重要性を熟知し、特殊な技術と高度な専門知識で特殊船や海洋無人機の構造の安全性を確保</a:t>
            </a:r>
            <a:endParaRPr lang="en-US" altLang="ja-JP" sz="999" b="1" spc="-49" dirty="0">
              <a:solidFill>
                <a:srgbClr val="000000"/>
              </a:solidFill>
              <a:latin typeface="セザンヌ Medium"/>
              <a:ea typeface="セザンヌ Medium"/>
              <a:cs typeface="セザンヌ Medium"/>
              <a:sym typeface="セザンヌ Medium"/>
            </a:endParaRPr>
          </a:p>
          <a:p>
            <a:pPr marL="177800" lvl="0" indent="-17780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特殊な工法で精度の高い油漬電線を製作</a:t>
            </a:r>
            <a:endParaRPr lang="en-US" altLang="ja-JP" sz="999" b="1" spc="-49" dirty="0">
              <a:solidFill>
                <a:srgbClr val="000000"/>
              </a:solidFill>
              <a:latin typeface="セザンヌ Medium"/>
              <a:ea typeface="セザンヌ Medium"/>
              <a:cs typeface="セザンヌ Medium"/>
              <a:sym typeface="セザンヌ Medium"/>
            </a:endParaRPr>
          </a:p>
          <a:p>
            <a:pPr marL="177800" lvl="0" indent="-177800" algn="just">
              <a:lnSpc>
                <a:spcPts val="1299"/>
              </a:lnSpc>
              <a:buFont typeface="Wingdings" panose="05000000000000000000" pitchFamily="2" charset="2"/>
              <a:buChar char="p"/>
            </a:pPr>
            <a:endParaRPr lang="ja-JP" altLang="en-US" sz="999" b="1" spc="-49" dirty="0">
              <a:solidFill>
                <a:srgbClr val="000000"/>
              </a:solidFill>
              <a:latin typeface="セザンヌ Medium"/>
              <a:ea typeface="セザンヌ Medium"/>
              <a:cs typeface="セザンヌ Medium"/>
              <a:sym typeface="セザンヌ Medium"/>
            </a:endParaRPr>
          </a:p>
          <a:p>
            <a:pPr marL="177800" lvl="0" indent="-177800" algn="just">
              <a:lnSpc>
                <a:spcPts val="1299"/>
              </a:lnSpc>
              <a:buFont typeface="Wingdings" panose="05000000000000000000" pitchFamily="2" charset="2"/>
              <a:buChar char="p"/>
            </a:pPr>
            <a:endParaRPr lang="ja-JP" altLang="en-US"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a:t>
            </a:r>
            <a:endParaRPr lang="en-US" sz="999" b="1" spc="-49" dirty="0">
              <a:solidFill>
                <a:srgbClr val="000000"/>
              </a:solidFill>
              <a:latin typeface="セザンヌ Medium"/>
              <a:ea typeface="セザンヌ Medium"/>
              <a:cs typeface="セザンヌ Medium"/>
              <a:sym typeface="セザンヌ Medium"/>
            </a:endParaRPr>
          </a:p>
        </p:txBody>
      </p:sp>
      <p:sp>
        <p:nvSpPr>
          <p:cNvPr id="52" name="TextBox 52"/>
          <p:cNvSpPr txBox="1"/>
          <p:nvPr/>
        </p:nvSpPr>
        <p:spPr>
          <a:xfrm>
            <a:off x="390100" y="6673850"/>
            <a:ext cx="3204000" cy="657681"/>
          </a:xfrm>
          <a:prstGeom prst="rect">
            <a:avLst/>
          </a:prstGeom>
        </p:spPr>
        <p:txBody>
          <a:bodyPr lIns="0" tIns="0" rIns="0" bIns="0" rtlCol="0" anchor="t">
            <a:spAutoFit/>
          </a:bodyPr>
          <a:lstStyle/>
          <a:p>
            <a:pPr marL="0" lvl="0" indent="0" algn="just">
              <a:lnSpc>
                <a:spcPts val="1299"/>
              </a:lnSpc>
            </a:pPr>
            <a:r>
              <a:rPr lang="en-US" sz="999" b="1" spc="-49" dirty="0" err="1">
                <a:solidFill>
                  <a:srgbClr val="C94047"/>
                </a:solidFill>
                <a:latin typeface="セザンヌ Semi-Bold"/>
                <a:ea typeface="セザンヌ Semi-Bold"/>
                <a:cs typeface="セザンヌ Semi-Bold"/>
                <a:sym typeface="セザンヌ Semi-Bold"/>
              </a:rPr>
              <a:t>今後</a:t>
            </a:r>
            <a:r>
              <a:rPr lang="ja-JP" altLang="en-US" sz="999" b="1" spc="-49" dirty="0">
                <a:solidFill>
                  <a:srgbClr val="C94047"/>
                </a:solidFill>
                <a:latin typeface="セザンヌ Semi-Bold"/>
                <a:ea typeface="セザンヌ Semi-Bold"/>
                <a:cs typeface="セザンヌ Semi-Bold"/>
                <a:sym typeface="セザンヌ Semi-Bold"/>
              </a:rPr>
              <a:t>どのような</a:t>
            </a:r>
            <a:r>
              <a:rPr lang="en-US" sz="999" b="1" spc="-49" dirty="0" err="1">
                <a:solidFill>
                  <a:srgbClr val="C94047"/>
                </a:solidFill>
                <a:latin typeface="セザンヌ Semi-Bold"/>
                <a:ea typeface="セザンヌ Semi-Bold"/>
                <a:cs typeface="セザンヌ Semi-Bold"/>
                <a:sym typeface="セザンヌ Semi-Bold"/>
              </a:rPr>
              <a:t>目標</a:t>
            </a:r>
            <a:r>
              <a:rPr lang="ja-JP" altLang="en-US" sz="999" b="1" spc="-49" dirty="0">
                <a:solidFill>
                  <a:srgbClr val="C94047"/>
                </a:solidFill>
                <a:latin typeface="セザンヌ Semi-Bold"/>
                <a:ea typeface="セザンヌ Semi-Bold"/>
                <a:cs typeface="セザンヌ Semi-Bold"/>
                <a:sym typeface="セザンヌ Semi-Bold"/>
              </a:rPr>
              <a:t>をもっていますか？</a:t>
            </a:r>
            <a:endParaRPr lang="en-US" altLang="ja-JP" sz="999" b="1" spc="-49" dirty="0">
              <a:solidFill>
                <a:srgbClr val="C94047"/>
              </a:solidFill>
              <a:latin typeface="セザンヌ Semi-Bold"/>
              <a:ea typeface="セザンヌ Semi-Bold"/>
              <a:cs typeface="セザンヌ Semi-Bold"/>
              <a:sym typeface="セザンヌ Semi-Bold"/>
            </a:endParaRPr>
          </a:p>
          <a:p>
            <a:pPr marL="0" lvl="0" indent="0"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これまでの経験をもとに、業務の改善と効率化を推進し品質</a:t>
            </a:r>
            <a:endParaRPr lang="en-US" altLang="ja-JP" sz="900" spc="-49" dirty="0">
              <a:latin typeface="游ゴシック" panose="020B0400000000000000" pitchFamily="50" charset="-128"/>
              <a:ea typeface="游ゴシック" panose="020B0400000000000000" pitchFamily="50" charset="-128"/>
              <a:cs typeface="セザンヌ Semi-Bold"/>
              <a:sym typeface="セザンヌ Semi-Bold"/>
            </a:endParaRPr>
          </a:p>
          <a:p>
            <a:pPr marL="0" lvl="0" indent="0"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向上に貢献したいです。また、育成に力を入れ知識と技能の</a:t>
            </a:r>
            <a:endParaRPr lang="en-US" altLang="ja-JP" sz="900" spc="-49" dirty="0">
              <a:latin typeface="游ゴシック" panose="020B0400000000000000" pitchFamily="50" charset="-128"/>
              <a:ea typeface="游ゴシック" panose="020B0400000000000000" pitchFamily="50" charset="-128"/>
              <a:cs typeface="セザンヌ Semi-Bold"/>
              <a:sym typeface="セザンヌ Semi-Bold"/>
            </a:endParaRPr>
          </a:p>
          <a:p>
            <a:pPr marL="0" lvl="0" indent="0"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継承を通じて、持続可能なものづくりを目指したいです。</a:t>
            </a:r>
            <a:endParaRPr lang="en-US" sz="900" spc="-49" dirty="0">
              <a:solidFill>
                <a:srgbClr val="C94047"/>
              </a:solidFill>
              <a:latin typeface="游ゴシック" panose="020B0400000000000000" pitchFamily="50" charset="-128"/>
              <a:ea typeface="游ゴシック" panose="020B0400000000000000" pitchFamily="50" charset="-128"/>
              <a:cs typeface="セザンヌ Semi-Bold"/>
              <a:sym typeface="セザンヌ Semi-Bold"/>
            </a:endParaRPr>
          </a:p>
        </p:txBody>
      </p:sp>
      <p:sp>
        <p:nvSpPr>
          <p:cNvPr id="55" name="TextBox 55"/>
          <p:cNvSpPr txBox="1"/>
          <p:nvPr/>
        </p:nvSpPr>
        <p:spPr>
          <a:xfrm>
            <a:off x="997287" y="267577"/>
            <a:ext cx="5810963" cy="220445"/>
          </a:xfrm>
          <a:prstGeom prst="rect">
            <a:avLst/>
          </a:prstGeom>
        </p:spPr>
        <p:txBody>
          <a:bodyPr wrap="square" lIns="0" tIns="0" rIns="0" bIns="0" rtlCol="0" anchor="t">
            <a:spAutoFit/>
          </a:bodyPr>
          <a:lstStyle/>
          <a:p>
            <a:pPr algn="l">
              <a:lnSpc>
                <a:spcPts val="1570"/>
              </a:lnSpc>
              <a:spcBef>
                <a:spcPct val="0%"/>
              </a:spcBef>
            </a:pPr>
            <a:r>
              <a:rPr lang="ja-JP" altLang="en-US" sz="2000" b="1" dirty="0">
                <a:solidFill>
                  <a:srgbClr val="142464"/>
                </a:solidFill>
                <a:latin typeface="Source Han Sans JP Bold"/>
                <a:ea typeface="Source Han Sans JP Bold"/>
                <a:cs typeface="Source Han Sans JP Bold"/>
                <a:sym typeface="Source Han Sans JP Bold"/>
              </a:rPr>
              <a:t>令和７年マリンエキスパート表彰 受賞者</a:t>
            </a:r>
            <a:endParaRPr lang="en-US" sz="2000" b="1" dirty="0">
              <a:solidFill>
                <a:srgbClr val="142464"/>
              </a:solidFill>
              <a:latin typeface="Source Han Sans JP Bold"/>
              <a:ea typeface="Source Han Sans JP Bold"/>
              <a:cs typeface="Source Han Sans JP Bold"/>
              <a:sym typeface="Source Han Sans JP Bold"/>
            </a:endParaRPr>
          </a:p>
        </p:txBody>
      </p:sp>
      <p:sp>
        <p:nvSpPr>
          <p:cNvPr id="56" name="TextBox 56"/>
          <p:cNvSpPr txBox="1"/>
          <p:nvPr/>
        </p:nvSpPr>
        <p:spPr>
          <a:xfrm>
            <a:off x="7298065" y="315124"/>
            <a:ext cx="2544435" cy="186526"/>
          </a:xfrm>
          <a:prstGeom prst="rect">
            <a:avLst/>
          </a:prstGeom>
        </p:spPr>
        <p:txBody>
          <a:bodyPr wrap="square" lIns="0" tIns="0" rIns="0" bIns="0" rtlCol="0" anchor="t">
            <a:spAutoFit/>
          </a:bodyPr>
          <a:lstStyle/>
          <a:p>
            <a:pPr algn="r">
              <a:lnSpc>
                <a:spcPts val="1745"/>
              </a:lnSpc>
              <a:spcBef>
                <a:spcPct val="0%"/>
              </a:spcBef>
            </a:pPr>
            <a:r>
              <a:rPr lang="ja-JP" altLang="en-US" sz="1246" b="1" dirty="0">
                <a:solidFill>
                  <a:srgbClr val="142464"/>
                </a:solidFill>
                <a:latin typeface="BIZ UDPゴシック" panose="020B0400000000000000" pitchFamily="50" charset="-128"/>
                <a:ea typeface="BIZ UDPゴシック" panose="020B0400000000000000" pitchFamily="50" charset="-128"/>
                <a:cs typeface="Now Medium"/>
                <a:sym typeface="Now Medium"/>
              </a:rPr>
              <a:t>国土交通省神戸運輸監理部</a:t>
            </a:r>
            <a:endParaRPr lang="en-US" sz="1246" b="1" dirty="0">
              <a:solidFill>
                <a:srgbClr val="142464"/>
              </a:solidFill>
              <a:latin typeface="BIZ UDPゴシック" panose="020B0400000000000000" pitchFamily="50" charset="-128"/>
              <a:ea typeface="BIZ UDPゴシック" panose="020B0400000000000000" pitchFamily="50" charset="-128"/>
              <a:cs typeface="Now Medium"/>
              <a:sym typeface="Now Medium"/>
            </a:endParaRPr>
          </a:p>
        </p:txBody>
      </p:sp>
      <p:grpSp>
        <p:nvGrpSpPr>
          <p:cNvPr id="62" name="Group 42">
            <a:extLst>
              <a:ext uri="{FF2B5EF4-FFF2-40B4-BE49-F238E27FC236}">
                <a16:creationId xmlns:a16="http://schemas.microsoft.com/office/drawing/2014/main" id="{AB3FFBDD-23A4-594C-9FDB-442B0A0AF55A}"/>
              </a:ext>
            </a:extLst>
          </p:cNvPr>
          <p:cNvGrpSpPr/>
          <p:nvPr/>
        </p:nvGrpSpPr>
        <p:grpSpPr>
          <a:xfrm>
            <a:off x="3744000" y="6758816"/>
            <a:ext cx="3204000" cy="662708"/>
            <a:chOff x="0" y="0"/>
            <a:chExt cx="1623941" cy="399819"/>
          </a:xfrm>
          <a:solidFill>
            <a:schemeClr val="accent5">
              <a:lumMod val="20%"/>
              <a:lumOff val="80%"/>
            </a:schemeClr>
          </a:solidFill>
        </p:grpSpPr>
        <p:sp>
          <p:nvSpPr>
            <p:cNvPr id="63" name="Freeform 43">
              <a:extLst>
                <a:ext uri="{FF2B5EF4-FFF2-40B4-BE49-F238E27FC236}">
                  <a16:creationId xmlns:a16="http://schemas.microsoft.com/office/drawing/2014/main" id="{B2B5044F-EAB9-94AA-225C-A7E7EC5CCFC0}"/>
                </a:ext>
              </a:extLst>
            </p:cNvPr>
            <p:cNvSpPr/>
            <p:nvPr/>
          </p:nvSpPr>
          <p:spPr>
            <a:xfrm>
              <a:off x="0" y="0"/>
              <a:ext cx="1623941" cy="399819"/>
            </a:xfrm>
            <a:custGeom>
              <a:avLst/>
              <a:gdLst/>
              <a:ahLst/>
              <a:cxnLst/>
              <a:rect l="l" t="t" r="r" b="b"/>
              <a:pathLst>
                <a:path w="1623941" h="399819">
                  <a:moveTo>
                    <a:pt x="0" y="0"/>
                  </a:moveTo>
                  <a:lnTo>
                    <a:pt x="1623941" y="0"/>
                  </a:lnTo>
                  <a:lnTo>
                    <a:pt x="1623941" y="399819"/>
                  </a:lnTo>
                  <a:lnTo>
                    <a:pt x="0" y="399819"/>
                  </a:lnTo>
                  <a:close/>
                </a:path>
              </a:pathLst>
            </a:custGeom>
            <a:grpFill/>
            <a:ln w="9525" cap="sq">
              <a:noFill/>
              <a:prstDash val="solid"/>
              <a:miter/>
            </a:ln>
          </p:spPr>
        </p:sp>
        <p:sp>
          <p:nvSpPr>
            <p:cNvPr id="64" name="TextBox 44">
              <a:extLst>
                <a:ext uri="{FF2B5EF4-FFF2-40B4-BE49-F238E27FC236}">
                  <a16:creationId xmlns:a16="http://schemas.microsoft.com/office/drawing/2014/main" id="{31CB4350-659E-F0F3-584D-28DF151941E3}"/>
                </a:ext>
              </a:extLst>
            </p:cNvPr>
            <p:cNvSpPr txBox="1"/>
            <p:nvPr/>
          </p:nvSpPr>
          <p:spPr>
            <a:xfrm>
              <a:off x="0" y="-76200"/>
              <a:ext cx="1623941" cy="476019"/>
            </a:xfrm>
            <a:prstGeom prst="rect">
              <a:avLst/>
            </a:prstGeom>
            <a:grpFill/>
            <a:ln>
              <a:noFill/>
            </a:ln>
          </p:spPr>
          <p:txBody>
            <a:bodyPr lIns="35919" tIns="35919" rIns="35919" bIns="35919" rtlCol="0" anchor="ctr"/>
            <a:lstStyle/>
            <a:p>
              <a:pPr algn="ctr">
                <a:lnSpc>
                  <a:spcPts val="989"/>
                </a:lnSpc>
              </a:pPr>
              <a:endParaRPr/>
            </a:p>
          </p:txBody>
        </p:sp>
      </p:grpSp>
      <p:sp>
        <p:nvSpPr>
          <p:cNvPr id="65" name="TextBox 52">
            <a:extLst>
              <a:ext uri="{FF2B5EF4-FFF2-40B4-BE49-F238E27FC236}">
                <a16:creationId xmlns:a16="http://schemas.microsoft.com/office/drawing/2014/main" id="{D0D2B6C0-423A-BD88-60B9-F403F21ECFC1}"/>
              </a:ext>
            </a:extLst>
          </p:cNvPr>
          <p:cNvSpPr txBox="1"/>
          <p:nvPr/>
        </p:nvSpPr>
        <p:spPr>
          <a:xfrm>
            <a:off x="3819100" y="6680275"/>
            <a:ext cx="3204000" cy="661271"/>
          </a:xfrm>
          <a:prstGeom prst="rect">
            <a:avLst/>
          </a:prstGeom>
        </p:spPr>
        <p:txBody>
          <a:bodyPr lIns="0" tIns="0" rIns="0" bIns="0" rtlCol="0" anchor="t">
            <a:spAutoFit/>
          </a:bodyPr>
          <a:lstStyle/>
          <a:p>
            <a:pPr marL="0" lvl="0" indent="0" algn="just">
              <a:lnSpc>
                <a:spcPts val="1299"/>
              </a:lnSpc>
            </a:pPr>
            <a:r>
              <a:rPr lang="en-US" sz="999" b="1" spc="-49" dirty="0" err="1">
                <a:solidFill>
                  <a:srgbClr val="C94047"/>
                </a:solidFill>
                <a:latin typeface="セザンヌ Semi-Bold"/>
                <a:ea typeface="セザンヌ Semi-Bold"/>
                <a:cs typeface="セザンヌ Semi-Bold"/>
                <a:sym typeface="セザンヌ Semi-Bold"/>
              </a:rPr>
              <a:t>今後どのような目標を</a:t>
            </a:r>
            <a:r>
              <a:rPr lang="ja-JP" altLang="en-US" sz="999" b="1" spc="-49" dirty="0">
                <a:solidFill>
                  <a:srgbClr val="C94047"/>
                </a:solidFill>
                <a:latin typeface="セザンヌ Semi-Bold"/>
                <a:ea typeface="セザンヌ Semi-Bold"/>
                <a:cs typeface="セザンヌ Semi-Bold"/>
                <a:sym typeface="セザンヌ Semi-Bold"/>
              </a:rPr>
              <a:t>も</a:t>
            </a:r>
            <a:r>
              <a:rPr lang="en-US" sz="999" b="1" spc="-49" dirty="0" err="1">
                <a:solidFill>
                  <a:srgbClr val="C94047"/>
                </a:solidFill>
                <a:latin typeface="セザンヌ Semi-Bold"/>
                <a:ea typeface="セザンヌ Semi-Bold"/>
                <a:cs typeface="セザンヌ Semi-Bold"/>
                <a:sym typeface="セザンヌ Semi-Bold"/>
              </a:rPr>
              <a:t>っていますか</a:t>
            </a:r>
            <a:r>
              <a:rPr lang="en-US" sz="999" b="1" spc="-49" dirty="0">
                <a:solidFill>
                  <a:srgbClr val="C94047"/>
                </a:solidFill>
                <a:latin typeface="セザンヌ Semi-Bold"/>
                <a:ea typeface="セザンヌ Semi-Bold"/>
                <a:cs typeface="セザンヌ Semi-Bold"/>
                <a:sym typeface="セザンヌ Semi-Bold"/>
              </a:rPr>
              <a:t>？</a:t>
            </a:r>
          </a:p>
          <a:p>
            <a:pPr marL="0" lvl="0" indent="0"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諸先輩方から受け継いだ技能を後世へ伝えつつ新しい</a:t>
            </a:r>
            <a:endParaRPr lang="en-US" altLang="ja-JP" sz="900" spc="-49" dirty="0">
              <a:latin typeface="游ゴシック" panose="020B0400000000000000" pitchFamily="50" charset="-128"/>
              <a:ea typeface="游ゴシック" panose="020B0400000000000000" pitchFamily="50" charset="-128"/>
              <a:cs typeface="セザンヌ Semi-Bold"/>
              <a:sym typeface="セザンヌ Semi-Bold"/>
            </a:endParaRPr>
          </a:p>
          <a:p>
            <a:pPr marL="0" lvl="0" indent="0"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アイデアには耳を傾け、持っている知識を融合させ、</a:t>
            </a:r>
            <a:endParaRPr lang="en-US" altLang="ja-JP" sz="900" spc="-49" dirty="0">
              <a:latin typeface="游ゴシック" panose="020B0400000000000000" pitchFamily="50" charset="-128"/>
              <a:ea typeface="游ゴシック" panose="020B0400000000000000" pitchFamily="50" charset="-128"/>
              <a:cs typeface="セザンヌ Semi-Bold"/>
              <a:sym typeface="セザンヌ Semi-Bold"/>
            </a:endParaRPr>
          </a:p>
          <a:p>
            <a:pPr marL="0" lvl="0" indent="0"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ものづくり変革を推進していきます。</a:t>
            </a:r>
            <a:endParaRPr lang="en-US" sz="900" spc="-49" dirty="0">
              <a:solidFill>
                <a:srgbClr val="C94047"/>
              </a:solidFill>
              <a:latin typeface="游ゴシック" panose="020B0400000000000000" pitchFamily="50" charset="-128"/>
              <a:ea typeface="游ゴシック" panose="020B0400000000000000" pitchFamily="50" charset="-128"/>
              <a:cs typeface="セザンヌ Semi-Bold"/>
              <a:sym typeface="セザンヌ Semi-Bold"/>
            </a:endParaRPr>
          </a:p>
        </p:txBody>
      </p:sp>
      <p:grpSp>
        <p:nvGrpSpPr>
          <p:cNvPr id="69" name="Group 42">
            <a:extLst>
              <a:ext uri="{FF2B5EF4-FFF2-40B4-BE49-F238E27FC236}">
                <a16:creationId xmlns:a16="http://schemas.microsoft.com/office/drawing/2014/main" id="{BDD2EC00-4C2D-0D5B-25CA-D058A3C69654}"/>
              </a:ext>
            </a:extLst>
          </p:cNvPr>
          <p:cNvGrpSpPr/>
          <p:nvPr/>
        </p:nvGrpSpPr>
        <p:grpSpPr>
          <a:xfrm>
            <a:off x="7128000" y="6758816"/>
            <a:ext cx="3204000" cy="662708"/>
            <a:chOff x="0" y="0"/>
            <a:chExt cx="1623941" cy="399819"/>
          </a:xfrm>
          <a:solidFill>
            <a:schemeClr val="accent5">
              <a:lumMod val="20%"/>
              <a:lumOff val="80%"/>
            </a:schemeClr>
          </a:solidFill>
        </p:grpSpPr>
        <p:sp>
          <p:nvSpPr>
            <p:cNvPr id="70" name="Freeform 43">
              <a:extLst>
                <a:ext uri="{FF2B5EF4-FFF2-40B4-BE49-F238E27FC236}">
                  <a16:creationId xmlns:a16="http://schemas.microsoft.com/office/drawing/2014/main" id="{EB2BC311-03CD-2D63-BC11-DF1423305CE7}"/>
                </a:ext>
              </a:extLst>
            </p:cNvPr>
            <p:cNvSpPr/>
            <p:nvPr/>
          </p:nvSpPr>
          <p:spPr>
            <a:xfrm>
              <a:off x="0" y="0"/>
              <a:ext cx="1623941" cy="399819"/>
            </a:xfrm>
            <a:custGeom>
              <a:avLst/>
              <a:gdLst/>
              <a:ahLst/>
              <a:cxnLst/>
              <a:rect l="l" t="t" r="r" b="b"/>
              <a:pathLst>
                <a:path w="1623941" h="399819">
                  <a:moveTo>
                    <a:pt x="0" y="0"/>
                  </a:moveTo>
                  <a:lnTo>
                    <a:pt x="1623941" y="0"/>
                  </a:lnTo>
                  <a:lnTo>
                    <a:pt x="1623941" y="399819"/>
                  </a:lnTo>
                  <a:lnTo>
                    <a:pt x="0" y="399819"/>
                  </a:lnTo>
                  <a:close/>
                </a:path>
              </a:pathLst>
            </a:custGeom>
            <a:grpFill/>
            <a:ln w="9525" cap="sq">
              <a:noFill/>
              <a:prstDash val="solid"/>
              <a:miter/>
            </a:ln>
          </p:spPr>
        </p:sp>
        <p:sp>
          <p:nvSpPr>
            <p:cNvPr id="71" name="TextBox 44">
              <a:extLst>
                <a:ext uri="{FF2B5EF4-FFF2-40B4-BE49-F238E27FC236}">
                  <a16:creationId xmlns:a16="http://schemas.microsoft.com/office/drawing/2014/main" id="{877F89D7-5F9E-4126-0750-47A91DF70B26}"/>
                </a:ext>
              </a:extLst>
            </p:cNvPr>
            <p:cNvSpPr txBox="1"/>
            <p:nvPr/>
          </p:nvSpPr>
          <p:spPr>
            <a:xfrm>
              <a:off x="0" y="-76200"/>
              <a:ext cx="1623941" cy="476019"/>
            </a:xfrm>
            <a:prstGeom prst="rect">
              <a:avLst/>
            </a:prstGeom>
            <a:grpFill/>
            <a:ln>
              <a:noFill/>
            </a:ln>
          </p:spPr>
          <p:txBody>
            <a:bodyPr lIns="35919" tIns="35919" rIns="35919" bIns="35919" rtlCol="0" anchor="ctr"/>
            <a:lstStyle/>
            <a:p>
              <a:pPr algn="ctr">
                <a:lnSpc>
                  <a:spcPts val="989"/>
                </a:lnSpc>
              </a:pPr>
              <a:endParaRPr/>
            </a:p>
          </p:txBody>
        </p:sp>
      </p:grpSp>
      <p:sp>
        <p:nvSpPr>
          <p:cNvPr id="72" name="TextBox 52">
            <a:extLst>
              <a:ext uri="{FF2B5EF4-FFF2-40B4-BE49-F238E27FC236}">
                <a16:creationId xmlns:a16="http://schemas.microsoft.com/office/drawing/2014/main" id="{6EAECFA3-4605-91D6-A588-285B44D9D1DA}"/>
              </a:ext>
            </a:extLst>
          </p:cNvPr>
          <p:cNvSpPr txBox="1"/>
          <p:nvPr/>
        </p:nvSpPr>
        <p:spPr>
          <a:xfrm>
            <a:off x="7248100" y="6675166"/>
            <a:ext cx="3204000" cy="819263"/>
          </a:xfrm>
          <a:prstGeom prst="rect">
            <a:avLst/>
          </a:prstGeom>
        </p:spPr>
        <p:txBody>
          <a:bodyPr lIns="0" tIns="0" rIns="0" bIns="0" rtlCol="0" anchor="t">
            <a:spAutoFit/>
          </a:bodyPr>
          <a:lstStyle/>
          <a:p>
            <a:pPr marL="0" lvl="0" indent="0" algn="just">
              <a:lnSpc>
                <a:spcPts val="1299"/>
              </a:lnSpc>
            </a:pPr>
            <a:r>
              <a:rPr lang="en-US" sz="999" b="1" spc="-49" dirty="0" err="1">
                <a:solidFill>
                  <a:srgbClr val="C94047"/>
                </a:solidFill>
                <a:latin typeface="セザンヌ Semi-Bold"/>
                <a:ea typeface="セザンヌ Semi-Bold"/>
                <a:cs typeface="セザンヌ Semi-Bold"/>
                <a:sym typeface="セザンヌ Semi-Bold"/>
              </a:rPr>
              <a:t>今後どのような目標を</a:t>
            </a:r>
            <a:r>
              <a:rPr lang="ja-JP" altLang="en-US" sz="999" b="1" spc="-49" dirty="0">
                <a:solidFill>
                  <a:srgbClr val="C94047"/>
                </a:solidFill>
                <a:latin typeface="セザンヌ Semi-Bold"/>
                <a:ea typeface="セザンヌ Semi-Bold"/>
                <a:cs typeface="セザンヌ Semi-Bold"/>
                <a:sym typeface="セザンヌ Semi-Bold"/>
              </a:rPr>
              <a:t>も</a:t>
            </a:r>
            <a:r>
              <a:rPr lang="en-US" sz="999" b="1" spc="-49" dirty="0" err="1">
                <a:solidFill>
                  <a:srgbClr val="C94047"/>
                </a:solidFill>
                <a:latin typeface="セザンヌ Semi-Bold"/>
                <a:ea typeface="セザンヌ Semi-Bold"/>
                <a:cs typeface="セザンヌ Semi-Bold"/>
                <a:sym typeface="セザンヌ Semi-Bold"/>
              </a:rPr>
              <a:t>っていますか</a:t>
            </a:r>
            <a:r>
              <a:rPr lang="en-US" sz="999" b="1" spc="-49" dirty="0">
                <a:solidFill>
                  <a:srgbClr val="C94047"/>
                </a:solidFill>
                <a:latin typeface="セザンヌ Semi-Bold"/>
                <a:ea typeface="セザンヌ Semi-Bold"/>
                <a:cs typeface="セザンヌ Semi-Bold"/>
                <a:sym typeface="セザンヌ Semi-Bold"/>
              </a:rPr>
              <a:t>？</a:t>
            </a:r>
          </a:p>
          <a:p>
            <a:pPr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脱炭素に向けて新しい技術に取り組んでいる中で、</a:t>
            </a:r>
            <a:endParaRPr lang="en-US" altLang="ja-JP" sz="900" spc="-49" dirty="0">
              <a:latin typeface="游ゴシック" panose="020B0400000000000000" pitchFamily="50" charset="-128"/>
              <a:ea typeface="游ゴシック" panose="020B0400000000000000" pitchFamily="50" charset="-128"/>
              <a:cs typeface="セザンヌ Semi-Bold"/>
              <a:sym typeface="セザンヌ Semi-Bold"/>
            </a:endParaRPr>
          </a:p>
          <a:p>
            <a:pPr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私が経験してきたスキルや知識を後継者に伝えて、</a:t>
            </a:r>
            <a:endParaRPr lang="en-US" altLang="ja-JP" sz="900" spc="-49" dirty="0">
              <a:latin typeface="游ゴシック" panose="020B0400000000000000" pitchFamily="50" charset="-128"/>
              <a:ea typeface="游ゴシック" panose="020B0400000000000000" pitchFamily="50" charset="-128"/>
              <a:cs typeface="セザンヌ Semi-Bold"/>
              <a:sym typeface="セザンヌ Semi-Bold"/>
            </a:endParaRPr>
          </a:p>
          <a:p>
            <a:pPr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未来に受け継いでもらうことです。</a:t>
            </a:r>
          </a:p>
          <a:p>
            <a:pPr marL="0" lvl="0" indent="0" algn="just">
              <a:lnSpc>
                <a:spcPts val="1299"/>
              </a:lnSpc>
            </a:pPr>
            <a:endParaRPr lang="en-US" sz="999" b="1" spc="-49" dirty="0">
              <a:solidFill>
                <a:srgbClr val="C94047"/>
              </a:solidFill>
              <a:latin typeface="セザンヌ Semi-Bold"/>
              <a:ea typeface="セザンヌ Semi-Bold"/>
              <a:cs typeface="セザンヌ Semi-Bold"/>
              <a:sym typeface="セザンヌ Semi-Bold"/>
            </a:endParaRPr>
          </a:p>
        </p:txBody>
      </p:sp>
      <p:pic>
        <p:nvPicPr>
          <p:cNvPr id="78" name="図 77">
            <a:extLst>
              <a:ext uri="{FF2B5EF4-FFF2-40B4-BE49-F238E27FC236}">
                <a16:creationId xmlns:a16="http://schemas.microsoft.com/office/drawing/2014/main" id="{AAC5146E-DD4B-BC4F-17CB-65B59599DA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8897" y="2858287"/>
            <a:ext cx="385244" cy="486836"/>
          </a:xfrm>
          <a:prstGeom prst="rect">
            <a:avLst/>
          </a:prstGeom>
        </p:spPr>
      </p:pic>
      <p:pic>
        <p:nvPicPr>
          <p:cNvPr id="80" name="図 79">
            <a:extLst>
              <a:ext uri="{FF2B5EF4-FFF2-40B4-BE49-F238E27FC236}">
                <a16:creationId xmlns:a16="http://schemas.microsoft.com/office/drawing/2014/main" id="{9DC3BD34-68F1-1803-8C31-FACE550E3784}"/>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50%"/>
                    </a14:imgEffect>
                    <a14:imgEffect>
                      <a14:brightnessContrast contrast="20%"/>
                    </a14:imgEffect>
                  </a14:imgLayer>
                </a14:imgProps>
              </a:ext>
              <a:ext uri="{28A0092B-C50C-407E-A947-70E740481C1C}">
                <a14:useLocalDpi xmlns:a14="http://schemas.microsoft.com/office/drawing/2010/main" val="0"/>
              </a:ext>
            </a:extLst>
          </a:blip>
          <a:stretch>
            <a:fillRect/>
          </a:stretch>
        </p:blipFill>
        <p:spPr>
          <a:xfrm>
            <a:off x="391099" y="60962"/>
            <a:ext cx="512511" cy="486472"/>
          </a:xfrm>
          <a:prstGeom prst="rect">
            <a:avLst/>
          </a:prstGeom>
        </p:spPr>
      </p:pic>
      <p:pic>
        <p:nvPicPr>
          <p:cNvPr id="15" name="図 14">
            <a:extLst>
              <a:ext uri="{FF2B5EF4-FFF2-40B4-BE49-F238E27FC236}">
                <a16:creationId xmlns:a16="http://schemas.microsoft.com/office/drawing/2014/main" id="{4F9532A0-A3D7-CCC4-6584-D7C7670195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18700" y="120650"/>
            <a:ext cx="459447" cy="486473"/>
          </a:xfrm>
          <a:prstGeom prst="rect">
            <a:avLst/>
          </a:prstGeom>
        </p:spPr>
      </p:pic>
      <p:sp>
        <p:nvSpPr>
          <p:cNvPr id="16" name="正方形/長方形 15">
            <a:extLst>
              <a:ext uri="{FF2B5EF4-FFF2-40B4-BE49-F238E27FC236}">
                <a16:creationId xmlns:a16="http://schemas.microsoft.com/office/drawing/2014/main" id="{839CC38D-E5AF-2A17-8372-B02166D5D528}"/>
              </a:ext>
            </a:extLst>
          </p:cNvPr>
          <p:cNvSpPr/>
          <p:nvPr/>
        </p:nvSpPr>
        <p:spPr>
          <a:xfrm>
            <a:off x="10332021" y="7081221"/>
            <a:ext cx="394660" cy="461665"/>
          </a:xfrm>
          <a:prstGeom prst="rect">
            <a:avLst/>
          </a:prstGeom>
          <a:noFill/>
        </p:spPr>
        <p:txBody>
          <a:bodyPr wrap="none" lIns="91440" tIns="45720" rIns="91440" bIns="45720">
            <a:spAutoFit/>
          </a:bodyPr>
          <a:lstStyle/>
          <a:p>
            <a:pPr algn="ctr"/>
            <a:r>
              <a:rPr lang="ja-JP" altLang="en-US" sz="2400" b="0" cap="none" spc="0" dirty="0">
                <a:ln w="0"/>
                <a:solidFill>
                  <a:schemeClr val="tx1"/>
                </a:solidFill>
                <a:effectLst>
                  <a:outerShdw blurRad="38100" dist="19050" dir="2700000" algn="tl" rotWithShape="0">
                    <a:schemeClr val="dk1">
                      <a:alpha val="40%"/>
                    </a:schemeClr>
                  </a:outerShdw>
                </a:effectLst>
              </a:rPr>
              <a:t>２</a:t>
            </a:r>
          </a:p>
        </p:txBody>
      </p:sp>
      <p:sp>
        <p:nvSpPr>
          <p:cNvPr id="17" name="TextBox 32">
            <a:extLst>
              <a:ext uri="{FF2B5EF4-FFF2-40B4-BE49-F238E27FC236}">
                <a16:creationId xmlns:a16="http://schemas.microsoft.com/office/drawing/2014/main" id="{877E2874-42B6-29DB-2264-8FCE5A003FBA}"/>
              </a:ext>
            </a:extLst>
          </p:cNvPr>
          <p:cNvSpPr txBox="1"/>
          <p:nvPr/>
        </p:nvSpPr>
        <p:spPr>
          <a:xfrm rot="-240000">
            <a:off x="112324" y="2946961"/>
            <a:ext cx="2489277" cy="333425"/>
          </a:xfrm>
          <a:prstGeom prst="rect">
            <a:avLst/>
          </a:prstGeom>
        </p:spPr>
        <p:txBody>
          <a:bodyPr lIns="0" tIns="0" rIns="0" bIns="0" rtlCol="0" anchor="t">
            <a:spAutoFit/>
          </a:bodyPr>
          <a:lstStyle/>
          <a:p>
            <a:pPr algn="r">
              <a:lnSpc>
                <a:spcPts val="2649"/>
              </a:lnSpc>
              <a:spcBef>
                <a:spcPct val="0%"/>
              </a:spcBef>
            </a:pPr>
            <a:r>
              <a:rPr lang="en-US" altLang="ja-JP" sz="1892" dirty="0">
                <a:solidFill>
                  <a:srgbClr val="FFFFFF"/>
                </a:solidFill>
                <a:effectLst>
                  <a:glow rad="228600">
                    <a:schemeClr val="accent2">
                      <a:satMod val="175%"/>
                      <a:alpha val="40%"/>
                    </a:schemeClr>
                  </a:glow>
                </a:effectLst>
                <a:latin typeface="Lovely May Script"/>
                <a:ea typeface="Lovely May Script"/>
                <a:cs typeface="Lovely May Script"/>
                <a:sym typeface="Lovely May Script"/>
              </a:rPr>
              <a:t>Ryo</a:t>
            </a:r>
            <a:r>
              <a:rPr lang="ja-JP" altLang="en-US" sz="1892" dirty="0">
                <a:solidFill>
                  <a:srgbClr val="FFFFFF"/>
                </a:solidFill>
                <a:effectLst>
                  <a:glow rad="228600">
                    <a:schemeClr val="accent2">
                      <a:satMod val="175%"/>
                      <a:alpha val="40%"/>
                    </a:schemeClr>
                  </a:glow>
                </a:effectLst>
                <a:latin typeface="Lovely May Script"/>
                <a:ea typeface="Lovely May Script"/>
                <a:cs typeface="Lovely May Script"/>
                <a:sym typeface="Lovely May Script"/>
              </a:rPr>
              <a:t>　</a:t>
            </a:r>
            <a:r>
              <a:rPr lang="en-US" altLang="ja-JP" sz="1892" dirty="0" err="1">
                <a:solidFill>
                  <a:srgbClr val="FFFFFF"/>
                </a:solidFill>
                <a:effectLst>
                  <a:glow rad="228600">
                    <a:schemeClr val="accent2">
                      <a:satMod val="175%"/>
                      <a:alpha val="40%"/>
                    </a:schemeClr>
                  </a:glow>
                </a:effectLst>
                <a:latin typeface="Lovely May Script"/>
                <a:ea typeface="Lovely May Script"/>
                <a:cs typeface="Lovely May Script"/>
                <a:sym typeface="Lovely May Script"/>
              </a:rPr>
              <a:t>Sumio</a:t>
            </a:r>
            <a:endParaRPr lang="en-US" sz="1892" dirty="0">
              <a:solidFill>
                <a:srgbClr val="FFFFFF"/>
              </a:solidFill>
              <a:effectLst>
                <a:glow rad="228600">
                  <a:schemeClr val="accent2">
                    <a:satMod val="175%"/>
                    <a:alpha val="40%"/>
                  </a:schemeClr>
                </a:glow>
              </a:effectLst>
              <a:latin typeface="Lovely May Script"/>
              <a:ea typeface="Lovely May Script"/>
              <a:cs typeface="Lovely May Script"/>
              <a:sym typeface="Lovely May Script"/>
            </a:endParaRPr>
          </a:p>
        </p:txBody>
      </p:sp>
      <p:pic>
        <p:nvPicPr>
          <p:cNvPr id="22" name="図 21">
            <a:extLst>
              <a:ext uri="{FF2B5EF4-FFF2-40B4-BE49-F238E27FC236}">
                <a16:creationId xmlns:a16="http://schemas.microsoft.com/office/drawing/2014/main" id="{5F090049-57ED-D274-2A9C-040ED5A526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3256" y="2874716"/>
            <a:ext cx="385244" cy="486836"/>
          </a:xfrm>
          <a:prstGeom prst="rect">
            <a:avLst/>
          </a:prstGeom>
        </p:spPr>
      </p:pic>
      <p:pic>
        <p:nvPicPr>
          <p:cNvPr id="49" name="図 48">
            <a:extLst>
              <a:ext uri="{FF2B5EF4-FFF2-40B4-BE49-F238E27FC236}">
                <a16:creationId xmlns:a16="http://schemas.microsoft.com/office/drawing/2014/main" id="{BDFCF03C-4FAA-EA85-D51E-459D6EF75D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6546" y="2874716"/>
            <a:ext cx="385244" cy="486836"/>
          </a:xfrm>
          <a:prstGeom prst="rect">
            <a:avLst/>
          </a:prstGeom>
        </p:spPr>
      </p:pic>
      <p:pic>
        <p:nvPicPr>
          <p:cNvPr id="18" name="図 17">
            <a:extLst>
              <a:ext uri="{FF2B5EF4-FFF2-40B4-BE49-F238E27FC236}">
                <a16:creationId xmlns:a16="http://schemas.microsoft.com/office/drawing/2014/main" id="{361D9437-8B4E-422A-9F72-0B112E43835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20%" contrast="40%"/>
                    </a14:imgEffect>
                  </a14:imgLayer>
                </a14:imgProps>
              </a:ext>
            </a:extLst>
          </a:blip>
          <a:srcRect r="3.293%" b="12.216%"/>
          <a:stretch/>
        </p:blipFill>
        <p:spPr>
          <a:xfrm>
            <a:off x="391099" y="5471228"/>
            <a:ext cx="1544699" cy="1055003"/>
          </a:xfrm>
          <a:prstGeom prst="rect">
            <a:avLst/>
          </a:prstGeom>
          <a:ln>
            <a:noFill/>
          </a:ln>
          <a:effectLst>
            <a:outerShdw blurRad="50800" dist="38100" dir="5400000" algn="t" rotWithShape="0">
              <a:prstClr val="black">
                <a:alpha val="40%"/>
              </a:prstClr>
            </a:outerShdw>
          </a:effectLst>
        </p:spPr>
      </p:pic>
      <p:pic>
        <p:nvPicPr>
          <p:cNvPr id="12" name="図 11">
            <a:extLst>
              <a:ext uri="{FF2B5EF4-FFF2-40B4-BE49-F238E27FC236}">
                <a16:creationId xmlns:a16="http://schemas.microsoft.com/office/drawing/2014/main" id="{CFF1F1F5-03F0-39F0-4C60-04C31A595E1D}"/>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0%" contrast="20%"/>
                    </a14:imgEffect>
                  </a14:imgLayer>
                </a14:imgProps>
              </a:ext>
              <a:ext uri="{28A0092B-C50C-407E-A947-70E740481C1C}">
                <a14:useLocalDpi xmlns:a14="http://schemas.microsoft.com/office/drawing/2010/main" val="0"/>
              </a:ext>
            </a:extLst>
          </a:blip>
          <a:srcRect/>
          <a:stretch>
            <a:fillRect/>
          </a:stretch>
        </p:blipFill>
        <p:spPr bwMode="auto">
          <a:xfrm>
            <a:off x="3731853" y="5640179"/>
            <a:ext cx="965361" cy="946179"/>
          </a:xfrm>
          <a:prstGeom prst="rect">
            <a:avLst/>
          </a:prstGeom>
          <a:ln>
            <a:noFill/>
          </a:ln>
          <a:effectLst>
            <a:outerShdw blurRad="50800" dist="38100" dir="5400000" algn="t" rotWithShape="0">
              <a:prstClr val="black">
                <a:alpha val="40%"/>
              </a:prstClr>
            </a:outerShdw>
          </a:effectLst>
        </p:spPr>
      </p:pic>
      <p:pic>
        <p:nvPicPr>
          <p:cNvPr id="29" name="図 28">
            <a:extLst>
              <a:ext uri="{FF2B5EF4-FFF2-40B4-BE49-F238E27FC236}">
                <a16:creationId xmlns:a16="http://schemas.microsoft.com/office/drawing/2014/main" id="{BC565372-615A-7D7F-3349-9F6DCC910B76}"/>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20%" contrast="40%"/>
                    </a14:imgEffect>
                  </a14:imgLayer>
                </a14:imgProps>
              </a:ext>
              <a:ext uri="{28A0092B-C50C-407E-A947-70E740481C1C}">
                <a14:useLocalDpi xmlns:a14="http://schemas.microsoft.com/office/drawing/2010/main" val="0"/>
              </a:ext>
            </a:extLst>
          </a:blip>
          <a:srcRect/>
          <a:stretch>
            <a:fillRect/>
          </a:stretch>
        </p:blipFill>
        <p:spPr bwMode="auto">
          <a:xfrm>
            <a:off x="4889500" y="5633975"/>
            <a:ext cx="918560" cy="946179"/>
          </a:xfrm>
          <a:prstGeom prst="rect">
            <a:avLst/>
          </a:prstGeom>
          <a:ln>
            <a:noFill/>
          </a:ln>
          <a:effectLst>
            <a:outerShdw blurRad="50800" dist="38100" dir="5400000" algn="t" rotWithShape="0">
              <a:prstClr val="black">
                <a:alpha val="40%"/>
              </a:prstClr>
            </a:outerShdw>
          </a:effectLst>
        </p:spPr>
      </p:pic>
      <p:pic>
        <p:nvPicPr>
          <p:cNvPr id="37" name="図 36">
            <a:extLst>
              <a:ext uri="{FF2B5EF4-FFF2-40B4-BE49-F238E27FC236}">
                <a16:creationId xmlns:a16="http://schemas.microsoft.com/office/drawing/2014/main" id="{CBC8BBC5-A5BA-4DEF-4319-2A5BAD979AA3}"/>
              </a:ext>
            </a:extLst>
          </p:cNvPr>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20%" contrast="40%"/>
                    </a14:imgEffect>
                  </a14:imgLayer>
                </a14:imgProps>
              </a:ext>
              <a:ext uri="{28A0092B-C50C-407E-A947-70E740481C1C}">
                <a14:useLocalDpi xmlns:a14="http://schemas.microsoft.com/office/drawing/2010/main" val="0"/>
              </a:ext>
            </a:extLst>
          </a:blip>
          <a:srcRect/>
          <a:stretch>
            <a:fillRect/>
          </a:stretch>
        </p:blipFill>
        <p:spPr bwMode="auto">
          <a:xfrm>
            <a:off x="5956300" y="5638206"/>
            <a:ext cx="918560" cy="959444"/>
          </a:xfrm>
          <a:prstGeom prst="rect">
            <a:avLst/>
          </a:prstGeom>
          <a:ln>
            <a:noFill/>
          </a:ln>
          <a:effectLst>
            <a:outerShdw blurRad="50800" dist="38100" dir="5400000" algn="t" rotWithShape="0">
              <a:prstClr val="black">
                <a:alpha val="40%"/>
              </a:prstClr>
            </a:outerShdw>
          </a:effectLst>
        </p:spPr>
      </p:pic>
      <p:pic>
        <p:nvPicPr>
          <p:cNvPr id="39" name="図 38">
            <a:extLst>
              <a:ext uri="{FF2B5EF4-FFF2-40B4-BE49-F238E27FC236}">
                <a16:creationId xmlns:a16="http://schemas.microsoft.com/office/drawing/2014/main" id="{58D3E18A-0438-5930-FAC4-4C574A83AD2C}"/>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contrast="20%"/>
                    </a14:imgEffect>
                  </a14:imgLayer>
                </a14:imgProps>
              </a:ext>
            </a:extLst>
          </a:blip>
          <a:stretch>
            <a:fillRect/>
          </a:stretch>
        </p:blipFill>
        <p:spPr>
          <a:xfrm>
            <a:off x="8388589" y="5944234"/>
            <a:ext cx="718749" cy="623480"/>
          </a:xfrm>
          <a:prstGeom prst="rect">
            <a:avLst/>
          </a:prstGeom>
          <a:ln>
            <a:noFill/>
          </a:ln>
          <a:effectLst>
            <a:outerShdw blurRad="50800" dist="38100" dir="5400000" algn="t" rotWithShape="0">
              <a:prstClr val="black">
                <a:alpha val="40%"/>
              </a:prstClr>
            </a:outerShdw>
          </a:effectLst>
        </p:spPr>
      </p:pic>
      <p:pic>
        <p:nvPicPr>
          <p:cNvPr id="46" name="図 45">
            <a:extLst>
              <a:ext uri="{FF2B5EF4-FFF2-40B4-BE49-F238E27FC236}">
                <a16:creationId xmlns:a16="http://schemas.microsoft.com/office/drawing/2014/main" id="{1CB0282D-D74A-6168-6B2D-64FFE7134ADF}"/>
              </a:ext>
            </a:extLst>
          </p:cNvPr>
          <p:cNvPicPr>
            <a:picLocks noChangeAspect="1"/>
          </p:cNvPicPr>
          <p:nvPr/>
        </p:nvPicPr>
        <p:blipFill>
          <a:blip r:embed="rId22">
            <a:extLst>
              <a:ext uri="{BEBA8EAE-BF5A-486C-A8C5-ECC9F3942E4B}">
                <a14:imgProps xmlns:a14="http://schemas.microsoft.com/office/drawing/2010/main">
                  <a14:imgLayer r:embed="rId23">
                    <a14:imgEffect>
                      <a14:brightnessContrast contrast="20%"/>
                    </a14:imgEffect>
                  </a14:imgLayer>
                </a14:imgProps>
              </a:ext>
            </a:extLst>
          </a:blip>
          <a:stretch>
            <a:fillRect/>
          </a:stretch>
        </p:blipFill>
        <p:spPr>
          <a:xfrm>
            <a:off x="7398920" y="5951878"/>
            <a:ext cx="718749" cy="645772"/>
          </a:xfrm>
          <a:prstGeom prst="rect">
            <a:avLst/>
          </a:prstGeom>
          <a:ln>
            <a:noFill/>
          </a:ln>
          <a:effectLst>
            <a:outerShdw blurRad="50800" dist="38100" dir="5400000" algn="t" rotWithShape="0">
              <a:prstClr val="black">
                <a:alpha val="40%"/>
              </a:prstClr>
            </a:outerShdw>
          </a:effectLst>
        </p:spPr>
      </p:pic>
      <p:pic>
        <p:nvPicPr>
          <p:cNvPr id="13" name="図 12">
            <a:extLst>
              <a:ext uri="{FF2B5EF4-FFF2-40B4-BE49-F238E27FC236}">
                <a16:creationId xmlns:a16="http://schemas.microsoft.com/office/drawing/2014/main" id="{56D4A9CE-8570-BED0-201C-1B4A0F79C078}"/>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14.617%" b="10.293%"/>
          <a:stretch/>
        </p:blipFill>
        <p:spPr>
          <a:xfrm>
            <a:off x="9335055" y="5959002"/>
            <a:ext cx="848928" cy="602487"/>
          </a:xfrm>
          <a:prstGeom prst="rect">
            <a:avLst/>
          </a:prstGeom>
          <a:effectLst>
            <a:outerShdw blurRad="50800" dist="38100" dir="5400000" algn="t" rotWithShape="0">
              <a:prstClr val="black">
                <a:alpha val="40%"/>
              </a:prstClr>
            </a:outerShdw>
          </a:effectLst>
        </p:spPr>
      </p:pic>
      <p:pic>
        <p:nvPicPr>
          <p:cNvPr id="14" name="図 13">
            <a:extLst>
              <a:ext uri="{FF2B5EF4-FFF2-40B4-BE49-F238E27FC236}">
                <a16:creationId xmlns:a16="http://schemas.microsoft.com/office/drawing/2014/main" id="{2F74271B-F77C-BC77-649E-C25697BDCE5A}"/>
              </a:ext>
            </a:extLst>
          </p:cNvPr>
          <p:cNvPicPr>
            <a:picLocks noChangeAspect="1"/>
          </p:cNvPicPr>
          <p:nvPr/>
        </p:nvPicPr>
        <p:blipFill>
          <a:blip r:embed="rId25"/>
          <a:stretch>
            <a:fillRect/>
          </a:stretch>
        </p:blipFill>
        <p:spPr>
          <a:xfrm>
            <a:off x="2015834" y="5456511"/>
            <a:ext cx="1579266" cy="1069720"/>
          </a:xfrm>
          <a:prstGeom prst="rect">
            <a:avLst/>
          </a:prstGeom>
          <a:ln>
            <a:noFill/>
          </a:ln>
          <a:effectLst>
            <a:outerShdw blurRad="50800" dist="38100" dir="5400000" algn="t" rotWithShape="0">
              <a:prstClr val="black">
                <a:alpha val="40%"/>
              </a:prstClr>
            </a:outerShdw>
          </a:effectLst>
        </p:spPr>
      </p:pic>
    </p:spTree>
    <p:extLst>
      <p:ext uri="{BB962C8B-B14F-4D97-AF65-F5344CB8AC3E}">
        <p14:creationId xmlns:p14="http://schemas.microsoft.com/office/powerpoint/2010/main" val="4070344134"/>
      </p:ext>
    </p:extLst>
  </p:cSld>
  <p:clrMapOvr>
    <a:masterClrMapping/>
  </p:clrMapOvr>
</p:sld>
</file>

<file path=ppt/slides/slide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0" name="図 49" descr="病室にいる男性&#10;&#10;AI によって生成されたコンテンツは間違っている可能性があります。">
            <a:extLst>
              <a:ext uri="{FF2B5EF4-FFF2-40B4-BE49-F238E27FC236}">
                <a16:creationId xmlns:a16="http://schemas.microsoft.com/office/drawing/2014/main" id="{1CA75A88-D537-1485-3CA9-41D197BB376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87%" b="99.35%" l="18.79%" r="90.497%">
                        <a14:foregroundMark x1="23.62%" y1="50.688%" x2="24.067%" y2="50.102%"/>
                        <a14:foregroundMark x1="21.381%" y1="53.614%" x2="22.037%" y2="52.756%"/>
                        <a14:foregroundMark x1="18.359%" y1="57.561%" x2="19.351%" y2="56.264%"/>
                        <a14:foregroundMark x1="29.538%" y1="45.788%" x2="37.149%" y2="41.463%"/>
                        <a14:foregroundMark x1="37.149%" y1="41.463%" x2="36.717%" y2="24.39%"/>
                        <a14:foregroundMark x1="36.717%" y1="24.39%" x2="47.083%" y2="14.309%"/>
                        <a14:foregroundMark x1="47.083%" y1="14.309%" x2="55.805%" y2="14.063%"/>
                        <a14:foregroundMark x1="87.43%" y1="53.579%" x2="94.384%" y2="66.667%"/>
                        <a14:foregroundMark x1="86.953%" y1="52.681%" x2="87.16%" y2="53.071%"/>
                        <a14:foregroundMark x1="94.384%" y1="66.667%" x2="90.281%" y2="98.374%"/>
                        <a14:foregroundMark x1="90.281%" y1="98.374%" x2="90.497%" y2="99.512%"/>
                        <a14:foregroundMark x1="42.333%" y1="19.512%" x2="53.996%" y2="11.87%"/>
                        <a14:foregroundMark x1="53.996%" y1="11.87%" x2="55.053%" y2="12.395%"/>
                        <a14:foregroundMark x1="56.156%" y1="13.008%" x2="64.849%" y2="21.155%"/>
                        <a14:foregroundMark x1="67.784%" y1="31.579%" x2="67.818%" y2="31.861%"/>
                        <a14:foregroundMark x1="73.48%" y1="42.039%" x2="73.708%" y2="42.39%"/>
                        <a14:foregroundMark x1="64.869%" y1="21.848%" x2="61.339%" y2="15.772%"/>
                        <a14:foregroundMark x1="61.339%" y1="15.772%" x2="54.428%" y2="15.285%"/>
                        <a14:foregroundMark x1="55.508%" y1="12.358%" x2="64.824%" y2="20.395%"/>
                        <a14:foregroundMark x1="64.869%" y1="21.961%" x2="62.419%" y2="23.577%"/>
                        <a14:foregroundMark x1="64.751%" y1="18.013%" x2="54.428%" y2="13.333%"/>
                        <a14:foregroundMark x1="21.814%" y1="55.446%" x2="19.438%" y2="68.293%"/>
                        <a14:foregroundMark x1="19.438%" y1="68.293%" x2="36.717%" y2="67.642%"/>
                        <a14:foregroundMark x1="36.717%" y1="67.642%" x2="39.525%" y2="52.033%"/>
                        <a14:foregroundMark x1="26.01%" y1="51.25%" x2="25.484%" y2="51.22%"/>
                        <a14:foregroundMark x1="39.525%" y1="52.033%" x2="28.261%" y2="51.379%"/>
                        <a14:foregroundMark x1="25.484%" y1="51.22%" x2="22.03%" y2="61.626%"/>
                        <a14:foregroundMark x1="22.03%" y1="61.626%" x2="20.086%" y2="62.114%"/>
                        <a14:foregroundMark x1="53.78%" y1="13.333%" x2="66.49%" y2="16.567%"/>
                        <a14:foregroundMark x1="63.215%" y1="32.033%" x2="56.586%" y2="26.016%"/>
                        <a14:foregroundMark x1="64.487%" y1="33.188%" x2="63.215%" y2="32.033%"/>
                        <a14:foregroundMark x1="56.586%" y1="26.016%" x2="52.916%" y2="14.796%"/>
                        <a14:foregroundMark x1="52.916%" y1="14.796%" x2="52.916%" y2="14.796%"/>
                        <a14:foregroundMark x1="63.067%" y1="17.073%" x2="71.058%" y2="29.431%"/>
                        <a14:foregroundMark x1="71.058%" y1="29.431%" x2="67.603%" y2="40.65%"/>
                        <a14:foregroundMark x1="67.603%" y1="40.65%" x2="80.562%" y2="47.642%"/>
                        <a14:foregroundMark x1="80.562%" y1="47.642%" x2="65.011%" y2="47.154%"/>
                        <a14:foregroundMark x1="65.011%" y1="47.154%" x2="58.315%" y2="25.528%"/>
                        <a14:foregroundMark x1="58.315%" y1="25.528%" x2="64.795%" y2="19.837%"/>
                        <a14:foregroundMark x1="18.79%" y1="62.439%" x2="23.541%" y2="49.106%"/>
                        <a14:foregroundMark x1="23.541%" y1="49.106%" x2="36.285%" y2="40.325%"/>
                        <a14:foregroundMark x1="36.285%" y1="40.325%" x2="34.125%" y2="22.927%"/>
                        <a14:foregroundMark x1="34.125%" y1="22.927%" x2="48.164%" y2="15.447%"/>
                        <a14:foregroundMark x1="48.164%" y1="15.447%" x2="46.868%" y2="23.089%"/>
                        <a14:foregroundMark x1="23.326%" y1="52.195%" x2="24.406%" y2="52.846%"/>
                        <a14:foregroundMark x1="23.974%" y1="48.943%" x2="21.166%" y2="63.902%"/>
                        <a14:backgroundMark x1="57.449%" y1="10.732%" x2="57.968%" y2="11.027%"/>
                        <a14:backgroundMark x1="82.952%" y1="45.934%" x2="83.151%" y2="46.016%"/>
                        <a14:backgroundMark x1="83.151%" y1="46.016%" x2="86.169%" y2="46.179%"/>
                        <a14:backgroundMark x1="74.093%" y1="39.194%" x2="74.731%" y2="40.32%"/>
                        <a14:backgroundMark x1="81.779%" y1="46.773%" x2="88.121%" y2="52.033%"/>
                        <a14:backgroundMark x1="88.121%" y1="52.033%" x2="95.032%" y2="21.301%"/>
                        <a14:backgroundMark x1="95.032%" y1="21.301%" x2="85.097%" y2="11.219%"/>
                        <a14:backgroundMark x1="85.097%" y1="11.219%" x2="70.107%" y2="16.306%"/>
                        <a14:backgroundMark x1="69.669%" y1="16.716%" x2="69.512%" y2="17.214%"/>
                        <a14:backgroundMark x1="71.476%" y1="29.287%" x2="71.482%" y2="29.504%"/>
                        <a14:backgroundMark x1="71.058%" y1="15.772%" x2="71.245%" y2="21.826%"/>
                        <a14:backgroundMark x1="71.75%" y1="22.607%" x2="71.922%" y2="17.886%"/>
                        <a14:backgroundMark x1="71.499%" y1="29.507%" x2="71.507%" y2="29.278%"/>
                        <a14:backgroundMark x1="71.922%" y1="17.886%" x2="70.624%" y2="17.073%"/>
                        <a14:backgroundMark x1="77.97%" y1="20%" x2="76.669%" y2="21.787%"/>
                        <a14:backgroundMark x1="75.594%" y1="26.504%" x2="75.594%" y2="26.504%"/>
                        <a14:backgroundMark x1="77.106%" y1="22.764%" x2="74.73%" y2="22.439%"/>
                        <a14:backgroundMark x1="76.242%" y1="29.756%" x2="75.377%" y2="25.203%"/>
                        <a14:backgroundMark x1="77.106%" y1="27.317%" x2="76.026%" y2="28.293%"/>
                        <a14:backgroundMark x1="74.297%" y1="34.22%" x2="76.026%" y2="39.349%"/>
                        <a14:backgroundMark x1="72.515%" y1="28.934%" x2="72.782%" y2="29.727%"/>
                        <a14:backgroundMark x1="76.026%" y1="39.349%" x2="74.338%" y2="34.086%"/>
                        <a14:backgroundMark x1="75.494%" y1="30.331%" x2="75.161%" y2="36.585%"/>
                        <a14:backgroundMark x1="76.026%" y1="20.325%" x2="75.502%" y2="30.193%"/>
                        <a14:backgroundMark x1="75.161%" y1="36.585%" x2="85.313%" y2="29.106%"/>
                        <a14:backgroundMark x1="85.313%" y1="29.106%" x2="74.298%" y2="20%"/>
                        <a14:backgroundMark x1="74.298%" y1="20%" x2="74.082%" y2="20.325%"/>
                        <a14:backgroundMark x1="64.795%" y1="32.033%" x2="64.795%" y2="32.033%"/>
                        <a14:backgroundMark x1="72.818%" y1="39.023%" x2="73.169%" y2="39.479%"/>
                        <a14:backgroundMark x1="19.006%" y1="64.553%" x2="19.258%" y2="63.701%"/>
                      </a14:backgroundRemoval>
                    </a14:imgEffect>
                    <a14:imgEffect>
                      <a14:brightnessContrast bright="20%" contrast="20%"/>
                    </a14:imgEffect>
                  </a14:imgLayer>
                </a14:imgProps>
              </a:ext>
              <a:ext uri="{28A0092B-C50C-407E-A947-70E740481C1C}">
                <a14:useLocalDpi xmlns:a14="http://schemas.microsoft.com/office/drawing/2010/main" val="0"/>
              </a:ext>
            </a:extLst>
          </a:blip>
          <a:srcRect l="19.456%" t="10.295%" r="22.487%" b="32.943%"/>
          <a:stretch/>
        </p:blipFill>
        <p:spPr>
          <a:xfrm>
            <a:off x="8375972" y="780181"/>
            <a:ext cx="1956028" cy="2540870"/>
          </a:xfrm>
          <a:prstGeom prst="rect">
            <a:avLst/>
          </a:prstGeom>
        </p:spPr>
      </p:pic>
      <p:pic>
        <p:nvPicPr>
          <p:cNvPr id="38" name="図 37">
            <a:extLst>
              <a:ext uri="{FF2B5EF4-FFF2-40B4-BE49-F238E27FC236}">
                <a16:creationId xmlns:a16="http://schemas.microsoft.com/office/drawing/2014/main" id="{D05316D0-F7D6-E93E-64EC-165AAC9E5EF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8.889%" l="9.418%" r="95.014%">
                        <a14:foregroundMark x1="75.069%" y1="99.259%" x2="70.914%" y2="71.851%"/>
                        <a14:foregroundMark x1="70.914%" y1="71.851%" x2="70.637%" y2="71.851%"/>
                        <a14:foregroundMark x1="73.961%" y1="97.037%" x2="91.69%" y2="90%"/>
                        <a14:foregroundMark x1="91.69%" y1="90%" x2="89.474%" y2="89.259%"/>
                        <a14:foregroundMark x1="82.824%" y1="98.148%" x2="69.252%" y2="91.111%"/>
                        <a14:foregroundMark x1="69.252%" y1="91.111%" x2="56.51%" y2="77.407%"/>
                        <a14:foregroundMark x1="56.51%" y1="77.407%" x2="36.842%" y2="70%"/>
                        <a14:foregroundMark x1="36.842%" y1="70%" x2="18.281%" y2="72.593%"/>
                        <a14:foregroundMark x1="18.281%" y1="72.593%" x2="12.187%" y2="53.333%"/>
                        <a14:foregroundMark x1="12.187%" y1="53.333%" x2="12.742%" y2="32.593%"/>
                        <a14:foregroundMark x1="12.742%" y1="32.593%" x2="26.316%" y2="24.815%"/>
                        <a14:foregroundMark x1="26.316%" y1="24.815%" x2="45.706%" y2="24.444%"/>
                        <a14:foregroundMark x1="45.706%" y1="24.444%" x2="60.388%" y2="7.778%"/>
                        <a14:foregroundMark x1="60.388%" y1="7.778%" x2="72.299%" y2="0.37%"/>
                        <a14:foregroundMark x1="18.837%" y1="68.148%" x2="9.695%" y2="41.48%"/>
                        <a14:foregroundMark x1="9.695%" y1="41.48%" x2="23.269%" y2="24.815%"/>
                        <a14:foregroundMark x1="23.269%" y1="24.815%" x2="23.546%" y2="24.815%"/>
                        <a14:foregroundMark x1="88.089%" y1="75.184%" x2="91.69%" y2="96.667%"/>
                        <a14:foregroundMark x1="91.69%" y1="96.667%" x2="95.014%" y2="22.593%"/>
                        <a14:foregroundMark x1="95.014%" y1="22.593%" x2="88.643%" y2="93.704%"/>
                      </a14:backgroundRemoval>
                    </a14:imgEffect>
                    <a14:imgEffect>
                      <a14:brightnessContrast bright="20%" contrast="-20%"/>
                    </a14:imgEffect>
                  </a14:imgLayer>
                </a14:imgProps>
              </a:ext>
              <a:ext uri="{28A0092B-C50C-407E-A947-70E740481C1C}">
                <a14:useLocalDpi xmlns:a14="http://schemas.microsoft.com/office/drawing/2010/main" val="0"/>
              </a:ext>
            </a:extLst>
          </a:blip>
          <a:srcRect l="12.216%" t="19.653%" r="9.472%"/>
          <a:stretch/>
        </p:blipFill>
        <p:spPr>
          <a:xfrm rot="5400000">
            <a:off x="4744148" y="1034631"/>
            <a:ext cx="2584267" cy="1988572"/>
          </a:xfrm>
          <a:prstGeom prst="rect">
            <a:avLst/>
          </a:prstGeom>
        </p:spPr>
      </p:pic>
      <p:pic>
        <p:nvPicPr>
          <p:cNvPr id="18" name="図 17">
            <a:extLst>
              <a:ext uri="{FF2B5EF4-FFF2-40B4-BE49-F238E27FC236}">
                <a16:creationId xmlns:a16="http://schemas.microsoft.com/office/drawing/2014/main" id="{8B093DFE-1AEC-EE9B-BBEA-EB0B0F048D6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4.116%" b="97.428%" l="27.952%" r="73.494%">
                        <a14:foregroundMark x1="25.573%" y1="83.984%" x2="25.62%" y2="82.744%"/>
                        <a14:foregroundMark x1="25.06%" y1="97.428%" x2="25.461%" y2="86.874%"/>
                        <a14:foregroundMark x1="25.947%" y1="78.187%" x2="26.247%" y2="77.698%"/>
                        <a14:foregroundMark x1="40.782%" y1="37.458%" x2="41.432%" y2="36.138%"/>
                        <a14:foregroundMark x1="40.297%" y1="38.443%" x2="40.721%" y2="37.58%"/>
                        <a14:foregroundMark x1="66.097%" y1="67.846%" x2="71.084%" y2="79.421%"/>
                        <a14:foregroundMark x1="71.084%" y1="79.421%" x2="73.253%" y2="96.785%"/>
                        <a14:foregroundMark x1="73.253%" y1="96.785%" x2="73.494%" y2="97.749%"/>
                        <a14:foregroundMark x1="40.593%" y1="36.73%" x2="40.972%" y2="35.888%"/>
                        <a14:foregroundMark x1="40.482%" y1="36.977%" x2="40.535%" y2="36.86%"/>
                        <a14:foregroundMark x1="51.124%" y1="32.424%" x2="53.976%" y2="37.299%"/>
                        <a14:foregroundMark x1="53.976%" y1="37.299%" x2="56.684%" y2="39.661%"/>
                        <a14:foregroundMark x1="41.928%" y1="53.376%" x2="40.482%" y2="37.942%"/>
                        <a14:foregroundMark x1="42.244%" y1="35.513%" x2="43.349%" y2="33.989%"/>
                        <a14:foregroundMark x1="40.795%" y1="37.51%" x2="41.66%" y2="36.318%"/>
                        <a14:foregroundMark x1="40.482%" y1="37.942%" x2="40.727%" y2="37.604%"/>
                        <a14:foregroundMark x1="61.118%" y1="40.556%" x2="61.687%" y2="43.086%"/>
                        <a14:foregroundMark x1="61.687%" y1="43.086%" x2="58.553%" y2="54.662%"/>
                        <a14:foregroundMark x1="44.818%" y1="58.521%" x2="43.855%" y2="61.736%"/>
                        <a14:foregroundMark x1="41.362%" y1="39.704%" x2="40.818%" y2="35.836%"/>
                        <a14:foregroundMark x1="42.65%" y1="48.875%" x2="41.471%" y2="40.48%"/>
                        <a14:foregroundMark x1="42.096%" y1="32.308%" x2="43.482%" y2="31.344%"/>
                        <a14:foregroundMark x1="60.209%" y1="38.585%" x2="60.241%" y2="39.228%"/>
                        <a14:foregroundMark x1="41.205%" y1="48.232%" x2="41.205%" y2="40.513%"/>
                        <a14:foregroundMark x1="42.029%" y1="42.636%" x2="41.687%" y2="51.768%"/>
                        <a14:foregroundMark x1="42.169%" y1="38.907%" x2="42.035%" y2="42.483%"/>
                        <a14:foregroundMark x1="41.687%" y1="51.768%" x2="43.133%" y2="58.521%"/>
                        <a14:foregroundMark x1="34.699%" y1="68.167%" x2="42.169%" y2="59.164%"/>
                        <a14:foregroundMark x1="42.169%" y1="59.164%" x2="39.277%" y2="43.73%"/>
                        <a14:foregroundMark x1="39.277%" y1="43.73%" x2="43.032%" y2="29.751%"/>
                        <a14:foregroundMark x1="58.732%" y1="32.71%" x2="61.446%" y2="36.977%"/>
                        <a14:foregroundMark x1="61.446%" y1="36.977%" x2="61.205%" y2="53.376%"/>
                        <a14:foregroundMark x1="61.205%" y1="53.376%" x2="59.277%" y2="60.129%"/>
                        <a14:backgroundMark x1="41.687%" y1="29.259%" x2="41.955%" y2="29.404%"/>
                        <a14:backgroundMark x1="64.324%" y1="61.649%" x2="67.229%" y2="64.619%"/>
                        <a14:backgroundMark x1="65.301%" y1="66.559%" x2="65.301%" y2="66.559%"/>
                        <a14:backgroundMark x1="65.783%" y1="67.846%" x2="65.783%" y2="67.846%"/>
                        <a14:backgroundMark x1="65.542%" y1="66.238%" x2="64.096%" y2="65.271%"/>
                        <a14:backgroundMark x1="39.759%" y1="38.585%" x2="39.783%" y2="38.748%"/>
                        <a14:backgroundMark x1="39.784%" y1="51.642%" x2="39.756%" y2="52.485%"/>
                        <a14:backgroundMark x1="36.574%" y1="62.396%" x2="28.916%" y2="69.131%"/>
                        <a14:backgroundMark x1="28.916%" y1="69.131%" x2="26.747%" y2="77.492%"/>
                        <a14:backgroundMark x1="26.506%" y1="78.134%" x2="26.747%" y2="82.637%"/>
                        <a14:backgroundMark x1="26.506%" y1="76.849%" x2="25.781%" y2="76.527%"/>
                        <a14:backgroundMark x1="26.987%" y1="84.566%" x2="26.987%" y2="84.566%"/>
                        <a14:backgroundMark x1="25.781%" y1="83.601%" x2="26.024%" y2="77.492%"/>
                        <a14:backgroundMark x1="26.506%" y1="85.851%" x2="26.264%" y2="87.137%"/>
                        <a14:backgroundMark x1="26.264%" y1="84.244%" x2="26.264%" y2="84.244%"/>
                        <a14:backgroundMark x1="26.264%" y1="85.209%" x2="25.301%" y2="85.531%"/>
                        <a14:backgroundMark x1="40.482%" y1="30.868%" x2="37.108%" y2="28.939%"/>
                        <a14:backgroundMark x1="40.241%" y1="32.153%" x2="41.634%" y2="31.411%"/>
                        <a14:backgroundMark x1="61.928%" y1="36.524%" x2="61.928%" y2="36.99%"/>
                        <a14:backgroundMark x1="40.482%" y1="36.656%" x2="40.241%" y2="35.37%"/>
                        <a14:backgroundMark x1="58.553%" y1="27.01%" x2="41.446%" y2="26.367%"/>
                      </a14:backgroundRemoval>
                    </a14:imgEffect>
                    <a14:imgEffect>
                      <a14:brightnessContrast bright="20%" contrast="40%"/>
                    </a14:imgEffect>
                  </a14:imgLayer>
                </a14:imgProps>
              </a:ext>
              <a:ext uri="{28A0092B-C50C-407E-A947-70E740481C1C}">
                <a14:useLocalDpi xmlns:a14="http://schemas.microsoft.com/office/drawing/2010/main" val="0"/>
              </a:ext>
            </a:extLst>
          </a:blip>
          <a:srcRect l="23.496%" t="25.773%" r="33.476%" b="4.151%"/>
          <a:stretch/>
        </p:blipFill>
        <p:spPr>
          <a:xfrm>
            <a:off x="1463592" y="773224"/>
            <a:ext cx="2130508" cy="2601941"/>
          </a:xfrm>
          <a:prstGeom prst="rect">
            <a:avLst/>
          </a:prstGeom>
        </p:spPr>
      </p:pic>
      <p:grpSp>
        <p:nvGrpSpPr>
          <p:cNvPr id="2" name="Group 2"/>
          <p:cNvGrpSpPr/>
          <p:nvPr/>
        </p:nvGrpSpPr>
        <p:grpSpPr>
          <a:xfrm>
            <a:off x="7128000" y="631604"/>
            <a:ext cx="3204000" cy="124396"/>
            <a:chOff x="0" y="0"/>
            <a:chExt cx="1148241" cy="44581"/>
          </a:xfrm>
        </p:grpSpPr>
        <p:sp>
          <p:nvSpPr>
            <p:cNvPr id="3" name="Freeform 3"/>
            <p:cNvSpPr/>
            <p:nvPr/>
          </p:nvSpPr>
          <p:spPr>
            <a:xfrm>
              <a:off x="0" y="0"/>
              <a:ext cx="1148241" cy="44581"/>
            </a:xfrm>
            <a:custGeom>
              <a:avLst/>
              <a:gdLst/>
              <a:ahLst/>
              <a:cxnLst/>
              <a:rect l="l" t="t" r="r" b="b"/>
              <a:pathLst>
                <a:path w="1148241" h="44581">
                  <a:moveTo>
                    <a:pt x="0" y="0"/>
                  </a:moveTo>
                  <a:lnTo>
                    <a:pt x="1148241" y="0"/>
                  </a:lnTo>
                  <a:lnTo>
                    <a:pt x="1148241" y="44581"/>
                  </a:lnTo>
                  <a:lnTo>
                    <a:pt x="0" y="44581"/>
                  </a:lnTo>
                  <a:close/>
                </a:path>
              </a:pathLst>
            </a:custGeom>
            <a:solidFill>
              <a:srgbClr val="142464"/>
            </a:solidFill>
          </p:spPr>
        </p:sp>
        <p:sp>
          <p:nvSpPr>
            <p:cNvPr id="4" name="TextBox 4"/>
            <p:cNvSpPr txBox="1"/>
            <p:nvPr/>
          </p:nvSpPr>
          <p:spPr>
            <a:xfrm>
              <a:off x="0" y="-104775"/>
              <a:ext cx="1148241" cy="149356"/>
            </a:xfrm>
            <a:prstGeom prst="rect">
              <a:avLst/>
            </a:prstGeom>
          </p:spPr>
          <p:txBody>
            <a:bodyPr lIns="50800" tIns="50800" rIns="50800" bIns="50800" rtlCol="0" anchor="ctr"/>
            <a:lstStyle/>
            <a:p>
              <a:pPr algn="ctr">
                <a:lnSpc>
                  <a:spcPts val="1399"/>
                </a:lnSpc>
              </a:pPr>
              <a:endParaRPr/>
            </a:p>
          </p:txBody>
        </p:sp>
      </p:grpSp>
      <p:grpSp>
        <p:nvGrpSpPr>
          <p:cNvPr id="5" name="Group 5"/>
          <p:cNvGrpSpPr/>
          <p:nvPr/>
        </p:nvGrpSpPr>
        <p:grpSpPr>
          <a:xfrm>
            <a:off x="3744000" y="631604"/>
            <a:ext cx="3204000" cy="124396"/>
            <a:chOff x="0" y="0"/>
            <a:chExt cx="1148241" cy="44581"/>
          </a:xfrm>
        </p:grpSpPr>
        <p:sp>
          <p:nvSpPr>
            <p:cNvPr id="6" name="Freeform 6"/>
            <p:cNvSpPr/>
            <p:nvPr/>
          </p:nvSpPr>
          <p:spPr>
            <a:xfrm>
              <a:off x="0" y="0"/>
              <a:ext cx="1148241" cy="44581"/>
            </a:xfrm>
            <a:custGeom>
              <a:avLst/>
              <a:gdLst/>
              <a:ahLst/>
              <a:cxnLst/>
              <a:rect l="l" t="t" r="r" b="b"/>
              <a:pathLst>
                <a:path w="1148241" h="44581">
                  <a:moveTo>
                    <a:pt x="0" y="0"/>
                  </a:moveTo>
                  <a:lnTo>
                    <a:pt x="1148241" y="0"/>
                  </a:lnTo>
                  <a:lnTo>
                    <a:pt x="1148241" y="44581"/>
                  </a:lnTo>
                  <a:lnTo>
                    <a:pt x="0" y="44581"/>
                  </a:lnTo>
                  <a:close/>
                </a:path>
              </a:pathLst>
            </a:custGeom>
            <a:solidFill>
              <a:srgbClr val="3A4C97"/>
            </a:solidFill>
          </p:spPr>
        </p:sp>
        <p:sp>
          <p:nvSpPr>
            <p:cNvPr id="7" name="TextBox 7"/>
            <p:cNvSpPr txBox="1"/>
            <p:nvPr/>
          </p:nvSpPr>
          <p:spPr>
            <a:xfrm>
              <a:off x="0" y="-104775"/>
              <a:ext cx="1148241" cy="149356"/>
            </a:xfrm>
            <a:prstGeom prst="rect">
              <a:avLst/>
            </a:prstGeom>
          </p:spPr>
          <p:txBody>
            <a:bodyPr lIns="50800" tIns="50800" rIns="50800" bIns="50800" rtlCol="0" anchor="ctr"/>
            <a:lstStyle/>
            <a:p>
              <a:pPr algn="ctr">
                <a:lnSpc>
                  <a:spcPts val="1399"/>
                </a:lnSpc>
              </a:pPr>
              <a:endParaRPr/>
            </a:p>
          </p:txBody>
        </p:sp>
      </p:grpSp>
      <p:grpSp>
        <p:nvGrpSpPr>
          <p:cNvPr id="8" name="Group 8"/>
          <p:cNvGrpSpPr/>
          <p:nvPr/>
        </p:nvGrpSpPr>
        <p:grpSpPr>
          <a:xfrm>
            <a:off x="360000" y="631604"/>
            <a:ext cx="3204000" cy="124396"/>
            <a:chOff x="0" y="0"/>
            <a:chExt cx="1148241" cy="44581"/>
          </a:xfrm>
        </p:grpSpPr>
        <p:sp>
          <p:nvSpPr>
            <p:cNvPr id="9" name="Freeform 9"/>
            <p:cNvSpPr/>
            <p:nvPr/>
          </p:nvSpPr>
          <p:spPr>
            <a:xfrm>
              <a:off x="0" y="0"/>
              <a:ext cx="1148241" cy="44581"/>
            </a:xfrm>
            <a:custGeom>
              <a:avLst/>
              <a:gdLst/>
              <a:ahLst/>
              <a:cxnLst/>
              <a:rect l="l" t="t" r="r" b="b"/>
              <a:pathLst>
                <a:path w="1148241" h="44581">
                  <a:moveTo>
                    <a:pt x="0" y="0"/>
                  </a:moveTo>
                  <a:lnTo>
                    <a:pt x="1148241" y="0"/>
                  </a:lnTo>
                  <a:lnTo>
                    <a:pt x="1148241" y="44581"/>
                  </a:lnTo>
                  <a:lnTo>
                    <a:pt x="0" y="44581"/>
                  </a:lnTo>
                  <a:close/>
                </a:path>
              </a:pathLst>
            </a:custGeom>
            <a:solidFill>
              <a:srgbClr val="7585C5"/>
            </a:solidFill>
          </p:spPr>
        </p:sp>
        <p:sp>
          <p:nvSpPr>
            <p:cNvPr id="10" name="TextBox 10"/>
            <p:cNvSpPr txBox="1"/>
            <p:nvPr/>
          </p:nvSpPr>
          <p:spPr>
            <a:xfrm>
              <a:off x="0" y="-104775"/>
              <a:ext cx="1148241" cy="149356"/>
            </a:xfrm>
            <a:prstGeom prst="rect">
              <a:avLst/>
            </a:prstGeom>
          </p:spPr>
          <p:txBody>
            <a:bodyPr lIns="50800" tIns="50800" rIns="50800" bIns="50800" rtlCol="0" anchor="ctr"/>
            <a:lstStyle/>
            <a:p>
              <a:pPr algn="ctr">
                <a:lnSpc>
                  <a:spcPts val="1399"/>
                </a:lnSpc>
              </a:pPr>
              <a:endParaRPr/>
            </a:p>
          </p:txBody>
        </p:sp>
      </p:grpSp>
      <p:sp>
        <p:nvSpPr>
          <p:cNvPr id="25" name="TextBox 25"/>
          <p:cNvSpPr txBox="1"/>
          <p:nvPr/>
        </p:nvSpPr>
        <p:spPr>
          <a:xfrm rot="-240000">
            <a:off x="7694708" y="2901209"/>
            <a:ext cx="2489277" cy="333425"/>
          </a:xfrm>
          <a:prstGeom prst="rect">
            <a:avLst/>
          </a:prstGeom>
        </p:spPr>
        <p:txBody>
          <a:bodyPr lIns="0" tIns="0" rIns="0" bIns="0" rtlCol="0" anchor="t">
            <a:spAutoFit/>
          </a:bodyPr>
          <a:lstStyle/>
          <a:p>
            <a:pPr algn="r">
              <a:lnSpc>
                <a:spcPts val="2649"/>
              </a:lnSpc>
              <a:spcBef>
                <a:spcPct val="0%"/>
              </a:spcBef>
            </a:pPr>
            <a:r>
              <a:rPr lang="en-US" altLang="ja-JP" sz="1892" dirty="0">
                <a:solidFill>
                  <a:srgbClr val="FFFFFF"/>
                </a:solidFill>
                <a:effectLst>
                  <a:glow rad="228600">
                    <a:schemeClr val="accent4">
                      <a:satMod val="175%"/>
                      <a:alpha val="40%"/>
                    </a:schemeClr>
                  </a:glow>
                </a:effectLst>
                <a:latin typeface="Lovely May Script"/>
                <a:ea typeface="Lovely May Script"/>
                <a:cs typeface="Lovely May Script"/>
                <a:sym typeface="Lovely May Script"/>
              </a:rPr>
              <a:t>Koichi</a:t>
            </a:r>
            <a:r>
              <a:rPr lang="ja-JP" altLang="en-US" sz="1892" dirty="0">
                <a:solidFill>
                  <a:srgbClr val="FFFFFF"/>
                </a:solidFill>
                <a:effectLst>
                  <a:glow rad="228600">
                    <a:schemeClr val="accent4">
                      <a:satMod val="175%"/>
                      <a:alpha val="40%"/>
                    </a:schemeClr>
                  </a:glow>
                </a:effectLst>
                <a:latin typeface="Lovely May Script"/>
                <a:ea typeface="Lovely May Script"/>
                <a:cs typeface="Lovely May Script"/>
                <a:sym typeface="Lovely May Script"/>
              </a:rPr>
              <a:t>　</a:t>
            </a:r>
            <a:r>
              <a:rPr lang="en-US" altLang="ja-JP" sz="1892" dirty="0">
                <a:solidFill>
                  <a:srgbClr val="FFFFFF"/>
                </a:solidFill>
                <a:effectLst>
                  <a:glow rad="228600">
                    <a:schemeClr val="accent4">
                      <a:satMod val="175%"/>
                      <a:alpha val="40%"/>
                    </a:schemeClr>
                  </a:glow>
                </a:effectLst>
                <a:latin typeface="Lovely May Script"/>
                <a:ea typeface="Lovely May Script"/>
                <a:cs typeface="Lovely May Script"/>
                <a:sym typeface="Lovely May Script"/>
              </a:rPr>
              <a:t>Nakatsuka</a:t>
            </a:r>
            <a:endParaRPr lang="en-US" sz="1892" dirty="0">
              <a:solidFill>
                <a:srgbClr val="FFFFFF"/>
              </a:solidFill>
              <a:effectLst>
                <a:glow rad="228600">
                  <a:schemeClr val="accent4">
                    <a:satMod val="175%"/>
                    <a:alpha val="40%"/>
                  </a:schemeClr>
                </a:glow>
              </a:effectLst>
              <a:latin typeface="Lovely May Script"/>
              <a:ea typeface="Lovely May Script"/>
              <a:cs typeface="Lovely May Script"/>
              <a:sym typeface="Lovely May Script"/>
            </a:endParaRPr>
          </a:p>
        </p:txBody>
      </p:sp>
      <p:sp>
        <p:nvSpPr>
          <p:cNvPr id="26" name="TextBox 26"/>
          <p:cNvSpPr txBox="1"/>
          <p:nvPr/>
        </p:nvSpPr>
        <p:spPr>
          <a:xfrm>
            <a:off x="7206095" y="1240690"/>
            <a:ext cx="2023433" cy="1165960"/>
          </a:xfrm>
          <a:prstGeom prst="rect">
            <a:avLst/>
          </a:prstGeom>
        </p:spPr>
        <p:txBody>
          <a:bodyPr lIns="0" tIns="0" rIns="0" bIns="0" rtlCol="0" anchor="t">
            <a:spAutoFit/>
          </a:bodyPr>
          <a:lstStyle/>
          <a:p>
            <a:pPr marL="0" lvl="0" indent="0"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エンジン組立</a:t>
            </a:r>
            <a:endParaRPr lang="en-US" altLang="ja-JP" sz="1800" b="1" dirty="0">
              <a:solidFill>
                <a:srgbClr val="142464"/>
              </a:solidFill>
              <a:latin typeface="Source Han Sans JP Bold"/>
              <a:ea typeface="Source Han Sans JP Bold"/>
              <a:cs typeface="Source Han Sans JP Bold"/>
              <a:sym typeface="Source Han Sans JP Bold"/>
            </a:endParaRPr>
          </a:p>
          <a:p>
            <a:pPr marL="0" lvl="0" indent="0"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トラブル解決</a:t>
            </a:r>
            <a:endParaRPr lang="en-US" altLang="ja-JP" sz="1800" b="1" dirty="0">
              <a:solidFill>
                <a:srgbClr val="142464"/>
              </a:solidFill>
              <a:latin typeface="Source Han Sans JP Bold"/>
              <a:ea typeface="Source Han Sans JP Bold"/>
              <a:cs typeface="Source Han Sans JP Bold"/>
              <a:sym typeface="Source Han Sans JP Bold"/>
            </a:endParaRPr>
          </a:p>
          <a:p>
            <a:pPr marL="0" lvl="0" indent="0"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安全航海を支える</a:t>
            </a:r>
            <a:endParaRPr lang="en-US" altLang="ja-JP" sz="1800" b="1" dirty="0">
              <a:solidFill>
                <a:srgbClr val="142464"/>
              </a:solidFill>
              <a:latin typeface="Source Han Sans JP Bold"/>
              <a:ea typeface="Source Han Sans JP Bold"/>
              <a:cs typeface="Source Han Sans JP Bold"/>
              <a:sym typeface="Source Han Sans JP Bold"/>
            </a:endParaRPr>
          </a:p>
          <a:p>
            <a:pPr marL="0" lvl="0" indent="0" algn="l">
              <a:lnSpc>
                <a:spcPts val="2340"/>
              </a:lnSpc>
            </a:pPr>
            <a:endParaRPr lang="en-US" altLang="ja-JP" sz="1800" b="1" dirty="0">
              <a:solidFill>
                <a:srgbClr val="142464"/>
              </a:solidFill>
              <a:latin typeface="Source Han Sans JP Bold"/>
              <a:ea typeface="Source Han Sans JP Bold"/>
              <a:cs typeface="Source Han Sans JP Bold"/>
              <a:sym typeface="Source Han Sans JP Bold"/>
            </a:endParaRPr>
          </a:p>
        </p:txBody>
      </p:sp>
      <p:sp>
        <p:nvSpPr>
          <p:cNvPr id="27" name="TextBox 27"/>
          <p:cNvSpPr txBox="1"/>
          <p:nvPr/>
        </p:nvSpPr>
        <p:spPr>
          <a:xfrm>
            <a:off x="7206095" y="2221079"/>
            <a:ext cx="1681722" cy="565539"/>
          </a:xfrm>
          <a:prstGeom prst="rect">
            <a:avLst/>
          </a:prstGeom>
        </p:spPr>
        <p:txBody>
          <a:bodyPr lIns="0" tIns="0" rIns="0" bIns="0" rtlCol="0" anchor="t">
            <a:spAutoFit/>
          </a:bodyPr>
          <a:lstStyle/>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阪神内燃機工業株式会社</a:t>
            </a:r>
            <a:r>
              <a:rPr lang="zh-TW" altLang="en-US" sz="1099" b="1" u="none" strike="noStrike" dirty="0">
                <a:solidFill>
                  <a:srgbClr val="000000"/>
                </a:solidFill>
                <a:latin typeface="Source Han Sans JP Medium"/>
                <a:ea typeface="Source Han Sans JP Medium"/>
                <a:cs typeface="Source Han Sans JP Medium"/>
                <a:sym typeface="Source Han Sans JP Medium"/>
              </a:rPr>
              <a:t>機関課長補佐</a:t>
            </a:r>
            <a:endParaRPr lang="en-US" altLang="zh-TW"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中塚　孝一</a:t>
            </a:r>
            <a:endParaRPr lang="en-US" sz="1099" b="1" u="none" strike="noStrike" dirty="0">
              <a:solidFill>
                <a:srgbClr val="000000"/>
              </a:solidFill>
              <a:latin typeface="Source Han Sans JP Medium"/>
              <a:ea typeface="Source Han Sans JP Medium"/>
              <a:cs typeface="Source Han Sans JP Medium"/>
              <a:sym typeface="Source Han Sans JP Medium"/>
            </a:endParaRPr>
          </a:p>
        </p:txBody>
      </p:sp>
      <p:sp>
        <p:nvSpPr>
          <p:cNvPr id="28" name="TextBox 28"/>
          <p:cNvSpPr txBox="1"/>
          <p:nvPr/>
        </p:nvSpPr>
        <p:spPr>
          <a:xfrm>
            <a:off x="7128000" y="3473450"/>
            <a:ext cx="3204000" cy="2318840"/>
          </a:xfrm>
          <a:prstGeom prst="rect">
            <a:avLst/>
          </a:prstGeom>
        </p:spPr>
        <p:txBody>
          <a:bodyPr lIns="0" tIns="0" rIns="0" bIns="0" rtlCol="0" anchor="t">
            <a:spAutoFit/>
          </a:bodyPr>
          <a:lstStyle/>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機関を組み立てる技術や経験を活かし、アフターサービス業務に従事した経験があり、同僚だけではなく、顧客からの信頼も厚い中塚孝一さん。</a:t>
            </a: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オーナー</a:t>
            </a:r>
            <a:r>
              <a:rPr lang="en-US" altLang="ja-JP" sz="999" b="1" spc="-49" dirty="0">
                <a:solidFill>
                  <a:srgbClr val="000000"/>
                </a:solidFill>
                <a:latin typeface="セザンヌ Medium"/>
                <a:ea typeface="セザンヌ Medium"/>
                <a:cs typeface="セザンヌ Medium"/>
                <a:sym typeface="セザンヌ Medium"/>
              </a:rPr>
              <a:t>(</a:t>
            </a:r>
            <a:r>
              <a:rPr lang="ja-JP" altLang="en-US" sz="999" b="1" spc="-49" dirty="0">
                <a:solidFill>
                  <a:srgbClr val="000000"/>
                </a:solidFill>
                <a:latin typeface="セザンヌ Medium"/>
                <a:ea typeface="セザンヌ Medium"/>
                <a:cs typeface="セザンヌ Medium"/>
                <a:sym typeface="セザンヌ Medium"/>
              </a:rPr>
              <a:t>船の持ち主）や乗組員（船員）から問い合わせがあれば、停泊中や繋岸中の本船やドックに訪船し、出港までの短い期間で機関の分解・部品検査・修正・組立など適切に行い、乗組員に保守のコツも助言してきました。現在は大型機関の組み立てから試運転、出荷までの一連業務を行い、後継者の育成にも励んでいます。</a:t>
            </a: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r>
              <a:rPr lang="en-US" altLang="ja-JP" sz="999" b="1" spc="-49" dirty="0">
                <a:solidFill>
                  <a:srgbClr val="000000"/>
                </a:solidFill>
                <a:latin typeface="セザンヌ Medium"/>
                <a:ea typeface="セザンヌ Medium"/>
                <a:cs typeface="セザンヌ Medium"/>
                <a:sym typeface="セザンヌ Medium"/>
              </a:rPr>
              <a:t>【</a:t>
            </a:r>
            <a:r>
              <a:rPr lang="ja-JP" altLang="en-US" sz="999" b="1" spc="-49" dirty="0">
                <a:solidFill>
                  <a:srgbClr val="000000"/>
                </a:solidFill>
                <a:latin typeface="セザンヌ Medium"/>
                <a:ea typeface="セザンヌ Medium"/>
                <a:cs typeface="セザンヌ Medium"/>
                <a:sym typeface="セザンヌ Medium"/>
              </a:rPr>
              <a:t>主な業績</a:t>
            </a:r>
            <a:r>
              <a:rPr lang="en-US" altLang="ja-JP" sz="999" b="1" spc="-49" dirty="0">
                <a:solidFill>
                  <a:srgbClr val="000000"/>
                </a:solidFill>
                <a:latin typeface="セザンヌ Medium"/>
                <a:ea typeface="セザンヌ Medium"/>
                <a:cs typeface="セザンヌ Medium"/>
                <a:sym typeface="セザンヌ Medium"/>
              </a:rPr>
              <a:t>】</a:t>
            </a:r>
          </a:p>
          <a:p>
            <a:pPr marL="171450" lvl="0" indent="-17145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トラブルの原因を推測し、関係部署と協議し、適切に解決するための意識を強く持ち、品質の向上に寄与</a:t>
            </a:r>
            <a:endParaRPr lang="en-US" altLang="ja-JP" sz="999" b="1" spc="-49" dirty="0">
              <a:solidFill>
                <a:srgbClr val="000000"/>
              </a:solidFill>
              <a:latin typeface="セザンヌ Medium"/>
              <a:ea typeface="セザンヌ Medium"/>
              <a:cs typeface="セザンヌ Medium"/>
              <a:sym typeface="セザンヌ Medium"/>
            </a:endParaRPr>
          </a:p>
          <a:p>
            <a:pPr marL="171450" lvl="0" indent="-17145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過去のトラブル事例を若手作業員に伝え、現在の問題点と類似する内容を説明し、興味が湧くように導く</a:t>
            </a:r>
          </a:p>
        </p:txBody>
      </p:sp>
      <p:sp>
        <p:nvSpPr>
          <p:cNvPr id="32" name="TextBox 32"/>
          <p:cNvSpPr txBox="1"/>
          <p:nvPr/>
        </p:nvSpPr>
        <p:spPr>
          <a:xfrm rot="-240000">
            <a:off x="4310708" y="2825009"/>
            <a:ext cx="2489277" cy="333425"/>
          </a:xfrm>
          <a:prstGeom prst="rect">
            <a:avLst/>
          </a:prstGeom>
        </p:spPr>
        <p:txBody>
          <a:bodyPr lIns="0" tIns="0" rIns="0" bIns="0" rtlCol="0" anchor="t">
            <a:spAutoFit/>
          </a:bodyPr>
          <a:lstStyle/>
          <a:p>
            <a:pPr algn="r">
              <a:lnSpc>
                <a:spcPts val="2649"/>
              </a:lnSpc>
              <a:spcBef>
                <a:spcPct val="0%"/>
              </a:spcBef>
            </a:pPr>
            <a:r>
              <a:rPr lang="en-US" altLang="ja-JP" sz="1892" dirty="0" err="1">
                <a:solidFill>
                  <a:srgbClr val="FFFFFF"/>
                </a:solidFill>
                <a:effectLst>
                  <a:glow rad="228600">
                    <a:schemeClr val="accent1">
                      <a:satMod val="175%"/>
                      <a:alpha val="40%"/>
                    </a:schemeClr>
                  </a:glow>
                </a:effectLst>
                <a:latin typeface="Lovely May Script"/>
                <a:ea typeface="Lovely May Script"/>
                <a:cs typeface="Lovely May Script"/>
                <a:sym typeface="Lovely May Script"/>
              </a:rPr>
              <a:t>Toshinari</a:t>
            </a:r>
            <a:r>
              <a:rPr lang="ja-JP" altLang="en-US" sz="1892" dirty="0">
                <a:solidFill>
                  <a:srgbClr val="FFFFFF"/>
                </a:solidFill>
                <a:effectLst>
                  <a:glow rad="228600">
                    <a:schemeClr val="accent1">
                      <a:satMod val="175%"/>
                      <a:alpha val="40%"/>
                    </a:schemeClr>
                  </a:glow>
                </a:effectLst>
                <a:latin typeface="Lovely May Script"/>
                <a:ea typeface="Lovely May Script"/>
                <a:cs typeface="Lovely May Script"/>
                <a:sym typeface="Lovely May Script"/>
              </a:rPr>
              <a:t>　</a:t>
            </a:r>
            <a:r>
              <a:rPr lang="en-US" altLang="ja-JP" sz="1892" dirty="0">
                <a:solidFill>
                  <a:srgbClr val="FFFFFF"/>
                </a:solidFill>
                <a:effectLst>
                  <a:glow rad="228600">
                    <a:schemeClr val="accent1">
                      <a:satMod val="175%"/>
                      <a:alpha val="40%"/>
                    </a:schemeClr>
                  </a:glow>
                </a:effectLst>
                <a:latin typeface="Lovely May Script"/>
                <a:ea typeface="Lovely May Script"/>
                <a:cs typeface="Lovely May Script"/>
                <a:sym typeface="Lovely May Script"/>
              </a:rPr>
              <a:t>Taito</a:t>
            </a:r>
            <a:endParaRPr lang="en-US" sz="1892" dirty="0">
              <a:solidFill>
                <a:srgbClr val="FFFFFF"/>
              </a:solidFill>
              <a:effectLst>
                <a:glow rad="228600">
                  <a:schemeClr val="accent1">
                    <a:satMod val="175%"/>
                    <a:alpha val="40%"/>
                  </a:schemeClr>
                </a:glow>
              </a:effectLst>
              <a:latin typeface="Lovely May Script"/>
              <a:ea typeface="Lovely May Script"/>
              <a:cs typeface="Lovely May Script"/>
              <a:sym typeface="Lovely May Script"/>
            </a:endParaRPr>
          </a:p>
        </p:txBody>
      </p:sp>
      <p:sp>
        <p:nvSpPr>
          <p:cNvPr id="33" name="TextBox 33"/>
          <p:cNvSpPr txBox="1"/>
          <p:nvPr/>
        </p:nvSpPr>
        <p:spPr>
          <a:xfrm>
            <a:off x="3746500" y="1111250"/>
            <a:ext cx="2251426" cy="871008"/>
          </a:xfrm>
          <a:prstGeom prst="rect">
            <a:avLst/>
          </a:prstGeom>
        </p:spPr>
        <p:txBody>
          <a:bodyPr wrap="square" lIns="0" tIns="0" rIns="0" bIns="0" rtlCol="0" anchor="t">
            <a:spAutoFit/>
          </a:bodyPr>
          <a:lstStyle/>
          <a:p>
            <a:pPr algn="l">
              <a:lnSpc>
                <a:spcPts val="2340"/>
              </a:lnSpc>
            </a:pPr>
            <a:r>
              <a:rPr lang="ja-JP" altLang="en-US" b="1" dirty="0">
                <a:solidFill>
                  <a:srgbClr val="142464"/>
                </a:solidFill>
                <a:latin typeface="Source Han Sans JP Bold"/>
                <a:ea typeface="Source Han Sans JP Bold"/>
                <a:cs typeface="Source Han Sans JP Bold"/>
                <a:sym typeface="Source Han Sans JP Bold"/>
              </a:rPr>
              <a:t>船の電機システムの</a:t>
            </a:r>
            <a:endParaRPr lang="en-US" altLang="ja-JP" b="1" dirty="0">
              <a:solidFill>
                <a:srgbClr val="142464"/>
              </a:solidFill>
              <a:latin typeface="Source Han Sans JP Bold"/>
              <a:ea typeface="Source Han Sans JP Bold"/>
              <a:cs typeface="Source Han Sans JP Bold"/>
              <a:sym typeface="Source Han Sans JP Bold"/>
            </a:endParaRPr>
          </a:p>
          <a:p>
            <a:pPr algn="l">
              <a:lnSpc>
                <a:spcPts val="2340"/>
              </a:lnSpc>
            </a:pPr>
            <a:r>
              <a:rPr lang="ja-JP" altLang="en-US" b="1" dirty="0">
                <a:solidFill>
                  <a:srgbClr val="142464"/>
                </a:solidFill>
                <a:latin typeface="Source Han Sans JP Bold"/>
                <a:ea typeface="Source Han Sans JP Bold"/>
                <a:cs typeface="Source Han Sans JP Bold"/>
                <a:sym typeface="Source Han Sans JP Bold"/>
              </a:rPr>
              <a:t>品質を保証する</a:t>
            </a:r>
            <a:endParaRPr lang="en-US" b="1" dirty="0">
              <a:solidFill>
                <a:srgbClr val="142464"/>
              </a:solidFill>
              <a:latin typeface="Source Han Sans JP Bold"/>
              <a:ea typeface="Source Han Sans JP Bold"/>
              <a:cs typeface="Source Han Sans JP Bold"/>
              <a:sym typeface="Source Han Sans JP Bold"/>
            </a:endParaRPr>
          </a:p>
          <a:p>
            <a:pPr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試験検査の達人</a:t>
            </a:r>
            <a:endParaRPr lang="en-US" altLang="ja-JP" sz="1800" b="1" dirty="0">
              <a:solidFill>
                <a:srgbClr val="142464"/>
              </a:solidFill>
              <a:latin typeface="Source Han Sans JP Bold"/>
              <a:ea typeface="Source Han Sans JP Bold"/>
              <a:cs typeface="Source Han Sans JP Bold"/>
              <a:sym typeface="Source Han Sans JP Bold"/>
            </a:endParaRPr>
          </a:p>
        </p:txBody>
      </p:sp>
      <p:sp>
        <p:nvSpPr>
          <p:cNvPr id="34" name="TextBox 34"/>
          <p:cNvSpPr txBox="1"/>
          <p:nvPr/>
        </p:nvSpPr>
        <p:spPr>
          <a:xfrm>
            <a:off x="3746500" y="2105950"/>
            <a:ext cx="2023433" cy="757900"/>
          </a:xfrm>
          <a:prstGeom prst="rect">
            <a:avLst/>
          </a:prstGeom>
        </p:spPr>
        <p:txBody>
          <a:bodyPr wrap="square" lIns="0" tIns="0" rIns="0" bIns="0" rtlCol="0" anchor="t">
            <a:spAutoFit/>
          </a:bodyPr>
          <a:lstStyle/>
          <a:p>
            <a:pPr marL="0" lvl="0" indent="0" algn="l">
              <a:lnSpc>
                <a:spcPts val="1539"/>
              </a:lnSpc>
              <a:spcBef>
                <a:spcPct val="0%"/>
              </a:spcBef>
            </a:pPr>
            <a:r>
              <a:rPr lang="zh-TW" altLang="en-US" sz="1099" b="1" u="none" strike="noStrike" dirty="0">
                <a:solidFill>
                  <a:srgbClr val="000000"/>
                </a:solidFill>
                <a:latin typeface="Source Han Sans JP Medium"/>
                <a:ea typeface="Source Han Sans JP Medium"/>
                <a:cs typeface="Source Han Sans JP Medium"/>
                <a:sym typeface="Source Han Sans JP Medium"/>
              </a:rPr>
              <a:t>西芝電機株式会社</a:t>
            </a:r>
            <a:endParaRPr lang="en-US" altLang="ja-JP"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回転機品質保証試験担当</a:t>
            </a:r>
          </a:p>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スペシャリスト</a:t>
            </a:r>
            <a:endParaRPr lang="en-US" altLang="ja-JP"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zh-TW" altLang="en-US" sz="1099" b="1" u="none" strike="noStrike" dirty="0">
                <a:solidFill>
                  <a:srgbClr val="000000"/>
                </a:solidFill>
                <a:latin typeface="Source Han Sans JP Medium"/>
                <a:ea typeface="Source Han Sans JP Medium"/>
                <a:cs typeface="Source Han Sans JP Medium"/>
                <a:sym typeface="Source Han Sans JP Medium"/>
              </a:rPr>
              <a:t>田井東</a:t>
            </a:r>
            <a:r>
              <a:rPr lang="ja-JP" altLang="en-US" sz="1099" b="1" u="none" strike="noStrike" dirty="0">
                <a:solidFill>
                  <a:srgbClr val="000000"/>
                </a:solidFill>
                <a:latin typeface="Source Han Sans JP Medium"/>
                <a:ea typeface="Source Han Sans JP Medium"/>
                <a:cs typeface="Source Han Sans JP Medium"/>
                <a:sym typeface="Source Han Sans JP Medium"/>
              </a:rPr>
              <a:t>　</a:t>
            </a:r>
            <a:r>
              <a:rPr lang="zh-TW" altLang="en-US" sz="1099" b="1" u="none" strike="noStrike" dirty="0">
                <a:solidFill>
                  <a:srgbClr val="000000"/>
                </a:solidFill>
                <a:latin typeface="Source Han Sans JP Medium"/>
                <a:ea typeface="Source Han Sans JP Medium"/>
                <a:cs typeface="Source Han Sans JP Medium"/>
                <a:sym typeface="Source Han Sans JP Medium"/>
              </a:rPr>
              <a:t>俊成</a:t>
            </a:r>
            <a:endParaRPr lang="en-US" sz="1099" b="1" u="none" strike="noStrike" dirty="0">
              <a:solidFill>
                <a:srgbClr val="000000"/>
              </a:solidFill>
              <a:latin typeface="Source Han Sans JP Medium"/>
              <a:ea typeface="Source Han Sans JP Medium"/>
              <a:cs typeface="Source Han Sans JP Medium"/>
              <a:sym typeface="Source Han Sans JP Medium"/>
            </a:endParaRPr>
          </a:p>
        </p:txBody>
      </p:sp>
      <p:sp>
        <p:nvSpPr>
          <p:cNvPr id="35" name="TextBox 35"/>
          <p:cNvSpPr txBox="1"/>
          <p:nvPr/>
        </p:nvSpPr>
        <p:spPr>
          <a:xfrm>
            <a:off x="3744000" y="3440610"/>
            <a:ext cx="3204000" cy="2652265"/>
          </a:xfrm>
          <a:prstGeom prst="rect">
            <a:avLst/>
          </a:prstGeom>
        </p:spPr>
        <p:txBody>
          <a:bodyPr lIns="0" tIns="0" rIns="0" bIns="0" rtlCol="0" anchor="t">
            <a:spAutoFit/>
          </a:bodyPr>
          <a:lstStyle/>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船に搭載する電動機及び送風機、発電機、電動消振機制御盤等あらゆる製品の試験検査や調整業務に精通し、各種製品の品質向上に貢献している田井東俊成さん。</a:t>
            </a:r>
            <a:endParaRPr lang="en-US" altLang="ja-JP" sz="999" b="1" spc="-49" dirty="0">
              <a:solidFill>
                <a:srgbClr val="000000"/>
              </a:solidFill>
              <a:latin typeface="セザンヌ Medium"/>
              <a:ea typeface="セザンヌ Medium"/>
              <a:cs typeface="セザンヌ Medium"/>
              <a:sym typeface="セザンヌ Medium"/>
            </a:endParaRPr>
          </a:p>
          <a:p>
            <a:pPr algn="just">
              <a:lnSpc>
                <a:spcPts val="1299"/>
              </a:lnSpc>
            </a:pPr>
            <a:r>
              <a:rPr lang="ja-JP" altLang="en-US" sz="999" b="1" spc="-49" dirty="0">
                <a:solidFill>
                  <a:srgbClr val="000000"/>
                </a:solidFill>
                <a:latin typeface="セザンヌ Medium"/>
                <a:ea typeface="セザンヌ Medium"/>
                <a:cs typeface="セザンヌ Medium"/>
                <a:sym typeface="セザンヌ Medium"/>
              </a:rPr>
              <a:t>　顧客の要望や船級規格の仕様を満たす性能があることを確認するために製品の試験検査は重要です。電気や機械の専門知識、船級規格で要求される仕様や試験方法についての知識があり、丁寧に試験検査を行っています。</a:t>
            </a:r>
            <a:endParaRPr lang="en-US" altLang="ja-JP" sz="999" b="1" spc="-49" dirty="0">
              <a:solidFill>
                <a:srgbClr val="000000"/>
              </a:solidFill>
              <a:latin typeface="セザンヌ Medium"/>
              <a:ea typeface="セザンヌ Medium"/>
              <a:cs typeface="セザンヌ Medium"/>
              <a:sym typeface="セザンヌ Medium"/>
            </a:endParaRPr>
          </a:p>
          <a:p>
            <a:pPr algn="just">
              <a:lnSpc>
                <a:spcPts val="1299"/>
              </a:lnSpc>
            </a:pPr>
            <a:r>
              <a:rPr lang="en-US" altLang="ja-JP" sz="999" b="1" spc="-49" dirty="0">
                <a:solidFill>
                  <a:srgbClr val="000000"/>
                </a:solidFill>
                <a:latin typeface="セザンヌ Medium"/>
                <a:ea typeface="セザンヌ Medium"/>
                <a:cs typeface="セザンヌ Medium"/>
                <a:sym typeface="セザンヌ Medium"/>
              </a:rPr>
              <a:t>【</a:t>
            </a:r>
            <a:r>
              <a:rPr lang="ja-JP" altLang="en-US" sz="999" b="1" spc="-49" dirty="0">
                <a:solidFill>
                  <a:srgbClr val="000000"/>
                </a:solidFill>
                <a:latin typeface="セザンヌ Medium"/>
                <a:ea typeface="セザンヌ Medium"/>
                <a:cs typeface="セザンヌ Medium"/>
                <a:sym typeface="セザンヌ Medium"/>
              </a:rPr>
              <a:t>主な業績</a:t>
            </a:r>
            <a:r>
              <a:rPr lang="en-US" altLang="ja-JP" sz="999" b="1" spc="-49" dirty="0">
                <a:solidFill>
                  <a:srgbClr val="000000"/>
                </a:solidFill>
                <a:latin typeface="セザンヌ Medium"/>
                <a:ea typeface="セザンヌ Medium"/>
                <a:cs typeface="セザンヌ Medium"/>
                <a:sym typeface="セザンヌ Medium"/>
              </a:rPr>
              <a:t>】</a:t>
            </a:r>
          </a:p>
          <a:p>
            <a:pPr marL="171450" lvl="0" indent="-17145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聴診棒を使い、軸受が発する音で正常か判断</a:t>
            </a:r>
            <a:endParaRPr lang="en-US" altLang="ja-JP" sz="999" b="1" spc="-49" dirty="0">
              <a:solidFill>
                <a:srgbClr val="000000"/>
              </a:solidFill>
              <a:latin typeface="セザンヌ Medium"/>
              <a:ea typeface="セザンヌ Medium"/>
              <a:cs typeface="セザンヌ Medium"/>
              <a:sym typeface="セザンヌ Medium"/>
            </a:endParaRPr>
          </a:p>
          <a:p>
            <a:pPr marL="171450" lvl="0" indent="-17145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電動消振機（船体の振動を抑制する機器）の試験検査における社内の第一人者</a:t>
            </a:r>
            <a:endParaRPr lang="en-US" altLang="ja-JP" sz="999" b="1" spc="-49" dirty="0">
              <a:solidFill>
                <a:srgbClr val="000000"/>
              </a:solidFill>
              <a:latin typeface="セザンヌ Medium"/>
              <a:ea typeface="セザンヌ Medium"/>
              <a:cs typeface="セザンヌ Medium"/>
              <a:sym typeface="セザンヌ Medium"/>
            </a:endParaRPr>
          </a:p>
          <a:p>
            <a:pPr marL="171450" lvl="0" indent="-17145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職場の安全を第一に考え、試験検査設備のレイアウトから計測器の整備点検、若手への安全教育まで徹底した５Ｓを実践</a:t>
            </a:r>
            <a:endParaRPr lang="en-US" altLang="ja-JP" sz="999" b="1" spc="-49" dirty="0">
              <a:solidFill>
                <a:srgbClr val="000000"/>
              </a:solidFill>
              <a:latin typeface="セザンヌ Medium"/>
              <a:ea typeface="セザンヌ Medium"/>
              <a:cs typeface="セザンヌ Medium"/>
              <a:sym typeface="セザンヌ Medium"/>
            </a:endParaRPr>
          </a:p>
          <a:p>
            <a:pPr lvl="0" algn="just">
              <a:lnSpc>
                <a:spcPts val="1299"/>
              </a:lnSpc>
            </a:pPr>
            <a:endParaRPr lang="en-US" altLang="ja-JP" sz="999" b="1" spc="-49" dirty="0">
              <a:solidFill>
                <a:srgbClr val="000000"/>
              </a:solidFill>
              <a:latin typeface="セザンヌ Medium"/>
              <a:ea typeface="セザンヌ Medium"/>
              <a:cs typeface="セザンヌ Medium"/>
              <a:sym typeface="セザンヌ Medium"/>
            </a:endParaRPr>
          </a:p>
          <a:p>
            <a:pPr marL="171450" lvl="0" indent="-171450" algn="just">
              <a:lnSpc>
                <a:spcPts val="1299"/>
              </a:lnSpc>
              <a:buFont typeface="Wingdings" panose="05000000000000000000" pitchFamily="2" charset="2"/>
              <a:buChar char="p"/>
            </a:pPr>
            <a:endParaRPr lang="en-US" altLang="ja-JP" sz="999" b="1" spc="-49" dirty="0">
              <a:solidFill>
                <a:srgbClr val="000000"/>
              </a:solidFill>
              <a:latin typeface="セザンヌ Medium"/>
              <a:ea typeface="セザンヌ Medium"/>
              <a:cs typeface="セザンヌ Medium"/>
              <a:sym typeface="セザンヌ Medium"/>
            </a:endParaRPr>
          </a:p>
        </p:txBody>
      </p:sp>
      <p:sp>
        <p:nvSpPr>
          <p:cNvPr id="40" name="TextBox 40"/>
          <p:cNvSpPr txBox="1"/>
          <p:nvPr/>
        </p:nvSpPr>
        <p:spPr>
          <a:xfrm>
            <a:off x="440754" y="1240690"/>
            <a:ext cx="2023433" cy="1165960"/>
          </a:xfrm>
          <a:prstGeom prst="rect">
            <a:avLst/>
          </a:prstGeom>
        </p:spPr>
        <p:txBody>
          <a:bodyPr lIns="0" tIns="0" rIns="0" bIns="0" rtlCol="0" anchor="t">
            <a:spAutoFit/>
          </a:bodyPr>
          <a:lstStyle/>
          <a:p>
            <a:pPr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様々な</a:t>
            </a:r>
            <a:endParaRPr lang="en-US" altLang="ja-JP" sz="1800" b="1" dirty="0">
              <a:solidFill>
                <a:srgbClr val="142464"/>
              </a:solidFill>
              <a:latin typeface="Source Han Sans JP Bold"/>
              <a:ea typeface="Source Han Sans JP Bold"/>
              <a:cs typeface="Source Han Sans JP Bold"/>
              <a:sym typeface="Source Han Sans JP Bold"/>
            </a:endParaRPr>
          </a:p>
          <a:p>
            <a:pPr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回転子コイルの</a:t>
            </a:r>
            <a:endParaRPr lang="en-US" altLang="ja-JP" sz="1800" b="1" dirty="0">
              <a:solidFill>
                <a:srgbClr val="142464"/>
              </a:solidFill>
              <a:latin typeface="Source Han Sans JP Bold"/>
              <a:ea typeface="Source Han Sans JP Bold"/>
              <a:cs typeface="Source Han Sans JP Bold"/>
              <a:sym typeface="Source Han Sans JP Bold"/>
            </a:endParaRPr>
          </a:p>
          <a:p>
            <a:pPr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製造の匠</a:t>
            </a:r>
            <a:endParaRPr lang="en-US" altLang="ja-JP" sz="1800" b="1" dirty="0">
              <a:solidFill>
                <a:srgbClr val="142464"/>
              </a:solidFill>
              <a:latin typeface="Source Han Sans JP Bold"/>
              <a:ea typeface="Source Han Sans JP Bold"/>
              <a:cs typeface="Source Han Sans JP Bold"/>
              <a:sym typeface="Source Han Sans JP Bold"/>
            </a:endParaRPr>
          </a:p>
          <a:p>
            <a:pPr algn="l">
              <a:lnSpc>
                <a:spcPts val="2340"/>
              </a:lnSpc>
            </a:pPr>
            <a:endParaRPr lang="en-US" sz="1800" b="1" dirty="0">
              <a:solidFill>
                <a:srgbClr val="142464"/>
              </a:solidFill>
              <a:latin typeface="Source Han Sans JP Bold"/>
              <a:ea typeface="Source Han Sans JP Bold"/>
              <a:cs typeface="Source Han Sans JP Bold"/>
              <a:sym typeface="Source Han Sans JP Bold"/>
            </a:endParaRPr>
          </a:p>
        </p:txBody>
      </p:sp>
      <p:sp>
        <p:nvSpPr>
          <p:cNvPr id="41" name="TextBox 41"/>
          <p:cNvSpPr txBox="1"/>
          <p:nvPr/>
        </p:nvSpPr>
        <p:spPr>
          <a:xfrm>
            <a:off x="464578" y="2221079"/>
            <a:ext cx="1681722" cy="565539"/>
          </a:xfrm>
          <a:prstGeom prst="rect">
            <a:avLst/>
          </a:prstGeom>
        </p:spPr>
        <p:txBody>
          <a:bodyPr lIns="0" tIns="0" rIns="0" bIns="0" rtlCol="0" anchor="t">
            <a:spAutoFit/>
          </a:bodyPr>
          <a:lstStyle/>
          <a:p>
            <a:pPr marL="0" lvl="0" indent="0" algn="l">
              <a:lnSpc>
                <a:spcPts val="1539"/>
              </a:lnSpc>
              <a:spcBef>
                <a:spcPct val="0%"/>
              </a:spcBef>
            </a:pPr>
            <a:r>
              <a:rPr lang="zh-TW" altLang="en-US" sz="1099" b="1" u="none" strike="noStrike" dirty="0">
                <a:solidFill>
                  <a:srgbClr val="000000"/>
                </a:solidFill>
                <a:latin typeface="Source Han Sans JP Medium"/>
                <a:ea typeface="Source Han Sans JP Medium"/>
                <a:cs typeface="Source Han Sans JP Medium"/>
                <a:sym typeface="Source Han Sans JP Medium"/>
              </a:rPr>
              <a:t>西芝電機株式会社</a:t>
            </a:r>
            <a:endParaRPr lang="en-US" altLang="ja-JP"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dirty="0">
                <a:solidFill>
                  <a:srgbClr val="000000"/>
                </a:solidFill>
                <a:latin typeface="Source Han Sans JP Medium"/>
                <a:ea typeface="Source Han Sans JP Medium"/>
                <a:cs typeface="Source Han Sans JP Medium"/>
                <a:sym typeface="Source Han Sans JP Medium"/>
              </a:rPr>
              <a:t>大型部品課 作業長</a:t>
            </a:r>
            <a:endParaRPr lang="en-US" altLang="ja-JP" sz="1099" b="1"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勝原　康喜</a:t>
            </a:r>
            <a:endParaRPr lang="en-US" sz="1099" b="1" u="none" strike="noStrike" dirty="0">
              <a:solidFill>
                <a:srgbClr val="000000"/>
              </a:solidFill>
              <a:latin typeface="Source Han Sans JP Medium"/>
              <a:ea typeface="Source Han Sans JP Medium"/>
              <a:cs typeface="Source Han Sans JP Medium"/>
              <a:sym typeface="Source Han Sans JP Medium"/>
            </a:endParaRPr>
          </a:p>
        </p:txBody>
      </p:sp>
      <p:grpSp>
        <p:nvGrpSpPr>
          <p:cNvPr id="42" name="Group 42"/>
          <p:cNvGrpSpPr/>
          <p:nvPr/>
        </p:nvGrpSpPr>
        <p:grpSpPr>
          <a:xfrm>
            <a:off x="334128" y="6758816"/>
            <a:ext cx="3204000" cy="662708"/>
            <a:chOff x="0" y="0"/>
            <a:chExt cx="1623941" cy="399819"/>
          </a:xfrm>
          <a:solidFill>
            <a:schemeClr val="accent5">
              <a:lumMod val="20%"/>
              <a:lumOff val="80%"/>
            </a:schemeClr>
          </a:solidFill>
        </p:grpSpPr>
        <p:sp>
          <p:nvSpPr>
            <p:cNvPr id="43" name="Freeform 43"/>
            <p:cNvSpPr/>
            <p:nvPr/>
          </p:nvSpPr>
          <p:spPr>
            <a:xfrm>
              <a:off x="0" y="0"/>
              <a:ext cx="1623941" cy="399819"/>
            </a:xfrm>
            <a:custGeom>
              <a:avLst/>
              <a:gdLst/>
              <a:ahLst/>
              <a:cxnLst/>
              <a:rect l="l" t="t" r="r" b="b"/>
              <a:pathLst>
                <a:path w="1623941" h="399819">
                  <a:moveTo>
                    <a:pt x="0" y="0"/>
                  </a:moveTo>
                  <a:lnTo>
                    <a:pt x="1623941" y="0"/>
                  </a:lnTo>
                  <a:lnTo>
                    <a:pt x="1623941" y="399819"/>
                  </a:lnTo>
                  <a:lnTo>
                    <a:pt x="0" y="399819"/>
                  </a:lnTo>
                  <a:close/>
                </a:path>
              </a:pathLst>
            </a:custGeom>
            <a:grpFill/>
            <a:ln w="9525" cap="sq">
              <a:noFill/>
              <a:prstDash val="solid"/>
              <a:miter/>
            </a:ln>
          </p:spPr>
        </p:sp>
        <p:sp>
          <p:nvSpPr>
            <p:cNvPr id="44" name="TextBox 44"/>
            <p:cNvSpPr txBox="1"/>
            <p:nvPr/>
          </p:nvSpPr>
          <p:spPr>
            <a:xfrm>
              <a:off x="0" y="-76200"/>
              <a:ext cx="1623941" cy="476019"/>
            </a:xfrm>
            <a:prstGeom prst="rect">
              <a:avLst/>
            </a:prstGeom>
            <a:grpFill/>
            <a:ln>
              <a:noFill/>
            </a:ln>
          </p:spPr>
          <p:txBody>
            <a:bodyPr lIns="35919" tIns="35919" rIns="35919" bIns="35919" rtlCol="0" anchor="ctr"/>
            <a:lstStyle/>
            <a:p>
              <a:pPr algn="ctr">
                <a:lnSpc>
                  <a:spcPts val="989"/>
                </a:lnSpc>
              </a:pPr>
              <a:endParaRPr/>
            </a:p>
          </p:txBody>
        </p:sp>
      </p:grpSp>
      <p:sp>
        <p:nvSpPr>
          <p:cNvPr id="51" name="TextBox 51"/>
          <p:cNvSpPr txBox="1"/>
          <p:nvPr/>
        </p:nvSpPr>
        <p:spPr>
          <a:xfrm>
            <a:off x="360000" y="3440610"/>
            <a:ext cx="3204000" cy="2318840"/>
          </a:xfrm>
          <a:prstGeom prst="rect">
            <a:avLst/>
          </a:prstGeom>
        </p:spPr>
        <p:txBody>
          <a:bodyPr lIns="0" tIns="0" rIns="0" bIns="0" rtlCol="0" anchor="t">
            <a:spAutoFit/>
          </a:bodyPr>
          <a:lstStyle/>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船に搭載する発電機やモーター等の重要なパーツとなる回転子コイルの製造部門で活躍する勝原康喜さん。</a:t>
            </a: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発電機は船の航行や船上生活に必要な電気エネルギーを供給するために不可欠な製品です。船が安全に航行し、船上で電気が使えるよう、安全第一で丁寧に作業し、新製品の実用化と安定供給に寄与し続けています。</a:t>
            </a:r>
            <a:endParaRPr lang="en-US"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r>
              <a:rPr lang="en-US" altLang="ja-JP" sz="999" b="1" spc="-49" dirty="0">
                <a:solidFill>
                  <a:srgbClr val="000000"/>
                </a:solidFill>
                <a:latin typeface="セザンヌ Medium"/>
                <a:ea typeface="セザンヌ Medium"/>
                <a:cs typeface="セザンヌ Medium"/>
                <a:sym typeface="セザンヌ Medium"/>
              </a:rPr>
              <a:t>【</a:t>
            </a:r>
            <a:r>
              <a:rPr lang="ja-JP" altLang="en-US" sz="999" b="1" spc="-49" dirty="0">
                <a:solidFill>
                  <a:srgbClr val="000000"/>
                </a:solidFill>
                <a:latin typeface="セザンヌ Medium"/>
                <a:ea typeface="セザンヌ Medium"/>
                <a:cs typeface="セザンヌ Medium"/>
                <a:sym typeface="セザンヌ Medium"/>
              </a:rPr>
              <a:t>主な業績</a:t>
            </a:r>
            <a:r>
              <a:rPr lang="en-US" altLang="ja-JP" sz="999" b="1" spc="-49" dirty="0">
                <a:solidFill>
                  <a:srgbClr val="000000"/>
                </a:solidFill>
                <a:latin typeface="セザンヌ Medium"/>
                <a:ea typeface="セザンヌ Medium"/>
                <a:cs typeface="セザンヌ Medium"/>
                <a:sym typeface="セザンヌ Medium"/>
              </a:rPr>
              <a:t>】</a:t>
            </a:r>
          </a:p>
          <a:p>
            <a:pPr marL="177800" lvl="0" indent="-17780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製品のモデルチェンジ時に設計や技術担当者と一丸となり、作業工程の改善および提言を行い、製品の実用化と安定供給に尽力</a:t>
            </a:r>
            <a:endParaRPr lang="en-US" altLang="ja-JP" sz="999" b="1" spc="-49" dirty="0">
              <a:solidFill>
                <a:srgbClr val="000000"/>
              </a:solidFill>
              <a:latin typeface="セザンヌ Medium"/>
              <a:ea typeface="セザンヌ Medium"/>
              <a:cs typeface="セザンヌ Medium"/>
              <a:sym typeface="セザンヌ Medium"/>
            </a:endParaRPr>
          </a:p>
          <a:p>
            <a:pPr marL="177800" lvl="0" indent="-17780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先輩から受け継いだ技術と自身の経験を融合させて、技術作法を標準化し、ノウハウ集を作成</a:t>
            </a:r>
            <a:endParaRPr lang="en-US" altLang="ja-JP" sz="999" b="1" spc="-49" dirty="0">
              <a:solidFill>
                <a:srgbClr val="000000"/>
              </a:solidFill>
              <a:latin typeface="セザンヌ Medium"/>
              <a:ea typeface="セザンヌ Medium"/>
              <a:cs typeface="セザンヌ Medium"/>
              <a:sym typeface="セザンヌ Medium"/>
            </a:endParaRPr>
          </a:p>
          <a:p>
            <a:pPr marL="177800" indent="-17780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実演指導して若手に技能を継承</a:t>
            </a:r>
            <a:endParaRPr lang="en-US" altLang="ja-JP" sz="999" b="1" spc="-49" dirty="0">
              <a:solidFill>
                <a:srgbClr val="000000"/>
              </a:solidFill>
              <a:latin typeface="セザンヌ Medium"/>
              <a:ea typeface="セザンヌ Medium"/>
              <a:cs typeface="セザンヌ Medium"/>
              <a:sym typeface="セザンヌ Medium"/>
            </a:endParaRPr>
          </a:p>
          <a:p>
            <a:pPr marL="177800" lvl="0" indent="-177800" algn="just">
              <a:lnSpc>
                <a:spcPts val="1299"/>
              </a:lnSpc>
              <a:buFont typeface="Wingdings" panose="05000000000000000000" pitchFamily="2" charset="2"/>
              <a:buChar char="p"/>
            </a:pPr>
            <a:endParaRPr lang="en-US" altLang="ja-JP" sz="999" b="1" spc="-49" dirty="0">
              <a:solidFill>
                <a:srgbClr val="000000"/>
              </a:solidFill>
              <a:latin typeface="セザンヌ Medium"/>
              <a:ea typeface="セザンヌ Medium"/>
              <a:cs typeface="セザンヌ Medium"/>
              <a:sym typeface="セザンヌ Medium"/>
            </a:endParaRPr>
          </a:p>
        </p:txBody>
      </p:sp>
      <p:sp>
        <p:nvSpPr>
          <p:cNvPr id="52" name="TextBox 52"/>
          <p:cNvSpPr txBox="1"/>
          <p:nvPr/>
        </p:nvSpPr>
        <p:spPr>
          <a:xfrm>
            <a:off x="360000" y="6673850"/>
            <a:ext cx="3204000" cy="819263"/>
          </a:xfrm>
          <a:prstGeom prst="rect">
            <a:avLst/>
          </a:prstGeom>
        </p:spPr>
        <p:txBody>
          <a:bodyPr lIns="0" tIns="0" rIns="0" bIns="0" rtlCol="0" anchor="t">
            <a:spAutoFit/>
          </a:bodyPr>
          <a:lstStyle/>
          <a:p>
            <a:pPr marL="0" lvl="0" indent="0" algn="just">
              <a:lnSpc>
                <a:spcPts val="1299"/>
              </a:lnSpc>
            </a:pPr>
            <a:r>
              <a:rPr lang="en-US" sz="999" b="1" spc="-49" dirty="0" err="1">
                <a:solidFill>
                  <a:srgbClr val="C94047"/>
                </a:solidFill>
                <a:latin typeface="セザンヌ Semi-Bold"/>
                <a:ea typeface="セザンヌ Semi-Bold"/>
                <a:cs typeface="セザンヌ Semi-Bold"/>
                <a:sym typeface="セザンヌ Semi-Bold"/>
              </a:rPr>
              <a:t>今後</a:t>
            </a:r>
            <a:r>
              <a:rPr lang="ja-JP" altLang="en-US" sz="999" b="1" spc="-49" dirty="0">
                <a:solidFill>
                  <a:srgbClr val="C94047"/>
                </a:solidFill>
                <a:latin typeface="セザンヌ Semi-Bold"/>
                <a:ea typeface="セザンヌ Semi-Bold"/>
                <a:cs typeface="セザンヌ Semi-Bold"/>
                <a:sym typeface="セザンヌ Semi-Bold"/>
              </a:rPr>
              <a:t>どのような</a:t>
            </a:r>
            <a:r>
              <a:rPr lang="en-US" sz="999" b="1" spc="-49" dirty="0" err="1">
                <a:solidFill>
                  <a:srgbClr val="C94047"/>
                </a:solidFill>
                <a:latin typeface="セザンヌ Semi-Bold"/>
                <a:ea typeface="セザンヌ Semi-Bold"/>
                <a:cs typeface="セザンヌ Semi-Bold"/>
                <a:sym typeface="セザンヌ Semi-Bold"/>
              </a:rPr>
              <a:t>目標</a:t>
            </a:r>
            <a:r>
              <a:rPr lang="ja-JP" altLang="en-US" sz="999" b="1" spc="-49" dirty="0">
                <a:solidFill>
                  <a:srgbClr val="C94047"/>
                </a:solidFill>
                <a:latin typeface="セザンヌ Semi-Bold"/>
                <a:ea typeface="セザンヌ Semi-Bold"/>
                <a:cs typeface="セザンヌ Semi-Bold"/>
                <a:sym typeface="セザンヌ Semi-Bold"/>
              </a:rPr>
              <a:t>をもっていますか？</a:t>
            </a:r>
            <a:endParaRPr lang="en-US" altLang="ja-JP" sz="999" b="1" spc="-49" dirty="0">
              <a:solidFill>
                <a:srgbClr val="C94047"/>
              </a:solidFill>
              <a:latin typeface="セザンヌ Semi-Bold"/>
              <a:ea typeface="セザンヌ Semi-Bold"/>
              <a:cs typeface="セザンヌ Semi-Bold"/>
              <a:sym typeface="セザンヌ Semi-Bold"/>
            </a:endParaRPr>
          </a:p>
          <a:p>
            <a:pPr marL="0" lvl="0" indent="0"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Medium"/>
                <a:sym typeface="セザンヌ Medium"/>
              </a:rPr>
              <a:t>今年から私の職場が新規工場へ移転となりました。</a:t>
            </a:r>
            <a:endParaRPr lang="en-US" altLang="ja-JP" sz="900" spc="-49" dirty="0">
              <a:latin typeface="游ゴシック" panose="020B0400000000000000" pitchFamily="50" charset="-128"/>
              <a:ea typeface="游ゴシック" panose="020B0400000000000000" pitchFamily="50" charset="-128"/>
              <a:cs typeface="セザンヌ Medium"/>
              <a:sym typeface="セザンヌ Medium"/>
            </a:endParaRPr>
          </a:p>
          <a:p>
            <a:pPr marL="0" lvl="0" indent="0"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Medium"/>
                <a:sym typeface="セザンヌ Medium"/>
              </a:rPr>
              <a:t>会社のモデル職場となるべく、技術、品質、５Ｓ（整理、整頓、</a:t>
            </a:r>
            <a:endParaRPr lang="en-US" altLang="ja-JP" sz="900" spc="-49" dirty="0">
              <a:latin typeface="游ゴシック" panose="020B0400000000000000" pitchFamily="50" charset="-128"/>
              <a:ea typeface="游ゴシック" panose="020B0400000000000000" pitchFamily="50" charset="-128"/>
              <a:cs typeface="セザンヌ Medium"/>
              <a:sym typeface="セザンヌ Medium"/>
            </a:endParaRPr>
          </a:p>
          <a:p>
            <a:pPr marL="0" lvl="0" indent="0"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Medium"/>
                <a:sym typeface="セザンヌ Medium"/>
              </a:rPr>
              <a:t>清掃、清潔、しつけ）活動を積極的に推進していきます。</a:t>
            </a:r>
            <a:endParaRPr lang="en-US" altLang="ja-JP" sz="900" spc="-49" dirty="0">
              <a:solidFill>
                <a:srgbClr val="C94047"/>
              </a:solidFill>
              <a:latin typeface="游ゴシック" panose="020B0400000000000000" pitchFamily="50" charset="-128"/>
              <a:ea typeface="游ゴシック" panose="020B0400000000000000" pitchFamily="50" charset="-128"/>
              <a:cs typeface="セザンヌ Semi-Bold"/>
              <a:sym typeface="セザンヌ Semi-Bold"/>
            </a:endParaRPr>
          </a:p>
          <a:p>
            <a:pPr marL="0" lvl="0" indent="0" algn="just">
              <a:lnSpc>
                <a:spcPts val="1299"/>
              </a:lnSpc>
            </a:pPr>
            <a:endParaRPr lang="en-US" sz="999" b="1" spc="-49" dirty="0">
              <a:solidFill>
                <a:srgbClr val="C94047"/>
              </a:solidFill>
              <a:latin typeface="セザンヌ Semi-Bold"/>
              <a:ea typeface="セザンヌ Semi-Bold"/>
              <a:cs typeface="セザンヌ Semi-Bold"/>
              <a:sym typeface="セザンヌ Semi-Bold"/>
            </a:endParaRPr>
          </a:p>
        </p:txBody>
      </p:sp>
      <p:sp>
        <p:nvSpPr>
          <p:cNvPr id="55" name="TextBox 55"/>
          <p:cNvSpPr txBox="1"/>
          <p:nvPr/>
        </p:nvSpPr>
        <p:spPr>
          <a:xfrm>
            <a:off x="997287" y="267577"/>
            <a:ext cx="5810963" cy="220445"/>
          </a:xfrm>
          <a:prstGeom prst="rect">
            <a:avLst/>
          </a:prstGeom>
        </p:spPr>
        <p:txBody>
          <a:bodyPr wrap="square" lIns="0" tIns="0" rIns="0" bIns="0" rtlCol="0" anchor="t">
            <a:spAutoFit/>
          </a:bodyPr>
          <a:lstStyle/>
          <a:p>
            <a:pPr algn="l">
              <a:lnSpc>
                <a:spcPts val="1570"/>
              </a:lnSpc>
              <a:spcBef>
                <a:spcPct val="0%"/>
              </a:spcBef>
            </a:pPr>
            <a:r>
              <a:rPr lang="ja-JP" altLang="en-US" sz="2000" b="1" dirty="0">
                <a:solidFill>
                  <a:srgbClr val="142464"/>
                </a:solidFill>
                <a:latin typeface="Source Han Sans JP Bold"/>
                <a:ea typeface="Source Han Sans JP Bold"/>
                <a:cs typeface="Source Han Sans JP Bold"/>
                <a:sym typeface="Source Han Sans JP Bold"/>
              </a:rPr>
              <a:t>令和７年マリンエキスパート表彰 受賞者</a:t>
            </a:r>
            <a:endParaRPr lang="en-US" sz="2000" b="1" dirty="0">
              <a:solidFill>
                <a:srgbClr val="142464"/>
              </a:solidFill>
              <a:latin typeface="Source Han Sans JP Bold"/>
              <a:ea typeface="Source Han Sans JP Bold"/>
              <a:cs typeface="Source Han Sans JP Bold"/>
              <a:sym typeface="Source Han Sans JP Bold"/>
            </a:endParaRPr>
          </a:p>
        </p:txBody>
      </p:sp>
      <p:sp>
        <p:nvSpPr>
          <p:cNvPr id="56" name="TextBox 56"/>
          <p:cNvSpPr txBox="1"/>
          <p:nvPr/>
        </p:nvSpPr>
        <p:spPr>
          <a:xfrm>
            <a:off x="7298065" y="315124"/>
            <a:ext cx="2544435" cy="186526"/>
          </a:xfrm>
          <a:prstGeom prst="rect">
            <a:avLst/>
          </a:prstGeom>
        </p:spPr>
        <p:txBody>
          <a:bodyPr wrap="square" lIns="0" tIns="0" rIns="0" bIns="0" rtlCol="0" anchor="t">
            <a:spAutoFit/>
          </a:bodyPr>
          <a:lstStyle/>
          <a:p>
            <a:pPr algn="r">
              <a:lnSpc>
                <a:spcPts val="1745"/>
              </a:lnSpc>
              <a:spcBef>
                <a:spcPct val="0%"/>
              </a:spcBef>
            </a:pPr>
            <a:r>
              <a:rPr lang="ja-JP" altLang="en-US" sz="1246" b="1" dirty="0">
                <a:solidFill>
                  <a:srgbClr val="142464"/>
                </a:solidFill>
                <a:latin typeface="BIZ UDPゴシック" panose="020B0400000000000000" pitchFamily="50" charset="-128"/>
                <a:ea typeface="BIZ UDPゴシック" panose="020B0400000000000000" pitchFamily="50" charset="-128"/>
                <a:cs typeface="Now Medium"/>
                <a:sym typeface="Now Medium"/>
              </a:rPr>
              <a:t>国土交通省神戸運輸監理部</a:t>
            </a:r>
            <a:endParaRPr lang="en-US" sz="1246" b="1" dirty="0">
              <a:solidFill>
                <a:srgbClr val="142464"/>
              </a:solidFill>
              <a:latin typeface="BIZ UDPゴシック" panose="020B0400000000000000" pitchFamily="50" charset="-128"/>
              <a:ea typeface="BIZ UDPゴシック" panose="020B0400000000000000" pitchFamily="50" charset="-128"/>
              <a:cs typeface="Now Medium"/>
              <a:sym typeface="Now Medium"/>
            </a:endParaRPr>
          </a:p>
        </p:txBody>
      </p:sp>
      <p:grpSp>
        <p:nvGrpSpPr>
          <p:cNvPr id="62" name="Group 42">
            <a:extLst>
              <a:ext uri="{FF2B5EF4-FFF2-40B4-BE49-F238E27FC236}">
                <a16:creationId xmlns:a16="http://schemas.microsoft.com/office/drawing/2014/main" id="{AB3FFBDD-23A4-594C-9FDB-442B0A0AF55A}"/>
              </a:ext>
            </a:extLst>
          </p:cNvPr>
          <p:cNvGrpSpPr/>
          <p:nvPr/>
        </p:nvGrpSpPr>
        <p:grpSpPr>
          <a:xfrm>
            <a:off x="3744000" y="6633899"/>
            <a:ext cx="3204000" cy="878151"/>
            <a:chOff x="0" y="-75364"/>
            <a:chExt cx="1623941" cy="529798"/>
          </a:xfrm>
          <a:solidFill>
            <a:schemeClr val="accent5">
              <a:lumMod val="20%"/>
              <a:lumOff val="80%"/>
            </a:schemeClr>
          </a:solidFill>
        </p:grpSpPr>
        <p:sp>
          <p:nvSpPr>
            <p:cNvPr id="63" name="Freeform 43">
              <a:extLst>
                <a:ext uri="{FF2B5EF4-FFF2-40B4-BE49-F238E27FC236}">
                  <a16:creationId xmlns:a16="http://schemas.microsoft.com/office/drawing/2014/main" id="{B2B5044F-EAB9-94AA-225C-A7E7EC5CCFC0}"/>
                </a:ext>
              </a:extLst>
            </p:cNvPr>
            <p:cNvSpPr/>
            <p:nvPr/>
          </p:nvSpPr>
          <p:spPr>
            <a:xfrm>
              <a:off x="0" y="0"/>
              <a:ext cx="1623941" cy="399819"/>
            </a:xfrm>
            <a:custGeom>
              <a:avLst/>
              <a:gdLst/>
              <a:ahLst/>
              <a:cxnLst/>
              <a:rect l="l" t="t" r="r" b="b"/>
              <a:pathLst>
                <a:path w="1623941" h="399819">
                  <a:moveTo>
                    <a:pt x="0" y="0"/>
                  </a:moveTo>
                  <a:lnTo>
                    <a:pt x="1623941" y="0"/>
                  </a:lnTo>
                  <a:lnTo>
                    <a:pt x="1623941" y="399819"/>
                  </a:lnTo>
                  <a:lnTo>
                    <a:pt x="0" y="399819"/>
                  </a:lnTo>
                  <a:close/>
                </a:path>
              </a:pathLst>
            </a:custGeom>
            <a:grpFill/>
            <a:ln w="9525" cap="sq">
              <a:noFill/>
              <a:prstDash val="solid"/>
              <a:miter/>
            </a:ln>
          </p:spPr>
        </p:sp>
        <p:sp>
          <p:nvSpPr>
            <p:cNvPr id="64" name="TextBox 44">
              <a:extLst>
                <a:ext uri="{FF2B5EF4-FFF2-40B4-BE49-F238E27FC236}">
                  <a16:creationId xmlns:a16="http://schemas.microsoft.com/office/drawing/2014/main" id="{31CB4350-659E-F0F3-584D-28DF151941E3}"/>
                </a:ext>
              </a:extLst>
            </p:cNvPr>
            <p:cNvSpPr txBox="1"/>
            <p:nvPr/>
          </p:nvSpPr>
          <p:spPr>
            <a:xfrm>
              <a:off x="0" y="-75364"/>
              <a:ext cx="1623941" cy="529798"/>
            </a:xfrm>
            <a:prstGeom prst="rect">
              <a:avLst/>
            </a:prstGeom>
            <a:grpFill/>
            <a:ln>
              <a:noFill/>
            </a:ln>
          </p:spPr>
          <p:txBody>
            <a:bodyPr lIns="35919" tIns="35919" rIns="35919" bIns="35919" rtlCol="0" anchor="ctr"/>
            <a:lstStyle/>
            <a:p>
              <a:pPr algn="ctr">
                <a:lnSpc>
                  <a:spcPts val="989"/>
                </a:lnSpc>
              </a:pPr>
              <a:endParaRPr/>
            </a:p>
          </p:txBody>
        </p:sp>
      </p:grpSp>
      <p:sp>
        <p:nvSpPr>
          <p:cNvPr id="65" name="TextBox 52">
            <a:extLst>
              <a:ext uri="{FF2B5EF4-FFF2-40B4-BE49-F238E27FC236}">
                <a16:creationId xmlns:a16="http://schemas.microsoft.com/office/drawing/2014/main" id="{D0D2B6C0-423A-BD88-60B9-F403F21ECFC1}"/>
              </a:ext>
            </a:extLst>
          </p:cNvPr>
          <p:cNvSpPr txBox="1"/>
          <p:nvPr/>
        </p:nvSpPr>
        <p:spPr>
          <a:xfrm>
            <a:off x="3895300" y="6673850"/>
            <a:ext cx="3204000" cy="985976"/>
          </a:xfrm>
          <a:prstGeom prst="rect">
            <a:avLst/>
          </a:prstGeom>
        </p:spPr>
        <p:txBody>
          <a:bodyPr lIns="0" tIns="0" rIns="0" bIns="0" rtlCol="0" anchor="t">
            <a:spAutoFit/>
          </a:bodyPr>
          <a:lstStyle/>
          <a:p>
            <a:pPr marL="0" lvl="0" indent="0" algn="just">
              <a:lnSpc>
                <a:spcPts val="1299"/>
              </a:lnSpc>
            </a:pPr>
            <a:r>
              <a:rPr lang="en-US" sz="999" b="1" spc="-49" dirty="0" err="1">
                <a:solidFill>
                  <a:srgbClr val="C94047"/>
                </a:solidFill>
                <a:latin typeface="セザンヌ Semi-Bold"/>
                <a:ea typeface="セザンヌ Semi-Bold"/>
                <a:cs typeface="セザンヌ Semi-Bold"/>
                <a:sym typeface="セザンヌ Semi-Bold"/>
              </a:rPr>
              <a:t>今後どのような目標を</a:t>
            </a:r>
            <a:r>
              <a:rPr lang="ja-JP" altLang="en-US" sz="999" b="1" spc="-49" dirty="0">
                <a:solidFill>
                  <a:srgbClr val="C94047"/>
                </a:solidFill>
                <a:latin typeface="セザンヌ Semi-Bold"/>
                <a:ea typeface="セザンヌ Semi-Bold"/>
                <a:cs typeface="セザンヌ Semi-Bold"/>
                <a:sym typeface="セザンヌ Semi-Bold"/>
              </a:rPr>
              <a:t>も</a:t>
            </a:r>
            <a:r>
              <a:rPr lang="en-US" sz="999" b="1" spc="-49" dirty="0" err="1">
                <a:solidFill>
                  <a:srgbClr val="C94047"/>
                </a:solidFill>
                <a:latin typeface="セザンヌ Semi-Bold"/>
                <a:ea typeface="セザンヌ Semi-Bold"/>
                <a:cs typeface="セザンヌ Semi-Bold"/>
                <a:sym typeface="セザンヌ Semi-Bold"/>
              </a:rPr>
              <a:t>っていますか</a:t>
            </a:r>
            <a:r>
              <a:rPr lang="en-US" sz="999" b="1" spc="-49" dirty="0">
                <a:solidFill>
                  <a:srgbClr val="C94047"/>
                </a:solidFill>
                <a:latin typeface="セザンヌ Semi-Bold"/>
                <a:ea typeface="セザンヌ Semi-Bold"/>
                <a:cs typeface="セザンヌ Semi-Bold"/>
                <a:sym typeface="セザンヌ Semi-Bold"/>
              </a:rPr>
              <a:t>？</a:t>
            </a:r>
          </a:p>
          <a:p>
            <a:pPr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Medium"/>
                <a:sym typeface="セザンヌ Medium"/>
              </a:rPr>
              <a:t>今後はより深い知識と技術を磨きこれまでの経験も活かし、</a:t>
            </a:r>
            <a:endParaRPr lang="en-US" altLang="ja-JP" sz="900" spc="-49" dirty="0">
              <a:latin typeface="游ゴシック" panose="020B0400000000000000" pitchFamily="50" charset="-128"/>
              <a:ea typeface="游ゴシック" panose="020B0400000000000000" pitchFamily="50" charset="-128"/>
              <a:cs typeface="セザンヌ Medium"/>
              <a:sym typeface="セザンヌ Medium"/>
            </a:endParaRPr>
          </a:p>
          <a:p>
            <a:pPr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Medium"/>
                <a:sym typeface="セザンヌ Medium"/>
              </a:rPr>
              <a:t>若手への育成に力を注ぎ次世代の専門家を育てていきたいと</a:t>
            </a:r>
            <a:endParaRPr lang="en-US" altLang="ja-JP" sz="900" spc="-49" dirty="0">
              <a:latin typeface="游ゴシック" panose="020B0400000000000000" pitchFamily="50" charset="-128"/>
              <a:ea typeface="游ゴシック" panose="020B0400000000000000" pitchFamily="50" charset="-128"/>
              <a:cs typeface="セザンヌ Medium"/>
              <a:sym typeface="セザンヌ Medium"/>
            </a:endParaRPr>
          </a:p>
          <a:p>
            <a:pPr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Medium"/>
                <a:sym typeface="セザンヌ Medium"/>
              </a:rPr>
              <a:t>考えています。より安全でさらなる品質向上のため努力を</a:t>
            </a:r>
            <a:endParaRPr lang="en-US" altLang="ja-JP" sz="900" spc="-49" dirty="0">
              <a:latin typeface="游ゴシック" panose="020B0400000000000000" pitchFamily="50" charset="-128"/>
              <a:ea typeface="游ゴシック" panose="020B0400000000000000" pitchFamily="50" charset="-128"/>
              <a:cs typeface="セザンヌ Medium"/>
              <a:sym typeface="セザンヌ Medium"/>
            </a:endParaRPr>
          </a:p>
          <a:p>
            <a:pPr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Medium"/>
                <a:sym typeface="セザンヌ Medium"/>
              </a:rPr>
              <a:t>惜しまず邁進してまいります。</a:t>
            </a:r>
          </a:p>
          <a:p>
            <a:pPr marL="0" lvl="0" indent="0" algn="just">
              <a:lnSpc>
                <a:spcPts val="1299"/>
              </a:lnSpc>
            </a:pPr>
            <a:endParaRPr lang="en-US" sz="999" b="1" spc="-49" dirty="0">
              <a:solidFill>
                <a:srgbClr val="C94047"/>
              </a:solidFill>
              <a:latin typeface="セザンヌ Semi-Bold"/>
              <a:ea typeface="セザンヌ Semi-Bold"/>
              <a:cs typeface="セザンヌ Semi-Bold"/>
              <a:sym typeface="セザンヌ Semi-Bold"/>
            </a:endParaRPr>
          </a:p>
        </p:txBody>
      </p:sp>
      <p:grpSp>
        <p:nvGrpSpPr>
          <p:cNvPr id="69" name="Group 42">
            <a:extLst>
              <a:ext uri="{FF2B5EF4-FFF2-40B4-BE49-F238E27FC236}">
                <a16:creationId xmlns:a16="http://schemas.microsoft.com/office/drawing/2014/main" id="{BDD2EC00-4C2D-0D5B-25CA-D058A3C69654}"/>
              </a:ext>
            </a:extLst>
          </p:cNvPr>
          <p:cNvGrpSpPr/>
          <p:nvPr/>
        </p:nvGrpSpPr>
        <p:grpSpPr>
          <a:xfrm>
            <a:off x="7128000" y="6758816"/>
            <a:ext cx="3204000" cy="662708"/>
            <a:chOff x="0" y="0"/>
            <a:chExt cx="1623941" cy="399819"/>
          </a:xfrm>
          <a:solidFill>
            <a:schemeClr val="accent5">
              <a:lumMod val="20%"/>
              <a:lumOff val="80%"/>
            </a:schemeClr>
          </a:solidFill>
        </p:grpSpPr>
        <p:sp>
          <p:nvSpPr>
            <p:cNvPr id="70" name="Freeform 43">
              <a:extLst>
                <a:ext uri="{FF2B5EF4-FFF2-40B4-BE49-F238E27FC236}">
                  <a16:creationId xmlns:a16="http://schemas.microsoft.com/office/drawing/2014/main" id="{EB2BC311-03CD-2D63-BC11-DF1423305CE7}"/>
                </a:ext>
              </a:extLst>
            </p:cNvPr>
            <p:cNvSpPr/>
            <p:nvPr/>
          </p:nvSpPr>
          <p:spPr>
            <a:xfrm>
              <a:off x="0" y="0"/>
              <a:ext cx="1623941" cy="399819"/>
            </a:xfrm>
            <a:custGeom>
              <a:avLst/>
              <a:gdLst/>
              <a:ahLst/>
              <a:cxnLst/>
              <a:rect l="l" t="t" r="r" b="b"/>
              <a:pathLst>
                <a:path w="1623941" h="399819">
                  <a:moveTo>
                    <a:pt x="0" y="0"/>
                  </a:moveTo>
                  <a:lnTo>
                    <a:pt x="1623941" y="0"/>
                  </a:lnTo>
                  <a:lnTo>
                    <a:pt x="1623941" y="399819"/>
                  </a:lnTo>
                  <a:lnTo>
                    <a:pt x="0" y="399819"/>
                  </a:lnTo>
                  <a:close/>
                </a:path>
              </a:pathLst>
            </a:custGeom>
            <a:grpFill/>
            <a:ln w="9525" cap="sq">
              <a:noFill/>
              <a:prstDash val="solid"/>
              <a:miter/>
            </a:ln>
          </p:spPr>
        </p:sp>
        <p:sp>
          <p:nvSpPr>
            <p:cNvPr id="71" name="TextBox 44">
              <a:extLst>
                <a:ext uri="{FF2B5EF4-FFF2-40B4-BE49-F238E27FC236}">
                  <a16:creationId xmlns:a16="http://schemas.microsoft.com/office/drawing/2014/main" id="{877F89D7-5F9E-4126-0750-47A91DF70B26}"/>
                </a:ext>
              </a:extLst>
            </p:cNvPr>
            <p:cNvSpPr txBox="1"/>
            <p:nvPr/>
          </p:nvSpPr>
          <p:spPr>
            <a:xfrm>
              <a:off x="0" y="-76200"/>
              <a:ext cx="1623941" cy="476019"/>
            </a:xfrm>
            <a:prstGeom prst="rect">
              <a:avLst/>
            </a:prstGeom>
            <a:grpFill/>
            <a:ln>
              <a:noFill/>
            </a:ln>
          </p:spPr>
          <p:txBody>
            <a:bodyPr lIns="35919" tIns="35919" rIns="35919" bIns="35919" rtlCol="0" anchor="ctr"/>
            <a:lstStyle/>
            <a:p>
              <a:pPr algn="ctr">
                <a:lnSpc>
                  <a:spcPts val="989"/>
                </a:lnSpc>
              </a:pPr>
              <a:endParaRPr/>
            </a:p>
          </p:txBody>
        </p:sp>
      </p:grpSp>
      <p:sp>
        <p:nvSpPr>
          <p:cNvPr id="72" name="TextBox 52">
            <a:extLst>
              <a:ext uri="{FF2B5EF4-FFF2-40B4-BE49-F238E27FC236}">
                <a16:creationId xmlns:a16="http://schemas.microsoft.com/office/drawing/2014/main" id="{6EAECFA3-4605-91D6-A588-285B44D9D1DA}"/>
              </a:ext>
            </a:extLst>
          </p:cNvPr>
          <p:cNvSpPr txBox="1"/>
          <p:nvPr/>
        </p:nvSpPr>
        <p:spPr>
          <a:xfrm>
            <a:off x="7248100" y="6675166"/>
            <a:ext cx="3204000" cy="819263"/>
          </a:xfrm>
          <a:prstGeom prst="rect">
            <a:avLst/>
          </a:prstGeom>
        </p:spPr>
        <p:txBody>
          <a:bodyPr lIns="0" tIns="0" rIns="0" bIns="0" rtlCol="0" anchor="t">
            <a:spAutoFit/>
          </a:bodyPr>
          <a:lstStyle/>
          <a:p>
            <a:pPr marL="0" lvl="0" indent="0" algn="just">
              <a:lnSpc>
                <a:spcPts val="1299"/>
              </a:lnSpc>
            </a:pPr>
            <a:r>
              <a:rPr lang="en-US" sz="999" b="1" spc="-49" dirty="0" err="1">
                <a:solidFill>
                  <a:srgbClr val="C94047"/>
                </a:solidFill>
                <a:latin typeface="セザンヌ Semi-Bold"/>
                <a:ea typeface="セザンヌ Semi-Bold"/>
                <a:cs typeface="セザンヌ Semi-Bold"/>
                <a:sym typeface="セザンヌ Semi-Bold"/>
              </a:rPr>
              <a:t>今後どのような目標を</a:t>
            </a:r>
            <a:r>
              <a:rPr lang="ja-JP" altLang="en-US" sz="999" b="1" spc="-49" dirty="0">
                <a:solidFill>
                  <a:srgbClr val="C94047"/>
                </a:solidFill>
                <a:latin typeface="セザンヌ Semi-Bold"/>
                <a:ea typeface="セザンヌ Semi-Bold"/>
                <a:cs typeface="セザンヌ Semi-Bold"/>
                <a:sym typeface="セザンヌ Semi-Bold"/>
              </a:rPr>
              <a:t>も</a:t>
            </a:r>
            <a:r>
              <a:rPr lang="en-US" sz="999" b="1" spc="-49" dirty="0" err="1">
                <a:solidFill>
                  <a:srgbClr val="C94047"/>
                </a:solidFill>
                <a:latin typeface="セザンヌ Semi-Bold"/>
                <a:ea typeface="セザンヌ Semi-Bold"/>
                <a:cs typeface="セザンヌ Semi-Bold"/>
                <a:sym typeface="セザンヌ Semi-Bold"/>
              </a:rPr>
              <a:t>っていますか</a:t>
            </a:r>
            <a:r>
              <a:rPr lang="en-US" sz="999" b="1" spc="-49" dirty="0">
                <a:solidFill>
                  <a:srgbClr val="C94047"/>
                </a:solidFill>
                <a:latin typeface="セザンヌ Semi-Bold"/>
                <a:ea typeface="セザンヌ Semi-Bold"/>
                <a:cs typeface="セザンヌ Semi-Bold"/>
                <a:sym typeface="セザンヌ Semi-Bold"/>
              </a:rPr>
              <a:t>？</a:t>
            </a:r>
          </a:p>
          <a:p>
            <a:pPr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今後の目標は、業務において取得した技術や経験をもとに</a:t>
            </a:r>
            <a:endParaRPr lang="en-US" altLang="ja-JP" sz="900" spc="-49" dirty="0">
              <a:latin typeface="游ゴシック" panose="020B0400000000000000" pitchFamily="50" charset="-128"/>
              <a:ea typeface="游ゴシック" panose="020B0400000000000000" pitchFamily="50" charset="-128"/>
              <a:cs typeface="セザンヌ Semi-Bold"/>
              <a:sym typeface="セザンヌ Semi-Bold"/>
            </a:endParaRPr>
          </a:p>
          <a:p>
            <a:pPr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後継者育成に努め、現在の業務により一層励み、会社に貢献</a:t>
            </a:r>
            <a:endParaRPr lang="en-US" altLang="ja-JP" sz="900" spc="-49" dirty="0">
              <a:latin typeface="游ゴシック" panose="020B0400000000000000" pitchFamily="50" charset="-128"/>
              <a:ea typeface="游ゴシック" panose="020B0400000000000000" pitchFamily="50" charset="-128"/>
              <a:cs typeface="セザンヌ Semi-Bold"/>
              <a:sym typeface="セザンヌ Semi-Bold"/>
            </a:endParaRPr>
          </a:p>
          <a:p>
            <a:pPr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できるようにします。</a:t>
            </a:r>
          </a:p>
          <a:p>
            <a:pPr marL="0" lvl="0" indent="0" algn="just">
              <a:lnSpc>
                <a:spcPts val="1299"/>
              </a:lnSpc>
            </a:pPr>
            <a:endParaRPr lang="en-US" sz="999" b="1" spc="-49" dirty="0">
              <a:solidFill>
                <a:srgbClr val="C94047"/>
              </a:solidFill>
              <a:latin typeface="セザンヌ Semi-Bold"/>
              <a:ea typeface="セザンヌ Semi-Bold"/>
              <a:cs typeface="セザンヌ Semi-Bold"/>
              <a:sym typeface="セザンヌ Semi-Bold"/>
            </a:endParaRPr>
          </a:p>
        </p:txBody>
      </p:sp>
      <p:pic>
        <p:nvPicPr>
          <p:cNvPr id="78" name="図 77">
            <a:extLst>
              <a:ext uri="{FF2B5EF4-FFF2-40B4-BE49-F238E27FC236}">
                <a16:creationId xmlns:a16="http://schemas.microsoft.com/office/drawing/2014/main" id="{AAC5146E-DD4B-BC4F-17CB-65B59599DA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897" y="2858287"/>
            <a:ext cx="385244" cy="486836"/>
          </a:xfrm>
          <a:prstGeom prst="rect">
            <a:avLst/>
          </a:prstGeom>
        </p:spPr>
      </p:pic>
      <p:pic>
        <p:nvPicPr>
          <p:cNvPr id="80" name="図 79">
            <a:extLst>
              <a:ext uri="{FF2B5EF4-FFF2-40B4-BE49-F238E27FC236}">
                <a16:creationId xmlns:a16="http://schemas.microsoft.com/office/drawing/2014/main" id="{9DC3BD34-68F1-1803-8C31-FACE550E3784}"/>
              </a:ext>
            </a:extLst>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50%"/>
                    </a14:imgEffect>
                    <a14:imgEffect>
                      <a14:brightnessContrast contrast="20%"/>
                    </a14:imgEffect>
                  </a14:imgLayer>
                </a14:imgProps>
              </a:ext>
              <a:ext uri="{28A0092B-C50C-407E-A947-70E740481C1C}">
                <a14:useLocalDpi xmlns:a14="http://schemas.microsoft.com/office/drawing/2010/main" val="0"/>
              </a:ext>
            </a:extLst>
          </a:blip>
          <a:stretch>
            <a:fillRect/>
          </a:stretch>
        </p:blipFill>
        <p:spPr>
          <a:xfrm>
            <a:off x="391099" y="60962"/>
            <a:ext cx="512511" cy="486472"/>
          </a:xfrm>
          <a:prstGeom prst="rect">
            <a:avLst/>
          </a:prstGeom>
        </p:spPr>
      </p:pic>
      <p:pic>
        <p:nvPicPr>
          <p:cNvPr id="15" name="図 14">
            <a:extLst>
              <a:ext uri="{FF2B5EF4-FFF2-40B4-BE49-F238E27FC236}">
                <a16:creationId xmlns:a16="http://schemas.microsoft.com/office/drawing/2014/main" id="{4F9532A0-A3D7-CCC4-6584-D7C7670195F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18700" y="120650"/>
            <a:ext cx="459447" cy="486473"/>
          </a:xfrm>
          <a:prstGeom prst="rect">
            <a:avLst/>
          </a:prstGeom>
        </p:spPr>
      </p:pic>
      <p:sp>
        <p:nvSpPr>
          <p:cNvPr id="16" name="正方形/長方形 15">
            <a:extLst>
              <a:ext uri="{FF2B5EF4-FFF2-40B4-BE49-F238E27FC236}">
                <a16:creationId xmlns:a16="http://schemas.microsoft.com/office/drawing/2014/main" id="{839CC38D-E5AF-2A17-8372-B02166D5D528}"/>
              </a:ext>
            </a:extLst>
          </p:cNvPr>
          <p:cNvSpPr/>
          <p:nvPr/>
        </p:nvSpPr>
        <p:spPr>
          <a:xfrm>
            <a:off x="10332021" y="7081221"/>
            <a:ext cx="394660" cy="461665"/>
          </a:xfrm>
          <a:prstGeom prst="rect">
            <a:avLst/>
          </a:prstGeom>
          <a:noFill/>
        </p:spPr>
        <p:txBody>
          <a:bodyPr wrap="none" lIns="91440" tIns="45720" rIns="91440" bIns="45720">
            <a:spAutoFit/>
          </a:bodyPr>
          <a:lstStyle/>
          <a:p>
            <a:pPr algn="ctr"/>
            <a:r>
              <a:rPr lang="ja-JP" altLang="en-US" sz="2400" b="0" cap="none" spc="0" dirty="0">
                <a:ln w="0"/>
                <a:solidFill>
                  <a:schemeClr val="tx1"/>
                </a:solidFill>
                <a:effectLst>
                  <a:outerShdw blurRad="38100" dist="19050" dir="2700000" algn="tl" rotWithShape="0">
                    <a:schemeClr val="dk1">
                      <a:alpha val="40%"/>
                    </a:schemeClr>
                  </a:outerShdw>
                </a:effectLst>
              </a:rPr>
              <a:t>３</a:t>
            </a:r>
          </a:p>
        </p:txBody>
      </p:sp>
      <p:sp>
        <p:nvSpPr>
          <p:cNvPr id="17" name="TextBox 32">
            <a:extLst>
              <a:ext uri="{FF2B5EF4-FFF2-40B4-BE49-F238E27FC236}">
                <a16:creationId xmlns:a16="http://schemas.microsoft.com/office/drawing/2014/main" id="{877E2874-42B6-29DB-2264-8FCE5A003FBA}"/>
              </a:ext>
            </a:extLst>
          </p:cNvPr>
          <p:cNvSpPr txBox="1"/>
          <p:nvPr/>
        </p:nvSpPr>
        <p:spPr>
          <a:xfrm rot="-240000">
            <a:off x="787953" y="2829694"/>
            <a:ext cx="2489277" cy="333425"/>
          </a:xfrm>
          <a:prstGeom prst="rect">
            <a:avLst/>
          </a:prstGeom>
        </p:spPr>
        <p:txBody>
          <a:bodyPr lIns="0" tIns="0" rIns="0" bIns="0" rtlCol="0" anchor="t">
            <a:spAutoFit/>
          </a:bodyPr>
          <a:lstStyle/>
          <a:p>
            <a:pPr algn="r">
              <a:lnSpc>
                <a:spcPts val="2649"/>
              </a:lnSpc>
              <a:spcBef>
                <a:spcPct val="0%"/>
              </a:spcBef>
            </a:pPr>
            <a:r>
              <a:rPr lang="en-US" altLang="ja-JP" sz="1892" dirty="0" err="1">
                <a:solidFill>
                  <a:srgbClr val="FFFFFF"/>
                </a:solidFill>
                <a:effectLst>
                  <a:glow rad="228600">
                    <a:schemeClr val="accent2">
                      <a:satMod val="175%"/>
                      <a:alpha val="40%"/>
                    </a:schemeClr>
                  </a:glow>
                </a:effectLst>
                <a:latin typeface="Lovely May Script"/>
                <a:ea typeface="Lovely May Script"/>
                <a:cs typeface="Lovely May Script"/>
                <a:sym typeface="Lovely May Script"/>
              </a:rPr>
              <a:t>Yasuki</a:t>
            </a:r>
            <a:r>
              <a:rPr lang="ja-JP" altLang="en-US" sz="1892" dirty="0">
                <a:solidFill>
                  <a:srgbClr val="FFFFFF"/>
                </a:solidFill>
                <a:effectLst>
                  <a:glow rad="228600">
                    <a:schemeClr val="accent2">
                      <a:satMod val="175%"/>
                      <a:alpha val="40%"/>
                    </a:schemeClr>
                  </a:glow>
                </a:effectLst>
                <a:latin typeface="Lovely May Script"/>
                <a:ea typeface="Lovely May Script"/>
                <a:cs typeface="Lovely May Script"/>
                <a:sym typeface="Lovely May Script"/>
              </a:rPr>
              <a:t>　</a:t>
            </a:r>
            <a:r>
              <a:rPr lang="en-US" altLang="ja-JP" sz="1892" dirty="0" err="1">
                <a:solidFill>
                  <a:srgbClr val="FFFFFF"/>
                </a:solidFill>
                <a:effectLst>
                  <a:glow rad="228600">
                    <a:schemeClr val="accent2">
                      <a:satMod val="175%"/>
                      <a:alpha val="40%"/>
                    </a:schemeClr>
                  </a:glow>
                </a:effectLst>
                <a:latin typeface="Lovely May Script"/>
                <a:ea typeface="Lovely May Script"/>
                <a:cs typeface="Lovely May Script"/>
                <a:sym typeface="Lovely May Script"/>
              </a:rPr>
              <a:t>Katsuhara</a:t>
            </a:r>
            <a:endParaRPr lang="en-US" sz="1892" dirty="0">
              <a:solidFill>
                <a:srgbClr val="FFFFFF"/>
              </a:solidFill>
              <a:effectLst>
                <a:glow rad="228600">
                  <a:schemeClr val="accent2">
                    <a:satMod val="175%"/>
                    <a:alpha val="40%"/>
                  </a:schemeClr>
                </a:glow>
              </a:effectLst>
              <a:latin typeface="Lovely May Script"/>
              <a:ea typeface="Lovely May Script"/>
              <a:cs typeface="Lovely May Script"/>
              <a:sym typeface="Lovely May Script"/>
            </a:endParaRPr>
          </a:p>
        </p:txBody>
      </p:sp>
      <p:pic>
        <p:nvPicPr>
          <p:cNvPr id="22" name="図 21">
            <a:extLst>
              <a:ext uri="{FF2B5EF4-FFF2-40B4-BE49-F238E27FC236}">
                <a16:creationId xmlns:a16="http://schemas.microsoft.com/office/drawing/2014/main" id="{5F090049-57ED-D274-2A9C-040ED5A526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3256" y="2874716"/>
            <a:ext cx="385244" cy="486836"/>
          </a:xfrm>
          <a:prstGeom prst="rect">
            <a:avLst/>
          </a:prstGeom>
        </p:spPr>
      </p:pic>
      <p:pic>
        <p:nvPicPr>
          <p:cNvPr id="49" name="図 48">
            <a:extLst>
              <a:ext uri="{FF2B5EF4-FFF2-40B4-BE49-F238E27FC236}">
                <a16:creationId xmlns:a16="http://schemas.microsoft.com/office/drawing/2014/main" id="{BDFCF03C-4FAA-EA85-D51E-459D6EF75D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26546" y="2874716"/>
            <a:ext cx="385244" cy="486836"/>
          </a:xfrm>
          <a:prstGeom prst="rect">
            <a:avLst/>
          </a:prstGeom>
        </p:spPr>
      </p:pic>
      <p:pic>
        <p:nvPicPr>
          <p:cNvPr id="23" name="図 22">
            <a:extLst>
              <a:ext uri="{FF2B5EF4-FFF2-40B4-BE49-F238E27FC236}">
                <a16:creationId xmlns:a16="http://schemas.microsoft.com/office/drawing/2014/main" id="{F6067987-AB73-A845-96C1-A44A7BAE72D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804%" r="9.504%"/>
          <a:stretch/>
        </p:blipFill>
        <p:spPr>
          <a:xfrm>
            <a:off x="344594" y="5598761"/>
            <a:ext cx="887306" cy="814620"/>
          </a:xfrm>
          <a:prstGeom prst="rect">
            <a:avLst/>
          </a:prstGeom>
          <a:effectLst>
            <a:outerShdw blurRad="50800" dist="38100" dir="5400000" algn="t" rotWithShape="0">
              <a:prstClr val="black">
                <a:alpha val="40%"/>
              </a:prstClr>
            </a:outerShdw>
          </a:effectLst>
        </p:spPr>
      </p:pic>
      <p:pic>
        <p:nvPicPr>
          <p:cNvPr id="29" name="図 28">
            <a:extLst>
              <a:ext uri="{FF2B5EF4-FFF2-40B4-BE49-F238E27FC236}">
                <a16:creationId xmlns:a16="http://schemas.microsoft.com/office/drawing/2014/main" id="{4BD390B5-52C4-EDAC-7AA4-CC093C7A415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17.099%"/>
          <a:stretch/>
        </p:blipFill>
        <p:spPr bwMode="auto">
          <a:xfrm>
            <a:off x="1384300" y="5589325"/>
            <a:ext cx="887306" cy="802929"/>
          </a:xfrm>
          <a:prstGeom prst="rect">
            <a:avLst/>
          </a:prstGeom>
          <a:noFill/>
          <a:ln>
            <a:noFill/>
          </a:ln>
          <a:effectLst>
            <a:outerShdw blurRad="50800" dist="38100" dir="5400000" algn="t" rotWithShape="0">
              <a:prstClr val="black">
                <a:alpha val="40%"/>
              </a:prstClr>
            </a:outerShdw>
          </a:effectLst>
        </p:spPr>
      </p:pic>
      <p:pic>
        <p:nvPicPr>
          <p:cNvPr id="37" name="図 36">
            <a:extLst>
              <a:ext uri="{FF2B5EF4-FFF2-40B4-BE49-F238E27FC236}">
                <a16:creationId xmlns:a16="http://schemas.microsoft.com/office/drawing/2014/main" id="{AA3F7FBE-8B5F-BFE4-7B16-C90D4DABD625}"/>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51100" y="5601635"/>
            <a:ext cx="1069566" cy="802929"/>
          </a:xfrm>
          <a:prstGeom prst="rect">
            <a:avLst/>
          </a:prstGeom>
          <a:noFill/>
          <a:ln>
            <a:noFill/>
          </a:ln>
          <a:effectLst>
            <a:outerShdw blurRad="50800" dist="38100" dir="5400000" algn="t" rotWithShape="0">
              <a:prstClr val="black">
                <a:alpha val="40%"/>
              </a:prstClr>
            </a:outerShdw>
          </a:effectLst>
        </p:spPr>
      </p:pic>
      <p:pic>
        <p:nvPicPr>
          <p:cNvPr id="39" name="図 38">
            <a:extLst>
              <a:ext uri="{FF2B5EF4-FFF2-40B4-BE49-F238E27FC236}">
                <a16:creationId xmlns:a16="http://schemas.microsoft.com/office/drawing/2014/main" id="{D5AD3512-7836-CD41-0A44-4FEE5159DD46}"/>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20%" contrast="20%"/>
                    </a14:imgEffect>
                  </a14:imgLayer>
                </a14:imgProps>
              </a:ext>
              <a:ext uri="{28A0092B-C50C-407E-A947-70E740481C1C}">
                <a14:useLocalDpi xmlns:a14="http://schemas.microsoft.com/office/drawing/2010/main" val="0"/>
              </a:ext>
            </a:extLst>
          </a:blip>
          <a:stretch>
            <a:fillRect/>
          </a:stretch>
        </p:blipFill>
        <p:spPr>
          <a:xfrm>
            <a:off x="3820842" y="5792127"/>
            <a:ext cx="966368" cy="724776"/>
          </a:xfrm>
          <a:prstGeom prst="rect">
            <a:avLst/>
          </a:prstGeom>
          <a:effectLst>
            <a:outerShdw blurRad="50800" dist="38100" dir="5400000" algn="t" rotWithShape="0">
              <a:prstClr val="black">
                <a:alpha val="40%"/>
              </a:prstClr>
            </a:outerShdw>
          </a:effectLst>
        </p:spPr>
      </p:pic>
      <p:pic>
        <p:nvPicPr>
          <p:cNvPr id="46" name="図 45">
            <a:extLst>
              <a:ext uri="{FF2B5EF4-FFF2-40B4-BE49-F238E27FC236}">
                <a16:creationId xmlns:a16="http://schemas.microsoft.com/office/drawing/2014/main" id="{D5110200-429F-50F4-991D-2D18020A5E4C}"/>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20%"/>
                    </a14:imgEffect>
                  </a14:imgLayer>
                </a14:imgProps>
              </a:ext>
              <a:ext uri="{28A0092B-C50C-407E-A947-70E740481C1C}">
                <a14:useLocalDpi xmlns:a14="http://schemas.microsoft.com/office/drawing/2010/main" val="0"/>
              </a:ext>
            </a:extLst>
          </a:blip>
          <a:srcRect l="18.332%"/>
          <a:stretch/>
        </p:blipFill>
        <p:spPr>
          <a:xfrm rot="5400000">
            <a:off x="4930187" y="5644074"/>
            <a:ext cx="910736" cy="836689"/>
          </a:xfrm>
          <a:prstGeom prst="rect">
            <a:avLst/>
          </a:prstGeom>
          <a:ln>
            <a:noFill/>
          </a:ln>
          <a:effectLst>
            <a:outerShdw blurRad="50800" dist="38100" dir="5400000" algn="t" rotWithShape="0">
              <a:prstClr val="black">
                <a:alpha val="40%"/>
              </a:prstClr>
            </a:outerShdw>
          </a:effectLst>
        </p:spPr>
      </p:pic>
      <p:pic>
        <p:nvPicPr>
          <p:cNvPr id="48" name="図 47">
            <a:extLst>
              <a:ext uri="{FF2B5EF4-FFF2-40B4-BE49-F238E27FC236}">
                <a16:creationId xmlns:a16="http://schemas.microsoft.com/office/drawing/2014/main" id="{5F3C6ADC-A7AB-223F-DDEA-63D03915C54B}"/>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rightnessContrast bright="20%" contrast="20%"/>
                    </a14:imgEffect>
                  </a14:imgLayer>
                </a14:imgProps>
              </a:ext>
              <a:ext uri="{28A0092B-C50C-407E-A947-70E740481C1C}">
                <a14:useLocalDpi xmlns:a14="http://schemas.microsoft.com/office/drawing/2010/main" val="0"/>
              </a:ext>
            </a:extLst>
          </a:blip>
          <a:srcRect l="9.755%" r="23.919%"/>
          <a:stretch/>
        </p:blipFill>
        <p:spPr>
          <a:xfrm rot="10800000" flipV="1">
            <a:off x="6108700" y="5642024"/>
            <a:ext cx="776590" cy="878151"/>
          </a:xfrm>
          <a:prstGeom prst="rect">
            <a:avLst/>
          </a:prstGeom>
          <a:effectLst>
            <a:outerShdw blurRad="50800" dist="38100" dir="5400000" algn="t" rotWithShape="0">
              <a:prstClr val="black">
                <a:alpha val="40%"/>
              </a:prstClr>
            </a:outerShdw>
          </a:effectLst>
        </p:spPr>
      </p:pic>
      <p:pic>
        <p:nvPicPr>
          <p:cNvPr id="53" name="図 52" descr="人, 建物, フェンス, 男 が含まれている画像&#10;&#10;AI によって生成されたコンテンツは間違っている可能性があります。">
            <a:extLst>
              <a:ext uri="{FF2B5EF4-FFF2-40B4-BE49-F238E27FC236}">
                <a16:creationId xmlns:a16="http://schemas.microsoft.com/office/drawing/2014/main" id="{4E449619-427E-5749-A216-B2E7640C310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30951" y="5772943"/>
            <a:ext cx="1117855" cy="763143"/>
          </a:xfrm>
          <a:prstGeom prst="rect">
            <a:avLst/>
          </a:prstGeom>
          <a:effectLst>
            <a:outerShdw blurRad="50800" dist="38100" dir="5400000" algn="t" rotWithShape="0">
              <a:prstClr val="black">
                <a:alpha val="40%"/>
              </a:prstClr>
            </a:outerShdw>
          </a:effectLst>
        </p:spPr>
      </p:pic>
      <p:pic>
        <p:nvPicPr>
          <p:cNvPr id="54" name="図 53" descr="人, 男, グリーン, ヘルメット が含まれている画像&#10;&#10;AI によって生成されたコンテンツは間違っている可能性があります。">
            <a:extLst>
              <a:ext uri="{FF2B5EF4-FFF2-40B4-BE49-F238E27FC236}">
                <a16:creationId xmlns:a16="http://schemas.microsoft.com/office/drawing/2014/main" id="{14E5BF8F-1732-5102-A695-61F54C7239A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097937" y="5793818"/>
            <a:ext cx="927411" cy="772952"/>
          </a:xfrm>
          <a:prstGeom prst="rect">
            <a:avLst/>
          </a:prstGeom>
          <a:effectLst>
            <a:outerShdw blurRad="50800" dist="38100" dir="5400000" algn="t" rotWithShape="0">
              <a:prstClr val="black">
                <a:alpha val="40%"/>
              </a:prstClr>
            </a:outerShdw>
          </a:effectLst>
        </p:spPr>
      </p:pic>
      <p:pic>
        <p:nvPicPr>
          <p:cNvPr id="57" name="図 56" descr="屋内, 天井, 人, 男 が含まれている画像&#10;&#10;AI によって生成されたコンテンツは間違っている可能性があります。">
            <a:extLst>
              <a:ext uri="{FF2B5EF4-FFF2-40B4-BE49-F238E27FC236}">
                <a16:creationId xmlns:a16="http://schemas.microsoft.com/office/drawing/2014/main" id="{31024854-40FF-A3B2-B3D2-BC68F5A9FA1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22.566%" t="12.529%"/>
          <a:stretch/>
        </p:blipFill>
        <p:spPr>
          <a:xfrm>
            <a:off x="8199554" y="5803278"/>
            <a:ext cx="892882" cy="769584"/>
          </a:xfrm>
          <a:prstGeom prst="rect">
            <a:avLst/>
          </a:prstGeom>
          <a:effectLst>
            <a:outerShdw blurRad="50800" dist="38100" dir="5400000" algn="t" rotWithShape="0">
              <a:prstClr val="black">
                <a:alpha val="40%"/>
              </a:prstClr>
            </a:outerShdw>
          </a:effectLst>
        </p:spPr>
      </p:pic>
    </p:spTree>
    <p:extLst>
      <p:ext uri="{BB962C8B-B14F-4D97-AF65-F5344CB8AC3E}">
        <p14:creationId xmlns:p14="http://schemas.microsoft.com/office/powerpoint/2010/main" val="2412393031"/>
      </p:ext>
    </p:extLst>
  </p:cSld>
  <p:clrMapOvr>
    <a:masterClrMapping/>
  </p:clrMapOvr>
</p:sld>
</file>

<file path=ppt/slides/slide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9" name="図 58">
            <a:extLst>
              <a:ext uri="{FF2B5EF4-FFF2-40B4-BE49-F238E27FC236}">
                <a16:creationId xmlns:a16="http://schemas.microsoft.com/office/drawing/2014/main" id="{4471C07B-29C8-F83B-6807-24C7575B576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61%" b="99.467%" l="16.135%" r="83.267%">
                        <a14:foregroundMark x1="10.359%" y1="96.267%" x2="11.952%" y2="77.867%"/>
                        <a14:foregroundMark x1="11.952%" y1="77.867%" x2="22.112%" y2="50.133%"/>
                        <a14:foregroundMark x1="22.112%" y1="50.133%" x2="35.458%" y2="45.067%"/>
                        <a14:foregroundMark x1="35.458%" y1="45.067%" x2="35.259%" y2="26.933%"/>
                        <a14:foregroundMark x1="35.259%" y1="26.933%" x2="39.442%" y2="10.667%"/>
                        <a14:foregroundMark x1="39.442%" y1="10.667%" x2="62.55%" y2="11.732%"/>
                        <a14:foregroundMark x1="62.55%" y1="11.732%" x2="67.53%" y2="51.2%"/>
                        <a14:foregroundMark x1="67.53%" y1="51.2%" x2="79.482%" y2="75.467%"/>
                        <a14:foregroundMark x1="79.482%" y1="75.467%" x2="83.664%" y2="99.733%"/>
                        <a14:foregroundMark x1="18.724%" y1="61.333%" x2="14.735%" y2="93.867%"/>
                        <a14:foregroundMark x1="14.735%" y1="93.867%" x2="27.291%" y2="82.933%"/>
                        <a14:foregroundMark x1="27.291%" y1="82.933%" x2="25.497%" y2="66.133%"/>
                        <a14:foregroundMark x1="25.497%" y1="66.133%" x2="17.927%" y2="64.8%"/>
                        <a14:foregroundMark x1="35.458%" y1="32.8%" x2="38.048%" y2="14.933%"/>
                        <a14:foregroundMark x1="38.048%" y1="14.933%" x2="56.375%" y2="10.933%"/>
                        <a14:foregroundMark x1="56.375%" y1="10.933%" x2="61.553%" y2="30.667%"/>
                        <a14:foregroundMark x1="61.553%" y1="30.667%" x2="43.825%" y2="40.533%"/>
                        <a14:foregroundMark x1="43.825%" y1="40.533%" x2="35.657%" y2="34.4%"/>
                        <a14:foregroundMark x1="32.47%" y1="38.933%" x2="32.072%" y2="10.133%"/>
                        <a14:foregroundMark x1="32.072%" y1="10.133%" x2="52.191%" y2="12%"/>
                        <a14:foregroundMark x1="52.191%" y1="12%" x2="39.839%" y2="34.133%"/>
                        <a14:foregroundMark x1="39.839%" y1="34.133%" x2="30.677%" y2="43.2%"/>
                        <a14:foregroundMark x1="43.227%" y1="14.667%" x2="45.815%" y2="8.533%"/>
                        <a14:foregroundMark x1="42.629%" y1="8.8%" x2="47.41%" y2="6.661%"/>
                        <a14:foregroundMark x1="48.406%" y1="8.533%" x2="48.207%" y2="6.933%"/>
                        <a14:foregroundMark x1="16.335%" y1="96.267%" x2="32.869%" y2="68.533%"/>
                        <a14:foregroundMark x1="32.869%" y1="68.533%" x2="63.546%" y2="52.8%"/>
                        <a14:foregroundMark x1="63.546%" y1="52.8%" x2="77.49%" y2="75.467%"/>
                        <a14:foregroundMark x1="77.49%" y1="75.467%" x2="78.486%" y2="96.533%"/>
                        <a14:foregroundMark x1="78.486%" y1="96.533%" x2="16.135%" y2="93.067%"/>
                        <a14:foregroundMark x1="16.135%" y1="93.067%" x2="18.127%" y2="97.333%"/>
                      </a14:backgroundRemoval>
                    </a14:imgEffect>
                    <a14:imgEffect>
                      <a14:sharpenSoften amount="50%"/>
                    </a14:imgEffect>
                    <a14:imgEffect>
                      <a14:brightnessContrast bright="40%" contrast="20%"/>
                    </a14:imgEffect>
                  </a14:imgLayer>
                </a14:imgProps>
              </a:ext>
              <a:ext uri="{28A0092B-C50C-407E-A947-70E740481C1C}">
                <a14:useLocalDpi xmlns:a14="http://schemas.microsoft.com/office/drawing/2010/main" val="0"/>
              </a:ext>
            </a:extLst>
          </a:blip>
          <a:srcRect l="15.607%" t="6.591%" r="30.931%" b="6.156%"/>
          <a:stretch/>
        </p:blipFill>
        <p:spPr bwMode="auto">
          <a:xfrm>
            <a:off x="8312193" y="758635"/>
            <a:ext cx="2139907" cy="2610351"/>
          </a:xfrm>
          <a:prstGeom prst="rect">
            <a:avLst/>
          </a:prstGeom>
          <a:noFill/>
          <a:ln>
            <a:noFill/>
          </a:ln>
        </p:spPr>
      </p:pic>
      <p:pic>
        <p:nvPicPr>
          <p:cNvPr id="39" name="図 38">
            <a:extLst>
              <a:ext uri="{FF2B5EF4-FFF2-40B4-BE49-F238E27FC236}">
                <a16:creationId xmlns:a16="http://schemas.microsoft.com/office/drawing/2014/main" id="{9895A854-8FFE-112C-BC09-FC63F79286E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5%" b="99.74%" l="0%" r="98.929%">
                        <a14:foregroundMark x1="0.357%" y1="69.531%" x2="13.213%" y2="51.042%"/>
                        <a14:foregroundMark x1="13.213%" y1="51.042%" x2="13.213%" y2="24.74%"/>
                        <a14:foregroundMark x1="13.213%" y1="24.74%" x2="33.214%" y2="11.979%"/>
                        <a14:foregroundMark x1="33.214%" y1="11.979%" x2="56.071%" y2="13.02%"/>
                        <a14:foregroundMark x1="56.071%" y1="13.02%" x2="80.714%" y2="21.615%"/>
                        <a14:foregroundMark x1="80.714%" y1="21.615%" x2="87.143%" y2="45.573%"/>
                        <a14:foregroundMark x1="87.143%" y1="45.573%" x2="84.643%" y2="70.313%"/>
                        <a14:foregroundMark x1="84.643%" y1="70.313%" x2="98.929%" y2="81.771%"/>
                        <a14:foregroundMark x1="16.429%" y1="55.99%" x2="8.571%" y2="74.219%"/>
                        <a14:foregroundMark x1="8.571%" y1="74.219%" x2="82.5%" y2="63.281%"/>
                        <a14:foregroundMark x1="82.5%" y1="63.281%" x2="96.071%" y2="77.604%"/>
                        <a14:foregroundMark x1="0.357%" y1="78.646%" x2="37.855%" y2="72.654%"/>
                        <a14:foregroundMark x1="37.855%" y1="72.654%" x2="54.643%" y2="88.801%"/>
                        <a14:foregroundMark x1="54.643%" y1="88.801%" x2="55.714%" y2="98.698%"/>
                        <a14:foregroundMark x1="17.857%" y1="76.823%" x2="32.143%" y2="93.229%"/>
                        <a14:foregroundMark x1="32.143%" y1="93.229%" x2="32.143%" y2="89.583%"/>
                        <a14:foregroundMark x1="12.5%" y1="80.729%" x2="5%" y2="92.969%"/>
                        <a14:foregroundMark x1="9.286%" y1="79.167%" x2="12.142%" y2="97.134%"/>
                        <a14:foregroundMark x1="12.142%" y1="97.134%" x2="15%" y2="88.281%"/>
                        <a14:foregroundMark x1="0.357%" y1="79.167%" x2="26.429%" y2="96.354%"/>
                        <a14:foregroundMark x1="26.429%" y1="96.354%" x2="36.429%" y2="96.094%"/>
                        <a14:foregroundMark x1="72.5%" y1="98.958%" x2="72.5%" y2="98.958%"/>
                        <a14:foregroundMark x1="22.5%" y1="22.917%" x2="54.286%" y2="12.76%"/>
                        <a14:foregroundMark x1="54.286%" y1="12.76%" x2="75%" y2="21.094%"/>
                        <a14:foregroundMark x1="75%" y1="21.094%" x2="26.071%" y2="30.208%"/>
                        <a14:foregroundMark x1="26.071%" y1="30.208%" x2="22.857%" y2="20.313%"/>
                        <a14:foregroundMark x1="67.143%" y1="99.479%" x2="83.214%" y2="99.74%"/>
                        <a14:foregroundMark x1="63.214%" y1="97.917%" x2="63.214%" y2="97.917%"/>
                      </a14:backgroundRemoval>
                    </a14:imgEffect>
                    <a14:imgEffect>
                      <a14:sharpenSoften amount="50%"/>
                    </a14:imgEffect>
                    <a14:imgEffect>
                      <a14:brightnessContrast bright="20%" contrast="40%"/>
                    </a14:imgEffect>
                  </a14:imgLayer>
                </a14:imgProps>
              </a:ext>
              <a:ext uri="{28A0092B-C50C-407E-A947-70E740481C1C}">
                <a14:useLocalDpi xmlns:a14="http://schemas.microsoft.com/office/drawing/2010/main"/>
              </a:ext>
            </a:extLst>
          </a:blip>
          <a:srcRect l="0.339%" t="11.488%" r="13.023%" b="-0.577%"/>
          <a:stretch/>
        </p:blipFill>
        <p:spPr>
          <a:xfrm>
            <a:off x="5033887" y="806450"/>
            <a:ext cx="1879937" cy="2619301"/>
          </a:xfrm>
          <a:prstGeom prst="rect">
            <a:avLst/>
          </a:prstGeom>
          <a:ln>
            <a:noFill/>
          </a:ln>
        </p:spPr>
      </p:pic>
      <p:pic>
        <p:nvPicPr>
          <p:cNvPr id="18" name="図 17">
            <a:extLst>
              <a:ext uri="{FF2B5EF4-FFF2-40B4-BE49-F238E27FC236}">
                <a16:creationId xmlns:a16="http://schemas.microsoft.com/office/drawing/2014/main" id="{F294586A-AE3C-19F2-8F0D-3BC54796C2E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106%" b="74.468%" l="22.159%" r="80.681%">
                        <a14:foregroundMark x1="80.681%" y1="72.34%" x2="80.681%" y2="51.702%"/>
                        <a14:foregroundMark x1="80.681%" y1="51.702%" x2="70.455%" y2="47.234%"/>
                        <a14:foregroundMark x1="70.455%" y1="47.234%" x2="63.352%" y2="38.085%"/>
                        <a14:foregroundMark x1="63.352%" y1="38.085%" x2="60.795%" y2="28.936%"/>
                        <a14:foregroundMark x1="60.795%" y1="28.936%" x2="49.716%" y2="24.467%"/>
                        <a14:foregroundMark x1="49.716%" y1="24.467%" x2="38.068%" y2="27.872%"/>
                        <a14:foregroundMark x1="38.068%" y1="27.872%" x2="34.943%" y2="37.234%"/>
                        <a14:foregroundMark x1="34.943%" y1="37.234%" x2="37.5%" y2="45.745%"/>
                        <a14:foregroundMark x1="37.5%" y1="45.745%" x2="26.987%" y2="49.574%"/>
                        <a14:foregroundMark x1="26.987%" y1="49.574%" x2="17.33%" y2="67.66%"/>
                        <a14:foregroundMark x1="17.33%" y1="67.66%" x2="22.441%" y2="76.169%"/>
                        <a14:foregroundMark x1="22.441%" y1="76.169%" x2="69.886%" y2="76.809%"/>
                        <a14:foregroundMark x1="69.886%" y1="76.809%" x2="80.681%" y2="72.553%"/>
                        <a14:foregroundMark x1="80.681%" y1="72.553%" x2="80.681%" y2="72.553%"/>
                        <a14:foregroundMark x1="78.409%" y1="75.106%" x2="32.67%" y2="75.106%"/>
                        <a14:foregroundMark x1="32.67%" y1="75.106%" x2="23.011%" y2="69.362%"/>
                        <a14:foregroundMark x1="23.011%" y1="69.362%" x2="22.727%" y2="55.318%"/>
                        <a14:foregroundMark x1="22.727%" y1="55.318%" x2="39.489%" y2="46.596%"/>
                        <a14:foregroundMark x1="57.67%" y1="28.511%" x2="42.045%" y2="25.319%"/>
                        <a14:foregroundMark x1="42.045%" y1="25.319%" x2="45.17%" y2="30.426%"/>
                        <a14:foregroundMark x1="53.693%" y1="74.681%" x2="43.75%" y2="63.83%"/>
                        <a14:foregroundMark x1="43.75%" y1="63.83%" x2="26.136%" y2="63.617%"/>
                        <a14:foregroundMark x1="26.136%" y1="63.617%" x2="38.352%" y2="72.766%"/>
                        <a14:foregroundMark x1="38.352%" y1="72.766%" x2="54.261%" y2="74.468%"/>
                        <a14:foregroundMark x1="54.261%" y1="74.468%" x2="54.83%" y2="74.255%"/>
                      </a14:backgroundRemoval>
                    </a14:imgEffect>
                    <a14:imgEffect>
                      <a14:brightnessContrast bright="20%"/>
                    </a14:imgEffect>
                  </a14:imgLayer>
                </a14:imgProps>
              </a:ext>
              <a:ext uri="{28A0092B-C50C-407E-A947-70E740481C1C}">
                <a14:useLocalDpi xmlns:a14="http://schemas.microsoft.com/office/drawing/2010/main" val="0"/>
              </a:ext>
            </a:extLst>
          </a:blip>
          <a:srcRect l="33.87%" t="25.302%" r="16.572%" b="28.125%"/>
          <a:stretch/>
        </p:blipFill>
        <p:spPr>
          <a:xfrm flipH="1">
            <a:off x="1614198" y="812963"/>
            <a:ext cx="2056102" cy="2578697"/>
          </a:xfrm>
          <a:prstGeom prst="rect">
            <a:avLst/>
          </a:prstGeom>
        </p:spPr>
      </p:pic>
      <p:grpSp>
        <p:nvGrpSpPr>
          <p:cNvPr id="2" name="Group 2"/>
          <p:cNvGrpSpPr/>
          <p:nvPr/>
        </p:nvGrpSpPr>
        <p:grpSpPr>
          <a:xfrm>
            <a:off x="7128000" y="631604"/>
            <a:ext cx="3204000" cy="124396"/>
            <a:chOff x="0" y="0"/>
            <a:chExt cx="1148241" cy="44581"/>
          </a:xfrm>
        </p:grpSpPr>
        <p:sp>
          <p:nvSpPr>
            <p:cNvPr id="3" name="Freeform 3"/>
            <p:cNvSpPr/>
            <p:nvPr/>
          </p:nvSpPr>
          <p:spPr>
            <a:xfrm>
              <a:off x="0" y="0"/>
              <a:ext cx="1148241" cy="44581"/>
            </a:xfrm>
            <a:custGeom>
              <a:avLst/>
              <a:gdLst/>
              <a:ahLst/>
              <a:cxnLst/>
              <a:rect l="l" t="t" r="r" b="b"/>
              <a:pathLst>
                <a:path w="1148241" h="44581">
                  <a:moveTo>
                    <a:pt x="0" y="0"/>
                  </a:moveTo>
                  <a:lnTo>
                    <a:pt x="1148241" y="0"/>
                  </a:lnTo>
                  <a:lnTo>
                    <a:pt x="1148241" y="44581"/>
                  </a:lnTo>
                  <a:lnTo>
                    <a:pt x="0" y="44581"/>
                  </a:lnTo>
                  <a:close/>
                </a:path>
              </a:pathLst>
            </a:custGeom>
            <a:solidFill>
              <a:srgbClr val="142464"/>
            </a:solidFill>
          </p:spPr>
        </p:sp>
        <p:sp>
          <p:nvSpPr>
            <p:cNvPr id="4" name="TextBox 4"/>
            <p:cNvSpPr txBox="1"/>
            <p:nvPr/>
          </p:nvSpPr>
          <p:spPr>
            <a:xfrm>
              <a:off x="0" y="-104775"/>
              <a:ext cx="1148241" cy="149356"/>
            </a:xfrm>
            <a:prstGeom prst="rect">
              <a:avLst/>
            </a:prstGeom>
          </p:spPr>
          <p:txBody>
            <a:bodyPr lIns="50800" tIns="50800" rIns="50800" bIns="50800" rtlCol="0" anchor="ctr"/>
            <a:lstStyle/>
            <a:p>
              <a:pPr algn="ctr">
                <a:lnSpc>
                  <a:spcPts val="1399"/>
                </a:lnSpc>
              </a:pPr>
              <a:endParaRPr/>
            </a:p>
          </p:txBody>
        </p:sp>
      </p:grpSp>
      <p:grpSp>
        <p:nvGrpSpPr>
          <p:cNvPr id="5" name="Group 5"/>
          <p:cNvGrpSpPr/>
          <p:nvPr/>
        </p:nvGrpSpPr>
        <p:grpSpPr>
          <a:xfrm>
            <a:off x="3744000" y="631604"/>
            <a:ext cx="3204000" cy="124396"/>
            <a:chOff x="0" y="0"/>
            <a:chExt cx="1148241" cy="44581"/>
          </a:xfrm>
        </p:grpSpPr>
        <p:sp>
          <p:nvSpPr>
            <p:cNvPr id="6" name="Freeform 6"/>
            <p:cNvSpPr/>
            <p:nvPr/>
          </p:nvSpPr>
          <p:spPr>
            <a:xfrm>
              <a:off x="0" y="0"/>
              <a:ext cx="1148241" cy="44581"/>
            </a:xfrm>
            <a:custGeom>
              <a:avLst/>
              <a:gdLst/>
              <a:ahLst/>
              <a:cxnLst/>
              <a:rect l="l" t="t" r="r" b="b"/>
              <a:pathLst>
                <a:path w="1148241" h="44581">
                  <a:moveTo>
                    <a:pt x="0" y="0"/>
                  </a:moveTo>
                  <a:lnTo>
                    <a:pt x="1148241" y="0"/>
                  </a:lnTo>
                  <a:lnTo>
                    <a:pt x="1148241" y="44581"/>
                  </a:lnTo>
                  <a:lnTo>
                    <a:pt x="0" y="44581"/>
                  </a:lnTo>
                  <a:close/>
                </a:path>
              </a:pathLst>
            </a:custGeom>
            <a:solidFill>
              <a:srgbClr val="3A4C97"/>
            </a:solidFill>
          </p:spPr>
        </p:sp>
        <p:sp>
          <p:nvSpPr>
            <p:cNvPr id="7" name="TextBox 7"/>
            <p:cNvSpPr txBox="1"/>
            <p:nvPr/>
          </p:nvSpPr>
          <p:spPr>
            <a:xfrm>
              <a:off x="0" y="-104775"/>
              <a:ext cx="1148241" cy="149356"/>
            </a:xfrm>
            <a:prstGeom prst="rect">
              <a:avLst/>
            </a:prstGeom>
          </p:spPr>
          <p:txBody>
            <a:bodyPr lIns="50800" tIns="50800" rIns="50800" bIns="50800" rtlCol="0" anchor="ctr"/>
            <a:lstStyle/>
            <a:p>
              <a:pPr algn="ctr">
                <a:lnSpc>
                  <a:spcPts val="1399"/>
                </a:lnSpc>
              </a:pPr>
              <a:endParaRPr/>
            </a:p>
          </p:txBody>
        </p:sp>
      </p:grpSp>
      <p:grpSp>
        <p:nvGrpSpPr>
          <p:cNvPr id="8" name="Group 8"/>
          <p:cNvGrpSpPr/>
          <p:nvPr/>
        </p:nvGrpSpPr>
        <p:grpSpPr>
          <a:xfrm>
            <a:off x="360000" y="631604"/>
            <a:ext cx="3204000" cy="124396"/>
            <a:chOff x="0" y="0"/>
            <a:chExt cx="1148241" cy="44581"/>
          </a:xfrm>
        </p:grpSpPr>
        <p:sp>
          <p:nvSpPr>
            <p:cNvPr id="9" name="Freeform 9"/>
            <p:cNvSpPr/>
            <p:nvPr/>
          </p:nvSpPr>
          <p:spPr>
            <a:xfrm>
              <a:off x="0" y="0"/>
              <a:ext cx="1148241" cy="44581"/>
            </a:xfrm>
            <a:custGeom>
              <a:avLst/>
              <a:gdLst/>
              <a:ahLst/>
              <a:cxnLst/>
              <a:rect l="l" t="t" r="r" b="b"/>
              <a:pathLst>
                <a:path w="1148241" h="44581">
                  <a:moveTo>
                    <a:pt x="0" y="0"/>
                  </a:moveTo>
                  <a:lnTo>
                    <a:pt x="1148241" y="0"/>
                  </a:lnTo>
                  <a:lnTo>
                    <a:pt x="1148241" y="44581"/>
                  </a:lnTo>
                  <a:lnTo>
                    <a:pt x="0" y="44581"/>
                  </a:lnTo>
                  <a:close/>
                </a:path>
              </a:pathLst>
            </a:custGeom>
            <a:solidFill>
              <a:srgbClr val="7585C5"/>
            </a:solidFill>
          </p:spPr>
        </p:sp>
        <p:sp>
          <p:nvSpPr>
            <p:cNvPr id="10" name="TextBox 10"/>
            <p:cNvSpPr txBox="1"/>
            <p:nvPr/>
          </p:nvSpPr>
          <p:spPr>
            <a:xfrm>
              <a:off x="0" y="-104775"/>
              <a:ext cx="1148241" cy="149356"/>
            </a:xfrm>
            <a:prstGeom prst="rect">
              <a:avLst/>
            </a:prstGeom>
          </p:spPr>
          <p:txBody>
            <a:bodyPr lIns="50800" tIns="50800" rIns="50800" bIns="50800" rtlCol="0" anchor="ctr"/>
            <a:lstStyle/>
            <a:p>
              <a:pPr algn="ctr">
                <a:lnSpc>
                  <a:spcPts val="1399"/>
                </a:lnSpc>
              </a:pPr>
              <a:endParaRPr/>
            </a:p>
          </p:txBody>
        </p:sp>
      </p:grpSp>
      <p:sp>
        <p:nvSpPr>
          <p:cNvPr id="25" name="TextBox 25"/>
          <p:cNvSpPr txBox="1"/>
          <p:nvPr/>
        </p:nvSpPr>
        <p:spPr>
          <a:xfrm rot="-240000">
            <a:off x="7694708" y="2901209"/>
            <a:ext cx="2489277" cy="333425"/>
          </a:xfrm>
          <a:prstGeom prst="rect">
            <a:avLst/>
          </a:prstGeom>
        </p:spPr>
        <p:txBody>
          <a:bodyPr lIns="0" tIns="0" rIns="0" bIns="0" rtlCol="0" anchor="t">
            <a:spAutoFit/>
          </a:bodyPr>
          <a:lstStyle/>
          <a:p>
            <a:pPr algn="r">
              <a:lnSpc>
                <a:spcPts val="2649"/>
              </a:lnSpc>
              <a:spcBef>
                <a:spcPct val="0%"/>
              </a:spcBef>
            </a:pPr>
            <a:r>
              <a:rPr lang="en-US" altLang="ja-JP" sz="1892" dirty="0">
                <a:solidFill>
                  <a:srgbClr val="FFFFFF"/>
                </a:solidFill>
                <a:effectLst>
                  <a:glow rad="228600">
                    <a:schemeClr val="accent5">
                      <a:satMod val="175%"/>
                      <a:alpha val="40%"/>
                    </a:schemeClr>
                  </a:glow>
                </a:effectLst>
                <a:latin typeface="Lovely May Script"/>
                <a:ea typeface="Lovely May Script"/>
                <a:cs typeface="Lovely May Script"/>
                <a:sym typeface="Lovely May Script"/>
              </a:rPr>
              <a:t>Yusuke</a:t>
            </a:r>
            <a:r>
              <a:rPr lang="ja-JP" altLang="en-US" sz="1892" dirty="0">
                <a:solidFill>
                  <a:srgbClr val="FFFFFF"/>
                </a:solidFill>
                <a:effectLst>
                  <a:glow rad="228600">
                    <a:schemeClr val="accent5">
                      <a:satMod val="175%"/>
                      <a:alpha val="40%"/>
                    </a:schemeClr>
                  </a:glow>
                </a:effectLst>
                <a:latin typeface="Lovely May Script"/>
                <a:ea typeface="Lovely May Script"/>
                <a:cs typeface="Lovely May Script"/>
                <a:sym typeface="Lovely May Script"/>
              </a:rPr>
              <a:t>　</a:t>
            </a:r>
            <a:r>
              <a:rPr lang="en-US" altLang="ja-JP" sz="1892" dirty="0" err="1">
                <a:solidFill>
                  <a:srgbClr val="FFFFFF"/>
                </a:solidFill>
                <a:effectLst>
                  <a:glow rad="228600">
                    <a:schemeClr val="accent5">
                      <a:satMod val="175%"/>
                      <a:alpha val="40%"/>
                    </a:schemeClr>
                  </a:glow>
                </a:effectLst>
                <a:latin typeface="Lovely May Script"/>
                <a:ea typeface="Lovely May Script"/>
                <a:cs typeface="Lovely May Script"/>
                <a:sym typeface="Lovely May Script"/>
              </a:rPr>
              <a:t>Yonemoto</a:t>
            </a:r>
            <a:endParaRPr lang="en-US" sz="1892" dirty="0">
              <a:solidFill>
                <a:srgbClr val="FFFFFF"/>
              </a:solidFill>
              <a:effectLst>
                <a:glow rad="228600">
                  <a:schemeClr val="accent5">
                    <a:satMod val="175%"/>
                    <a:alpha val="40%"/>
                  </a:schemeClr>
                </a:glow>
              </a:effectLst>
              <a:latin typeface="Lovely May Script"/>
              <a:ea typeface="Lovely May Script"/>
              <a:cs typeface="Lovely May Script"/>
              <a:sym typeface="Lovely May Script"/>
            </a:endParaRPr>
          </a:p>
        </p:txBody>
      </p:sp>
      <p:sp>
        <p:nvSpPr>
          <p:cNvPr id="26" name="TextBox 26"/>
          <p:cNvSpPr txBox="1"/>
          <p:nvPr/>
        </p:nvSpPr>
        <p:spPr>
          <a:xfrm>
            <a:off x="7206095" y="1262445"/>
            <a:ext cx="2139907" cy="896507"/>
          </a:xfrm>
          <a:prstGeom prst="rect">
            <a:avLst/>
          </a:prstGeom>
        </p:spPr>
        <p:txBody>
          <a:bodyPr wrap="square" lIns="0" tIns="0" rIns="0" bIns="0" rtlCol="0" anchor="t">
            <a:spAutoFit/>
          </a:bodyPr>
          <a:lstStyle/>
          <a:p>
            <a:pPr marL="0" lvl="0" indent="0"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燃費性能を向上！</a:t>
            </a:r>
            <a:endParaRPr lang="en-US" altLang="ja-JP" sz="1800" b="1" dirty="0">
              <a:solidFill>
                <a:srgbClr val="142464"/>
              </a:solidFill>
              <a:latin typeface="Source Han Sans JP Bold"/>
              <a:ea typeface="Source Han Sans JP Bold"/>
              <a:cs typeface="Source Han Sans JP Bold"/>
              <a:sym typeface="Source Han Sans JP Bold"/>
            </a:endParaRPr>
          </a:p>
          <a:p>
            <a:pPr marL="0" lvl="0" indent="0"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匠の技能を継承し</a:t>
            </a:r>
            <a:endParaRPr lang="en-US" altLang="ja-JP" sz="1800" b="1" dirty="0">
              <a:solidFill>
                <a:srgbClr val="142464"/>
              </a:solidFill>
              <a:latin typeface="Source Han Sans JP Bold"/>
              <a:ea typeface="Source Han Sans JP Bold"/>
              <a:cs typeface="Source Han Sans JP Bold"/>
              <a:sym typeface="Source Han Sans JP Bold"/>
            </a:endParaRPr>
          </a:p>
          <a:p>
            <a:pPr marL="0" lvl="0" indent="0"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造船業界を支える</a:t>
            </a:r>
            <a:endParaRPr lang="en-US" sz="1800" b="1" dirty="0">
              <a:solidFill>
                <a:srgbClr val="142464"/>
              </a:solidFill>
              <a:latin typeface="Source Han Sans JP Bold"/>
              <a:ea typeface="Source Han Sans JP Bold"/>
              <a:cs typeface="Source Han Sans JP Bold"/>
              <a:sym typeface="Source Han Sans JP Bold"/>
            </a:endParaRPr>
          </a:p>
        </p:txBody>
      </p:sp>
      <p:sp>
        <p:nvSpPr>
          <p:cNvPr id="27" name="TextBox 27"/>
          <p:cNvSpPr txBox="1"/>
          <p:nvPr/>
        </p:nvSpPr>
        <p:spPr>
          <a:xfrm>
            <a:off x="7206095" y="2221079"/>
            <a:ext cx="1681722" cy="565539"/>
          </a:xfrm>
          <a:prstGeom prst="rect">
            <a:avLst/>
          </a:prstGeom>
        </p:spPr>
        <p:txBody>
          <a:bodyPr lIns="0" tIns="0" rIns="0" bIns="0" rtlCol="0" anchor="t">
            <a:spAutoFit/>
          </a:bodyPr>
          <a:lstStyle/>
          <a:p>
            <a:pPr marL="0" lvl="0" indent="0" algn="l">
              <a:lnSpc>
                <a:spcPts val="1539"/>
              </a:lnSpc>
              <a:spcBef>
                <a:spcPct val="0%"/>
              </a:spcBef>
            </a:pPr>
            <a:r>
              <a:rPr lang="zh-TW" altLang="en-US" sz="1099" b="1" u="none" strike="noStrike" dirty="0">
                <a:solidFill>
                  <a:srgbClr val="000000"/>
                </a:solidFill>
                <a:latin typeface="Source Han Sans JP Medium"/>
                <a:ea typeface="Source Han Sans JP Medium"/>
                <a:cs typeface="Source Han Sans JP Medium"/>
                <a:sym typeface="Source Han Sans JP Medium"/>
              </a:rPr>
              <a:t>株式会社神戸製鋼所</a:t>
            </a:r>
            <a:endParaRPr lang="en-US" altLang="ja-JP"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u="none" strike="noStrike" dirty="0">
                <a:latin typeface="Source Han Sans JP Medium"/>
                <a:ea typeface="Source Han Sans JP Medium"/>
                <a:cs typeface="Source Han Sans JP Medium"/>
                <a:sym typeface="Source Han Sans JP Medium"/>
              </a:rPr>
              <a:t>鋳鍛鋼ユニット</a:t>
            </a:r>
            <a:r>
              <a:rPr lang="ja-JP" altLang="en-US" sz="1099" b="1" u="none" strike="noStrike" dirty="0">
                <a:solidFill>
                  <a:srgbClr val="000000"/>
                </a:solidFill>
                <a:latin typeface="Source Han Sans JP Medium"/>
                <a:ea typeface="Source Han Sans JP Medium"/>
                <a:cs typeface="Source Han Sans JP Medium"/>
                <a:sym typeface="Source Han Sans JP Medium"/>
              </a:rPr>
              <a:t>・班長</a:t>
            </a:r>
            <a:endParaRPr lang="en-US" altLang="ja-JP"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米本　祐介</a:t>
            </a:r>
            <a:endParaRPr lang="en-US" sz="1099" b="1" u="none" strike="noStrike" dirty="0">
              <a:solidFill>
                <a:srgbClr val="000000"/>
              </a:solidFill>
              <a:latin typeface="Source Han Sans JP Medium"/>
              <a:ea typeface="Source Han Sans JP Medium"/>
              <a:cs typeface="Source Han Sans JP Medium"/>
              <a:sym typeface="Source Han Sans JP Medium"/>
            </a:endParaRPr>
          </a:p>
        </p:txBody>
      </p:sp>
      <p:sp>
        <p:nvSpPr>
          <p:cNvPr id="28" name="TextBox 28"/>
          <p:cNvSpPr txBox="1"/>
          <p:nvPr/>
        </p:nvSpPr>
        <p:spPr>
          <a:xfrm>
            <a:off x="7128000" y="3473450"/>
            <a:ext cx="3204000" cy="2318840"/>
          </a:xfrm>
          <a:prstGeom prst="rect">
            <a:avLst/>
          </a:prstGeom>
        </p:spPr>
        <p:txBody>
          <a:bodyPr wrap="square" lIns="0" tIns="0" rIns="0" bIns="0" rtlCol="0" anchor="t">
            <a:spAutoFit/>
          </a:bodyPr>
          <a:lstStyle/>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船の燃費性能を大きく左右する船舶の基幹部品（クランク軸）の製造に携わる米本祐介さん。</a:t>
            </a:r>
          </a:p>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米本さんが担当する組立型クランク軸は最大</a:t>
            </a:r>
            <a:r>
              <a:rPr lang="en-US" altLang="ja-JP" sz="999" b="1" spc="-49" dirty="0">
                <a:solidFill>
                  <a:srgbClr val="000000"/>
                </a:solidFill>
                <a:latin typeface="セザンヌ Medium"/>
                <a:ea typeface="セザンヌ Medium"/>
                <a:cs typeface="セザンヌ Medium"/>
                <a:sym typeface="セザンヌ Medium"/>
              </a:rPr>
              <a:t>300</a:t>
            </a:r>
            <a:r>
              <a:rPr lang="ja-JP" altLang="en-US" sz="999" b="1" spc="-49" dirty="0">
                <a:solidFill>
                  <a:srgbClr val="000000"/>
                </a:solidFill>
                <a:latin typeface="セザンヌ Medium"/>
                <a:ea typeface="セザンヌ Medium"/>
                <a:cs typeface="セザンヌ Medium"/>
                <a:sym typeface="セザンヌ Medium"/>
              </a:rPr>
              <a:t>トン、全長</a:t>
            </a:r>
            <a:r>
              <a:rPr lang="en-US" altLang="ja-JP" sz="999" b="1" spc="-49" dirty="0">
                <a:solidFill>
                  <a:srgbClr val="000000"/>
                </a:solidFill>
                <a:latin typeface="セザンヌ Medium"/>
                <a:ea typeface="セザンヌ Medium"/>
                <a:cs typeface="セザンヌ Medium"/>
                <a:sym typeface="セザンヌ Medium"/>
              </a:rPr>
              <a:t>20m</a:t>
            </a:r>
            <a:r>
              <a:rPr lang="ja-JP" altLang="en-US" sz="999" b="1" spc="-49" dirty="0">
                <a:solidFill>
                  <a:srgbClr val="000000"/>
                </a:solidFill>
                <a:latin typeface="セザンヌ Medium"/>
                <a:ea typeface="セザンヌ Medium"/>
                <a:cs typeface="セザンヌ Medium"/>
                <a:sym typeface="セザンヌ Medium"/>
              </a:rPr>
              <a:t>を超える世界最大級の製品であり、</a:t>
            </a:r>
            <a:r>
              <a:rPr lang="en-US" altLang="ja-JP" sz="999" b="1" spc="-49" dirty="0">
                <a:solidFill>
                  <a:srgbClr val="000000"/>
                </a:solidFill>
                <a:latin typeface="セザンヌ Medium"/>
                <a:ea typeface="セザンヌ Medium"/>
                <a:cs typeface="セザンヌ Medium"/>
                <a:sym typeface="セザンヌ Medium"/>
              </a:rPr>
              <a:t>0.005mm</a:t>
            </a:r>
            <a:r>
              <a:rPr lang="ja-JP" altLang="en-US" sz="999" b="1" spc="-49" dirty="0">
                <a:solidFill>
                  <a:srgbClr val="000000"/>
                </a:solidFill>
                <a:latin typeface="セザンヌ Medium"/>
                <a:ea typeface="セザンヌ Medium"/>
                <a:cs typeface="セザンヌ Medium"/>
                <a:sym typeface="セザンヌ Medium"/>
              </a:rPr>
              <a:t>単位の精密さが要求されます。その精度は機械加工のみでは完成せず、職人の手による仕上げ作業が不可欠です。</a:t>
            </a: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r>
              <a:rPr lang="en-US" altLang="ja-JP" sz="999" b="1" spc="-49" dirty="0">
                <a:solidFill>
                  <a:srgbClr val="000000"/>
                </a:solidFill>
                <a:latin typeface="セザンヌ Medium"/>
                <a:ea typeface="セザンヌ Medium"/>
                <a:cs typeface="セザンヌ Medium"/>
                <a:sym typeface="セザンヌ Medium"/>
              </a:rPr>
              <a:t>【</a:t>
            </a:r>
            <a:r>
              <a:rPr lang="ja-JP" altLang="en-US" sz="999" b="1" spc="-49" dirty="0">
                <a:solidFill>
                  <a:srgbClr val="000000"/>
                </a:solidFill>
                <a:latin typeface="セザンヌ Medium"/>
                <a:ea typeface="セザンヌ Medium"/>
                <a:cs typeface="セザンヌ Medium"/>
                <a:sym typeface="セザンヌ Medium"/>
              </a:rPr>
              <a:t>主な業績</a:t>
            </a:r>
            <a:r>
              <a:rPr lang="en-US" altLang="ja-JP" sz="999" b="1" spc="-49" dirty="0">
                <a:solidFill>
                  <a:srgbClr val="000000"/>
                </a:solidFill>
                <a:latin typeface="セザンヌ Medium"/>
                <a:ea typeface="セザンヌ Medium"/>
                <a:cs typeface="セザンヌ Medium"/>
                <a:sym typeface="セザンヌ Medium"/>
              </a:rPr>
              <a:t>】</a:t>
            </a:r>
          </a:p>
          <a:p>
            <a:pPr marL="171450" lvl="0" indent="-17145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フランジに穴をあける作業において、治工具の刃先を極小化し、工具と加工面の接触面積を減らすことで、加工時間を短縮。大幅に増加していた作業工数が従来比の</a:t>
            </a:r>
            <a:r>
              <a:rPr lang="en-US" altLang="ja-JP" sz="999" b="1" spc="-49" dirty="0">
                <a:solidFill>
                  <a:srgbClr val="000000"/>
                </a:solidFill>
                <a:latin typeface="セザンヌ Medium"/>
                <a:ea typeface="セザンヌ Medium"/>
                <a:cs typeface="セザンヌ Medium"/>
                <a:sym typeface="セザンヌ Medium"/>
              </a:rPr>
              <a:t>0.75</a:t>
            </a:r>
            <a:r>
              <a:rPr lang="ja-JP" altLang="en-US" sz="999" b="1" spc="-49" dirty="0">
                <a:solidFill>
                  <a:srgbClr val="000000"/>
                </a:solidFill>
                <a:latin typeface="セザンヌ Medium"/>
                <a:ea typeface="セザンヌ Medium"/>
                <a:cs typeface="セザンヌ Medium"/>
                <a:sym typeface="セザンヌ Medium"/>
              </a:rPr>
              <a:t>倍となり、生産性の大幅な向上を実現</a:t>
            </a:r>
            <a:endParaRPr lang="en-US" altLang="ja-JP" sz="999" b="1" spc="-49" dirty="0">
              <a:solidFill>
                <a:srgbClr val="000000"/>
              </a:solidFill>
              <a:latin typeface="セザンヌ Medium"/>
              <a:ea typeface="セザンヌ Medium"/>
              <a:cs typeface="セザンヌ Medium"/>
              <a:sym typeface="セザンヌ Medium"/>
            </a:endParaRPr>
          </a:p>
          <a:p>
            <a:pPr marL="171450" lvl="0" indent="-17145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ベテラン作業員からの指導を基に、手仕上げという重要かつ緻密な作業の技量を向上させながら、班長という立場で部下を育成</a:t>
            </a:r>
          </a:p>
        </p:txBody>
      </p:sp>
      <p:sp>
        <p:nvSpPr>
          <p:cNvPr id="32" name="TextBox 32"/>
          <p:cNvSpPr txBox="1"/>
          <p:nvPr/>
        </p:nvSpPr>
        <p:spPr>
          <a:xfrm rot="-240000">
            <a:off x="4059898" y="2950266"/>
            <a:ext cx="2489277" cy="333425"/>
          </a:xfrm>
          <a:prstGeom prst="rect">
            <a:avLst/>
          </a:prstGeom>
        </p:spPr>
        <p:txBody>
          <a:bodyPr lIns="0" tIns="0" rIns="0" bIns="0" rtlCol="0" anchor="t">
            <a:spAutoFit/>
          </a:bodyPr>
          <a:lstStyle/>
          <a:p>
            <a:pPr algn="r">
              <a:lnSpc>
                <a:spcPts val="2649"/>
              </a:lnSpc>
              <a:spcBef>
                <a:spcPct val="0%"/>
              </a:spcBef>
            </a:pPr>
            <a:r>
              <a:rPr lang="en-US" altLang="ja-JP" sz="1892" dirty="0">
                <a:solidFill>
                  <a:srgbClr val="FFFFFF"/>
                </a:solidFill>
                <a:effectLst>
                  <a:glow rad="228600">
                    <a:schemeClr val="accent6">
                      <a:satMod val="175%"/>
                      <a:alpha val="40%"/>
                    </a:schemeClr>
                  </a:glow>
                </a:effectLst>
                <a:latin typeface="Lovely May Script"/>
                <a:ea typeface="Lovely May Script"/>
                <a:cs typeface="Lovely May Script"/>
                <a:sym typeface="Lovely May Script"/>
              </a:rPr>
              <a:t>Masahiro</a:t>
            </a:r>
            <a:r>
              <a:rPr lang="ja-JP" altLang="en-US" sz="1892" dirty="0">
                <a:solidFill>
                  <a:srgbClr val="FFFFFF"/>
                </a:solidFill>
                <a:effectLst>
                  <a:glow rad="228600">
                    <a:schemeClr val="accent6">
                      <a:satMod val="175%"/>
                      <a:alpha val="40%"/>
                    </a:schemeClr>
                  </a:glow>
                </a:effectLst>
                <a:latin typeface="Lovely May Script"/>
                <a:ea typeface="Lovely May Script"/>
                <a:cs typeface="Lovely May Script"/>
                <a:sym typeface="Lovely May Script"/>
              </a:rPr>
              <a:t>　</a:t>
            </a:r>
            <a:r>
              <a:rPr lang="en-US" altLang="ja-JP" sz="1892" dirty="0">
                <a:solidFill>
                  <a:srgbClr val="FFFFFF"/>
                </a:solidFill>
                <a:effectLst>
                  <a:glow rad="228600">
                    <a:schemeClr val="accent6">
                      <a:satMod val="175%"/>
                      <a:alpha val="40%"/>
                    </a:schemeClr>
                  </a:glow>
                </a:effectLst>
                <a:latin typeface="Lovely May Script"/>
                <a:ea typeface="Lovely May Script"/>
                <a:cs typeface="Lovely May Script"/>
                <a:sym typeface="Lovely May Script"/>
              </a:rPr>
              <a:t>Ito</a:t>
            </a:r>
            <a:endParaRPr lang="en-US" sz="1892" dirty="0">
              <a:solidFill>
                <a:srgbClr val="FFFFFF"/>
              </a:solidFill>
              <a:effectLst>
                <a:glow rad="228600">
                  <a:schemeClr val="accent6">
                    <a:satMod val="175%"/>
                    <a:alpha val="40%"/>
                  </a:schemeClr>
                </a:glow>
              </a:effectLst>
              <a:latin typeface="Lovely May Script"/>
              <a:ea typeface="Lovely May Script"/>
              <a:cs typeface="Lovely May Script"/>
              <a:sym typeface="Lovely May Script"/>
            </a:endParaRPr>
          </a:p>
        </p:txBody>
      </p:sp>
      <p:sp>
        <p:nvSpPr>
          <p:cNvPr id="33" name="TextBox 33"/>
          <p:cNvSpPr txBox="1"/>
          <p:nvPr/>
        </p:nvSpPr>
        <p:spPr>
          <a:xfrm>
            <a:off x="3822095" y="1263650"/>
            <a:ext cx="2023433" cy="871008"/>
          </a:xfrm>
          <a:prstGeom prst="rect">
            <a:avLst/>
          </a:prstGeom>
        </p:spPr>
        <p:txBody>
          <a:bodyPr lIns="0" tIns="0" rIns="0" bIns="0" rtlCol="0" anchor="t">
            <a:spAutoFit/>
          </a:bodyPr>
          <a:lstStyle/>
          <a:p>
            <a:pPr algn="l">
              <a:lnSpc>
                <a:spcPts val="2340"/>
              </a:lnSpc>
            </a:pPr>
            <a:r>
              <a:rPr lang="ja-JP" altLang="en-US" b="1" dirty="0">
                <a:solidFill>
                  <a:srgbClr val="142464"/>
                </a:solidFill>
                <a:latin typeface="Source Han Sans JP Bold"/>
                <a:ea typeface="Source Han Sans JP Bold"/>
                <a:cs typeface="Source Han Sans JP Bold"/>
                <a:sym typeface="Source Han Sans JP Bold"/>
              </a:rPr>
              <a:t>水密を確保！</a:t>
            </a:r>
            <a:endParaRPr lang="en-US" altLang="ja-JP" b="1" dirty="0">
              <a:solidFill>
                <a:srgbClr val="142464"/>
              </a:solidFill>
              <a:latin typeface="Source Han Sans JP Bold"/>
              <a:ea typeface="Source Han Sans JP Bold"/>
              <a:cs typeface="Source Han Sans JP Bold"/>
              <a:sym typeface="Source Han Sans JP Bold"/>
            </a:endParaRPr>
          </a:p>
          <a:p>
            <a:pPr algn="l">
              <a:lnSpc>
                <a:spcPts val="2340"/>
              </a:lnSpc>
            </a:pPr>
            <a:r>
              <a:rPr lang="ja-JP" altLang="en-US" b="1" dirty="0">
                <a:solidFill>
                  <a:srgbClr val="142464"/>
                </a:solidFill>
                <a:latin typeface="Source Han Sans JP Bold"/>
                <a:ea typeface="Source Han Sans JP Bold"/>
                <a:cs typeface="Source Han Sans JP Bold"/>
                <a:sym typeface="Source Han Sans JP Bold"/>
              </a:rPr>
              <a:t>電気艤装</a:t>
            </a:r>
            <a:endParaRPr lang="en-US" altLang="ja-JP" b="1" dirty="0">
              <a:solidFill>
                <a:srgbClr val="142464"/>
              </a:solidFill>
              <a:latin typeface="Source Han Sans JP Bold"/>
              <a:ea typeface="Source Han Sans JP Bold"/>
              <a:cs typeface="Source Han Sans JP Bold"/>
              <a:sym typeface="Source Han Sans JP Bold"/>
            </a:endParaRPr>
          </a:p>
          <a:p>
            <a:pPr algn="l">
              <a:lnSpc>
                <a:spcPts val="2340"/>
              </a:lnSpc>
            </a:pPr>
            <a:r>
              <a:rPr lang="ja-JP" altLang="en-US" b="1" dirty="0">
                <a:solidFill>
                  <a:srgbClr val="142464"/>
                </a:solidFill>
                <a:latin typeface="Source Han Sans JP Bold"/>
                <a:ea typeface="Source Han Sans JP Bold"/>
                <a:cs typeface="Source Han Sans JP Bold"/>
                <a:sym typeface="Source Han Sans JP Bold"/>
              </a:rPr>
              <a:t>期待のホープ</a:t>
            </a:r>
            <a:endParaRPr lang="en-US" b="1" dirty="0">
              <a:solidFill>
                <a:srgbClr val="142464"/>
              </a:solidFill>
              <a:latin typeface="Source Han Sans JP Bold"/>
              <a:ea typeface="Source Han Sans JP Bold"/>
              <a:cs typeface="Source Han Sans JP Bold"/>
              <a:sym typeface="Source Han Sans JP Bold"/>
            </a:endParaRPr>
          </a:p>
        </p:txBody>
      </p:sp>
      <p:sp>
        <p:nvSpPr>
          <p:cNvPr id="34" name="TextBox 34"/>
          <p:cNvSpPr txBox="1"/>
          <p:nvPr/>
        </p:nvSpPr>
        <p:spPr>
          <a:xfrm>
            <a:off x="3822095" y="2221079"/>
            <a:ext cx="1681722" cy="565539"/>
          </a:xfrm>
          <a:prstGeom prst="rect">
            <a:avLst/>
          </a:prstGeom>
        </p:spPr>
        <p:txBody>
          <a:bodyPr lIns="0" tIns="0" rIns="0" bIns="0" rtlCol="0" anchor="t">
            <a:spAutoFit/>
          </a:bodyPr>
          <a:lstStyle/>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三菱重工業株式会社</a:t>
            </a:r>
            <a:endParaRPr lang="en-US" altLang="ja-JP"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神戸造船所</a:t>
            </a:r>
            <a:endParaRPr lang="en-US" altLang="ja-JP"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伊東　純宏</a:t>
            </a:r>
            <a:endParaRPr lang="en-US" sz="1099" b="1" u="none" strike="noStrike" dirty="0">
              <a:solidFill>
                <a:srgbClr val="000000"/>
              </a:solidFill>
              <a:latin typeface="Source Han Sans JP Medium"/>
              <a:ea typeface="Source Han Sans JP Medium"/>
              <a:cs typeface="Source Han Sans JP Medium"/>
              <a:sym typeface="Source Han Sans JP Medium"/>
            </a:endParaRPr>
          </a:p>
        </p:txBody>
      </p:sp>
      <p:sp>
        <p:nvSpPr>
          <p:cNvPr id="35" name="TextBox 35"/>
          <p:cNvSpPr txBox="1"/>
          <p:nvPr/>
        </p:nvSpPr>
        <p:spPr>
          <a:xfrm>
            <a:off x="3744000" y="3440610"/>
            <a:ext cx="3204000" cy="2818977"/>
          </a:xfrm>
          <a:prstGeom prst="rect">
            <a:avLst/>
          </a:prstGeom>
        </p:spPr>
        <p:txBody>
          <a:bodyPr lIns="0" tIns="0" rIns="0" bIns="0" rtlCol="0" anchor="t">
            <a:spAutoFit/>
          </a:bodyPr>
          <a:lstStyle/>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複雑な電気システムの艤装工事に関する豊富な知識と高い技量を有し、電気艤装職および監督者としての</a:t>
            </a:r>
            <a:r>
              <a:rPr lang="en-US" altLang="ja-JP" sz="999" b="1" spc="-49" dirty="0">
                <a:solidFill>
                  <a:srgbClr val="000000"/>
                </a:solidFill>
                <a:latin typeface="セザンヌ Medium"/>
                <a:ea typeface="セザンヌ Medium"/>
                <a:cs typeface="セザンヌ Medium"/>
                <a:sym typeface="セザンヌ Medium"/>
              </a:rPr>
              <a:t>20</a:t>
            </a:r>
            <a:r>
              <a:rPr lang="ja-JP" altLang="en-US" sz="999" b="1" spc="-49" dirty="0">
                <a:solidFill>
                  <a:srgbClr val="000000"/>
                </a:solidFill>
                <a:latin typeface="セザンヌ Medium"/>
                <a:ea typeface="セザンヌ Medium"/>
                <a:cs typeface="セザンヌ Medium"/>
                <a:sym typeface="セザンヌ Medium"/>
              </a:rPr>
              <a:t>年間、神戸造船所で活躍する伊東 純宏さん。</a:t>
            </a:r>
            <a:endParaRPr lang="en-US" altLang="ja-JP" sz="999" b="1" spc="-49" dirty="0">
              <a:solidFill>
                <a:srgbClr val="000000"/>
              </a:solidFill>
              <a:latin typeface="セザンヌ Medium"/>
              <a:ea typeface="セザンヌ Medium"/>
              <a:cs typeface="セザンヌ Medium"/>
              <a:sym typeface="セザンヌ Medium"/>
            </a:endParaRPr>
          </a:p>
          <a:p>
            <a:pPr algn="just">
              <a:lnSpc>
                <a:spcPts val="1299"/>
              </a:lnSpc>
            </a:pPr>
            <a:r>
              <a:rPr lang="ja-JP" altLang="en-US" sz="999" b="1" spc="-49" dirty="0">
                <a:solidFill>
                  <a:srgbClr val="000000"/>
                </a:solidFill>
                <a:latin typeface="セザンヌ Medium"/>
                <a:ea typeface="セザンヌ Medium"/>
                <a:cs typeface="セザンヌ Medium"/>
                <a:sym typeface="セザンヌ Medium"/>
              </a:rPr>
              <a:t>　電線が水圧の影響を受けずに水密性を確保できるよう特殊な加工を施します。狭いタンク内で作業することもありますが、図面を基に事前検討を入念に行い、高い精度が求められる作業を限られた時間で正確に実行します。</a:t>
            </a:r>
            <a:endParaRPr lang="en-US" altLang="ja-JP" sz="999" b="1" spc="-49" dirty="0">
              <a:solidFill>
                <a:srgbClr val="000000"/>
              </a:solidFill>
              <a:latin typeface="セザンヌ Medium"/>
              <a:ea typeface="セザンヌ Medium"/>
              <a:cs typeface="セザンヌ Medium"/>
              <a:sym typeface="セザンヌ Medium"/>
            </a:endParaRPr>
          </a:p>
          <a:p>
            <a:pPr algn="just">
              <a:lnSpc>
                <a:spcPts val="1299"/>
              </a:lnSpc>
            </a:pPr>
            <a:r>
              <a:rPr lang="ja-JP" altLang="en-US" sz="999" b="1" spc="-49" dirty="0">
                <a:solidFill>
                  <a:srgbClr val="000000"/>
                </a:solidFill>
                <a:latin typeface="セザンヌ Medium"/>
                <a:ea typeface="セザンヌ Medium"/>
                <a:cs typeface="セザンヌ Medium"/>
                <a:sym typeface="セザンヌ Medium"/>
              </a:rPr>
              <a:t>　また、積極的にコミュニケーションを取り、協力し合う職場づくりに努め、プロジェクトの円滑な遂行に寄与し、信頼される製品作りに貢献しています。</a:t>
            </a:r>
          </a:p>
          <a:p>
            <a:pPr marL="0" lvl="0" indent="0" algn="just">
              <a:lnSpc>
                <a:spcPts val="1299"/>
              </a:lnSpc>
            </a:pPr>
            <a:r>
              <a:rPr lang="en-US" altLang="ja-JP" sz="999" b="1" spc="-49" dirty="0">
                <a:solidFill>
                  <a:srgbClr val="000000"/>
                </a:solidFill>
                <a:latin typeface="セザンヌ Medium"/>
                <a:ea typeface="セザンヌ Medium"/>
                <a:cs typeface="セザンヌ Medium"/>
                <a:sym typeface="セザンヌ Medium"/>
              </a:rPr>
              <a:t>【</a:t>
            </a:r>
            <a:r>
              <a:rPr lang="ja-JP" altLang="en-US" sz="999" b="1" spc="-49" dirty="0">
                <a:solidFill>
                  <a:srgbClr val="000000"/>
                </a:solidFill>
                <a:latin typeface="セザンヌ Medium"/>
                <a:ea typeface="セザンヌ Medium"/>
                <a:cs typeface="セザンヌ Medium"/>
                <a:sym typeface="セザンヌ Medium"/>
              </a:rPr>
              <a:t>主な業績</a:t>
            </a:r>
            <a:r>
              <a:rPr lang="en-US" altLang="ja-JP" sz="999" b="1" spc="-49" dirty="0">
                <a:solidFill>
                  <a:srgbClr val="000000"/>
                </a:solidFill>
                <a:latin typeface="セザンヌ Medium"/>
                <a:ea typeface="セザンヌ Medium"/>
                <a:cs typeface="セザンヌ Medium"/>
                <a:sym typeface="セザンヌ Medium"/>
              </a:rPr>
              <a:t>】</a:t>
            </a:r>
          </a:p>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次の活躍で新モデル搭載プロジェクトを成功へ導いた</a:t>
            </a:r>
            <a:endParaRPr lang="en-US" altLang="ja-JP" sz="999" b="1" spc="-49" dirty="0">
              <a:solidFill>
                <a:srgbClr val="000000"/>
              </a:solidFill>
              <a:latin typeface="セザンヌ Medium"/>
              <a:ea typeface="セザンヌ Medium"/>
              <a:cs typeface="セザンヌ Medium"/>
              <a:sym typeface="セザンヌ Medium"/>
            </a:endParaRPr>
          </a:p>
          <a:p>
            <a:pPr marL="171450" lvl="0" indent="-17145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リーダーとして装備品の艤装方法を作業班で検討し、運搬方法や必要な治工具（加工や組立に用いる器具や道具）を選定</a:t>
            </a:r>
          </a:p>
          <a:p>
            <a:pPr marL="171450" lvl="0" indent="-17145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電線のショート防止のための作業要領を作成し、安全性と品質を確保</a:t>
            </a:r>
            <a:endParaRPr lang="en-US" altLang="ja-JP" sz="999" b="1" spc="-49" dirty="0">
              <a:solidFill>
                <a:srgbClr val="000000"/>
              </a:solidFill>
              <a:latin typeface="セザンヌ Medium"/>
              <a:ea typeface="セザンヌ Medium"/>
              <a:cs typeface="セザンヌ Medium"/>
              <a:sym typeface="セザンヌ Medium"/>
            </a:endParaRPr>
          </a:p>
        </p:txBody>
      </p:sp>
      <p:sp>
        <p:nvSpPr>
          <p:cNvPr id="40" name="TextBox 40"/>
          <p:cNvSpPr txBox="1"/>
          <p:nvPr/>
        </p:nvSpPr>
        <p:spPr>
          <a:xfrm>
            <a:off x="393700" y="1263650"/>
            <a:ext cx="2575802" cy="871008"/>
          </a:xfrm>
          <a:prstGeom prst="rect">
            <a:avLst/>
          </a:prstGeom>
        </p:spPr>
        <p:txBody>
          <a:bodyPr wrap="square" lIns="0" tIns="0" rIns="0" bIns="0" rtlCol="0" anchor="t">
            <a:spAutoFit/>
          </a:bodyPr>
          <a:lstStyle/>
          <a:p>
            <a:pPr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舶用ポンプ</a:t>
            </a:r>
          </a:p>
          <a:p>
            <a:pPr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ケーシングの</a:t>
            </a:r>
          </a:p>
          <a:p>
            <a:pPr algn="l">
              <a:lnSpc>
                <a:spcPts val="2340"/>
              </a:lnSpc>
            </a:pPr>
            <a:r>
              <a:rPr lang="ja-JP" altLang="en-US" sz="1800" b="1" dirty="0">
                <a:solidFill>
                  <a:srgbClr val="142464"/>
                </a:solidFill>
                <a:latin typeface="Source Han Sans JP Bold"/>
                <a:ea typeface="Source Han Sans JP Bold"/>
                <a:cs typeface="Source Han Sans JP Bold"/>
                <a:sym typeface="Source Han Sans JP Bold"/>
              </a:rPr>
              <a:t>機械加工の匠</a:t>
            </a:r>
            <a:endParaRPr lang="en-US" sz="1800" b="1" dirty="0">
              <a:solidFill>
                <a:srgbClr val="142464"/>
              </a:solidFill>
              <a:latin typeface="Source Han Sans JP Bold"/>
              <a:ea typeface="Source Han Sans JP Bold"/>
              <a:cs typeface="Source Han Sans JP Bold"/>
              <a:sym typeface="Source Han Sans JP Bold"/>
            </a:endParaRPr>
          </a:p>
        </p:txBody>
      </p:sp>
      <p:sp>
        <p:nvSpPr>
          <p:cNvPr id="41" name="TextBox 41"/>
          <p:cNvSpPr txBox="1"/>
          <p:nvPr/>
        </p:nvSpPr>
        <p:spPr>
          <a:xfrm>
            <a:off x="393700" y="2221079"/>
            <a:ext cx="1681722" cy="565539"/>
          </a:xfrm>
          <a:prstGeom prst="rect">
            <a:avLst/>
          </a:prstGeom>
        </p:spPr>
        <p:txBody>
          <a:bodyPr lIns="0" tIns="0" rIns="0" bIns="0" rtlCol="0" anchor="t">
            <a:spAutoFit/>
          </a:bodyPr>
          <a:lstStyle/>
          <a:p>
            <a:pPr marL="0" lvl="0" indent="0" algn="l">
              <a:lnSpc>
                <a:spcPts val="1539"/>
              </a:lnSpc>
              <a:spcBef>
                <a:spcPct val="0%"/>
              </a:spcBef>
            </a:pPr>
            <a:r>
              <a:rPr lang="zh-TW" altLang="en-US" sz="1099" b="1" u="none" strike="noStrike" dirty="0">
                <a:solidFill>
                  <a:srgbClr val="000000"/>
                </a:solidFill>
                <a:latin typeface="Source Han Sans JP Medium"/>
                <a:ea typeface="Source Han Sans JP Medium"/>
                <a:cs typeface="Source Han Sans JP Medium"/>
                <a:sym typeface="Source Han Sans JP Medium"/>
              </a:rPr>
              <a:t>兵神機械工業株式会社</a:t>
            </a:r>
            <a:endParaRPr lang="en-US" altLang="ja-JP" sz="1099" b="1" u="none" strike="noStrike"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zh-TW" altLang="en-US" sz="1099" b="1" dirty="0">
                <a:solidFill>
                  <a:srgbClr val="000000"/>
                </a:solidFill>
                <a:latin typeface="Source Han Sans JP Medium"/>
                <a:ea typeface="Source Han Sans JP Medium"/>
                <a:cs typeface="Source Han Sans JP Medium"/>
                <a:sym typeface="Source Han Sans JP Medium"/>
              </a:rPr>
              <a:t>製造部 製造課 機械係</a:t>
            </a:r>
            <a:endParaRPr lang="en-US" altLang="ja-JP" sz="1099" b="1" dirty="0">
              <a:solidFill>
                <a:srgbClr val="000000"/>
              </a:solidFill>
              <a:latin typeface="Source Han Sans JP Medium"/>
              <a:ea typeface="Source Han Sans JP Medium"/>
              <a:cs typeface="Source Han Sans JP Medium"/>
              <a:sym typeface="Source Han Sans JP Medium"/>
            </a:endParaRPr>
          </a:p>
          <a:p>
            <a:pPr marL="0" lvl="0" indent="0" algn="l">
              <a:lnSpc>
                <a:spcPts val="1539"/>
              </a:lnSpc>
              <a:spcBef>
                <a:spcPct val="0%"/>
              </a:spcBef>
            </a:pPr>
            <a:r>
              <a:rPr lang="ja-JP" altLang="en-US" sz="1099" b="1" u="none" strike="noStrike" dirty="0">
                <a:solidFill>
                  <a:srgbClr val="000000"/>
                </a:solidFill>
                <a:latin typeface="Source Han Sans JP Medium"/>
                <a:ea typeface="Source Han Sans JP Medium"/>
                <a:cs typeface="Source Han Sans JP Medium"/>
                <a:sym typeface="Source Han Sans JP Medium"/>
              </a:rPr>
              <a:t>藤田　義了</a:t>
            </a:r>
            <a:endParaRPr lang="en-US" sz="1099" b="1" u="none" strike="noStrike" dirty="0">
              <a:solidFill>
                <a:srgbClr val="000000"/>
              </a:solidFill>
              <a:latin typeface="Source Han Sans JP Medium"/>
              <a:ea typeface="Source Han Sans JP Medium"/>
              <a:cs typeface="Source Han Sans JP Medium"/>
              <a:sym typeface="Source Han Sans JP Medium"/>
            </a:endParaRPr>
          </a:p>
        </p:txBody>
      </p:sp>
      <p:grpSp>
        <p:nvGrpSpPr>
          <p:cNvPr id="42" name="Group 42"/>
          <p:cNvGrpSpPr/>
          <p:nvPr/>
        </p:nvGrpSpPr>
        <p:grpSpPr>
          <a:xfrm>
            <a:off x="334128" y="6758816"/>
            <a:ext cx="3204000" cy="662708"/>
            <a:chOff x="0" y="0"/>
            <a:chExt cx="1623941" cy="399819"/>
          </a:xfrm>
          <a:solidFill>
            <a:schemeClr val="accent5">
              <a:lumMod val="20%"/>
              <a:lumOff val="80%"/>
            </a:schemeClr>
          </a:solidFill>
        </p:grpSpPr>
        <p:sp>
          <p:nvSpPr>
            <p:cNvPr id="43" name="Freeform 43"/>
            <p:cNvSpPr/>
            <p:nvPr/>
          </p:nvSpPr>
          <p:spPr>
            <a:xfrm>
              <a:off x="0" y="0"/>
              <a:ext cx="1623941" cy="399819"/>
            </a:xfrm>
            <a:custGeom>
              <a:avLst/>
              <a:gdLst/>
              <a:ahLst/>
              <a:cxnLst/>
              <a:rect l="l" t="t" r="r" b="b"/>
              <a:pathLst>
                <a:path w="1623941" h="399819">
                  <a:moveTo>
                    <a:pt x="0" y="0"/>
                  </a:moveTo>
                  <a:lnTo>
                    <a:pt x="1623941" y="0"/>
                  </a:lnTo>
                  <a:lnTo>
                    <a:pt x="1623941" y="399819"/>
                  </a:lnTo>
                  <a:lnTo>
                    <a:pt x="0" y="399819"/>
                  </a:lnTo>
                  <a:close/>
                </a:path>
              </a:pathLst>
            </a:custGeom>
            <a:grpFill/>
            <a:ln w="9525" cap="sq">
              <a:noFill/>
              <a:prstDash val="solid"/>
              <a:miter/>
            </a:ln>
          </p:spPr>
        </p:sp>
        <p:sp>
          <p:nvSpPr>
            <p:cNvPr id="44" name="TextBox 44"/>
            <p:cNvSpPr txBox="1"/>
            <p:nvPr/>
          </p:nvSpPr>
          <p:spPr>
            <a:xfrm>
              <a:off x="0" y="-76200"/>
              <a:ext cx="1623941" cy="476019"/>
            </a:xfrm>
            <a:prstGeom prst="rect">
              <a:avLst/>
            </a:prstGeom>
            <a:grpFill/>
            <a:ln>
              <a:noFill/>
            </a:ln>
          </p:spPr>
          <p:txBody>
            <a:bodyPr lIns="35919" tIns="35919" rIns="35919" bIns="35919" rtlCol="0" anchor="ctr"/>
            <a:lstStyle/>
            <a:p>
              <a:pPr algn="ctr">
                <a:lnSpc>
                  <a:spcPts val="989"/>
                </a:lnSpc>
              </a:pPr>
              <a:endParaRPr/>
            </a:p>
          </p:txBody>
        </p:sp>
      </p:grpSp>
      <p:sp>
        <p:nvSpPr>
          <p:cNvPr id="51" name="TextBox 51"/>
          <p:cNvSpPr txBox="1"/>
          <p:nvPr/>
        </p:nvSpPr>
        <p:spPr>
          <a:xfrm>
            <a:off x="436200" y="3469235"/>
            <a:ext cx="3127800" cy="2152128"/>
          </a:xfrm>
          <a:prstGeom prst="rect">
            <a:avLst/>
          </a:prstGeom>
        </p:spPr>
        <p:txBody>
          <a:bodyPr wrap="square" lIns="0" tIns="0" rIns="0" bIns="0" rtlCol="0" anchor="t">
            <a:spAutoFit/>
          </a:bodyPr>
          <a:lstStyle/>
          <a:p>
            <a:pPr marL="0" lvl="0" indent="0" algn="just">
              <a:lnSpc>
                <a:spcPts val="1299"/>
              </a:lnSpc>
            </a:pPr>
            <a:r>
              <a:rPr lang="ja-JP" altLang="en-US" sz="999" b="1" spc="-49" dirty="0">
                <a:solidFill>
                  <a:srgbClr val="000000"/>
                </a:solidFill>
                <a:latin typeface="セザンヌ Medium"/>
                <a:ea typeface="セザンヌ Medium"/>
                <a:cs typeface="セザンヌ Medium"/>
                <a:sym typeface="セザンヌ Medium"/>
              </a:rPr>
              <a:t>　船舶運航に欠かせない船内各所の機器類に流体を送るポンプの製造に</a:t>
            </a:r>
            <a:r>
              <a:rPr lang="en-US" altLang="ja-JP" sz="999" b="1" spc="-49" dirty="0">
                <a:solidFill>
                  <a:srgbClr val="000000"/>
                </a:solidFill>
                <a:latin typeface="セザンヌ Medium"/>
                <a:ea typeface="セザンヌ Medium"/>
                <a:cs typeface="セザンヌ Medium"/>
                <a:sym typeface="セザンヌ Medium"/>
              </a:rPr>
              <a:t>28</a:t>
            </a:r>
            <a:r>
              <a:rPr lang="ja-JP" altLang="en-US" sz="999" b="1" spc="-49" dirty="0">
                <a:solidFill>
                  <a:srgbClr val="000000"/>
                </a:solidFill>
                <a:latin typeface="セザンヌ Medium"/>
                <a:ea typeface="セザンヌ Medium"/>
                <a:cs typeface="セザンヌ Medium"/>
                <a:sym typeface="セザンヌ Medium"/>
              </a:rPr>
              <a:t>年間従事している藤田義了さん。</a:t>
            </a:r>
          </a:p>
          <a:p>
            <a:pPr algn="just">
              <a:lnSpc>
                <a:spcPts val="1299"/>
              </a:lnSpc>
            </a:pPr>
            <a:r>
              <a:rPr lang="ja-JP" altLang="en-US" sz="999" b="1" spc="-49" dirty="0">
                <a:solidFill>
                  <a:srgbClr val="000000"/>
                </a:solidFill>
                <a:latin typeface="セザンヌ Medium"/>
                <a:ea typeface="セザンヌ Medium"/>
                <a:cs typeface="セザンヌ Medium"/>
                <a:sym typeface="セザンヌ Medium"/>
              </a:rPr>
              <a:t>　藤田さんが製造するポンプは内航船に限らず、多くの外航船にも搭載されており、世界中を航行する船の安全運航や船員の船内生活を縁の下で支え続けています。</a:t>
            </a:r>
            <a:endParaRPr lang="en-US" altLang="ja-JP" sz="999" b="1" spc="-49" dirty="0">
              <a:solidFill>
                <a:srgbClr val="000000"/>
              </a:solidFill>
              <a:latin typeface="セザンヌ Medium"/>
              <a:ea typeface="セザンヌ Medium"/>
              <a:cs typeface="セザンヌ Medium"/>
              <a:sym typeface="セザンヌ Medium"/>
            </a:endParaRPr>
          </a:p>
          <a:p>
            <a:pPr algn="just">
              <a:lnSpc>
                <a:spcPts val="1299"/>
              </a:lnSpc>
            </a:pPr>
            <a:r>
              <a:rPr lang="en-US" altLang="ja-JP" sz="999" b="1" spc="-49" dirty="0">
                <a:solidFill>
                  <a:srgbClr val="000000"/>
                </a:solidFill>
                <a:latin typeface="セザンヌ Medium"/>
                <a:ea typeface="セザンヌ Medium"/>
                <a:cs typeface="セザンヌ Medium"/>
                <a:sym typeface="セザンヌ Medium"/>
              </a:rPr>
              <a:t>【</a:t>
            </a:r>
            <a:r>
              <a:rPr lang="ja-JP" altLang="en-US" sz="999" b="1" spc="-49" dirty="0">
                <a:solidFill>
                  <a:srgbClr val="000000"/>
                </a:solidFill>
                <a:latin typeface="セザンヌ Medium"/>
                <a:ea typeface="セザンヌ Medium"/>
                <a:cs typeface="セザンヌ Medium"/>
                <a:sym typeface="セザンヌ Medium"/>
              </a:rPr>
              <a:t>主な業績</a:t>
            </a:r>
            <a:r>
              <a:rPr lang="en-US" altLang="ja-JP" sz="999" b="1" spc="-49" dirty="0">
                <a:solidFill>
                  <a:srgbClr val="000000"/>
                </a:solidFill>
                <a:latin typeface="セザンヌ Medium"/>
                <a:ea typeface="セザンヌ Medium"/>
                <a:cs typeface="セザンヌ Medium"/>
                <a:sym typeface="セザンヌ Medium"/>
              </a:rPr>
              <a:t>】</a:t>
            </a:r>
          </a:p>
          <a:p>
            <a:pPr marL="171450" lvl="0" indent="-17145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難度の高い二つ割れケーシングや歯車ポンプ用ケーシングを公差（許容される寸法の範囲）</a:t>
            </a:r>
            <a:r>
              <a:rPr lang="en-US" altLang="ja-JP" sz="999" b="1" spc="-49" dirty="0">
                <a:solidFill>
                  <a:srgbClr val="000000"/>
                </a:solidFill>
                <a:latin typeface="セザンヌ Medium"/>
                <a:ea typeface="セザンヌ Medium"/>
                <a:cs typeface="セザンヌ Medium"/>
                <a:sym typeface="セザンヌ Medium"/>
              </a:rPr>
              <a:t>0.03㎜</a:t>
            </a:r>
            <a:r>
              <a:rPr lang="ja-JP" altLang="en-US" sz="999" b="1" spc="-49" dirty="0">
                <a:solidFill>
                  <a:srgbClr val="000000"/>
                </a:solidFill>
                <a:latin typeface="セザンヌ Medium"/>
                <a:ea typeface="セザンヌ Medium"/>
                <a:cs typeface="セザンヌ Medium"/>
                <a:sym typeface="セザンヌ Medium"/>
              </a:rPr>
              <a:t>のところ、</a:t>
            </a:r>
            <a:r>
              <a:rPr lang="en-US" altLang="ja-JP" sz="999" b="1" spc="-49" dirty="0">
                <a:solidFill>
                  <a:srgbClr val="000000"/>
                </a:solidFill>
                <a:latin typeface="セザンヌ Medium"/>
                <a:ea typeface="セザンヌ Medium"/>
                <a:cs typeface="セザンヌ Medium"/>
                <a:sym typeface="セザンヌ Medium"/>
              </a:rPr>
              <a:t>0.01㎜</a:t>
            </a:r>
            <a:r>
              <a:rPr lang="ja-JP" altLang="en-US" sz="999" b="1" spc="-49" dirty="0">
                <a:solidFill>
                  <a:srgbClr val="000000"/>
                </a:solidFill>
                <a:latin typeface="セザンヌ Medium"/>
                <a:ea typeface="セザンヌ Medium"/>
                <a:cs typeface="セザンヌ Medium"/>
                <a:sym typeface="セザンヌ Medium"/>
              </a:rPr>
              <a:t>単位で加工</a:t>
            </a:r>
          </a:p>
          <a:p>
            <a:pPr marL="171450" lvl="0" indent="-171450" algn="just">
              <a:lnSpc>
                <a:spcPts val="1299"/>
              </a:lnSpc>
              <a:buFont typeface="Wingdings" panose="05000000000000000000" pitchFamily="2" charset="2"/>
              <a:buChar char="p"/>
            </a:pPr>
            <a:r>
              <a:rPr lang="ja-JP" altLang="en-US" sz="999" b="1" spc="-49" dirty="0">
                <a:solidFill>
                  <a:srgbClr val="000000"/>
                </a:solidFill>
                <a:latin typeface="セザンヌ Medium"/>
                <a:ea typeface="セザンヌ Medium"/>
                <a:cs typeface="セザンヌ Medium"/>
                <a:sym typeface="セザンヌ Medium"/>
              </a:rPr>
              <a:t>鋳物であるポンプケーシングの材料をその都度　加工取り代（後工程の切削代）を考え、次の工程がスムーズに行えるよう作業を実施</a:t>
            </a:r>
            <a:endParaRPr lang="en-US" altLang="ja-JP" sz="999" b="1" spc="-49" dirty="0">
              <a:solidFill>
                <a:srgbClr val="000000"/>
              </a:solidFill>
              <a:latin typeface="セザンヌ Medium"/>
              <a:ea typeface="セザンヌ Medium"/>
              <a:cs typeface="セザンヌ Medium"/>
              <a:sym typeface="セザンヌ Medium"/>
            </a:endParaRPr>
          </a:p>
          <a:p>
            <a:pPr marL="0" lvl="0" indent="0" algn="just">
              <a:lnSpc>
                <a:spcPts val="1299"/>
              </a:lnSpc>
            </a:pPr>
            <a:endParaRPr lang="en-US" sz="999" b="1" spc="-49" dirty="0">
              <a:solidFill>
                <a:srgbClr val="000000"/>
              </a:solidFill>
              <a:latin typeface="セザンヌ Medium"/>
              <a:ea typeface="セザンヌ Medium"/>
              <a:cs typeface="セザンヌ Medium"/>
              <a:sym typeface="セザンヌ Medium"/>
            </a:endParaRPr>
          </a:p>
        </p:txBody>
      </p:sp>
      <p:sp>
        <p:nvSpPr>
          <p:cNvPr id="52" name="TextBox 52"/>
          <p:cNvSpPr txBox="1"/>
          <p:nvPr/>
        </p:nvSpPr>
        <p:spPr>
          <a:xfrm>
            <a:off x="466300" y="6701225"/>
            <a:ext cx="3204000" cy="734625"/>
          </a:xfrm>
          <a:prstGeom prst="rect">
            <a:avLst/>
          </a:prstGeom>
        </p:spPr>
        <p:txBody>
          <a:bodyPr lIns="0" tIns="0" rIns="0" bIns="0" rtlCol="0" anchor="t">
            <a:spAutoFit/>
          </a:bodyPr>
          <a:lstStyle/>
          <a:p>
            <a:pPr marL="0" lvl="0" indent="0" algn="just">
              <a:lnSpc>
                <a:spcPts val="1299"/>
              </a:lnSpc>
            </a:pPr>
            <a:r>
              <a:rPr lang="en-US" sz="999" b="1" spc="-49" dirty="0" err="1">
                <a:solidFill>
                  <a:srgbClr val="C94047"/>
                </a:solidFill>
                <a:latin typeface="セザンヌ Semi-Bold"/>
                <a:ea typeface="セザンヌ Semi-Bold"/>
                <a:cs typeface="セザンヌ Semi-Bold"/>
                <a:sym typeface="セザンヌ Semi-Bold"/>
              </a:rPr>
              <a:t>今後</a:t>
            </a:r>
            <a:r>
              <a:rPr lang="ja-JP" altLang="en-US" sz="999" b="1" spc="-49" dirty="0">
                <a:solidFill>
                  <a:srgbClr val="C94047"/>
                </a:solidFill>
                <a:latin typeface="セザンヌ Semi-Bold"/>
                <a:ea typeface="セザンヌ Semi-Bold"/>
                <a:cs typeface="セザンヌ Semi-Bold"/>
                <a:sym typeface="セザンヌ Semi-Bold"/>
              </a:rPr>
              <a:t>どのような</a:t>
            </a:r>
            <a:r>
              <a:rPr lang="en-US" sz="999" b="1" spc="-49" dirty="0" err="1">
                <a:solidFill>
                  <a:srgbClr val="C94047"/>
                </a:solidFill>
                <a:latin typeface="セザンヌ Semi-Bold"/>
                <a:ea typeface="セザンヌ Semi-Bold"/>
                <a:cs typeface="セザンヌ Semi-Bold"/>
                <a:sym typeface="セザンヌ Semi-Bold"/>
              </a:rPr>
              <a:t>目標</a:t>
            </a:r>
            <a:r>
              <a:rPr lang="ja-JP" altLang="en-US" sz="999" b="1" spc="-49" dirty="0">
                <a:solidFill>
                  <a:srgbClr val="C94047"/>
                </a:solidFill>
                <a:latin typeface="セザンヌ Semi-Bold"/>
                <a:ea typeface="セザンヌ Semi-Bold"/>
                <a:cs typeface="セザンヌ Semi-Bold"/>
                <a:sym typeface="セザンヌ Semi-Bold"/>
              </a:rPr>
              <a:t>をもっていますか？</a:t>
            </a:r>
            <a:endParaRPr lang="en-US" altLang="ja-JP" sz="999" b="1" spc="-49" dirty="0">
              <a:solidFill>
                <a:srgbClr val="C94047"/>
              </a:solidFill>
              <a:latin typeface="セザンヌ Semi-Bold"/>
              <a:ea typeface="セザンヌ Semi-Bold"/>
              <a:cs typeface="セザンヌ Semi-Bold"/>
              <a:sym typeface="セザンヌ Semi-Bold"/>
            </a:endParaRPr>
          </a:p>
          <a:p>
            <a:r>
              <a:rPr lang="ja-JP" altLang="ja-JP" sz="900" dirty="0">
                <a:latin typeface="游ゴシック" panose="020B0400000000000000" pitchFamily="50" charset="-128"/>
                <a:ea typeface="游ゴシック" panose="020B0400000000000000" pitchFamily="50" charset="-128"/>
              </a:rPr>
              <a:t>今後、後任の育成に励み、優秀な加工者を育成するのが</a:t>
            </a:r>
            <a:endParaRPr lang="en-US" altLang="ja-JP" sz="900" dirty="0">
              <a:latin typeface="游ゴシック" panose="020B0400000000000000" pitchFamily="50" charset="-128"/>
              <a:ea typeface="游ゴシック" panose="020B0400000000000000" pitchFamily="50" charset="-128"/>
            </a:endParaRPr>
          </a:p>
          <a:p>
            <a:r>
              <a:rPr lang="ja-JP" altLang="ja-JP" sz="900" dirty="0">
                <a:latin typeface="游ゴシック" panose="020B0400000000000000" pitchFamily="50" charset="-128"/>
                <a:ea typeface="游ゴシック" panose="020B0400000000000000" pitchFamily="50" charset="-128"/>
              </a:rPr>
              <a:t>私の目標です。今の時代に合った教え方を常に模索し、</a:t>
            </a:r>
            <a:endParaRPr lang="en-US" altLang="ja-JP" sz="900" dirty="0">
              <a:latin typeface="游ゴシック" panose="020B0400000000000000" pitchFamily="50" charset="-128"/>
              <a:ea typeface="游ゴシック" panose="020B0400000000000000" pitchFamily="50" charset="-128"/>
            </a:endParaRPr>
          </a:p>
          <a:p>
            <a:r>
              <a:rPr lang="ja-JP" altLang="ja-JP" sz="900" dirty="0">
                <a:latin typeface="游ゴシック" panose="020B0400000000000000" pitchFamily="50" charset="-128"/>
                <a:ea typeface="游ゴシック" panose="020B0400000000000000" pitchFamily="50" charset="-128"/>
              </a:rPr>
              <a:t>加工者の育成、人材の育成に励みます。</a:t>
            </a:r>
            <a:endParaRPr lang="en-US" altLang="ja-JP" sz="900" b="1" u="none" strike="noStrike" spc="-49" dirty="0">
              <a:solidFill>
                <a:srgbClr val="FF0000"/>
              </a:solidFill>
              <a:latin typeface="游ゴシック" panose="020B0400000000000000" pitchFamily="50" charset="-128"/>
              <a:ea typeface="游ゴシック" panose="020B0400000000000000" pitchFamily="50" charset="-128"/>
              <a:cs typeface="セザンヌ Medium"/>
              <a:sym typeface="セザンヌ Medium"/>
            </a:endParaRPr>
          </a:p>
          <a:p>
            <a:pPr marL="0" lvl="0" indent="0" algn="just">
              <a:lnSpc>
                <a:spcPts val="1299"/>
              </a:lnSpc>
            </a:pPr>
            <a:endParaRPr lang="en-US" sz="999" b="1" spc="-49" dirty="0">
              <a:solidFill>
                <a:srgbClr val="C94047"/>
              </a:solidFill>
              <a:latin typeface="セザンヌ Semi-Bold"/>
              <a:ea typeface="セザンヌ Semi-Bold"/>
              <a:cs typeface="セザンヌ Semi-Bold"/>
              <a:sym typeface="セザンヌ Semi-Bold"/>
            </a:endParaRPr>
          </a:p>
        </p:txBody>
      </p:sp>
      <p:sp>
        <p:nvSpPr>
          <p:cNvPr id="55" name="TextBox 55"/>
          <p:cNvSpPr txBox="1"/>
          <p:nvPr/>
        </p:nvSpPr>
        <p:spPr>
          <a:xfrm>
            <a:off x="997287" y="267577"/>
            <a:ext cx="5810963" cy="220445"/>
          </a:xfrm>
          <a:prstGeom prst="rect">
            <a:avLst/>
          </a:prstGeom>
        </p:spPr>
        <p:txBody>
          <a:bodyPr wrap="square" lIns="0" tIns="0" rIns="0" bIns="0" rtlCol="0" anchor="t">
            <a:spAutoFit/>
          </a:bodyPr>
          <a:lstStyle/>
          <a:p>
            <a:pPr algn="l">
              <a:lnSpc>
                <a:spcPts val="1570"/>
              </a:lnSpc>
              <a:spcBef>
                <a:spcPct val="0%"/>
              </a:spcBef>
            </a:pPr>
            <a:r>
              <a:rPr lang="ja-JP" altLang="en-US" sz="2000" b="1" dirty="0">
                <a:solidFill>
                  <a:srgbClr val="142464"/>
                </a:solidFill>
                <a:latin typeface="Source Han Sans JP Bold"/>
                <a:ea typeface="Source Han Sans JP Bold"/>
                <a:cs typeface="Source Han Sans JP Bold"/>
                <a:sym typeface="Source Han Sans JP Bold"/>
              </a:rPr>
              <a:t>令和７年マリンエキスパート表彰 受賞者</a:t>
            </a:r>
            <a:endParaRPr lang="en-US" sz="2000" b="1" dirty="0">
              <a:solidFill>
                <a:srgbClr val="142464"/>
              </a:solidFill>
              <a:latin typeface="Source Han Sans JP Bold"/>
              <a:ea typeface="Source Han Sans JP Bold"/>
              <a:cs typeface="Source Han Sans JP Bold"/>
              <a:sym typeface="Source Han Sans JP Bold"/>
            </a:endParaRPr>
          </a:p>
        </p:txBody>
      </p:sp>
      <p:sp>
        <p:nvSpPr>
          <p:cNvPr id="56" name="TextBox 56"/>
          <p:cNvSpPr txBox="1"/>
          <p:nvPr/>
        </p:nvSpPr>
        <p:spPr>
          <a:xfrm>
            <a:off x="7298065" y="315124"/>
            <a:ext cx="2544435" cy="186526"/>
          </a:xfrm>
          <a:prstGeom prst="rect">
            <a:avLst/>
          </a:prstGeom>
        </p:spPr>
        <p:txBody>
          <a:bodyPr wrap="square" lIns="0" tIns="0" rIns="0" bIns="0" rtlCol="0" anchor="t">
            <a:spAutoFit/>
          </a:bodyPr>
          <a:lstStyle/>
          <a:p>
            <a:pPr algn="r">
              <a:lnSpc>
                <a:spcPts val="1745"/>
              </a:lnSpc>
              <a:spcBef>
                <a:spcPct val="0%"/>
              </a:spcBef>
            </a:pPr>
            <a:r>
              <a:rPr lang="ja-JP" altLang="en-US" sz="1246" b="1" dirty="0">
                <a:solidFill>
                  <a:srgbClr val="142464"/>
                </a:solidFill>
                <a:latin typeface="BIZ UDPゴシック" panose="020B0400000000000000" pitchFamily="50" charset="-128"/>
                <a:ea typeface="BIZ UDPゴシック" panose="020B0400000000000000" pitchFamily="50" charset="-128"/>
                <a:cs typeface="Now Medium"/>
                <a:sym typeface="Now Medium"/>
              </a:rPr>
              <a:t>国土交通省神戸運輸監理部</a:t>
            </a:r>
            <a:endParaRPr lang="en-US" sz="1246" b="1" dirty="0">
              <a:solidFill>
                <a:srgbClr val="142464"/>
              </a:solidFill>
              <a:latin typeface="BIZ UDPゴシック" panose="020B0400000000000000" pitchFamily="50" charset="-128"/>
              <a:ea typeface="BIZ UDPゴシック" panose="020B0400000000000000" pitchFamily="50" charset="-128"/>
              <a:cs typeface="Now Medium"/>
              <a:sym typeface="Now Medium"/>
            </a:endParaRPr>
          </a:p>
        </p:txBody>
      </p:sp>
      <p:grpSp>
        <p:nvGrpSpPr>
          <p:cNvPr id="62" name="Group 42">
            <a:extLst>
              <a:ext uri="{FF2B5EF4-FFF2-40B4-BE49-F238E27FC236}">
                <a16:creationId xmlns:a16="http://schemas.microsoft.com/office/drawing/2014/main" id="{AB3FFBDD-23A4-594C-9FDB-442B0A0AF55A}"/>
              </a:ext>
            </a:extLst>
          </p:cNvPr>
          <p:cNvGrpSpPr/>
          <p:nvPr/>
        </p:nvGrpSpPr>
        <p:grpSpPr>
          <a:xfrm>
            <a:off x="3744000" y="6673850"/>
            <a:ext cx="3204000" cy="789011"/>
            <a:chOff x="0" y="-51261"/>
            <a:chExt cx="1623941" cy="476019"/>
          </a:xfrm>
          <a:solidFill>
            <a:schemeClr val="accent5">
              <a:lumMod val="20%"/>
              <a:lumOff val="80%"/>
            </a:schemeClr>
          </a:solidFill>
        </p:grpSpPr>
        <p:sp>
          <p:nvSpPr>
            <p:cNvPr id="63" name="Freeform 43">
              <a:extLst>
                <a:ext uri="{FF2B5EF4-FFF2-40B4-BE49-F238E27FC236}">
                  <a16:creationId xmlns:a16="http://schemas.microsoft.com/office/drawing/2014/main" id="{B2B5044F-EAB9-94AA-225C-A7E7EC5CCFC0}"/>
                </a:ext>
              </a:extLst>
            </p:cNvPr>
            <p:cNvSpPr/>
            <p:nvPr/>
          </p:nvSpPr>
          <p:spPr>
            <a:xfrm>
              <a:off x="0" y="0"/>
              <a:ext cx="1623941" cy="399819"/>
            </a:xfrm>
            <a:custGeom>
              <a:avLst/>
              <a:gdLst/>
              <a:ahLst/>
              <a:cxnLst/>
              <a:rect l="l" t="t" r="r" b="b"/>
              <a:pathLst>
                <a:path w="1623941" h="399819">
                  <a:moveTo>
                    <a:pt x="0" y="0"/>
                  </a:moveTo>
                  <a:lnTo>
                    <a:pt x="1623941" y="0"/>
                  </a:lnTo>
                  <a:lnTo>
                    <a:pt x="1623941" y="399819"/>
                  </a:lnTo>
                  <a:lnTo>
                    <a:pt x="0" y="399819"/>
                  </a:lnTo>
                  <a:close/>
                </a:path>
              </a:pathLst>
            </a:custGeom>
            <a:grpFill/>
            <a:ln w="9525" cap="sq">
              <a:noFill/>
              <a:prstDash val="solid"/>
              <a:miter/>
            </a:ln>
          </p:spPr>
        </p:sp>
        <p:sp>
          <p:nvSpPr>
            <p:cNvPr id="64" name="TextBox 44">
              <a:extLst>
                <a:ext uri="{FF2B5EF4-FFF2-40B4-BE49-F238E27FC236}">
                  <a16:creationId xmlns:a16="http://schemas.microsoft.com/office/drawing/2014/main" id="{31CB4350-659E-F0F3-584D-28DF151941E3}"/>
                </a:ext>
              </a:extLst>
            </p:cNvPr>
            <p:cNvSpPr txBox="1"/>
            <p:nvPr/>
          </p:nvSpPr>
          <p:spPr>
            <a:xfrm>
              <a:off x="0" y="-51261"/>
              <a:ext cx="1623941" cy="476019"/>
            </a:xfrm>
            <a:prstGeom prst="rect">
              <a:avLst/>
            </a:prstGeom>
            <a:grpFill/>
            <a:ln>
              <a:noFill/>
            </a:ln>
          </p:spPr>
          <p:txBody>
            <a:bodyPr lIns="35919" tIns="35919" rIns="35919" bIns="35919" rtlCol="0" anchor="ctr"/>
            <a:lstStyle/>
            <a:p>
              <a:pPr algn="ctr">
                <a:lnSpc>
                  <a:spcPts val="989"/>
                </a:lnSpc>
              </a:pPr>
              <a:endParaRPr/>
            </a:p>
          </p:txBody>
        </p:sp>
      </p:grpSp>
      <p:sp>
        <p:nvSpPr>
          <p:cNvPr id="65" name="TextBox 52">
            <a:extLst>
              <a:ext uri="{FF2B5EF4-FFF2-40B4-BE49-F238E27FC236}">
                <a16:creationId xmlns:a16="http://schemas.microsoft.com/office/drawing/2014/main" id="{D0D2B6C0-423A-BD88-60B9-F403F21ECFC1}"/>
              </a:ext>
            </a:extLst>
          </p:cNvPr>
          <p:cNvSpPr txBox="1"/>
          <p:nvPr/>
        </p:nvSpPr>
        <p:spPr>
          <a:xfrm>
            <a:off x="3895300" y="6750050"/>
            <a:ext cx="3204000" cy="657681"/>
          </a:xfrm>
          <a:prstGeom prst="rect">
            <a:avLst/>
          </a:prstGeom>
        </p:spPr>
        <p:txBody>
          <a:bodyPr lIns="0" tIns="0" rIns="0" bIns="0" rtlCol="0" anchor="t">
            <a:spAutoFit/>
          </a:bodyPr>
          <a:lstStyle/>
          <a:p>
            <a:pPr marL="0" lvl="0" indent="0" algn="just">
              <a:lnSpc>
                <a:spcPts val="1299"/>
              </a:lnSpc>
            </a:pPr>
            <a:r>
              <a:rPr lang="en-US" sz="999" b="1" spc="-49" dirty="0" err="1">
                <a:solidFill>
                  <a:srgbClr val="C94047"/>
                </a:solidFill>
                <a:latin typeface="セザンヌ Semi-Bold"/>
                <a:ea typeface="セザンヌ Semi-Bold"/>
                <a:cs typeface="セザンヌ Semi-Bold"/>
                <a:sym typeface="セザンヌ Semi-Bold"/>
              </a:rPr>
              <a:t>今後どのような目標を</a:t>
            </a:r>
            <a:r>
              <a:rPr lang="ja-JP" altLang="en-US" sz="999" b="1" spc="-49" dirty="0">
                <a:solidFill>
                  <a:srgbClr val="C94047"/>
                </a:solidFill>
                <a:latin typeface="セザンヌ Semi-Bold"/>
                <a:ea typeface="セザンヌ Semi-Bold"/>
                <a:cs typeface="セザンヌ Semi-Bold"/>
                <a:sym typeface="セザンヌ Semi-Bold"/>
              </a:rPr>
              <a:t>も</a:t>
            </a:r>
            <a:r>
              <a:rPr lang="en-US" sz="999" b="1" spc="-49" dirty="0" err="1">
                <a:solidFill>
                  <a:srgbClr val="C94047"/>
                </a:solidFill>
                <a:latin typeface="セザンヌ Semi-Bold"/>
                <a:ea typeface="セザンヌ Semi-Bold"/>
                <a:cs typeface="セザンヌ Semi-Bold"/>
                <a:sym typeface="セザンヌ Semi-Bold"/>
              </a:rPr>
              <a:t>っていますか</a:t>
            </a:r>
            <a:r>
              <a:rPr lang="en-US" sz="999" b="1" spc="-49" dirty="0">
                <a:solidFill>
                  <a:srgbClr val="C94047"/>
                </a:solidFill>
                <a:latin typeface="セザンヌ Semi-Bold"/>
                <a:ea typeface="セザンヌ Semi-Bold"/>
                <a:cs typeface="セザンヌ Semi-Bold"/>
                <a:sym typeface="セザンヌ Semi-Bold"/>
              </a:rPr>
              <a:t>？</a:t>
            </a:r>
          </a:p>
          <a:p>
            <a:pPr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自身が中心となり結束力の強いチーム作りをすすめ、</a:t>
            </a:r>
            <a:endParaRPr lang="en-US" altLang="ja-JP" sz="900" spc="-49" dirty="0">
              <a:latin typeface="游ゴシック" panose="020B0400000000000000" pitchFamily="50" charset="-128"/>
              <a:ea typeface="游ゴシック" panose="020B0400000000000000" pitchFamily="50" charset="-128"/>
              <a:cs typeface="セザンヌ Semi-Bold"/>
              <a:sym typeface="セザンヌ Semi-Bold"/>
            </a:endParaRPr>
          </a:p>
          <a:p>
            <a:pPr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製造プロセスの改善と品質向上をすすめ、</a:t>
            </a:r>
            <a:endParaRPr lang="en-US" altLang="ja-JP" sz="900" spc="-49" dirty="0">
              <a:latin typeface="游ゴシック" panose="020B0400000000000000" pitchFamily="50" charset="-128"/>
              <a:ea typeface="游ゴシック" panose="020B0400000000000000" pitchFamily="50" charset="-128"/>
              <a:cs typeface="セザンヌ Semi-Bold"/>
              <a:sym typeface="セザンヌ Semi-Bold"/>
            </a:endParaRPr>
          </a:p>
          <a:p>
            <a:pPr algn="just">
              <a:lnSpc>
                <a:spcPts val="1299"/>
              </a:lnSpc>
            </a:pPr>
            <a:r>
              <a:rPr lang="ja-JP" altLang="en-US" sz="900" spc="-49" dirty="0">
                <a:latin typeface="游ゴシック" panose="020B0400000000000000" pitchFamily="50" charset="-128"/>
                <a:ea typeface="游ゴシック" panose="020B0400000000000000" pitchFamily="50" charset="-128"/>
                <a:cs typeface="セザンヌ Semi-Bold"/>
                <a:sym typeface="セザンヌ Semi-Bold"/>
              </a:rPr>
              <a:t>組織の成長に尽力したいです。</a:t>
            </a:r>
            <a:endParaRPr lang="en-US" sz="900" spc="-49" dirty="0">
              <a:solidFill>
                <a:srgbClr val="C94047"/>
              </a:solidFill>
              <a:latin typeface="游ゴシック" panose="020B0400000000000000" pitchFamily="50" charset="-128"/>
              <a:ea typeface="游ゴシック" panose="020B0400000000000000" pitchFamily="50" charset="-128"/>
              <a:cs typeface="セザンヌ Semi-Bold"/>
              <a:sym typeface="セザンヌ Semi-Bold"/>
            </a:endParaRPr>
          </a:p>
        </p:txBody>
      </p:sp>
      <p:grpSp>
        <p:nvGrpSpPr>
          <p:cNvPr id="69" name="Group 42">
            <a:extLst>
              <a:ext uri="{FF2B5EF4-FFF2-40B4-BE49-F238E27FC236}">
                <a16:creationId xmlns:a16="http://schemas.microsoft.com/office/drawing/2014/main" id="{BDD2EC00-4C2D-0D5B-25CA-D058A3C69654}"/>
              </a:ext>
            </a:extLst>
          </p:cNvPr>
          <p:cNvGrpSpPr/>
          <p:nvPr/>
        </p:nvGrpSpPr>
        <p:grpSpPr>
          <a:xfrm>
            <a:off x="7128000" y="6758816"/>
            <a:ext cx="3280920" cy="662708"/>
            <a:chOff x="0" y="0"/>
            <a:chExt cx="1623941" cy="399819"/>
          </a:xfrm>
          <a:solidFill>
            <a:schemeClr val="accent5">
              <a:lumMod val="20%"/>
              <a:lumOff val="80%"/>
            </a:schemeClr>
          </a:solidFill>
        </p:grpSpPr>
        <p:sp>
          <p:nvSpPr>
            <p:cNvPr id="70" name="Freeform 43">
              <a:extLst>
                <a:ext uri="{FF2B5EF4-FFF2-40B4-BE49-F238E27FC236}">
                  <a16:creationId xmlns:a16="http://schemas.microsoft.com/office/drawing/2014/main" id="{EB2BC311-03CD-2D63-BC11-DF1423305CE7}"/>
                </a:ext>
              </a:extLst>
            </p:cNvPr>
            <p:cNvSpPr/>
            <p:nvPr/>
          </p:nvSpPr>
          <p:spPr>
            <a:xfrm>
              <a:off x="0" y="0"/>
              <a:ext cx="1623941" cy="399819"/>
            </a:xfrm>
            <a:custGeom>
              <a:avLst/>
              <a:gdLst/>
              <a:ahLst/>
              <a:cxnLst/>
              <a:rect l="l" t="t" r="r" b="b"/>
              <a:pathLst>
                <a:path w="1623941" h="399819">
                  <a:moveTo>
                    <a:pt x="0" y="0"/>
                  </a:moveTo>
                  <a:lnTo>
                    <a:pt x="1623941" y="0"/>
                  </a:lnTo>
                  <a:lnTo>
                    <a:pt x="1623941" y="399819"/>
                  </a:lnTo>
                  <a:lnTo>
                    <a:pt x="0" y="399819"/>
                  </a:lnTo>
                  <a:close/>
                </a:path>
              </a:pathLst>
            </a:custGeom>
            <a:grpFill/>
            <a:ln w="9525" cap="sq">
              <a:noFill/>
              <a:prstDash val="solid"/>
              <a:miter/>
            </a:ln>
          </p:spPr>
        </p:sp>
        <p:sp>
          <p:nvSpPr>
            <p:cNvPr id="71" name="TextBox 44">
              <a:extLst>
                <a:ext uri="{FF2B5EF4-FFF2-40B4-BE49-F238E27FC236}">
                  <a16:creationId xmlns:a16="http://schemas.microsoft.com/office/drawing/2014/main" id="{877F89D7-5F9E-4126-0750-47A91DF70B26}"/>
                </a:ext>
              </a:extLst>
            </p:cNvPr>
            <p:cNvSpPr txBox="1"/>
            <p:nvPr/>
          </p:nvSpPr>
          <p:spPr>
            <a:xfrm>
              <a:off x="0" y="-76200"/>
              <a:ext cx="1623941" cy="476019"/>
            </a:xfrm>
            <a:prstGeom prst="rect">
              <a:avLst/>
            </a:prstGeom>
            <a:grpFill/>
            <a:ln>
              <a:noFill/>
            </a:ln>
          </p:spPr>
          <p:txBody>
            <a:bodyPr lIns="35919" tIns="35919" rIns="35919" bIns="35919" rtlCol="0" anchor="ctr"/>
            <a:lstStyle/>
            <a:p>
              <a:pPr algn="ctr">
                <a:lnSpc>
                  <a:spcPts val="989"/>
                </a:lnSpc>
              </a:pPr>
              <a:endParaRPr/>
            </a:p>
          </p:txBody>
        </p:sp>
      </p:grpSp>
      <p:sp>
        <p:nvSpPr>
          <p:cNvPr id="72" name="TextBox 52">
            <a:extLst>
              <a:ext uri="{FF2B5EF4-FFF2-40B4-BE49-F238E27FC236}">
                <a16:creationId xmlns:a16="http://schemas.microsoft.com/office/drawing/2014/main" id="{6EAECFA3-4605-91D6-A588-285B44D9D1DA}"/>
              </a:ext>
            </a:extLst>
          </p:cNvPr>
          <p:cNvSpPr txBox="1"/>
          <p:nvPr/>
        </p:nvSpPr>
        <p:spPr>
          <a:xfrm>
            <a:off x="7128000" y="6675166"/>
            <a:ext cx="3204000" cy="819263"/>
          </a:xfrm>
          <a:prstGeom prst="rect">
            <a:avLst/>
          </a:prstGeom>
        </p:spPr>
        <p:txBody>
          <a:bodyPr wrap="square" lIns="0" tIns="0" rIns="0" bIns="0" rtlCol="0" anchor="t">
            <a:spAutoFit/>
          </a:bodyPr>
          <a:lstStyle/>
          <a:p>
            <a:pPr marL="0" lvl="0" indent="0" algn="just">
              <a:lnSpc>
                <a:spcPts val="1299"/>
              </a:lnSpc>
            </a:pPr>
            <a:r>
              <a:rPr lang="en-US" sz="999" b="1" spc="-49" dirty="0" err="1">
                <a:solidFill>
                  <a:srgbClr val="C94047"/>
                </a:solidFill>
                <a:latin typeface="セザンヌ Semi-Bold"/>
                <a:ea typeface="セザンヌ Semi-Bold"/>
                <a:cs typeface="セザンヌ Semi-Bold"/>
                <a:sym typeface="セザンヌ Semi-Bold"/>
              </a:rPr>
              <a:t>今後どのような目標を</a:t>
            </a:r>
            <a:r>
              <a:rPr lang="ja-JP" altLang="en-US" sz="999" b="1" spc="-49" dirty="0">
                <a:solidFill>
                  <a:srgbClr val="C94047"/>
                </a:solidFill>
                <a:latin typeface="セザンヌ Semi-Bold"/>
                <a:ea typeface="セザンヌ Semi-Bold"/>
                <a:cs typeface="セザンヌ Semi-Bold"/>
                <a:sym typeface="セザンヌ Semi-Bold"/>
              </a:rPr>
              <a:t>も</a:t>
            </a:r>
            <a:r>
              <a:rPr lang="en-US" sz="999" b="1" spc="-49" dirty="0" err="1">
                <a:solidFill>
                  <a:srgbClr val="C94047"/>
                </a:solidFill>
                <a:latin typeface="セザンヌ Semi-Bold"/>
                <a:ea typeface="セザンヌ Semi-Bold"/>
                <a:cs typeface="セザンヌ Semi-Bold"/>
                <a:sym typeface="セザンヌ Semi-Bold"/>
              </a:rPr>
              <a:t>っていますか</a:t>
            </a:r>
            <a:r>
              <a:rPr lang="en-US" sz="999" b="1" spc="-49" dirty="0">
                <a:solidFill>
                  <a:srgbClr val="C94047"/>
                </a:solidFill>
                <a:latin typeface="セザンヌ Semi-Bold"/>
                <a:ea typeface="セザンヌ Semi-Bold"/>
                <a:cs typeface="セザンヌ Semi-Bold"/>
                <a:sym typeface="セザンヌ Semi-Bold"/>
              </a:rPr>
              <a:t>？</a:t>
            </a:r>
          </a:p>
          <a:p>
            <a:pPr algn="just">
              <a:lnSpc>
                <a:spcPts val="1299"/>
              </a:lnSpc>
            </a:pPr>
            <a:r>
              <a:rPr lang="ja-JP" altLang="en-US" sz="999" spc="-49" dirty="0">
                <a:latin typeface="游ゴシック" panose="020B0400000000000000" pitchFamily="50" charset="-128"/>
                <a:ea typeface="游ゴシック" panose="020B0400000000000000" pitchFamily="50" charset="-128"/>
                <a:cs typeface="セザンヌ Semi-Bold"/>
                <a:sym typeface="セザンヌ Semi-Bold"/>
              </a:rPr>
              <a:t>このたびの表彰は自組の仲間の力添えがあってのものです。これからも、自組の仲間と更なる技能・品質の向上を図り若手社員への技能継承に励みます。</a:t>
            </a:r>
          </a:p>
          <a:p>
            <a:pPr marL="0" lvl="0" indent="0" algn="just">
              <a:lnSpc>
                <a:spcPts val="1299"/>
              </a:lnSpc>
            </a:pPr>
            <a:endParaRPr lang="en-US" sz="999" b="1" spc="-49" dirty="0">
              <a:solidFill>
                <a:srgbClr val="C94047"/>
              </a:solidFill>
              <a:latin typeface="セザンヌ Semi-Bold"/>
              <a:ea typeface="セザンヌ Semi-Bold"/>
              <a:cs typeface="セザンヌ Semi-Bold"/>
              <a:sym typeface="セザンヌ Semi-Bold"/>
            </a:endParaRPr>
          </a:p>
        </p:txBody>
      </p:sp>
      <p:pic>
        <p:nvPicPr>
          <p:cNvPr id="78" name="図 77">
            <a:extLst>
              <a:ext uri="{FF2B5EF4-FFF2-40B4-BE49-F238E27FC236}">
                <a16:creationId xmlns:a16="http://schemas.microsoft.com/office/drawing/2014/main" id="{AAC5146E-DD4B-BC4F-17CB-65B59599DA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897" y="2858287"/>
            <a:ext cx="385244" cy="486836"/>
          </a:xfrm>
          <a:prstGeom prst="rect">
            <a:avLst/>
          </a:prstGeom>
        </p:spPr>
      </p:pic>
      <p:pic>
        <p:nvPicPr>
          <p:cNvPr id="80" name="図 79">
            <a:extLst>
              <a:ext uri="{FF2B5EF4-FFF2-40B4-BE49-F238E27FC236}">
                <a16:creationId xmlns:a16="http://schemas.microsoft.com/office/drawing/2014/main" id="{9DC3BD34-68F1-1803-8C31-FACE550E3784}"/>
              </a:ext>
            </a:extLst>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50%"/>
                    </a14:imgEffect>
                    <a14:imgEffect>
                      <a14:brightnessContrast contrast="20%"/>
                    </a14:imgEffect>
                  </a14:imgLayer>
                </a14:imgProps>
              </a:ext>
              <a:ext uri="{28A0092B-C50C-407E-A947-70E740481C1C}">
                <a14:useLocalDpi xmlns:a14="http://schemas.microsoft.com/office/drawing/2010/main" val="0"/>
              </a:ext>
            </a:extLst>
          </a:blip>
          <a:stretch>
            <a:fillRect/>
          </a:stretch>
        </p:blipFill>
        <p:spPr>
          <a:xfrm>
            <a:off x="391099" y="60962"/>
            <a:ext cx="512511" cy="486472"/>
          </a:xfrm>
          <a:prstGeom prst="rect">
            <a:avLst/>
          </a:prstGeom>
        </p:spPr>
      </p:pic>
      <p:pic>
        <p:nvPicPr>
          <p:cNvPr id="15" name="図 14">
            <a:extLst>
              <a:ext uri="{FF2B5EF4-FFF2-40B4-BE49-F238E27FC236}">
                <a16:creationId xmlns:a16="http://schemas.microsoft.com/office/drawing/2014/main" id="{4F9532A0-A3D7-CCC4-6584-D7C7670195F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18700" y="120650"/>
            <a:ext cx="459447" cy="486473"/>
          </a:xfrm>
          <a:prstGeom prst="rect">
            <a:avLst/>
          </a:prstGeom>
        </p:spPr>
      </p:pic>
      <p:sp>
        <p:nvSpPr>
          <p:cNvPr id="16" name="正方形/長方形 15">
            <a:extLst>
              <a:ext uri="{FF2B5EF4-FFF2-40B4-BE49-F238E27FC236}">
                <a16:creationId xmlns:a16="http://schemas.microsoft.com/office/drawing/2014/main" id="{839CC38D-E5AF-2A17-8372-B02166D5D528}"/>
              </a:ext>
            </a:extLst>
          </p:cNvPr>
          <p:cNvSpPr/>
          <p:nvPr/>
        </p:nvSpPr>
        <p:spPr>
          <a:xfrm>
            <a:off x="10332021" y="7081221"/>
            <a:ext cx="394660" cy="461665"/>
          </a:xfrm>
          <a:prstGeom prst="rect">
            <a:avLst/>
          </a:prstGeom>
          <a:noFill/>
        </p:spPr>
        <p:txBody>
          <a:bodyPr wrap="none" lIns="91440" tIns="45720" rIns="91440" bIns="45720">
            <a:spAutoFit/>
          </a:bodyPr>
          <a:lstStyle/>
          <a:p>
            <a:pPr algn="ctr"/>
            <a:r>
              <a:rPr lang="ja-JP" altLang="en-US" sz="2400" b="0" cap="none" spc="0" dirty="0">
                <a:ln w="0"/>
                <a:solidFill>
                  <a:schemeClr val="tx1"/>
                </a:solidFill>
                <a:effectLst>
                  <a:outerShdw blurRad="38100" dist="19050" dir="2700000" algn="tl" rotWithShape="0">
                    <a:schemeClr val="dk1">
                      <a:alpha val="40%"/>
                    </a:schemeClr>
                  </a:outerShdw>
                </a:effectLst>
              </a:rPr>
              <a:t>４</a:t>
            </a:r>
          </a:p>
        </p:txBody>
      </p:sp>
      <p:sp>
        <p:nvSpPr>
          <p:cNvPr id="17" name="TextBox 32">
            <a:extLst>
              <a:ext uri="{FF2B5EF4-FFF2-40B4-BE49-F238E27FC236}">
                <a16:creationId xmlns:a16="http://schemas.microsoft.com/office/drawing/2014/main" id="{877E2874-42B6-29DB-2264-8FCE5A003FBA}"/>
              </a:ext>
            </a:extLst>
          </p:cNvPr>
          <p:cNvSpPr txBox="1"/>
          <p:nvPr/>
        </p:nvSpPr>
        <p:spPr>
          <a:xfrm rot="-240000">
            <a:off x="771605" y="2827573"/>
            <a:ext cx="2489277" cy="333425"/>
          </a:xfrm>
          <a:prstGeom prst="rect">
            <a:avLst/>
          </a:prstGeom>
        </p:spPr>
        <p:txBody>
          <a:bodyPr lIns="0" tIns="0" rIns="0" bIns="0" rtlCol="0" anchor="t">
            <a:spAutoFit/>
          </a:bodyPr>
          <a:lstStyle/>
          <a:p>
            <a:pPr algn="r">
              <a:lnSpc>
                <a:spcPts val="2649"/>
              </a:lnSpc>
              <a:spcBef>
                <a:spcPct val="0%"/>
              </a:spcBef>
            </a:pPr>
            <a:r>
              <a:rPr lang="en-US" altLang="ja-JP" sz="1892" dirty="0">
                <a:solidFill>
                  <a:srgbClr val="FFFFFF"/>
                </a:solidFill>
                <a:effectLst>
                  <a:glow rad="228600">
                    <a:schemeClr val="accent2">
                      <a:satMod val="175%"/>
                      <a:alpha val="40%"/>
                    </a:schemeClr>
                  </a:glow>
                </a:effectLst>
                <a:latin typeface="Lovely May Script"/>
                <a:ea typeface="Lovely May Script"/>
                <a:cs typeface="Lovely May Script"/>
                <a:sym typeface="Lovely May Script"/>
              </a:rPr>
              <a:t>Yoshinori</a:t>
            </a:r>
            <a:r>
              <a:rPr lang="ja-JP" altLang="en-US" sz="1892" dirty="0">
                <a:solidFill>
                  <a:srgbClr val="FFFFFF"/>
                </a:solidFill>
                <a:effectLst>
                  <a:glow rad="228600">
                    <a:schemeClr val="accent2">
                      <a:satMod val="175%"/>
                      <a:alpha val="40%"/>
                    </a:schemeClr>
                  </a:glow>
                </a:effectLst>
                <a:latin typeface="Lovely May Script"/>
                <a:ea typeface="Lovely May Script"/>
                <a:cs typeface="Lovely May Script"/>
                <a:sym typeface="Lovely May Script"/>
              </a:rPr>
              <a:t>　</a:t>
            </a:r>
            <a:r>
              <a:rPr lang="en-US" altLang="ja-JP" sz="1892" dirty="0">
                <a:solidFill>
                  <a:srgbClr val="FFFFFF"/>
                </a:solidFill>
                <a:effectLst>
                  <a:glow rad="228600">
                    <a:schemeClr val="accent2">
                      <a:satMod val="175%"/>
                      <a:alpha val="40%"/>
                    </a:schemeClr>
                  </a:glow>
                </a:effectLst>
                <a:latin typeface="Lovely May Script"/>
                <a:ea typeface="Lovely May Script"/>
                <a:cs typeface="Lovely May Script"/>
                <a:sym typeface="Lovely May Script"/>
              </a:rPr>
              <a:t>Fujita</a:t>
            </a:r>
            <a:endParaRPr lang="en-US" sz="1892" dirty="0">
              <a:solidFill>
                <a:srgbClr val="FFFFFF"/>
              </a:solidFill>
              <a:effectLst>
                <a:glow rad="228600">
                  <a:schemeClr val="accent2">
                    <a:satMod val="175%"/>
                    <a:alpha val="40%"/>
                  </a:schemeClr>
                </a:glow>
              </a:effectLst>
              <a:latin typeface="Lovely May Script"/>
              <a:ea typeface="Lovely May Script"/>
              <a:cs typeface="Lovely May Script"/>
              <a:sym typeface="Lovely May Script"/>
            </a:endParaRPr>
          </a:p>
        </p:txBody>
      </p:sp>
      <p:pic>
        <p:nvPicPr>
          <p:cNvPr id="23" name="図 22">
            <a:extLst>
              <a:ext uri="{FF2B5EF4-FFF2-40B4-BE49-F238E27FC236}">
                <a16:creationId xmlns:a16="http://schemas.microsoft.com/office/drawing/2014/main" id="{928BC272-C2E0-C9DD-00F1-FACE5BD44324}"/>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0%"/>
                    </a14:imgEffect>
                  </a14:imgLayer>
                </a14:imgProps>
              </a:ext>
              <a:ext uri="{28A0092B-C50C-407E-A947-70E740481C1C}">
                <a14:useLocalDpi xmlns:a14="http://schemas.microsoft.com/office/drawing/2010/main" val="0"/>
              </a:ext>
            </a:extLst>
          </a:blip>
          <a:srcRect t="31.419%" b="9.557%"/>
          <a:stretch/>
        </p:blipFill>
        <p:spPr>
          <a:xfrm flipH="1">
            <a:off x="344191" y="5647042"/>
            <a:ext cx="1370289" cy="911247"/>
          </a:xfrm>
          <a:prstGeom prst="rect">
            <a:avLst/>
          </a:prstGeom>
          <a:effectLst>
            <a:outerShdw blurRad="50800" dist="38100" dir="5400000" algn="t" rotWithShape="0">
              <a:prstClr val="black">
                <a:alpha val="40%"/>
              </a:prstClr>
            </a:outerShdw>
          </a:effectLst>
        </p:spPr>
      </p:pic>
      <p:pic>
        <p:nvPicPr>
          <p:cNvPr id="29" name="図 28">
            <a:extLst>
              <a:ext uri="{FF2B5EF4-FFF2-40B4-BE49-F238E27FC236}">
                <a16:creationId xmlns:a16="http://schemas.microsoft.com/office/drawing/2014/main" id="{71532E0D-2377-4953-DCD5-F73E95806459}"/>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contrast="20%"/>
                    </a14:imgEffect>
                  </a14:imgLayer>
                </a14:imgProps>
              </a:ext>
              <a:ext uri="{28A0092B-C50C-407E-A947-70E740481C1C}">
                <a14:useLocalDpi xmlns:a14="http://schemas.microsoft.com/office/drawing/2010/main" val="0"/>
              </a:ext>
            </a:extLst>
          </a:blip>
          <a:srcRect t="8.44%" b="9.899%"/>
          <a:stretch/>
        </p:blipFill>
        <p:spPr>
          <a:xfrm flipH="1">
            <a:off x="2687058" y="5639493"/>
            <a:ext cx="857498" cy="934192"/>
          </a:xfrm>
          <a:prstGeom prst="rect">
            <a:avLst/>
          </a:prstGeom>
          <a:effectLst>
            <a:outerShdw blurRad="50800" dist="38100" dir="5400000" algn="t" rotWithShape="0">
              <a:prstClr val="black">
                <a:alpha val="40%"/>
              </a:prstClr>
            </a:outerShdw>
          </a:effectLst>
        </p:spPr>
      </p:pic>
      <p:pic>
        <p:nvPicPr>
          <p:cNvPr id="38" name="図 37">
            <a:extLst>
              <a:ext uri="{FF2B5EF4-FFF2-40B4-BE49-F238E27FC236}">
                <a16:creationId xmlns:a16="http://schemas.microsoft.com/office/drawing/2014/main" id="{D2B5681B-1CB6-C87C-D845-BD016BA1B963}"/>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rightnessContrast bright="20%" contrast="-20%"/>
                    </a14:imgEffect>
                  </a14:imgLayer>
                </a14:imgProps>
              </a:ext>
              <a:ext uri="{28A0092B-C50C-407E-A947-70E740481C1C}">
                <a14:useLocalDpi xmlns:a14="http://schemas.microsoft.com/office/drawing/2010/main" val="0"/>
              </a:ext>
            </a:extLst>
          </a:blip>
          <a:srcRect t="15.33%" b="5.412%"/>
          <a:stretch/>
        </p:blipFill>
        <p:spPr>
          <a:xfrm>
            <a:off x="1757515" y="5639493"/>
            <a:ext cx="884013" cy="934192"/>
          </a:xfrm>
          <a:prstGeom prst="rect">
            <a:avLst/>
          </a:prstGeom>
          <a:effectLst>
            <a:outerShdw blurRad="50800" dist="38100" dir="5400000" algn="t" rotWithShape="0">
              <a:prstClr val="black">
                <a:alpha val="40%"/>
              </a:prstClr>
            </a:outerShdw>
          </a:effectLst>
        </p:spPr>
      </p:pic>
      <p:pic>
        <p:nvPicPr>
          <p:cNvPr id="46" name="図 45">
            <a:extLst>
              <a:ext uri="{FF2B5EF4-FFF2-40B4-BE49-F238E27FC236}">
                <a16:creationId xmlns:a16="http://schemas.microsoft.com/office/drawing/2014/main" id="{AB8B5951-9E3A-EFC3-1751-F6A882A637D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7441514" y="2885404"/>
            <a:ext cx="389900" cy="506257"/>
          </a:xfrm>
          <a:prstGeom prst="rect">
            <a:avLst/>
          </a:prstGeom>
        </p:spPr>
      </p:pic>
      <p:pic>
        <p:nvPicPr>
          <p:cNvPr id="48" name="図 47">
            <a:extLst>
              <a:ext uri="{FF2B5EF4-FFF2-40B4-BE49-F238E27FC236}">
                <a16:creationId xmlns:a16="http://schemas.microsoft.com/office/drawing/2014/main" id="{8B3E36C9-398E-C952-8C93-F5AB2CD85FF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4032877" y="2890993"/>
            <a:ext cx="389900" cy="506257"/>
          </a:xfrm>
          <a:prstGeom prst="rect">
            <a:avLst/>
          </a:prstGeom>
        </p:spPr>
      </p:pic>
      <p:pic>
        <p:nvPicPr>
          <p:cNvPr id="53" name="図 52">
            <a:extLst>
              <a:ext uri="{FF2B5EF4-FFF2-40B4-BE49-F238E27FC236}">
                <a16:creationId xmlns:a16="http://schemas.microsoft.com/office/drawing/2014/main" id="{84F397EA-9701-2466-51C4-B85E43EBEA39}"/>
              </a:ext>
            </a:extLst>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20%" contrast="40%"/>
                    </a14:imgEffect>
                  </a14:imgLayer>
                </a14:imgProps>
              </a:ext>
              <a:ext uri="{28A0092B-C50C-407E-A947-70E740481C1C}">
                <a14:useLocalDpi xmlns:a14="http://schemas.microsoft.com/office/drawing/2010/main" val="0"/>
              </a:ext>
            </a:extLst>
          </a:blip>
          <a:stretch>
            <a:fillRect/>
          </a:stretch>
        </p:blipFill>
        <p:spPr>
          <a:xfrm>
            <a:off x="6032500" y="6064250"/>
            <a:ext cx="844070" cy="563932"/>
          </a:xfrm>
          <a:prstGeom prst="rect">
            <a:avLst/>
          </a:prstGeom>
          <a:effectLst>
            <a:outerShdw blurRad="50800" dist="38100" dir="5400000" algn="t" rotWithShape="0">
              <a:prstClr val="black">
                <a:alpha val="40%"/>
              </a:prstClr>
            </a:outerShdw>
          </a:effectLst>
        </p:spPr>
      </p:pic>
      <p:pic>
        <p:nvPicPr>
          <p:cNvPr id="60" name="図 59">
            <a:extLst>
              <a:ext uri="{FF2B5EF4-FFF2-40B4-BE49-F238E27FC236}">
                <a16:creationId xmlns:a16="http://schemas.microsoft.com/office/drawing/2014/main" id="{1E8CDDA2-98E5-5A14-6C7F-D348D9F5C7FD}"/>
              </a:ext>
            </a:extLst>
          </p:cNvPr>
          <p:cNvPicPr>
            <a:picLocks noChangeAspect="1"/>
          </p:cNvPicPr>
          <p:nvPr/>
        </p:nvPicPr>
        <p:blipFill rotWithShape="1">
          <a:blip r:embed="rId22" cstate="print">
            <a:extLst>
              <a:ext uri="{BEBA8EAE-BF5A-486C-A8C5-ECC9F3942E4B}">
                <a14:imgProps xmlns:a14="http://schemas.microsoft.com/office/drawing/2010/main">
                  <a14:imgLayer r:embed="rId23">
                    <a14:imgEffect>
                      <a14:brightnessContrast bright="20%"/>
                    </a14:imgEffect>
                  </a14:imgLayer>
                </a14:imgProps>
              </a:ext>
              <a:ext uri="{28A0092B-C50C-407E-A947-70E740481C1C}">
                <a14:useLocalDpi xmlns:a14="http://schemas.microsoft.com/office/drawing/2010/main" val="0"/>
              </a:ext>
            </a:extLst>
          </a:blip>
          <a:srcRect t="20.303%" r="29.87%"/>
          <a:stretch/>
        </p:blipFill>
        <p:spPr bwMode="auto">
          <a:xfrm>
            <a:off x="8318500" y="5798317"/>
            <a:ext cx="866733" cy="736501"/>
          </a:xfrm>
          <a:prstGeom prst="rect">
            <a:avLst/>
          </a:prstGeom>
          <a:noFill/>
          <a:ln>
            <a:noFill/>
          </a:ln>
          <a:effectLst>
            <a:outerShdw blurRad="50800" dist="38100" dir="5400000" algn="t" rotWithShape="0">
              <a:prstClr val="black">
                <a:alpha val="40%"/>
              </a:prstClr>
            </a:outerShdw>
          </a:effectLst>
        </p:spPr>
      </p:pic>
      <p:pic>
        <p:nvPicPr>
          <p:cNvPr id="61" name="図 60">
            <a:extLst>
              <a:ext uri="{FF2B5EF4-FFF2-40B4-BE49-F238E27FC236}">
                <a16:creationId xmlns:a16="http://schemas.microsoft.com/office/drawing/2014/main" id="{26D77B73-78FB-44C2-32A8-6E27BB63FAF2}"/>
              </a:ext>
            </a:extLst>
          </p:cNvPr>
          <p:cNvPicPr>
            <a:picLocks noChangeAspect="1"/>
          </p:cNvPicPr>
          <p:nvPr/>
        </p:nvPicPr>
        <p:blipFill rotWithShape="1">
          <a:blip r:embed="rId24" cstate="print">
            <a:extLst>
              <a:ext uri="{BEBA8EAE-BF5A-486C-A8C5-ECC9F3942E4B}">
                <a14:imgProps xmlns:a14="http://schemas.microsoft.com/office/drawing/2010/main">
                  <a14:imgLayer r:embed="rId25">
                    <a14:imgEffect>
                      <a14:brightnessContrast bright="20%" contrast="-20%"/>
                    </a14:imgEffect>
                  </a14:imgLayer>
                </a14:imgProps>
              </a:ext>
              <a:ext uri="{28A0092B-C50C-407E-A947-70E740481C1C}">
                <a14:useLocalDpi xmlns:a14="http://schemas.microsoft.com/office/drawing/2010/main" val="0"/>
              </a:ext>
            </a:extLst>
          </a:blip>
          <a:srcRect l="25.421%" t="10.923%"/>
          <a:stretch/>
        </p:blipFill>
        <p:spPr bwMode="auto">
          <a:xfrm>
            <a:off x="9364437" y="5705615"/>
            <a:ext cx="967563" cy="863351"/>
          </a:xfrm>
          <a:prstGeom prst="rect">
            <a:avLst/>
          </a:prstGeom>
          <a:noFill/>
          <a:ln>
            <a:noFill/>
          </a:ln>
          <a:effectLst>
            <a:outerShdw blurRad="50800" dist="38100" dir="5400000" algn="t" rotWithShape="0">
              <a:prstClr val="black">
                <a:alpha val="40%"/>
              </a:prstClr>
            </a:outerShdw>
          </a:effectLst>
        </p:spPr>
      </p:pic>
      <p:pic>
        <p:nvPicPr>
          <p:cNvPr id="66" name="図 65">
            <a:extLst>
              <a:ext uri="{FF2B5EF4-FFF2-40B4-BE49-F238E27FC236}">
                <a16:creationId xmlns:a16="http://schemas.microsoft.com/office/drawing/2014/main" id="{074C52DF-8172-1488-3813-5B77866BF353}"/>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rightnessContrast bright="20%"/>
                    </a14:imgEffect>
                  </a14:imgLayer>
                </a14:imgProps>
              </a:ext>
              <a:ext uri="{28A0092B-C50C-407E-A947-70E740481C1C}">
                <a14:useLocalDpi xmlns:a14="http://schemas.microsoft.com/office/drawing/2010/main" val="0"/>
              </a:ext>
            </a:extLst>
          </a:blip>
          <a:srcRect r="7.359%" b="10.806%"/>
          <a:stretch/>
        </p:blipFill>
        <p:spPr bwMode="auto">
          <a:xfrm>
            <a:off x="7167573" y="5826727"/>
            <a:ext cx="987232" cy="712647"/>
          </a:xfrm>
          <a:prstGeom prst="rect">
            <a:avLst/>
          </a:prstGeom>
          <a:noFill/>
          <a:ln>
            <a:noFill/>
          </a:ln>
          <a:effectLst>
            <a:outerShdw blurRad="50800" dist="38100" dir="5400000" algn="t" rotWithShape="0">
              <a:prstClr val="black">
                <a:alpha val="40%"/>
              </a:prstClr>
            </a:outerShdw>
          </a:effectLst>
        </p:spPr>
      </p:pic>
      <p:pic>
        <p:nvPicPr>
          <p:cNvPr id="11" name="図 10">
            <a:extLst>
              <a:ext uri="{FF2B5EF4-FFF2-40B4-BE49-F238E27FC236}">
                <a16:creationId xmlns:a16="http://schemas.microsoft.com/office/drawing/2014/main" id="{D384C273-0490-4C9E-39AB-D84677EE7860}"/>
              </a:ext>
            </a:extLst>
          </p:cNvPr>
          <p:cNvPicPr>
            <a:picLocks noChangeAspect="1"/>
          </p:cNvPicPr>
          <p:nvPr/>
        </p:nvPicPr>
        <p:blipFill>
          <a:blip r:embed="rId28">
            <a:extLst>
              <a:ext uri="{BEBA8EAE-BF5A-486C-A8C5-ECC9F3942E4B}">
                <a14:imgProps xmlns:a14="http://schemas.microsoft.com/office/drawing/2010/main">
                  <a14:imgLayer r:embed="rId29">
                    <a14:imgEffect>
                      <a14:brightnessContrast bright="40%" contrast="-20%"/>
                    </a14:imgEffect>
                  </a14:imgLayer>
                </a14:imgProps>
              </a:ext>
            </a:extLst>
          </a:blip>
          <a:stretch>
            <a:fillRect/>
          </a:stretch>
        </p:blipFill>
        <p:spPr>
          <a:xfrm rot="10800000" flipV="1">
            <a:off x="5135899" y="6081573"/>
            <a:ext cx="791233" cy="592276"/>
          </a:xfrm>
          <a:prstGeom prst="rect">
            <a:avLst/>
          </a:prstGeom>
          <a:effectLst>
            <a:outerShdw blurRad="50800" dist="38100" dir="5400000" algn="t" rotWithShape="0">
              <a:prstClr val="black">
                <a:alpha val="40%"/>
              </a:prstClr>
            </a:outerShdw>
          </a:effectLst>
        </p:spPr>
      </p:pic>
    </p:spTree>
    <p:extLst>
      <p:ext uri="{BB962C8B-B14F-4D97-AF65-F5344CB8AC3E}">
        <p14:creationId xmlns:p14="http://schemas.microsoft.com/office/powerpoint/2010/main" val="3166554078"/>
      </p:ext>
    </p:extLst>
  </p:cSld>
  <p:clrMapOvr>
    <a:masterClrMapping/>
  </p:clrMapOvr>
</p:sld>
</file>

<file path=ppt/slides/slide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8D2910F-EE74-0866-7B30-BE653CEA6748}"/>
              </a:ext>
            </a:extLst>
          </p:cNvPr>
          <p:cNvSpPr txBox="1"/>
          <p:nvPr/>
        </p:nvSpPr>
        <p:spPr>
          <a:xfrm>
            <a:off x="165100" y="120650"/>
            <a:ext cx="10238700" cy="7263527"/>
          </a:xfrm>
          <a:prstGeom prst="rect">
            <a:avLst/>
          </a:prstGeom>
          <a:noFill/>
        </p:spPr>
        <p:txBody>
          <a:bodyPr wrap="non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令和７年マリンエキスパート表彰選考に係る講評 </a:t>
            </a:r>
          </a:p>
          <a:p>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本年のマリンエキスパート表彰の各部門受賞者として</a:t>
            </a:r>
            <a:r>
              <a:rPr kumimoji="1" lang="en-US" altLang="ja-JP" sz="1600" dirty="0">
                <a:latin typeface="UD デジタル 教科書体 N-R" panose="02020400000000000000" pitchFamily="17" charset="-128"/>
                <a:ea typeface="UD デジタル 教科書体 N-R" panose="02020400000000000000" pitchFamily="17" charset="-128"/>
              </a:rPr>
              <a:t>12</a:t>
            </a:r>
            <a:r>
              <a:rPr kumimoji="1" lang="ja-JP" altLang="en-US" sz="1600" dirty="0">
                <a:latin typeface="UD デジタル 教科書体 N-R" panose="02020400000000000000" pitchFamily="17" charset="-128"/>
                <a:ea typeface="UD デジタル 教科書体 N-R" panose="02020400000000000000" pitchFamily="17" charset="-128"/>
              </a:rPr>
              <a:t>名を選んだ。</a:t>
            </a: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上記の受賞者は、幅広い知識・経験と卓越した技術・技能を持つ者であることが確認できた。</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現場の第一線で真摯に業務に取り組む姿は、同僚・後輩達の目標となり、会社の財産・業界の誇りである。</a:t>
            </a:r>
          </a:p>
          <a:p>
            <a:r>
              <a:rPr kumimoji="1" lang="ja-JP" altLang="en-US" sz="1600" dirty="0">
                <a:latin typeface="UD デジタル 教科書体 N-R" panose="02020400000000000000" pitchFamily="17" charset="-128"/>
                <a:ea typeface="UD デジタル 教科書体 N-R" panose="02020400000000000000" pitchFamily="17" charset="-128"/>
              </a:rPr>
              <a:t>　受賞者の優れた技術が確実に伝承され、将来の優秀な後継者の発掘に繋がっていくことが、日本の海事</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産業の発展、将来への礎となる。</a:t>
            </a:r>
          </a:p>
          <a:p>
            <a:r>
              <a:rPr kumimoji="1" lang="ja-JP" altLang="en-US" sz="1600" dirty="0">
                <a:latin typeface="UD デジタル 教科書体 N-R" panose="02020400000000000000" pitchFamily="17" charset="-128"/>
                <a:ea typeface="UD デジタル 教科書体 N-R" panose="02020400000000000000" pitchFamily="17" charset="-128"/>
              </a:rPr>
              <a:t>　受賞者におかれては、今回の受賞が今後の励みとなり、技術・技能の更なる向上と益々の活躍に期待する。</a:t>
            </a:r>
          </a:p>
          <a:p>
            <a:endParaRPr kumimoji="1" lang="ja-JP" altLang="en-US"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令和７年６月６日</a:t>
            </a:r>
          </a:p>
          <a:p>
            <a:r>
              <a:rPr kumimoji="1" lang="ja-JP" altLang="en-US" sz="1600" dirty="0">
                <a:latin typeface="UD デジタル 教科書体 N-R" panose="02020400000000000000" pitchFamily="17" charset="-128"/>
                <a:ea typeface="UD デジタル 教科書体 N-R" panose="02020400000000000000" pitchFamily="17" charset="-128"/>
              </a:rPr>
              <a:t>　　　　　　　　　　　　　　　　　　マリンエキスパート表彰選考委員会</a:t>
            </a:r>
          </a:p>
          <a:p>
            <a:endParaRPr kumimoji="1" lang="ja-JP" altLang="en-US" sz="1600" dirty="0">
              <a:latin typeface="UD デジタル 教科書体 N-R" panose="02020400000000000000" pitchFamily="17" charset="-128"/>
              <a:ea typeface="UD デジタル 教科書体 N-R" panose="02020400000000000000" pitchFamily="17" charset="-128"/>
            </a:endParaRPr>
          </a:p>
          <a:p>
            <a:endParaRPr kumimoji="1" lang="ja-JP" altLang="en-US" sz="1600" dirty="0">
              <a:latin typeface="UD デジタル 教科書体 N-R" panose="02020400000000000000" pitchFamily="17" charset="-128"/>
              <a:ea typeface="UD デジタル 教科書体 N-R" panose="02020400000000000000" pitchFamily="17" charset="-128"/>
            </a:endParaRPr>
          </a:p>
        </p:txBody>
      </p:sp>
      <p:graphicFrame>
        <p:nvGraphicFramePr>
          <p:cNvPr id="4" name="表 3">
            <a:extLst>
              <a:ext uri="{FF2B5EF4-FFF2-40B4-BE49-F238E27FC236}">
                <a16:creationId xmlns:a16="http://schemas.microsoft.com/office/drawing/2014/main" id="{E8CAB846-ED06-EE65-CCE6-0237BC3449FF}"/>
              </a:ext>
            </a:extLst>
          </p:cNvPr>
          <p:cNvGraphicFramePr>
            <a:graphicFrameLocks noGrp="1"/>
          </p:cNvGraphicFramePr>
          <p:nvPr>
            <p:extLst>
              <p:ext uri="{D42A27DB-BD31-4B8C-83A1-F6EECF244321}">
                <p14:modId xmlns:p14="http://schemas.microsoft.com/office/powerpoint/2010/main" val="3307989142"/>
              </p:ext>
            </p:extLst>
          </p:nvPr>
        </p:nvGraphicFramePr>
        <p:xfrm>
          <a:off x="393700" y="1543050"/>
          <a:ext cx="9804916" cy="1854200"/>
        </p:xfrm>
        <a:graphic>
          <a:graphicData uri="http://purl.oclc.org/ooxml/drawingml/table">
            <a:tbl>
              <a:tblPr firstRow="1" bandRow="1">
                <a:tableStyleId>{5C22544A-7EE6-4342-B048-85BDC9FD1C3A}</a:tableStyleId>
              </a:tblPr>
              <a:tblGrid>
                <a:gridCol w="2209800">
                  <a:extLst>
                    <a:ext uri="{9D8B030D-6E8A-4147-A177-3AD203B41FA5}">
                      <a16:colId xmlns:a16="http://schemas.microsoft.com/office/drawing/2014/main" val="1913107577"/>
                    </a:ext>
                  </a:extLst>
                </a:gridCol>
                <a:gridCol w="7595116">
                  <a:extLst>
                    <a:ext uri="{9D8B030D-6E8A-4147-A177-3AD203B41FA5}">
                      <a16:colId xmlns:a16="http://schemas.microsoft.com/office/drawing/2014/main" val="4042995012"/>
                    </a:ext>
                  </a:extLst>
                </a:gridCol>
              </a:tblGrid>
              <a:tr h="370840">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分野</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受賞者</a:t>
                      </a:r>
                    </a:p>
                  </a:txBody>
                  <a:tcPr/>
                </a:tc>
                <a:extLst>
                  <a:ext uri="{0D108BD9-81ED-4DB2-BD59-A6C34878D82A}">
                    <a16:rowId xmlns:a16="http://schemas.microsoft.com/office/drawing/2014/main" val="1884775783"/>
                  </a:ext>
                </a:extLst>
              </a:tr>
              <a:tr h="370840">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倉庫部門</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出羽　秀次</a:t>
                      </a:r>
                    </a:p>
                  </a:txBody>
                  <a:tcPr/>
                </a:tc>
                <a:extLst>
                  <a:ext uri="{0D108BD9-81ED-4DB2-BD59-A6C34878D82A}">
                    <a16:rowId xmlns:a16="http://schemas.microsoft.com/office/drawing/2014/main" val="3739674960"/>
                  </a:ext>
                </a:extLst>
              </a:tr>
              <a:tr h="370840">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港湾運送部門</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木村　雅之</a:t>
                      </a:r>
                    </a:p>
                  </a:txBody>
                  <a:tcPr/>
                </a:tc>
                <a:extLst>
                  <a:ext uri="{0D108BD9-81ED-4DB2-BD59-A6C34878D82A}">
                    <a16:rowId xmlns:a16="http://schemas.microsoft.com/office/drawing/2014/main" val="1242903112"/>
                  </a:ext>
                </a:extLst>
              </a:tr>
              <a:tr h="370840">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造船・舶用工業部門</a:t>
                      </a:r>
                    </a:p>
                  </a:txBody>
                  <a:tcPr/>
                </a:tc>
                <a:tc>
                  <a:txBody>
                    <a:bodyPr/>
                    <a:lstStyle/>
                    <a:p>
                      <a:r>
                        <a:rPr kumimoji="1" lang="zh-TW" altLang="en-US" sz="1400" dirty="0">
                          <a:latin typeface="UD デジタル 教科書体 N-R" panose="02020400000000000000" pitchFamily="17" charset="-128"/>
                          <a:ea typeface="UD デジタル 教科書体 N-R" panose="02020400000000000000" pitchFamily="17" charset="-128"/>
                        </a:rPr>
                        <a:t>住尾　亮</a:t>
                      </a:r>
                      <a:r>
                        <a:rPr kumimoji="1" lang="ja-JP" altLang="en-US" sz="1400" dirty="0">
                          <a:latin typeface="UD デジタル 教科書体 N-R" panose="02020400000000000000" pitchFamily="17" charset="-128"/>
                          <a:ea typeface="UD デジタル 教科書体 N-R" panose="02020400000000000000" pitchFamily="17" charset="-128"/>
                        </a:rPr>
                        <a:t>、</a:t>
                      </a:r>
                      <a:r>
                        <a:rPr kumimoji="1" lang="zh-TW" altLang="en-US" sz="1400" dirty="0">
                          <a:latin typeface="UD デジタル 教科書体 N-R" panose="02020400000000000000" pitchFamily="17" charset="-128"/>
                          <a:ea typeface="UD デジタル 教科書体 N-R" panose="02020400000000000000" pitchFamily="17" charset="-128"/>
                        </a:rPr>
                        <a:t>早川　輝正</a:t>
                      </a:r>
                      <a:r>
                        <a:rPr kumimoji="1" lang="ja-JP" altLang="en-US" sz="1400" dirty="0">
                          <a:latin typeface="UD デジタル 教科書体 N-R" panose="02020400000000000000" pitchFamily="17" charset="-128"/>
                          <a:ea typeface="UD デジタル 教科書体 N-R" panose="02020400000000000000" pitchFamily="17" charset="-128"/>
                        </a:rPr>
                        <a:t>、</a:t>
                      </a:r>
                      <a:r>
                        <a:rPr kumimoji="1" lang="zh-TW" altLang="en-US" sz="1400" dirty="0">
                          <a:latin typeface="UD デジタル 教科書体 N-R" panose="02020400000000000000" pitchFamily="17" charset="-128"/>
                          <a:ea typeface="UD デジタル 教科書体 N-R" panose="02020400000000000000" pitchFamily="17" charset="-128"/>
                        </a:rPr>
                        <a:t>井上　浩二</a:t>
                      </a:r>
                      <a:r>
                        <a:rPr kumimoji="1" lang="ja-JP" altLang="en-US" sz="1400" dirty="0">
                          <a:latin typeface="UD デジタル 教科書体 N-R" panose="02020400000000000000" pitchFamily="17" charset="-128"/>
                          <a:ea typeface="UD デジタル 教科書体 N-R" panose="02020400000000000000" pitchFamily="17" charset="-128"/>
                        </a:rPr>
                        <a:t>、</a:t>
                      </a:r>
                      <a:r>
                        <a:rPr kumimoji="1" lang="zh-TW" altLang="en-US" sz="1400" dirty="0">
                          <a:latin typeface="UD デジタル 教科書体 N-R" panose="02020400000000000000" pitchFamily="17" charset="-128"/>
                          <a:ea typeface="UD デジタル 教科書体 N-R" panose="02020400000000000000" pitchFamily="17" charset="-128"/>
                        </a:rPr>
                        <a:t>勝原　康喜</a:t>
                      </a:r>
                      <a:r>
                        <a:rPr kumimoji="1" lang="ja-JP" altLang="en-US" sz="1400" dirty="0">
                          <a:latin typeface="UD デジタル 教科書体 N-R" panose="02020400000000000000" pitchFamily="17" charset="-128"/>
                          <a:ea typeface="UD デジタル 教科書体 N-R" panose="02020400000000000000" pitchFamily="17" charset="-128"/>
                        </a:rPr>
                        <a:t>、</a:t>
                      </a:r>
                      <a:r>
                        <a:rPr kumimoji="1" lang="zh-TW" altLang="en-US" sz="1400" dirty="0">
                          <a:latin typeface="UD デジタル 教科書体 N-R" panose="02020400000000000000" pitchFamily="17" charset="-128"/>
                          <a:ea typeface="UD デジタル 教科書体 N-R" panose="02020400000000000000" pitchFamily="17" charset="-128"/>
                        </a:rPr>
                        <a:t>田井東　俊成</a:t>
                      </a:r>
                      <a:r>
                        <a:rPr kumimoji="1" lang="ja-JP" altLang="en-US" sz="1400" dirty="0">
                          <a:latin typeface="UD デジタル 教科書体 N-R" panose="02020400000000000000" pitchFamily="17" charset="-128"/>
                          <a:ea typeface="UD デジタル 教科書体 N-R" panose="02020400000000000000" pitchFamily="17" charset="-128"/>
                        </a:rPr>
                        <a:t>、</a:t>
                      </a:r>
                      <a:r>
                        <a:rPr kumimoji="1" lang="zh-TW" altLang="en-US" sz="1400" dirty="0">
                          <a:latin typeface="UD デジタル 教科書体 N-R" panose="02020400000000000000" pitchFamily="17" charset="-128"/>
                          <a:ea typeface="UD デジタル 教科書体 N-R" panose="02020400000000000000" pitchFamily="17" charset="-128"/>
                        </a:rPr>
                        <a:t>中塚　孝一</a:t>
                      </a:r>
                      <a:r>
                        <a:rPr kumimoji="1" lang="ja-JP" altLang="en-US" sz="1400" dirty="0">
                          <a:latin typeface="UD デジタル 教科書体 N-R" panose="02020400000000000000" pitchFamily="17" charset="-128"/>
                          <a:ea typeface="UD デジタル 教科書体 N-R" panose="02020400000000000000" pitchFamily="17" charset="-128"/>
                        </a:rPr>
                        <a:t>、</a:t>
                      </a:r>
                      <a:r>
                        <a:rPr kumimoji="1" lang="zh-TW" altLang="en-US" sz="1400" dirty="0">
                          <a:latin typeface="UD デジタル 教科書体 N-R" panose="02020400000000000000" pitchFamily="17" charset="-128"/>
                          <a:ea typeface="UD デジタル 教科書体 N-R" panose="02020400000000000000" pitchFamily="17" charset="-128"/>
                        </a:rPr>
                        <a:t>藤田　義了</a:t>
                      </a:r>
                      <a:endParaRPr kumimoji="1" lang="ja-JP" altLang="en-US" sz="14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2177080664"/>
                  </a:ext>
                </a:extLst>
              </a:tr>
              <a:tr h="370840">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船員部門</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勝木　邦仁</a:t>
                      </a:r>
                    </a:p>
                  </a:txBody>
                  <a:tcPr/>
                </a:tc>
                <a:extLst>
                  <a:ext uri="{0D108BD9-81ED-4DB2-BD59-A6C34878D82A}">
                    <a16:rowId xmlns:a16="http://schemas.microsoft.com/office/drawing/2014/main" val="452284433"/>
                  </a:ext>
                </a:extLst>
              </a:tr>
            </a:tbl>
          </a:graphicData>
        </a:graphic>
      </p:graphicFrame>
      <p:sp>
        <p:nvSpPr>
          <p:cNvPr id="5" name="正方形/長方形 4">
            <a:extLst>
              <a:ext uri="{FF2B5EF4-FFF2-40B4-BE49-F238E27FC236}">
                <a16:creationId xmlns:a16="http://schemas.microsoft.com/office/drawing/2014/main" id="{D7B00D4A-4F30-0F3A-2E7A-8924EDA55B56}"/>
              </a:ext>
            </a:extLst>
          </p:cNvPr>
          <p:cNvSpPr/>
          <p:nvPr/>
        </p:nvSpPr>
        <p:spPr>
          <a:xfrm>
            <a:off x="235289" y="1187450"/>
            <a:ext cx="2646878" cy="338554"/>
          </a:xfrm>
          <a:prstGeom prst="rect">
            <a:avLst/>
          </a:prstGeom>
          <a:noFill/>
        </p:spPr>
        <p:txBody>
          <a:bodyPr wrap="none" lIns="91440" tIns="45720" rIns="91440" bIns="45720">
            <a:spAutoFit/>
          </a:bodyPr>
          <a:lstStyle/>
          <a:p>
            <a:pPr algn="ctr"/>
            <a:r>
              <a:rPr lang="ja-JP" altLang="en-US" sz="1600" b="0" cap="none" spc="0" dirty="0">
                <a:ln w="0"/>
                <a:solidFill>
                  <a:schemeClr val="tx1"/>
                </a:solidFill>
                <a:effectLst>
                  <a:outerShdw blurRad="38100" dist="19050" dir="2700000" algn="tl" rotWithShape="0">
                    <a:schemeClr val="dk1">
                      <a:alpha val="40%"/>
                    </a:schemeClr>
                  </a:outerShdw>
                </a:effectLst>
                <a:latin typeface="UD デジタル 教科書体 N-R" panose="02020400000000000000" pitchFamily="17" charset="-128"/>
                <a:ea typeface="UD デジタル 教科書体 N-R" panose="02020400000000000000" pitchFamily="17" charset="-128"/>
              </a:rPr>
              <a:t>■マリンエキスパート表彰</a:t>
            </a:r>
          </a:p>
        </p:txBody>
      </p:sp>
      <p:graphicFrame>
        <p:nvGraphicFramePr>
          <p:cNvPr id="8" name="表 7">
            <a:extLst>
              <a:ext uri="{FF2B5EF4-FFF2-40B4-BE49-F238E27FC236}">
                <a16:creationId xmlns:a16="http://schemas.microsoft.com/office/drawing/2014/main" id="{E691D981-7278-58FB-D144-A6A54F07EFA6}"/>
              </a:ext>
            </a:extLst>
          </p:cNvPr>
          <p:cNvGraphicFramePr>
            <a:graphicFrameLocks noGrp="1"/>
          </p:cNvGraphicFramePr>
          <p:nvPr>
            <p:extLst>
              <p:ext uri="{D42A27DB-BD31-4B8C-83A1-F6EECF244321}">
                <p14:modId xmlns:p14="http://schemas.microsoft.com/office/powerpoint/2010/main" val="12779127"/>
              </p:ext>
            </p:extLst>
          </p:nvPr>
        </p:nvGraphicFramePr>
        <p:xfrm>
          <a:off x="393700" y="3854450"/>
          <a:ext cx="9753600" cy="741680"/>
        </p:xfrm>
        <a:graphic>
          <a:graphicData uri="http://purl.oclc.org/ooxml/drawingml/table">
            <a:tbl>
              <a:tblPr firstRow="1" bandRow="1">
                <a:tableStyleId>{5C22544A-7EE6-4342-B048-85BDC9FD1C3A}</a:tableStyleId>
              </a:tblPr>
              <a:tblGrid>
                <a:gridCol w="2209800">
                  <a:extLst>
                    <a:ext uri="{9D8B030D-6E8A-4147-A177-3AD203B41FA5}">
                      <a16:colId xmlns:a16="http://schemas.microsoft.com/office/drawing/2014/main" val="1913107577"/>
                    </a:ext>
                  </a:extLst>
                </a:gridCol>
                <a:gridCol w="7543800">
                  <a:extLst>
                    <a:ext uri="{9D8B030D-6E8A-4147-A177-3AD203B41FA5}">
                      <a16:colId xmlns:a16="http://schemas.microsoft.com/office/drawing/2014/main" val="4042995012"/>
                    </a:ext>
                  </a:extLst>
                </a:gridCol>
              </a:tblGrid>
              <a:tr h="370840">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分野</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受賞者</a:t>
                      </a:r>
                    </a:p>
                  </a:txBody>
                  <a:tcPr/>
                </a:tc>
                <a:extLst>
                  <a:ext uri="{0D108BD9-81ED-4DB2-BD59-A6C34878D82A}">
                    <a16:rowId xmlns:a16="http://schemas.microsoft.com/office/drawing/2014/main" val="1884775783"/>
                  </a:ext>
                </a:extLst>
              </a:tr>
              <a:tr h="370840">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造船・舶用工業部門</a:t>
                      </a:r>
                    </a:p>
                  </a:txBody>
                  <a:tcPr/>
                </a:tc>
                <a:tc>
                  <a:txBody>
                    <a:bodyPr/>
                    <a:lstStyle/>
                    <a:p>
                      <a:r>
                        <a:rPr kumimoji="1" lang="zh-TW" altLang="en-US" sz="1400" dirty="0">
                          <a:latin typeface="UD デジタル 教科書体 N-R" panose="02020400000000000000" pitchFamily="17" charset="-128"/>
                          <a:ea typeface="UD デジタル 教科書体 N-R" panose="02020400000000000000" pitchFamily="17" charset="-128"/>
                        </a:rPr>
                        <a:t>伊東　純宏</a:t>
                      </a:r>
                      <a:r>
                        <a:rPr kumimoji="1" lang="ja-JP" altLang="en-US" sz="1400" dirty="0">
                          <a:latin typeface="UD デジタル 教科書体 N-R" panose="02020400000000000000" pitchFamily="17" charset="-128"/>
                          <a:ea typeface="UD デジタル 教科書体 N-R" panose="02020400000000000000" pitchFamily="17" charset="-128"/>
                        </a:rPr>
                        <a:t>、</a:t>
                      </a:r>
                      <a:r>
                        <a:rPr kumimoji="1" lang="zh-TW" altLang="en-US" sz="1400" dirty="0">
                          <a:latin typeface="UD デジタル 教科書体 N-R" panose="02020400000000000000" pitchFamily="17" charset="-128"/>
                          <a:ea typeface="UD デジタル 教科書体 N-R" panose="02020400000000000000" pitchFamily="17" charset="-128"/>
                        </a:rPr>
                        <a:t>米本　祐介</a:t>
                      </a:r>
                      <a:endParaRPr kumimoji="1" lang="ja-JP" altLang="en-US" sz="14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2177080664"/>
                  </a:ext>
                </a:extLst>
              </a:tr>
            </a:tbl>
          </a:graphicData>
        </a:graphic>
      </p:graphicFrame>
      <p:sp>
        <p:nvSpPr>
          <p:cNvPr id="9" name="正方形/長方形 8">
            <a:extLst>
              <a:ext uri="{FF2B5EF4-FFF2-40B4-BE49-F238E27FC236}">
                <a16:creationId xmlns:a16="http://schemas.microsoft.com/office/drawing/2014/main" id="{402BA00C-8C1E-9E5C-E36A-8C4673319507}"/>
              </a:ext>
            </a:extLst>
          </p:cNvPr>
          <p:cNvSpPr/>
          <p:nvPr/>
        </p:nvSpPr>
        <p:spPr>
          <a:xfrm>
            <a:off x="235289" y="3515896"/>
            <a:ext cx="3467616" cy="338554"/>
          </a:xfrm>
          <a:prstGeom prst="rect">
            <a:avLst/>
          </a:prstGeom>
          <a:noFill/>
        </p:spPr>
        <p:txBody>
          <a:bodyPr wrap="none" lIns="91440" tIns="45720" rIns="91440" bIns="45720">
            <a:spAutoFit/>
          </a:bodyPr>
          <a:lstStyle/>
          <a:p>
            <a:pPr algn="ctr"/>
            <a:r>
              <a:rPr lang="ja-JP" altLang="en-US" sz="1600" b="0" cap="none" spc="0" dirty="0">
                <a:ln w="0"/>
                <a:solidFill>
                  <a:schemeClr val="tx1"/>
                </a:solidFill>
                <a:effectLst>
                  <a:outerShdw blurRad="38100" dist="19050" dir="2700000" algn="tl" rotWithShape="0">
                    <a:schemeClr val="dk1">
                      <a:alpha val="40%"/>
                    </a:schemeClr>
                  </a:outerShdw>
                </a:effectLst>
                <a:latin typeface="UD デジタル 教科書体 N-R" panose="02020400000000000000" pitchFamily="17" charset="-128"/>
                <a:ea typeface="UD デジタル 教科書体 N-R" panose="02020400000000000000" pitchFamily="17" charset="-128"/>
              </a:rPr>
              <a:t>■マリンエキスパートジュニア表彰</a:t>
            </a:r>
          </a:p>
        </p:txBody>
      </p:sp>
      <p:sp>
        <p:nvSpPr>
          <p:cNvPr id="10" name="テキスト ボックス 9">
            <a:extLst>
              <a:ext uri="{FF2B5EF4-FFF2-40B4-BE49-F238E27FC236}">
                <a16:creationId xmlns:a16="http://schemas.microsoft.com/office/drawing/2014/main" id="{C41648DF-9B24-8F69-E34F-0A7A59E90485}"/>
              </a:ext>
            </a:extLst>
          </p:cNvPr>
          <p:cNvSpPr txBox="1"/>
          <p:nvPr/>
        </p:nvSpPr>
        <p:spPr>
          <a:xfrm>
            <a:off x="7606257" y="6355969"/>
            <a:ext cx="2922043" cy="1323439"/>
          </a:xfrm>
          <a:prstGeom prst="rect">
            <a:avLst/>
          </a:prstGeom>
          <a:noFill/>
        </p:spPr>
        <p:txBody>
          <a:bodyPr wrap="square"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委員長　平山　勝敏</a:t>
            </a:r>
          </a:p>
          <a:p>
            <a:r>
              <a:rPr kumimoji="1" lang="ja-JP" altLang="en-US" sz="1600" dirty="0">
                <a:latin typeface="UD デジタル 教科書体 N-R" panose="02020400000000000000" pitchFamily="17" charset="-128"/>
                <a:ea typeface="UD デジタル 教科書体 N-R" panose="02020400000000000000" pitchFamily="17" charset="-128"/>
              </a:rPr>
              <a:t>委　員　岡田　宏二</a:t>
            </a:r>
          </a:p>
          <a:p>
            <a:r>
              <a:rPr kumimoji="1" lang="ja-JP" altLang="en-US" sz="1600" dirty="0">
                <a:latin typeface="UD デジタル 教科書体 N-R" panose="02020400000000000000" pitchFamily="17" charset="-128"/>
                <a:ea typeface="UD デジタル 教科書体 N-R" panose="02020400000000000000" pitchFamily="17" charset="-128"/>
              </a:rPr>
              <a:t>委　員　足立　聡</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委　員　峰本　健正</a:t>
            </a:r>
          </a:p>
          <a:p>
            <a:endParaRPr kumimoji="1" lang="ja-JP" altLang="en-US" sz="1600" dirty="0"/>
          </a:p>
        </p:txBody>
      </p:sp>
    </p:spTree>
    <p:extLst>
      <p:ext uri="{BB962C8B-B14F-4D97-AF65-F5344CB8AC3E}">
        <p14:creationId xmlns:p14="http://schemas.microsoft.com/office/powerpoint/2010/main" val="3607312254"/>
      </p:ext>
    </p:extLst>
  </p:cSld>
  <p:clrMapOvr>
    <a:masterClrMapping/>
  </p:clrMapOvr>
</p:sld>
</file>

<file path=ppt/theme/theme1.xml><?xml version="1.0" encoding="utf-8"?>
<a:theme xmlns:a="http://purl.oclc.org/ooxml/drawingml/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l="50%" t="-80%" r="50%" b="180%"/>
          </a:path>
        </a:gradFill>
        <a:gradFill rotWithShape="1">
          <a:gsLst>
            <a:gs pos="0%">
              <a:schemeClr val="phClr">
                <a:tint val="80%"/>
                <a:satMod val="300%"/>
              </a:schemeClr>
            </a:gs>
            <a:gs pos="100%">
              <a:schemeClr val="phClr">
                <a:shade val="30%"/>
                <a:satMod val="200%"/>
              </a:schemeClr>
            </a:gs>
          </a:gsLst>
          <a:path path="circle">
            <a:fillToRect l="50%" t="50%" r="50%" b="50%"/>
          </a:path>
        </a:gradFill>
      </a:bgFillStyleLst>
    </a:fmtScheme>
  </a:themeElements>
  <a:objectDefaults/>
  <a:extraClrSchemeLst/>
</a:theme>
</file>

<file path=ppt/theme/theme2.xml><?xml version="1.0" encoding="utf-8"?>
<a:theme xmlns:a="http://purl.oclc.org/ooxml/drawingml/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6350" cap="flat" cmpd="sng" algn="ctr">
          <a:solidFill>
            <a:schemeClr val="phClr"/>
          </a:solidFill>
          <a:prstDash val="solid"/>
          <a:miter lim="800%"/>
        </a:ln>
        <a:ln w="12700" cap="flat" cmpd="sng" algn="ctr">
          <a:solidFill>
            <a:schemeClr val="phClr"/>
          </a:solidFill>
          <a:prstDash val="solid"/>
          <a:miter lim="800%"/>
        </a:ln>
        <a:ln w="1905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purl.oclc.org/ooxml/officeDocument/extendedProperties" xmlns:vt="http://purl.oclc.org/ooxml/officeDocument/docPropsVTypes">
  <TotalTime>1612</TotalTime>
  <Words>3169</Words>
  <PresentationFormat>ユーザー設定</PresentationFormat>
  <Paragraphs>278</Paragraphs>
  <Slides>6</Slides>
  <Notes>3</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6</vt:i4>
      </vt:variant>
    </vt:vector>
  </HeadingPairs>
  <TitlesOfParts>
    <vt:vector size="19" baseType="lpstr">
      <vt:lpstr>Source Han Sans JP Medium</vt:lpstr>
      <vt:lpstr>游ゴシック</vt:lpstr>
      <vt:lpstr>Wingdings</vt:lpstr>
      <vt:lpstr>UD デジタル 教科書体 N-R</vt:lpstr>
      <vt:lpstr>Arial</vt:lpstr>
      <vt:lpstr>Lovely May Script</vt:lpstr>
      <vt:lpstr>BIZ UDPゴシック</vt:lpstr>
      <vt:lpstr>セザンヌ Semi-Bold</vt:lpstr>
      <vt:lpstr>Source Han Sans JP Bold</vt:lpstr>
      <vt:lpstr>セザンヌ Medium</vt:lpstr>
      <vt:lpstr>UD デジタル 教科書体 NP-B</vt:lpstr>
      <vt:lpstr>Calibri</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identifier>DAGoQ87d7zE</dc:identifier>
</cp:coreProperties>
</file>