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1"/>
    <a:srgbClr val="FFDC01"/>
    <a:srgbClr val="EEB412"/>
    <a:srgbClr val="CCECFF"/>
    <a:srgbClr val="FFCC99"/>
    <a:srgbClr val="CCFFFF"/>
    <a:srgbClr val="FFFF00"/>
    <a:srgbClr val="FF6600"/>
    <a:srgbClr val="33F3FD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5515" autoAdjust="0"/>
  </p:normalViewPr>
  <p:slideViewPr>
    <p:cSldViewPr snapToGrid="0">
      <p:cViewPr varScale="1">
        <p:scale>
          <a:sx n="52" d="100"/>
          <a:sy n="52" d="100"/>
        </p:scale>
        <p:origin x="300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notesMasters/notesMaster1.xml" Type="http://schemas.openxmlformats.org/officeDocument/2006/relationships/notesMaster"/><Relationship Id="rId4" Target="handoutMasters/handoutMaster1.xml" Type="http://schemas.openxmlformats.org/officeDocument/2006/relationships/handoutMaster"/><Relationship Id="rId5" Target="presProps.xml" Type="http://schemas.openxmlformats.org/officeDocument/2006/relationships/presProps"/><Relationship Id="rId6" Target="viewProps.xml" Type="http://schemas.openxmlformats.org/officeDocument/2006/relationships/viewProps"/><Relationship Id="rId7" Target="theme/theme1.xml" Type="http://schemas.openxmlformats.org/officeDocument/2006/relationships/theme"/><Relationship Id="rId8" Target="tableStyles.xml" Type="http://schemas.openxmlformats.org/officeDocument/2006/relationships/tableStyles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5030"/>
          </a:xfrm>
          <a:prstGeom prst="rect">
            <a:avLst/>
          </a:prstGeom>
        </p:spPr>
        <p:txBody>
          <a:bodyPr vert="horz" lIns="94817" tIns="47409" rIns="94817" bIns="4740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0" cy="495030"/>
          </a:xfrm>
          <a:prstGeom prst="rect">
            <a:avLst/>
          </a:prstGeom>
        </p:spPr>
        <p:txBody>
          <a:bodyPr vert="horz" lIns="94817" tIns="47409" rIns="94817" bIns="47409" rtlCol="0"/>
          <a:lstStyle>
            <a:lvl1pPr algn="r">
              <a:defRPr sz="1300"/>
            </a:lvl1pPr>
          </a:lstStyle>
          <a:p>
            <a:fld id="{8DD51AE3-0948-4913-896F-15ADB5C0781D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7"/>
            <a:ext cx="2918830" cy="495029"/>
          </a:xfrm>
          <a:prstGeom prst="rect">
            <a:avLst/>
          </a:prstGeom>
        </p:spPr>
        <p:txBody>
          <a:bodyPr vert="horz" lIns="94817" tIns="47409" rIns="94817" bIns="4740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9"/>
          </a:xfrm>
          <a:prstGeom prst="rect">
            <a:avLst/>
          </a:prstGeom>
        </p:spPr>
        <p:txBody>
          <a:bodyPr vert="horz" lIns="94817" tIns="47409" rIns="94817" bIns="47409" rtlCol="0" anchor="b"/>
          <a:lstStyle>
            <a:lvl1pPr algn="r">
              <a:defRPr sz="1300"/>
            </a:lvl1pPr>
          </a:lstStyle>
          <a:p>
            <a:fld id="{7C81E0FB-3348-44A2-95E0-DCEACE446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777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5030"/>
          </a:xfrm>
          <a:prstGeom prst="rect">
            <a:avLst/>
          </a:prstGeom>
        </p:spPr>
        <p:txBody>
          <a:bodyPr vert="horz" lIns="94817" tIns="47409" rIns="94817" bIns="4740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5030"/>
          </a:xfrm>
          <a:prstGeom prst="rect">
            <a:avLst/>
          </a:prstGeom>
        </p:spPr>
        <p:txBody>
          <a:bodyPr vert="horz" lIns="94817" tIns="47409" rIns="94817" bIns="47409" rtlCol="0"/>
          <a:lstStyle>
            <a:lvl1pPr algn="r">
              <a:defRPr sz="1300"/>
            </a:lvl1pPr>
          </a:lstStyle>
          <a:p>
            <a:fld id="{BF2D2456-5FF5-4960-8B2D-62A6BE8075CD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7" tIns="47409" rIns="94817" bIns="474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4817" tIns="47409" rIns="94817" bIns="474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0" cy="495029"/>
          </a:xfrm>
          <a:prstGeom prst="rect">
            <a:avLst/>
          </a:prstGeom>
        </p:spPr>
        <p:txBody>
          <a:bodyPr vert="horz" lIns="94817" tIns="47409" rIns="94817" bIns="4740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9"/>
          </a:xfrm>
          <a:prstGeom prst="rect">
            <a:avLst/>
          </a:prstGeom>
        </p:spPr>
        <p:txBody>
          <a:bodyPr vert="horz" lIns="94817" tIns="47409" rIns="94817" bIns="47409" rtlCol="0" anchor="b"/>
          <a:lstStyle>
            <a:lvl1pPr algn="r">
              <a:defRPr sz="1300"/>
            </a:lvl1pPr>
          </a:lstStyle>
          <a:p>
            <a:fld id="{FC4C2557-2A51-4A60-9E17-D4C88567E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120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38437" rtl="0" eaLnBrk="1" latinLnBrk="0" hangingPunct="1">
      <a:defRPr kumimoji="1" sz="917" kern="1200">
        <a:solidFill>
          <a:schemeClr val="tx1"/>
        </a:solidFill>
        <a:latin typeface="+mn-lt"/>
        <a:ea typeface="+mn-ea"/>
        <a:cs typeface="+mn-cs"/>
      </a:defRPr>
    </a:lvl1pPr>
    <a:lvl2pPr marL="269214" algn="l" defTabSz="538437" rtl="0" eaLnBrk="1" latinLnBrk="0" hangingPunct="1">
      <a:defRPr kumimoji="1" sz="917" kern="1200">
        <a:solidFill>
          <a:schemeClr val="tx1"/>
        </a:solidFill>
        <a:latin typeface="+mn-lt"/>
        <a:ea typeface="+mn-ea"/>
        <a:cs typeface="+mn-cs"/>
      </a:defRPr>
    </a:lvl2pPr>
    <a:lvl3pPr marL="538437" algn="l" defTabSz="538437" rtl="0" eaLnBrk="1" latinLnBrk="0" hangingPunct="1">
      <a:defRPr kumimoji="1" sz="917" kern="1200">
        <a:solidFill>
          <a:schemeClr val="tx1"/>
        </a:solidFill>
        <a:latin typeface="+mn-lt"/>
        <a:ea typeface="+mn-ea"/>
        <a:cs typeface="+mn-cs"/>
      </a:defRPr>
    </a:lvl3pPr>
    <a:lvl4pPr marL="807651" algn="l" defTabSz="538437" rtl="0" eaLnBrk="1" latinLnBrk="0" hangingPunct="1">
      <a:defRPr kumimoji="1" sz="917" kern="1200">
        <a:solidFill>
          <a:schemeClr val="tx1"/>
        </a:solidFill>
        <a:latin typeface="+mn-lt"/>
        <a:ea typeface="+mn-ea"/>
        <a:cs typeface="+mn-cs"/>
      </a:defRPr>
    </a:lvl4pPr>
    <a:lvl5pPr marL="1076874" algn="l" defTabSz="538437" rtl="0" eaLnBrk="1" latinLnBrk="0" hangingPunct="1">
      <a:defRPr kumimoji="1" sz="917" kern="1200">
        <a:solidFill>
          <a:schemeClr val="tx1"/>
        </a:solidFill>
        <a:latin typeface="+mn-lt"/>
        <a:ea typeface="+mn-ea"/>
        <a:cs typeface="+mn-cs"/>
      </a:defRPr>
    </a:lvl5pPr>
    <a:lvl6pPr marL="1346088" algn="l" defTabSz="538437" rtl="0" eaLnBrk="1" latinLnBrk="0" hangingPunct="1">
      <a:defRPr kumimoji="1" sz="917" kern="1200">
        <a:solidFill>
          <a:schemeClr val="tx1"/>
        </a:solidFill>
        <a:latin typeface="+mn-lt"/>
        <a:ea typeface="+mn-ea"/>
        <a:cs typeface="+mn-cs"/>
      </a:defRPr>
    </a:lvl6pPr>
    <a:lvl7pPr marL="1615302" algn="l" defTabSz="538437" rtl="0" eaLnBrk="1" latinLnBrk="0" hangingPunct="1">
      <a:defRPr kumimoji="1" sz="917" kern="1200">
        <a:solidFill>
          <a:schemeClr val="tx1"/>
        </a:solidFill>
        <a:latin typeface="+mn-lt"/>
        <a:ea typeface="+mn-ea"/>
        <a:cs typeface="+mn-cs"/>
      </a:defRPr>
    </a:lvl7pPr>
    <a:lvl8pPr marL="1884525" algn="l" defTabSz="538437" rtl="0" eaLnBrk="1" latinLnBrk="0" hangingPunct="1">
      <a:defRPr kumimoji="1" sz="917" kern="1200">
        <a:solidFill>
          <a:schemeClr val="tx1"/>
        </a:solidFill>
        <a:latin typeface="+mn-lt"/>
        <a:ea typeface="+mn-ea"/>
        <a:cs typeface="+mn-cs"/>
      </a:defRPr>
    </a:lvl8pPr>
    <a:lvl9pPr marL="2153739" algn="l" defTabSz="538437" rtl="0" eaLnBrk="1" latinLnBrk="0" hangingPunct="1">
      <a:defRPr kumimoji="1" sz="9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955927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D2EA-1213-49BA-A749-CB9CD4C90CEB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46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55C8-0BA4-4C58-AF43-06EDD8670237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4455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9E0-FB3F-4022-84CA-C58C7697329B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66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C31-4F46-46C9-B197-BC483D64E646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31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CED-AB42-4104-A664-30E7C0A8770E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2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D6D5-1F15-46B5-85A0-2187BCABB713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51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70C-E084-42F2-A102-840EADB5FB3D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10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8449-E1E3-4343-A797-CDEF5DEB7EB0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47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B0A-1D82-4C00-BD59-4B5103CE38DB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79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55C8-0BA4-4C58-AF43-06EDD8670237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6709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7CB4-6347-4784-A115-56BA7524E151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8338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media/image1.png" Type="http://schemas.openxmlformats.org/officeDocument/2006/relationships/imag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55C8-0BA4-4C58-AF43-06EDD8670237}" type="datetime1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8BEE-06CD-4A8E-BA7F-7CF7DC4E7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4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https://wwwtb.mlit.go.jp/kobe/access/02cyousya_a.html" TargetMode="External" Type="http://schemas.openxmlformats.org/officeDocument/2006/relationships/hyperlink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https://forms.office.com/r/av2w30Ag9C" TargetMode="External" Type="http://schemas.openxmlformats.org/officeDocument/2006/relationships/hyperlink"/><Relationship Id="rId8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EE09402-B35D-DDD5-9AE5-28BF3900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703" y="-413251"/>
            <a:ext cx="7213600" cy="10417961"/>
          </a:xfrm>
          <a:prstGeom prst="rect">
            <a:avLst/>
          </a:prstGeom>
        </p:spPr>
      </p:pic>
      <p:sp>
        <p:nvSpPr>
          <p:cNvPr id="8" name="AutoShape 2" descr="耳に手を当ている女性のイラスト | かわいいフリー素材集 いらすとや">
            <a:extLst>
              <a:ext uri="{FF2B5EF4-FFF2-40B4-BE49-F238E27FC236}">
                <a16:creationId xmlns:a16="http://schemas.microsoft.com/office/drawing/2014/main" id="{4D69AF76-99A0-5C63-4516-05E002C79C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4641716" y="9960634"/>
            <a:ext cx="44077" cy="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ja-JP" altLang="en-US" sz="617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57E6717-9F25-B9B2-C5BA-F14628C97EBE}"/>
              </a:ext>
            </a:extLst>
          </p:cNvPr>
          <p:cNvCxnSpPr>
            <a:cxnSpLocks/>
          </p:cNvCxnSpPr>
          <p:nvPr/>
        </p:nvCxnSpPr>
        <p:spPr>
          <a:xfrm>
            <a:off x="0" y="1127032"/>
            <a:ext cx="6858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967444-B7C4-AE8F-5E15-361271A0CF71}"/>
              </a:ext>
            </a:extLst>
          </p:cNvPr>
          <p:cNvSpPr txBox="1"/>
          <p:nvPr/>
        </p:nvSpPr>
        <p:spPr>
          <a:xfrm>
            <a:off x="227231" y="115293"/>
            <a:ext cx="6393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女性活躍その前に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無意識の思い込みに意識を向ける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きっかけづくり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8D71AA-EF06-A8B7-6DED-B54239C9E30E}"/>
              </a:ext>
            </a:extLst>
          </p:cNvPr>
          <p:cNvSpPr txBox="1"/>
          <p:nvPr/>
        </p:nvSpPr>
        <p:spPr>
          <a:xfrm>
            <a:off x="311176" y="403536"/>
            <a:ext cx="667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4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ジェンダー主流化</a:t>
            </a:r>
            <a:r>
              <a:rPr lang="ja-JP" altLang="en-US" sz="4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セミナー</a:t>
            </a:r>
            <a:endParaRPr lang="ja-JP" altLang="ja-JP" sz="4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78FB2F-D537-7CD3-8467-F2CB94443CDB}"/>
              </a:ext>
            </a:extLst>
          </p:cNvPr>
          <p:cNvSpPr txBox="1"/>
          <p:nvPr/>
        </p:nvSpPr>
        <p:spPr>
          <a:xfrm>
            <a:off x="3188" y="1219539"/>
            <a:ext cx="6857999" cy="1231106"/>
          </a:xfrm>
          <a:prstGeom prst="rect">
            <a:avLst/>
          </a:prstGeom>
          <a:solidFill>
            <a:srgbClr val="FFDC01">
              <a:alpha val="23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国土交通省では、男女で異なる課題に目を向け、それぞれのニーズに丁寧に対応して、あらゆる政策や事業を実施していく「ジェンダー主流化」をすすめています。</a:t>
            </a: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みなさまが、「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女性活躍はわかっているが正直ピンとこない」「うちの会社には女性がいないからジェンダーの視点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がわからない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」そう感じるお気持ちもよくわかります。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まずは頭の体操として、「無意識の思い込み」に意識を向ける練習から始めてみませんか。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統計データ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読み方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について、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ちょっとしたコツも一緒にご紹介します。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AB6B59-8F36-2642-9F67-B18A6AA8D5BF}"/>
              </a:ext>
            </a:extLst>
          </p:cNvPr>
          <p:cNvSpPr txBox="1"/>
          <p:nvPr/>
        </p:nvSpPr>
        <p:spPr>
          <a:xfrm>
            <a:off x="-128037" y="2603414"/>
            <a:ext cx="7223759" cy="1584207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DA75257-3C3A-D8DF-5524-43816F236646}"/>
              </a:ext>
            </a:extLst>
          </p:cNvPr>
          <p:cNvGrpSpPr/>
          <p:nvPr/>
        </p:nvGrpSpPr>
        <p:grpSpPr>
          <a:xfrm>
            <a:off x="0" y="2788895"/>
            <a:ext cx="6960512" cy="1300783"/>
            <a:chOff x="75288" y="3289245"/>
            <a:chExt cx="6960512" cy="1300783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7AB47C70-4151-2473-D173-B030D560E40E}"/>
                </a:ext>
              </a:extLst>
            </p:cNvPr>
            <p:cNvSpPr/>
            <p:nvPr/>
          </p:nvSpPr>
          <p:spPr>
            <a:xfrm>
              <a:off x="115320" y="3308764"/>
              <a:ext cx="840334" cy="850779"/>
            </a:xfrm>
            <a:prstGeom prst="roundRect">
              <a:avLst>
                <a:gd name="adj" fmla="val 3806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日時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4533AE5-E55C-1AA2-9EA4-BDE2ECADB6C2}"/>
                </a:ext>
              </a:extLst>
            </p:cNvPr>
            <p:cNvSpPr txBox="1"/>
            <p:nvPr/>
          </p:nvSpPr>
          <p:spPr>
            <a:xfrm>
              <a:off x="901074" y="3289245"/>
              <a:ext cx="29901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令和８年３月３日</a:t>
              </a:r>
              <a:r>
                <a:rPr kumimoji="1" lang="en-US" altLang="ja-JP" sz="2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(</a:t>
              </a:r>
              <a:r>
                <a:rPr kumimoji="1" lang="ja-JP" altLang="en-US" sz="2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火</a:t>
              </a:r>
              <a:r>
                <a:rPr kumimoji="1" lang="en-US" altLang="ja-JP" sz="2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)</a:t>
              </a:r>
              <a:endParaRPr kumimoji="1" lang="ja-JP" altLang="en-US" sz="22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77E1412-DA9D-C33C-0A6A-9D1039A15DF7}"/>
                </a:ext>
              </a:extLst>
            </p:cNvPr>
            <p:cNvSpPr txBox="1"/>
            <p:nvPr/>
          </p:nvSpPr>
          <p:spPr>
            <a:xfrm>
              <a:off x="920850" y="3750204"/>
              <a:ext cx="258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１５：００</a:t>
              </a:r>
              <a:r>
                <a:rPr kumimoji="1" lang="en-US" altLang="ja-JP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-</a:t>
              </a:r>
              <a:r>
                <a: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１６：４５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3800399-E52F-E542-B8E9-560D69CC42B5}"/>
                </a:ext>
              </a:extLst>
            </p:cNvPr>
            <p:cNvSpPr txBox="1"/>
            <p:nvPr/>
          </p:nvSpPr>
          <p:spPr>
            <a:xfrm>
              <a:off x="75288" y="4208347"/>
              <a:ext cx="1344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参加費無料　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70A5C98-8024-13F2-8DC9-8062834ACEB7}"/>
                </a:ext>
              </a:extLst>
            </p:cNvPr>
            <p:cNvSpPr txBox="1"/>
            <p:nvPr/>
          </p:nvSpPr>
          <p:spPr>
            <a:xfrm>
              <a:off x="4639221" y="3308764"/>
              <a:ext cx="2142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神戸運輸監理部</a:t>
              </a:r>
              <a:endPara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ja-JP" altLang="en-US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６階会議室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3EF3472-9134-948E-9E0D-C4FE76A84A48}"/>
                </a:ext>
              </a:extLst>
            </p:cNvPr>
            <p:cNvSpPr txBox="1"/>
            <p:nvPr/>
          </p:nvSpPr>
          <p:spPr>
            <a:xfrm>
              <a:off x="4639221" y="3943697"/>
              <a:ext cx="2396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神戸市中央区波止場町１－１</a:t>
              </a:r>
              <a:endPara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神戸第</a:t>
              </a:r>
              <a:r>
                <a: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地方合同庁舎</a:t>
              </a:r>
              <a:r>
                <a: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  <a:r>
                <a:rPr kumimoji="1"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階</a:t>
              </a:r>
              <a:endPara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endParaRPr>
            </a:p>
            <a:p>
              <a:r>
                <a:rPr kumimoji="1"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  <a:hlinkClick r:id="rId4"/>
                </a:rPr>
                <a:t>交通アクセスはこちらをクリック</a:t>
              </a:r>
              <a:endPara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CAD5AB57-07BF-DC59-7857-705A0EDCBC37}"/>
                </a:ext>
              </a:extLst>
            </p:cNvPr>
            <p:cNvSpPr/>
            <p:nvPr/>
          </p:nvSpPr>
          <p:spPr>
            <a:xfrm>
              <a:off x="3815241" y="3298830"/>
              <a:ext cx="840334" cy="850779"/>
            </a:xfrm>
            <a:prstGeom prst="roundRect">
              <a:avLst>
                <a:gd name="adj" fmla="val 3806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場所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6DAF2F5-DC6E-E540-BA42-6BA22EA0AECD}"/>
              </a:ext>
            </a:extLst>
          </p:cNvPr>
          <p:cNvSpPr txBox="1"/>
          <p:nvPr/>
        </p:nvSpPr>
        <p:spPr>
          <a:xfrm>
            <a:off x="-172445" y="4166140"/>
            <a:ext cx="7254234" cy="338554"/>
          </a:xfrm>
          <a:prstGeom prst="rect">
            <a:avLst/>
          </a:prstGeom>
          <a:solidFill>
            <a:srgbClr val="FFDC01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プログラム</a:t>
            </a:r>
            <a:endParaRPr lang="ja-JP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BEC1C4-B053-014C-177A-4AE0DA9953DF}"/>
              </a:ext>
            </a:extLst>
          </p:cNvPr>
          <p:cNvSpPr txBox="1"/>
          <p:nvPr/>
        </p:nvSpPr>
        <p:spPr>
          <a:xfrm>
            <a:off x="-195858" y="4592032"/>
            <a:ext cx="7317251" cy="3323987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en-US" altLang="ja-JP" sz="105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16D335B-EA2E-4B04-3588-D22805FE3039}"/>
              </a:ext>
            </a:extLst>
          </p:cNvPr>
          <p:cNvSpPr txBox="1"/>
          <p:nvPr/>
        </p:nvSpPr>
        <p:spPr>
          <a:xfrm>
            <a:off x="53331" y="4684366"/>
            <a:ext cx="6907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(1)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国土交通省のすすめるジェンダー主流化について　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神戸運輸監理部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endParaRPr kumimoji="1" lang="en-US" altLang="ja-JP" sz="800" dirty="0">
              <a:highlight>
                <a:srgbClr val="FFCC99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(2)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講演</a:t>
            </a:r>
            <a:endParaRPr kumimoji="1"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「職場におけるジェンダーの視点」</a:t>
            </a:r>
            <a:endParaRPr kumimoji="1"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～無意識の思い込みに意識を向ける練習～</a:t>
            </a:r>
            <a:endParaRPr kumimoji="1"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兵庫県立大学国際商経学部　横山　由紀子　教授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611A95-8878-EF86-BEE9-3D0CF0E5C0C4}"/>
              </a:ext>
            </a:extLst>
          </p:cNvPr>
          <p:cNvSpPr txBox="1"/>
          <p:nvPr/>
        </p:nvSpPr>
        <p:spPr>
          <a:xfrm>
            <a:off x="1801388" y="6443803"/>
            <a:ext cx="2088088" cy="338554"/>
          </a:xfrm>
          <a:prstGeom prst="rect">
            <a:avLst/>
          </a:prstGeom>
          <a:solidFill>
            <a:srgbClr val="FFDC0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講師プロフィール</a:t>
            </a:r>
            <a:endParaRPr lang="ja-JP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49477E3-9A79-3A38-9EFC-D10EF754F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00" y="6254026"/>
            <a:ext cx="1397298" cy="152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5563FAB-CC00-7FA0-A69B-EBF7EA43902F}"/>
              </a:ext>
            </a:extLst>
          </p:cNvPr>
          <p:cNvSpPr txBox="1"/>
          <p:nvPr/>
        </p:nvSpPr>
        <p:spPr>
          <a:xfrm>
            <a:off x="1801388" y="6937397"/>
            <a:ext cx="4886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専門は労働経済学。女性の経済的自立が主な研究テーマ。留学生向け授業も担当し、日本と世界をつなぐ人材育成に注力。女性のチャレンジを応援するセミナーも多数担当。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F1A25D-FFA8-ABB0-DBE2-9AC778DD1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033" y="5185005"/>
            <a:ext cx="1175394" cy="1760694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D619A57-4E93-F3B3-2B2B-F8962A8327A8}"/>
              </a:ext>
            </a:extLst>
          </p:cNvPr>
          <p:cNvSpPr txBox="1"/>
          <p:nvPr/>
        </p:nvSpPr>
        <p:spPr>
          <a:xfrm>
            <a:off x="42019" y="8064566"/>
            <a:ext cx="6918493" cy="1785104"/>
          </a:xfrm>
          <a:prstGeom prst="rect">
            <a:avLst/>
          </a:prstGeom>
          <a:solidFill>
            <a:srgbClr val="FFC301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CCECFF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お申し込み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二次元コード又は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URL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からお申し込みください。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hlinkClick r:id="rId7"/>
              </a:rPr>
              <a:t>https://forms.office.com/r/av2w30Ag9C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dirty="0">
                <a:highlight>
                  <a:srgbClr val="CCECFF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申込〆切 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令和８年</a:t>
            </a: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２月２６日（木）</a:t>
            </a:r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１７：００まで</a:t>
            </a:r>
            <a:endParaRPr kumimoji="1" lang="en-US" altLang="ja-JP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会場は定員（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名）になり次第締め切らせていただきます。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オンライン配信については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26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日までお申し込みいただけます。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お問い合わせ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神戸運輸監理部企画推進本部交通みらい室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Tel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０７８－３２１－３１４５（企画課）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共催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神戸運輸監理部・近畿運輸局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EA24F3-5E5B-DFCD-CA34-E0E51A2A10BD}"/>
              </a:ext>
            </a:extLst>
          </p:cNvPr>
          <p:cNvSpPr txBox="1"/>
          <p:nvPr/>
        </p:nvSpPr>
        <p:spPr>
          <a:xfrm>
            <a:off x="1307102" y="3772347"/>
            <a:ext cx="32060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会場とオンライン（</a:t>
            </a:r>
            <a:r>
              <a:rPr lang="en-US" altLang="ja-JP" sz="1050" dirty="0"/>
              <a:t>Microsoft Teams</a:t>
            </a:r>
            <a:r>
              <a:rPr kumimoji="1"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）の併用開催</a:t>
            </a:r>
            <a:endParaRPr lang="ja-JP" altLang="en-US" sz="1050" b="1" dirty="0"/>
          </a:p>
        </p:txBody>
      </p:sp>
      <p:pic>
        <p:nvPicPr>
          <p:cNvPr id="11" name="図 10">
            <a:hlinkClick r:id="rId7"/>
            <a:extLst>
              <a:ext uri="{FF2B5EF4-FFF2-40B4-BE49-F238E27FC236}">
                <a16:creationId xmlns:a16="http://schemas.microsoft.com/office/drawing/2014/main" id="{A58D0082-BDAE-61CD-F159-71DF5985D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858" y="8320430"/>
            <a:ext cx="1365123" cy="1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8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Words>368</Words>
  <PresentationFormat>A4 210 x 297 mm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BIZ UDゴシック</vt:lpstr>
      <vt:lpstr>Arial</vt:lpstr>
      <vt:lpstr>Calibri</vt:lpstr>
      <vt:lpstr>Calibri Light</vt:lpstr>
      <vt:lpstr>Office 2013 - 2022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