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979" r:id="rId2"/>
  </p:sldMasterIdLst>
  <p:notesMasterIdLst>
    <p:notesMasterId r:id="rId4"/>
  </p:notesMasterIdLst>
  <p:handoutMasterIdLst>
    <p:handoutMasterId r:id="rId5"/>
  </p:handoutMasterIdLst>
  <p:sldIdLst>
    <p:sldId id="1238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43957E-9139-93EB-1CA0-C99EDD8E4022}" name="杉山 拓実" initials="杉山" userId="S::sugiyama-t2kb@mlit.go.jp::f1f563ed-988a-4897-bf25-08ada58dac93" providerId="AD"/>
  <p188:author id="{67E45080-5993-5B3A-2E62-9578D1EAD271}" name="小野 和洋" initials="小野" userId="S::ono-k2na@mlit.go.jp::bc3a828f-0205-4591-a2a6-ed587ed5d2fc" providerId="AD"/>
  <p188:author id="{B3C67B88-4F22-3EB5-F569-CCB2C07770C5}" name="小原 里穂" initials="小原" userId="S::obara-r2bi@mlit.go.jp::6da4fb79-6d3c-424e-af0c-94b1e0d22928" providerId="AD"/>
  <p188:author id="{D2005CD9-EC31-E49A-591B-D50254B32B58}" name="廣金 沙季子" initials="廣金" userId="S::hirokane-s2us@mlit.go.jp::337c59e8-5199-4c19-817f-46fc32ac4f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E8FE"/>
    <a:srgbClr val="333399"/>
    <a:srgbClr val="1A4AB6"/>
    <a:srgbClr val="F79646"/>
    <a:srgbClr val="03127C"/>
    <a:srgbClr val="C3D69B"/>
    <a:srgbClr val="FDFDFD"/>
    <a:srgbClr val="90D7EB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3" autoAdjust="0"/>
    <p:restoredTop sz="93240" autoAdjust="0"/>
  </p:normalViewPr>
  <p:slideViewPr>
    <p:cSldViewPr snapToGrid="0">
      <p:cViewPr varScale="1">
        <p:scale>
          <a:sx n="103" d="100"/>
          <a:sy n="103" d="100"/>
        </p:scale>
        <p:origin x="1422" y="108"/>
      </p:cViewPr>
      <p:guideLst>
        <p:guide orient="horz" pos="2160"/>
        <p:guide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authors.xml" Type="http://schemas.microsoft.com/office/2018/10/relationships/author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notesMasters/notesMaster1.xml" Type="http://schemas.openxmlformats.org/officeDocument/2006/relationships/notesMaster"/><Relationship Id="rId5" Target="handoutMasters/handoutMaster1.xml" Type="http://schemas.openxmlformats.org/officeDocument/2006/relationships/handoutMaster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FF67FB-DDFB-4929-92DD-A3CEE0062F84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2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971607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1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194471" y="44624"/>
            <a:ext cx="9820735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>
                  <a:latin typeface="+mn-ea"/>
                  <a:ea typeface="+mn-ea"/>
                </a:rPr>
                <a:t>【</a:t>
              </a:r>
              <a:r>
                <a:rPr lang="ja-JP" altLang="en-US" sz="1000" b="1">
                  <a:latin typeface="+mn-ea"/>
                  <a:ea typeface="+mn-ea"/>
                </a:rPr>
                <a:t>機密性２</a:t>
              </a:r>
              <a:r>
                <a:rPr lang="en-US" altLang="ja-JP" sz="1000" b="1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1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1" y="6524632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564" y="3284546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prstClr val="black"/>
              </a:solidFill>
              <a:latin typeface="Arial"/>
              <a:ea typeface="ＭＳ Ｐゴシック"/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3" y="6524631"/>
            <a:ext cx="3389069" cy="26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108" i="1">
                <a:solidFill>
                  <a:prstClr val="white"/>
                </a:solidFill>
                <a:latin typeface="Times New Roman" pitchFamily="18" charset="0"/>
                <a:ea typeface="ＭＳ Ｐゴシック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8" y="2133606"/>
            <a:ext cx="8151813" cy="1470025"/>
          </a:xfrm>
        </p:spPr>
        <p:txBody>
          <a:bodyPr/>
          <a:lstStyle>
            <a:lvl1pPr>
              <a:defRPr sz="369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2" y="3886202"/>
            <a:ext cx="6934199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355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031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369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8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22" indent="0">
              <a:buNone/>
              <a:defRPr sz="1662"/>
            </a:lvl2pPr>
            <a:lvl3pPr marL="844046" indent="0">
              <a:buNone/>
              <a:defRPr sz="1477"/>
            </a:lvl3pPr>
            <a:lvl4pPr marL="1266068" indent="0">
              <a:buNone/>
              <a:defRPr sz="1292"/>
            </a:lvl4pPr>
            <a:lvl5pPr marL="1688091" indent="0">
              <a:buNone/>
              <a:defRPr sz="1292"/>
            </a:lvl5pPr>
            <a:lvl6pPr marL="2110114" indent="0">
              <a:buNone/>
              <a:defRPr sz="1292"/>
            </a:lvl6pPr>
            <a:lvl7pPr marL="2532137" indent="0">
              <a:buNone/>
              <a:defRPr sz="1292"/>
            </a:lvl7pPr>
            <a:lvl8pPr marL="2954159" indent="0">
              <a:buNone/>
              <a:defRPr sz="1292"/>
            </a:lvl8pPr>
            <a:lvl9pPr marL="3376183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149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3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4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22" indent="0">
              <a:buNone/>
              <a:defRPr sz="1846" b="1"/>
            </a:lvl2pPr>
            <a:lvl3pPr marL="844046" indent="0">
              <a:buNone/>
              <a:defRPr sz="1662" b="1"/>
            </a:lvl3pPr>
            <a:lvl4pPr marL="1266068" indent="0">
              <a:buNone/>
              <a:defRPr sz="1477" b="1"/>
            </a:lvl4pPr>
            <a:lvl5pPr marL="1688091" indent="0">
              <a:buNone/>
              <a:defRPr sz="1477" b="1"/>
            </a:lvl5pPr>
            <a:lvl6pPr marL="2110114" indent="0">
              <a:buNone/>
              <a:defRPr sz="1477" b="1"/>
            </a:lvl6pPr>
            <a:lvl7pPr marL="2532137" indent="0">
              <a:buNone/>
              <a:defRPr sz="1477" b="1"/>
            </a:lvl7pPr>
            <a:lvl8pPr marL="2954159" indent="0">
              <a:buNone/>
              <a:defRPr sz="1477" b="1"/>
            </a:lvl8pPr>
            <a:lvl9pPr marL="3376183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22" indent="0">
              <a:buNone/>
              <a:defRPr sz="1846" b="1"/>
            </a:lvl2pPr>
            <a:lvl3pPr marL="844046" indent="0">
              <a:buNone/>
              <a:defRPr sz="1662" b="1"/>
            </a:lvl3pPr>
            <a:lvl4pPr marL="1266068" indent="0">
              <a:buNone/>
              <a:defRPr sz="1477" b="1"/>
            </a:lvl4pPr>
            <a:lvl5pPr marL="1688091" indent="0">
              <a:buNone/>
              <a:defRPr sz="1477" b="1"/>
            </a:lvl5pPr>
            <a:lvl6pPr marL="2110114" indent="0">
              <a:buNone/>
              <a:defRPr sz="1477" b="1"/>
            </a:lvl6pPr>
            <a:lvl7pPr marL="2532137" indent="0">
              <a:buNone/>
              <a:defRPr sz="1477" b="1"/>
            </a:lvl7pPr>
            <a:lvl8pPr marL="2954159" indent="0">
              <a:buNone/>
              <a:defRPr sz="1477" b="1"/>
            </a:lvl8pPr>
            <a:lvl9pPr marL="3376183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6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99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1" y="6237289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605389D-1ABF-4351-8C3E-16885CD30125}" type="slidenum">
              <a:rPr lang="en-US" altLang="ja-JP" smtClean="0">
                <a:solidFill>
                  <a:prstClr val="black"/>
                </a:solidFill>
                <a:latin typeface="Arial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42579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258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3" y="273051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6" y="273058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3" y="1435104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22" indent="0">
              <a:buNone/>
              <a:defRPr sz="1108"/>
            </a:lvl2pPr>
            <a:lvl3pPr marL="844046" indent="0">
              <a:buNone/>
              <a:defRPr sz="924"/>
            </a:lvl3pPr>
            <a:lvl4pPr marL="1266068" indent="0">
              <a:buNone/>
              <a:defRPr sz="831"/>
            </a:lvl4pPr>
            <a:lvl5pPr marL="1688091" indent="0">
              <a:buNone/>
              <a:defRPr sz="831"/>
            </a:lvl5pPr>
            <a:lvl6pPr marL="2110114" indent="0">
              <a:buNone/>
              <a:defRPr sz="831"/>
            </a:lvl6pPr>
            <a:lvl7pPr marL="2532137" indent="0">
              <a:buNone/>
              <a:defRPr sz="831"/>
            </a:lvl7pPr>
            <a:lvl8pPr marL="2954159" indent="0">
              <a:buNone/>
              <a:defRPr sz="831"/>
            </a:lvl8pPr>
            <a:lvl9pPr marL="3376183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76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6" y="612776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22" indent="0">
              <a:buNone/>
              <a:defRPr sz="2585"/>
            </a:lvl2pPr>
            <a:lvl3pPr marL="844046" indent="0">
              <a:buNone/>
              <a:defRPr sz="2215"/>
            </a:lvl3pPr>
            <a:lvl4pPr marL="1266068" indent="0">
              <a:buNone/>
              <a:defRPr sz="1846"/>
            </a:lvl4pPr>
            <a:lvl5pPr marL="1688091" indent="0">
              <a:buNone/>
              <a:defRPr sz="1846"/>
            </a:lvl5pPr>
            <a:lvl6pPr marL="2110114" indent="0">
              <a:buNone/>
              <a:defRPr sz="1846"/>
            </a:lvl6pPr>
            <a:lvl7pPr marL="2532137" indent="0">
              <a:buNone/>
              <a:defRPr sz="1846"/>
            </a:lvl7pPr>
            <a:lvl8pPr marL="2954159" indent="0">
              <a:buNone/>
              <a:defRPr sz="1846"/>
            </a:lvl8pPr>
            <a:lvl9pPr marL="3376183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22" indent="0">
              <a:buNone/>
              <a:defRPr sz="1108"/>
            </a:lvl2pPr>
            <a:lvl3pPr marL="844046" indent="0">
              <a:buNone/>
              <a:defRPr sz="924"/>
            </a:lvl3pPr>
            <a:lvl4pPr marL="1266068" indent="0">
              <a:buNone/>
              <a:defRPr sz="831"/>
            </a:lvl4pPr>
            <a:lvl5pPr marL="1688091" indent="0">
              <a:buNone/>
              <a:defRPr sz="831"/>
            </a:lvl5pPr>
            <a:lvl6pPr marL="2110114" indent="0">
              <a:buNone/>
              <a:defRPr sz="831"/>
            </a:lvl6pPr>
            <a:lvl7pPr marL="2532137" indent="0">
              <a:buNone/>
              <a:defRPr sz="831"/>
            </a:lvl7pPr>
            <a:lvl8pPr marL="2954159" indent="0">
              <a:buNone/>
              <a:defRPr sz="831"/>
            </a:lvl8pPr>
            <a:lvl9pPr marL="3376183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207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166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7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5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51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-1"/>
            <a:ext cx="9906000" cy="748453"/>
            <a:chOff x="0" y="0"/>
            <a:chExt cx="5760" cy="344"/>
          </a:xfrm>
        </p:grpSpPr>
        <p:pic>
          <p:nvPicPr>
            <p:cNvPr id="1034" name="Picture 9" descr="mlit_top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385381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5765" y="1"/>
            <a:ext cx="1680236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グループ化 14"/>
          <p:cNvGrpSpPr/>
          <p:nvPr userDrawn="1"/>
        </p:nvGrpSpPr>
        <p:grpSpPr>
          <a:xfrm>
            <a:off x="194471" y="336558"/>
            <a:ext cx="9820735" cy="500155"/>
            <a:chOff x="179512" y="197141"/>
            <a:chExt cx="9065294" cy="500155"/>
          </a:xfrm>
        </p:grpSpPr>
        <p:sp>
          <p:nvSpPr>
            <p:cNvPr id="16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97141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/>
                <a:t>【</a:t>
              </a:r>
              <a:r>
                <a:rPr lang="ja-JP" altLang="en-US" sz="1000" b="1"/>
                <a:t>機密性２</a:t>
              </a:r>
              <a:r>
                <a:rPr lang="en-US" altLang="ja-JP" sz="1000" b="1"/>
                <a:t>】</a:t>
              </a:r>
            </a:p>
          </p:txBody>
        </p:sp>
        <p:sp>
          <p:nvSpPr>
            <p:cNvPr id="17" name="テキスト ボックス 9"/>
            <p:cNvSpPr txBox="1"/>
            <p:nvPr userDrawn="1"/>
          </p:nvSpPr>
          <p:spPr>
            <a:xfrm>
              <a:off x="3923928" y="372599"/>
              <a:ext cx="5242842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8" name="テキスト ボックス 8"/>
            <p:cNvSpPr txBox="1"/>
            <p:nvPr userDrawn="1"/>
          </p:nvSpPr>
          <p:spPr>
            <a:xfrm>
              <a:off x="179512" y="372599"/>
              <a:ext cx="3715619" cy="298929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1" y="1600205"/>
            <a:ext cx="891540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6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1" y="6245226"/>
            <a:ext cx="31369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033" name="Picture 9" descr="mlit_top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6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7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" y="1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6430" y="5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9233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  <p:sldLayoutId id="21474839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22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46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068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091" algn="l" rtl="0" fontAlgn="base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18" indent="-316518" algn="l" rtl="0" eaLnBrk="0" fontAlgn="base" hangingPunct="0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87" indent="-263765" algn="l" rtl="0" eaLnBrk="0" fontAlgn="base" hangingPunct="0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056" indent="-211011" algn="l" rtl="0" eaLnBrk="0" fontAlgn="base" hangingPunct="0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080" indent="-211011" algn="l" rtl="0" eaLnBrk="0" fontAlgn="base" hangingPunct="0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03" indent="-211011" algn="l" rtl="0" eaLnBrk="0" fontAlgn="base" hangingPunct="0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126" indent="-21101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149" indent="-21101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172" indent="-21101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193" indent="-21101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22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46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068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091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114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137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159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183" algn="l" defTabSz="844046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5.jpeg" Type="http://schemas.openxmlformats.org/officeDocument/2006/relationships/image"/><Relationship Id="rId4" Target="../media/image6.png" Type="http://schemas.openxmlformats.org/officeDocument/2006/relationships/image"/><Relationship Id="rId5" Target="../media/image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4E665A4-F46C-6D6F-A871-5436BE9BD45E}"/>
              </a:ext>
            </a:extLst>
          </p:cNvPr>
          <p:cNvSpPr/>
          <p:nvPr/>
        </p:nvSpPr>
        <p:spPr>
          <a:xfrm>
            <a:off x="4250118" y="3977455"/>
            <a:ext cx="2174257" cy="246066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B871937A-D254-F8F8-0FAD-13DDDF61D28F}"/>
              </a:ext>
            </a:extLst>
          </p:cNvPr>
          <p:cNvSpPr/>
          <p:nvPr/>
        </p:nvSpPr>
        <p:spPr>
          <a:xfrm>
            <a:off x="179995" y="3977456"/>
            <a:ext cx="3960000" cy="246066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7" name="四角形吹き出し 873">
            <a:extLst>
              <a:ext uri="{FF2B5EF4-FFF2-40B4-BE49-F238E27FC236}">
                <a16:creationId xmlns:a16="http://schemas.microsoft.com/office/drawing/2014/main" id="{AD847CA9-8830-C026-4B81-0C78B57D25AB}"/>
              </a:ext>
            </a:extLst>
          </p:cNvPr>
          <p:cNvSpPr/>
          <p:nvPr/>
        </p:nvSpPr>
        <p:spPr>
          <a:xfrm>
            <a:off x="4340117" y="5296504"/>
            <a:ext cx="2024415" cy="1063777"/>
          </a:xfrm>
          <a:prstGeom prst="wedgeRectCallout">
            <a:avLst>
              <a:gd name="adj1" fmla="val -66008"/>
              <a:gd name="adj2" fmla="val 32815"/>
            </a:avLst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6" name="テキスト ボックス 94">
            <a:extLst>
              <a:ext uri="{FF2B5EF4-FFF2-40B4-BE49-F238E27FC236}">
                <a16:creationId xmlns:a16="http://schemas.microsoft.com/office/drawing/2014/main" id="{63E38CB0-997F-C5CC-A763-5E6EF54B7AF7}"/>
              </a:ext>
            </a:extLst>
          </p:cNvPr>
          <p:cNvSpPr txBox="1"/>
          <p:nvPr/>
        </p:nvSpPr>
        <p:spPr>
          <a:xfrm>
            <a:off x="5092901" y="5824274"/>
            <a:ext cx="1170000" cy="499244"/>
          </a:xfrm>
          <a:prstGeom prst="rect">
            <a:avLst/>
          </a:prstGeom>
          <a:solidFill>
            <a:srgbClr val="6699FF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運行経費補助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500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（補助率：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1/2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以内）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5" name="四角形吹き出し 6">
            <a:extLst>
              <a:ext uri="{FF2B5EF4-FFF2-40B4-BE49-F238E27FC236}">
                <a16:creationId xmlns:a16="http://schemas.microsoft.com/office/drawing/2014/main" id="{15E89FE5-5DFC-F4C3-7F38-AC158A42E328}"/>
              </a:ext>
            </a:extLst>
          </p:cNvPr>
          <p:cNvSpPr/>
          <p:nvPr/>
        </p:nvSpPr>
        <p:spPr>
          <a:xfrm>
            <a:off x="4340117" y="4171783"/>
            <a:ext cx="2024417" cy="1055148"/>
          </a:xfrm>
          <a:prstGeom prst="wedgeRectCallout">
            <a:avLst>
              <a:gd name="adj1" fmla="val -64681"/>
              <a:gd name="adj2" fmla="val 56085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7" name="テキスト ボックス 88">
            <a:extLst>
              <a:ext uri="{FF2B5EF4-FFF2-40B4-BE49-F238E27FC236}">
                <a16:creationId xmlns:a16="http://schemas.microsoft.com/office/drawing/2014/main" id="{7E9E9459-177C-4911-87B8-E8D361928743}"/>
              </a:ext>
            </a:extLst>
          </p:cNvPr>
          <p:cNvSpPr txBox="1"/>
          <p:nvPr/>
        </p:nvSpPr>
        <p:spPr>
          <a:xfrm>
            <a:off x="5097609" y="4229212"/>
            <a:ext cx="1170000" cy="464327"/>
          </a:xfrm>
          <a:prstGeom prst="rect">
            <a:avLst/>
          </a:prstGeom>
          <a:solidFill>
            <a:srgbClr val="CC99FF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省人化・自動化機器導入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300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（補助率：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1/2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以内）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8" name="テキスト ボックス 89">
            <a:extLst>
              <a:ext uri="{FF2B5EF4-FFF2-40B4-BE49-F238E27FC236}">
                <a16:creationId xmlns:a16="http://schemas.microsoft.com/office/drawing/2014/main" id="{953FEDFD-731C-973D-CF88-806141E23266}"/>
              </a:ext>
            </a:extLst>
          </p:cNvPr>
          <p:cNvSpPr txBox="1"/>
          <p:nvPr/>
        </p:nvSpPr>
        <p:spPr>
          <a:xfrm>
            <a:off x="5097609" y="4693539"/>
            <a:ext cx="1170000" cy="473657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計画策定経費補助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200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（補助率：定額）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9" name="テキスト ボックス 164">
            <a:extLst>
              <a:ext uri="{FF2B5EF4-FFF2-40B4-BE49-F238E27FC236}">
                <a16:creationId xmlns:a16="http://schemas.microsoft.com/office/drawing/2014/main" id="{9F3EBA1C-8F51-FCCD-495E-F6B94FF838EE}"/>
              </a:ext>
            </a:extLst>
          </p:cNvPr>
          <p:cNvSpPr txBox="1"/>
          <p:nvPr/>
        </p:nvSpPr>
        <p:spPr>
          <a:xfrm>
            <a:off x="4304917" y="4570199"/>
            <a:ext cx="720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上限総額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500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</a:p>
        </p:txBody>
      </p:sp>
      <p:sp>
        <p:nvSpPr>
          <p:cNvPr id="100" name="右中かっこ 8">
            <a:extLst>
              <a:ext uri="{FF2B5EF4-FFF2-40B4-BE49-F238E27FC236}">
                <a16:creationId xmlns:a16="http://schemas.microsoft.com/office/drawing/2014/main" id="{C95DA715-2737-7288-0570-699F6CCF73B0}"/>
              </a:ext>
            </a:extLst>
          </p:cNvPr>
          <p:cNvSpPr/>
          <p:nvPr/>
        </p:nvSpPr>
        <p:spPr>
          <a:xfrm flipH="1">
            <a:off x="4952548" y="4349703"/>
            <a:ext cx="90000" cy="810000"/>
          </a:xfrm>
          <a:prstGeom prst="rightBrace">
            <a:avLst>
              <a:gd name="adj1" fmla="val 35427"/>
              <a:gd name="adj2" fmla="val 50000"/>
            </a:avLst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2" name="テキスト ボックス 92">
            <a:extLst>
              <a:ext uri="{FF2B5EF4-FFF2-40B4-BE49-F238E27FC236}">
                <a16:creationId xmlns:a16="http://schemas.microsoft.com/office/drawing/2014/main" id="{069DA561-902A-50F8-239F-2BD49721CDB1}"/>
              </a:ext>
            </a:extLst>
          </p:cNvPr>
          <p:cNvSpPr txBox="1"/>
          <p:nvPr/>
        </p:nvSpPr>
        <p:spPr>
          <a:xfrm>
            <a:off x="5097609" y="5341724"/>
            <a:ext cx="1170000" cy="482549"/>
          </a:xfrm>
          <a:prstGeom prst="rect">
            <a:avLst/>
          </a:prstGeom>
          <a:solidFill>
            <a:srgbClr val="CC99FF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省人化・自動化機器導入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500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（補助率：</a:t>
            </a:r>
            <a:r>
              <a:rPr kumimoji="1" lang="en-US" altLang="ja-JP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2/3</a:t>
            </a:r>
            <a:r>
              <a:rPr kumimoji="1" lang="ja-JP" alt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以内）</a:t>
            </a:r>
            <a:endParaRPr kumimoji="1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4" name="テキスト ボックス 166">
            <a:extLst>
              <a:ext uri="{FF2B5EF4-FFF2-40B4-BE49-F238E27FC236}">
                <a16:creationId xmlns:a16="http://schemas.microsoft.com/office/drawing/2014/main" id="{F20227C1-AD56-6C2C-E182-AFA30D6DA9DA}"/>
              </a:ext>
            </a:extLst>
          </p:cNvPr>
          <p:cNvSpPr txBox="1"/>
          <p:nvPr/>
        </p:nvSpPr>
        <p:spPr>
          <a:xfrm>
            <a:off x="4248529" y="5661052"/>
            <a:ext cx="84907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上限総額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1,000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万円</a:t>
            </a:r>
          </a:p>
        </p:txBody>
      </p:sp>
      <p:sp>
        <p:nvSpPr>
          <p:cNvPr id="91" name="角丸四角形 79">
            <a:extLst>
              <a:ext uri="{FF2B5EF4-FFF2-40B4-BE49-F238E27FC236}">
                <a16:creationId xmlns:a16="http://schemas.microsoft.com/office/drawing/2014/main" id="{4A648EE3-6476-C12A-B1D4-AC2BCE1F1B2E}"/>
              </a:ext>
            </a:extLst>
          </p:cNvPr>
          <p:cNvSpPr/>
          <p:nvPr/>
        </p:nvSpPr>
        <p:spPr>
          <a:xfrm>
            <a:off x="4329147" y="3852168"/>
            <a:ext cx="1417525" cy="21533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補助上限・補助率</a:t>
            </a:r>
          </a:p>
        </p:txBody>
      </p:sp>
      <p:sp>
        <p:nvSpPr>
          <p:cNvPr id="82" name="正方形/長方形 48">
            <a:extLst>
              <a:ext uri="{FF2B5EF4-FFF2-40B4-BE49-F238E27FC236}">
                <a16:creationId xmlns:a16="http://schemas.microsoft.com/office/drawing/2014/main" id="{6BF48264-57D0-B312-277F-8A30E8795AA2}"/>
              </a:ext>
            </a:extLst>
          </p:cNvPr>
          <p:cNvSpPr/>
          <p:nvPr/>
        </p:nvSpPr>
        <p:spPr>
          <a:xfrm>
            <a:off x="292495" y="6040560"/>
            <a:ext cx="3780000" cy="180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3" name="正方形/長方形 50">
            <a:extLst>
              <a:ext uri="{FF2B5EF4-FFF2-40B4-BE49-F238E27FC236}">
                <a16:creationId xmlns:a16="http://schemas.microsoft.com/office/drawing/2014/main" id="{F4DCEDD2-219B-5E4E-EAB5-F7F284E8CDDF}"/>
              </a:ext>
            </a:extLst>
          </p:cNvPr>
          <p:cNvSpPr/>
          <p:nvPr/>
        </p:nvSpPr>
        <p:spPr>
          <a:xfrm>
            <a:off x="292495" y="4661495"/>
            <a:ext cx="3780000" cy="10800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4" name="テキスト ボックス 3">
            <a:extLst>
              <a:ext uri="{FF2B5EF4-FFF2-40B4-BE49-F238E27FC236}">
                <a16:creationId xmlns:a16="http://schemas.microsoft.com/office/drawing/2014/main" id="{0D107040-BF80-1C17-3D94-B540DA14531F}"/>
              </a:ext>
            </a:extLst>
          </p:cNvPr>
          <p:cNvSpPr txBox="1"/>
          <p:nvPr/>
        </p:nvSpPr>
        <p:spPr>
          <a:xfrm>
            <a:off x="248566" y="4229212"/>
            <a:ext cx="3870000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　協議会の立上げ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・物流事業者、荷主等の関係者による物流効率化に向けた意思共有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　協議会の開催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・関係者の参集、輸送条件に係る情報やモーダルシフト等の実現に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向けた課題の共有及び調整、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CO</a:t>
            </a:r>
            <a:r>
              <a:rPr kumimoji="1" lang="en-US" altLang="ja-JP" sz="1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排出量削減効果の試算　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３　総合効率化計画の策定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・協議会の検討結果に基づき、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物流総合効率化法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に規定する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「総合効率化計画」の策定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総合効率化計画の認定・実施準備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５　運行開始</a:t>
            </a:r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0" y="0"/>
            <a:ext cx="9906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401" tIns="42201" rIns="84401" bIns="42201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22041" algn="l" rtl="0" fontAlgn="base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844083" algn="l" rtl="0" fontAlgn="base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266124" algn="l" rtl="0" fontAlgn="base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688165" algn="l" rtl="0" fontAlgn="base">
              <a:spcBef>
                <a:spcPct val="0"/>
              </a:spcBef>
              <a:spcAft>
                <a:spcPct val="0"/>
              </a:spcAft>
              <a:defRPr kumimoji="1" sz="2585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84408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kern="0" dirty="0">
                <a:solidFill>
                  <a:srgbClr val="0070C0"/>
                </a:solidFill>
                <a:latin typeface="HGP創英角ｺﾞｼｯｸUB"/>
                <a:ea typeface="HGP創英角ｺﾞｼｯｸUB"/>
              </a:rPr>
              <a:t>　</a:t>
            </a:r>
            <a:r>
              <a:rPr kumimoji="1" lang="zh-TW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物流効率化推進事業</a:t>
            </a:r>
          </a:p>
        </p:txBody>
      </p:sp>
      <p:sp>
        <p:nvSpPr>
          <p:cNvPr id="4" name="テキスト ボックス 45">
            <a:extLst>
              <a:ext uri="{FF2B5EF4-FFF2-40B4-BE49-F238E27FC236}">
                <a16:creationId xmlns:a16="http://schemas.microsoft.com/office/drawing/2014/main" id="{C2959AC6-28C2-8F85-78EE-5EAC3D176BC1}"/>
              </a:ext>
            </a:extLst>
          </p:cNvPr>
          <p:cNvSpPr txBox="1"/>
          <p:nvPr/>
        </p:nvSpPr>
        <p:spPr>
          <a:xfrm>
            <a:off x="179995" y="2429842"/>
            <a:ext cx="9540000" cy="1329457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>
            <a:spAutoFit/>
          </a:bodyPr>
          <a:lstStyle/>
          <a:p>
            <a:pPr marL="180000" marR="0" lvl="0" indent="-180000" algn="just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　モーダルシフト等の物流効率化の取組について、①物流効率化法に基づく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「総合効率化計画」の策定経費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（協議会の開催等）や、②「認定総合効率化計画」に基づくモーダルシフトやトラック輸送の効率化（幹線輸送の集約化、中継輸送、共同配送、貨客混載等）に関する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事業の初年度の運行経費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に対して支援。</a:t>
            </a:r>
            <a:endParaRPr kumimoji="0" lang="en-US" altLang="ja-JP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0000" algn="just" defTabSz="9144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　①、②のうち、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省人化・自動化機器の導入等の計画策定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や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実際に当該機器を用いた運行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には、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補助額上限の引上げ等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を実施。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0" name="角丸四角形 28">
            <a:extLst>
              <a:ext uri="{FF2B5EF4-FFF2-40B4-BE49-F238E27FC236}">
                <a16:creationId xmlns:a16="http://schemas.microsoft.com/office/drawing/2014/main" id="{27BFEB9B-A924-C9F6-B645-95352B458884}"/>
              </a:ext>
            </a:extLst>
          </p:cNvPr>
          <p:cNvSpPr/>
          <p:nvPr/>
        </p:nvSpPr>
        <p:spPr>
          <a:xfrm>
            <a:off x="89999" y="841371"/>
            <a:ext cx="9720000" cy="939924"/>
          </a:xfrm>
          <a:prstGeom prst="roundRect">
            <a:avLst>
              <a:gd name="adj" fmla="val 0"/>
            </a:avLst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/>
          <a:lstStyle/>
          <a:p>
            <a:pPr marL="180000" marR="0" lvl="0" indent="-180000" algn="just" defTabSz="844089" rtl="0" eaLnBrk="1" fontAlgn="base" latinLnBrk="0" hangingPunct="1">
              <a:lnSpc>
                <a:spcPts val="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0000" algn="just" defTabSz="844089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物流分野の労働力不足に対応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するとともに、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温室効果ガスの排出量を削減しカーボンニュートラルを推進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するため、物流効率化法の枠組みの下、</a:t>
            </a:r>
            <a:r>
              <a: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荷主・物流事業者を中心とする多様な関係者と連携したモーダルシフト等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を推進。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3D79116-2369-E090-218D-80C454F1BFA8}"/>
              </a:ext>
            </a:extLst>
          </p:cNvPr>
          <p:cNvSpPr txBox="1"/>
          <p:nvPr/>
        </p:nvSpPr>
        <p:spPr>
          <a:xfrm>
            <a:off x="179999" y="670716"/>
            <a:ext cx="2159999" cy="307777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dist" defTabSz="84408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事業目的</a:t>
            </a:r>
          </a:p>
        </p:txBody>
      </p:sp>
      <p:sp>
        <p:nvSpPr>
          <p:cNvPr id="62" name="角丸四角形 28">
            <a:extLst>
              <a:ext uri="{FF2B5EF4-FFF2-40B4-BE49-F238E27FC236}">
                <a16:creationId xmlns:a16="http://schemas.microsoft.com/office/drawing/2014/main" id="{984FF4FD-C29F-45DA-D6B4-7F98212C3F4D}"/>
              </a:ext>
            </a:extLst>
          </p:cNvPr>
          <p:cNvSpPr/>
          <p:nvPr/>
        </p:nvSpPr>
        <p:spPr>
          <a:xfrm>
            <a:off x="89999" y="2107373"/>
            <a:ext cx="9720000" cy="4480039"/>
          </a:xfrm>
          <a:prstGeom prst="roundRect">
            <a:avLst>
              <a:gd name="adj" fmla="val 0"/>
            </a:avLst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/>
          <a:lstStyle/>
          <a:p>
            <a:pPr marL="180000" marR="0" lvl="0" indent="-180000" algn="l" defTabSz="844089" rtl="0" eaLnBrk="1" fontAlgn="base" latinLnBrk="0" hangingPunct="1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CF88EF0-6305-B677-E589-071323A79037}"/>
              </a:ext>
            </a:extLst>
          </p:cNvPr>
          <p:cNvSpPr txBox="1"/>
          <p:nvPr/>
        </p:nvSpPr>
        <p:spPr>
          <a:xfrm>
            <a:off x="179998" y="1963670"/>
            <a:ext cx="2160000" cy="307777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dist" defTabSz="84408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事業内容</a:t>
            </a:r>
          </a:p>
        </p:txBody>
      </p:sp>
      <p:sp>
        <p:nvSpPr>
          <p:cNvPr id="85" name="角丸四角形 79">
            <a:extLst>
              <a:ext uri="{FF2B5EF4-FFF2-40B4-BE49-F238E27FC236}">
                <a16:creationId xmlns:a16="http://schemas.microsoft.com/office/drawing/2014/main" id="{FD04E467-4B40-0A24-B828-3DDDD59FD59C}"/>
              </a:ext>
            </a:extLst>
          </p:cNvPr>
          <p:cNvSpPr/>
          <p:nvPr/>
        </p:nvSpPr>
        <p:spPr>
          <a:xfrm>
            <a:off x="2902495" y="4664703"/>
            <a:ext cx="1170000" cy="180000"/>
          </a:xfrm>
          <a:prstGeom prst="round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計画策定経費補助</a:t>
            </a:r>
          </a:p>
        </p:txBody>
      </p:sp>
      <p:sp>
        <p:nvSpPr>
          <p:cNvPr id="86" name="角丸四角形 80">
            <a:extLst>
              <a:ext uri="{FF2B5EF4-FFF2-40B4-BE49-F238E27FC236}">
                <a16:creationId xmlns:a16="http://schemas.microsoft.com/office/drawing/2014/main" id="{465D8242-CA65-80F5-9309-460718AB246A}"/>
              </a:ext>
            </a:extLst>
          </p:cNvPr>
          <p:cNvSpPr/>
          <p:nvPr/>
        </p:nvSpPr>
        <p:spPr>
          <a:xfrm>
            <a:off x="2902495" y="6039705"/>
            <a:ext cx="1169723" cy="180000"/>
          </a:xfrm>
          <a:prstGeom prst="round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運行経費補助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1" name="角丸四角形 79">
            <a:extLst>
              <a:ext uri="{FF2B5EF4-FFF2-40B4-BE49-F238E27FC236}">
                <a16:creationId xmlns:a16="http://schemas.microsoft.com/office/drawing/2014/main" id="{08AF85E8-C584-6B1F-4D0D-8A16453F7EA6}"/>
              </a:ext>
            </a:extLst>
          </p:cNvPr>
          <p:cNvSpPr/>
          <p:nvPr/>
        </p:nvSpPr>
        <p:spPr>
          <a:xfrm>
            <a:off x="292495" y="3856463"/>
            <a:ext cx="1749724" cy="20614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実施に向けた主な流れ</a:t>
            </a: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F4C6D1BC-628C-79B8-D1DC-49CE001327A2}"/>
              </a:ext>
            </a:extLst>
          </p:cNvPr>
          <p:cNvSpPr/>
          <p:nvPr/>
        </p:nvSpPr>
        <p:spPr>
          <a:xfrm>
            <a:off x="6534496" y="3977456"/>
            <a:ext cx="3185499" cy="246066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pic>
        <p:nvPicPr>
          <p:cNvPr id="108" name="図 34" descr="屋内, 建物, 座る, 荷物 が含まれている画像_x000a__x000a_自動的に生成された説明">
            <a:extLst>
              <a:ext uri="{FF2B5EF4-FFF2-40B4-BE49-F238E27FC236}">
                <a16:creationId xmlns:a16="http://schemas.microsoft.com/office/drawing/2014/main" id="{84009C11-D6A7-F65F-A23B-6116AD294465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556493" y="5118325"/>
            <a:ext cx="1101385" cy="866251"/>
          </a:xfrm>
          <a:prstGeom prst="rect">
            <a:avLst/>
          </a:prstGeom>
        </p:spPr>
      </p:pic>
      <p:sp>
        <p:nvSpPr>
          <p:cNvPr id="109" name="テキスト ボックス 45">
            <a:extLst>
              <a:ext uri="{FF2B5EF4-FFF2-40B4-BE49-F238E27FC236}">
                <a16:creationId xmlns:a16="http://schemas.microsoft.com/office/drawing/2014/main" id="{52050E6B-2032-DFDE-113D-11F4893863F1}"/>
              </a:ext>
            </a:extLst>
          </p:cNvPr>
          <p:cNvSpPr txBox="1"/>
          <p:nvPr/>
        </p:nvSpPr>
        <p:spPr>
          <a:xfrm>
            <a:off x="8556493" y="6076252"/>
            <a:ext cx="110138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無人フォークリフト</a:t>
            </a:r>
            <a:endParaRPr kumimoji="1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0" name="テキスト ボックス 43">
            <a:extLst>
              <a:ext uri="{FF2B5EF4-FFF2-40B4-BE49-F238E27FC236}">
                <a16:creationId xmlns:a16="http://schemas.microsoft.com/office/drawing/2014/main" id="{C631783E-6F6C-0190-3933-6F0F4B77AFDA}"/>
              </a:ext>
            </a:extLst>
          </p:cNvPr>
          <p:cNvSpPr txBox="1"/>
          <p:nvPr/>
        </p:nvSpPr>
        <p:spPr>
          <a:xfrm>
            <a:off x="6495585" y="6057534"/>
            <a:ext cx="110138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無人搬送車</a:t>
            </a:r>
            <a:endParaRPr kumimoji="1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pic>
        <p:nvPicPr>
          <p:cNvPr id="111" name="図 2">
            <a:extLst>
              <a:ext uri="{FF2B5EF4-FFF2-40B4-BE49-F238E27FC236}">
                <a16:creationId xmlns:a16="http://schemas.microsoft.com/office/drawing/2014/main" id="{024E31B5-9BB0-D264-0754-C0D76D2227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3443" y="5226931"/>
            <a:ext cx="1467025" cy="757645"/>
          </a:xfrm>
          <a:prstGeom prst="rect">
            <a:avLst/>
          </a:prstGeom>
        </p:spPr>
      </p:pic>
      <p:sp>
        <p:nvSpPr>
          <p:cNvPr id="112" name="テキスト ボックス 44">
            <a:extLst>
              <a:ext uri="{FF2B5EF4-FFF2-40B4-BE49-F238E27FC236}">
                <a16:creationId xmlns:a16="http://schemas.microsoft.com/office/drawing/2014/main" id="{A289E40A-429A-F5D1-4DE7-A957C4EA3070}"/>
              </a:ext>
            </a:extLst>
          </p:cNvPr>
          <p:cNvSpPr txBox="1"/>
          <p:nvPr/>
        </p:nvSpPr>
        <p:spPr>
          <a:xfrm>
            <a:off x="7496356" y="6076252"/>
            <a:ext cx="110138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ピッキングロボット</a:t>
            </a:r>
            <a:endParaRPr kumimoji="1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pic>
        <p:nvPicPr>
          <p:cNvPr id="113" name="図 4">
            <a:extLst>
              <a:ext uri="{FF2B5EF4-FFF2-40B4-BE49-F238E27FC236}">
                <a16:creationId xmlns:a16="http://schemas.microsoft.com/office/drawing/2014/main" id="{06E0B76F-28CB-C128-7D77-C89C0A77E91F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7560491" y="5118325"/>
            <a:ext cx="826038" cy="890825"/>
          </a:xfrm>
          <a:prstGeom prst="rect">
            <a:avLst/>
          </a:prstGeom>
        </p:spPr>
      </p:pic>
      <p:sp>
        <p:nvSpPr>
          <p:cNvPr id="115" name="テキスト ボックス 110">
            <a:extLst>
              <a:ext uri="{FF2B5EF4-FFF2-40B4-BE49-F238E27FC236}">
                <a16:creationId xmlns:a16="http://schemas.microsoft.com/office/drawing/2014/main" id="{1DE00065-AA97-8844-C498-E0546C5E8F2C}"/>
              </a:ext>
            </a:extLst>
          </p:cNvPr>
          <p:cNvSpPr txBox="1"/>
          <p:nvPr/>
        </p:nvSpPr>
        <p:spPr>
          <a:xfrm>
            <a:off x="6612841" y="4133364"/>
            <a:ext cx="3028807" cy="880617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ctr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＜省人化・自動化機器の導入例＞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90000" marR="0" lvl="0" indent="-9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・荷物の保管場所から荷さばき場までの無人搬送車での移動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90000" marR="0" lvl="0" indent="-9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・ピッキングロボットや無人フォークリフトを使用したパレット、コンテナ等への荷物の積付け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4" name="角丸四角形 79">
            <a:extLst>
              <a:ext uri="{FF2B5EF4-FFF2-40B4-BE49-F238E27FC236}">
                <a16:creationId xmlns:a16="http://schemas.microsoft.com/office/drawing/2014/main" id="{03FE2203-8C15-CCE3-B19E-75B6C85611FC}"/>
              </a:ext>
            </a:extLst>
          </p:cNvPr>
          <p:cNvSpPr/>
          <p:nvPr/>
        </p:nvSpPr>
        <p:spPr>
          <a:xfrm>
            <a:off x="6618496" y="3849458"/>
            <a:ext cx="2630957" cy="215334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省人化・自動化への転換・促進を支援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" name="右中かっこ 8">
            <a:extLst>
              <a:ext uri="{FF2B5EF4-FFF2-40B4-BE49-F238E27FC236}">
                <a16:creationId xmlns:a16="http://schemas.microsoft.com/office/drawing/2014/main" id="{5816FD4E-80EC-8129-D7F6-00BA1A49189D}"/>
              </a:ext>
            </a:extLst>
          </p:cNvPr>
          <p:cNvSpPr/>
          <p:nvPr/>
        </p:nvSpPr>
        <p:spPr>
          <a:xfrm flipH="1">
            <a:off x="4963346" y="5368512"/>
            <a:ext cx="90000" cy="936000"/>
          </a:xfrm>
          <a:prstGeom prst="rightBrace">
            <a:avLst>
              <a:gd name="adj1" fmla="val 35427"/>
              <a:gd name="adj2" fmla="val 50000"/>
            </a:avLst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" name="テキスト ボックス 157">
            <a:extLst>
              <a:ext uri="{FF2B5EF4-FFF2-40B4-BE49-F238E27FC236}">
                <a16:creationId xmlns:a16="http://schemas.microsoft.com/office/drawing/2014/main" id="{A77D38DA-3B37-361E-97CD-E2B3908D7984}"/>
              </a:ext>
            </a:extLst>
          </p:cNvPr>
          <p:cNvSpPr txBox="1"/>
          <p:nvPr/>
        </p:nvSpPr>
        <p:spPr>
          <a:xfrm>
            <a:off x="6726140" y="168765"/>
            <a:ext cx="140110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予算額　</a:t>
            </a: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85.1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百万円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246539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4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 cap="flat" cmpd="sng" algn="ctr">
          <a:solidFill>
            <a:srgbClr val="1A4AB6"/>
          </a:solidFill>
          <a:prstDash val="solid"/>
        </a:ln>
        <a:effectLst/>
      </a:spPr>
      <a:bodyPr rtlCol="0" anchor="t"/>
      <a:lstStyle>
        <a:defPPr marL="180000" marR="0" indent="-180000" algn="just" defTabSz="844089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500" b="1" i="0" u="sng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Meiryo UI" panose="020B0604030504040204" pitchFamily="50" charset="-128"/>
            <a:ea typeface="Meiryo UI" panose="020B0604030504040204" pitchFamily="50" charset="-128"/>
            <a:cs typeface="+mn-cs"/>
          </a:defRPr>
        </a:defPPr>
      </a:lstStyle>
    </a:spDef>
    <a:txDef>
      <a:spPr>
        <a:noFill/>
      </a:spPr>
      <a:bodyPr wrap="none" rtlCol="0" anchor="ctr">
        <a:spAutoFit/>
      </a:bodyPr>
      <a:lstStyle>
        <a:defPPr algn="ctr">
          <a:defRPr kumimoji="1" sz="900" dirty="0" smtClean="0"/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418</Words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標準デザイン</vt:lpstr>
      <vt:lpstr>4_標準デザイン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