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image/x-wmf" Extension="wm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5"/>
  </p:notesMasterIdLst>
  <p:handoutMasterIdLst>
    <p:handoutMasterId r:id="rId6"/>
  </p:handoutMasterIdLst>
  <p:sldIdLst>
    <p:sldId id="315" r:id="rId2"/>
    <p:sldId id="316" r:id="rId3"/>
    <p:sldId id="317" r:id="rId4"/>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66"/>
    <a:srgbClr val="FCD5B4"/>
    <a:srgbClr val="FF0000"/>
    <a:srgbClr val="FFCCFF"/>
    <a:srgbClr val="FFFF99"/>
    <a:srgbClr val="9BDFF7"/>
    <a:srgbClr val="8BD9F5"/>
    <a:srgbClr val="68CEF2"/>
    <a:srgbClr val="4087C8"/>
    <a:srgbClr val="4133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3804" autoAdjust="0"/>
  </p:normalViewPr>
  <p:slideViewPr>
    <p:cSldViewPr>
      <p:cViewPr varScale="1">
        <p:scale>
          <a:sx n="65" d="100"/>
          <a:sy n="65" d="100"/>
        </p:scale>
        <p:origin x="1344" y="76"/>
      </p:cViewPr>
      <p:guideLst>
        <p:guide orient="horz" pos="2160"/>
        <p:guide pos="2880"/>
      </p:guideLst>
    </p:cSldViewPr>
  </p:slideViewPr>
  <p:notesTextViewPr>
    <p:cViewPr>
      <p:scale>
        <a:sx n="100" d="100"/>
        <a:sy n="100" d="100"/>
      </p:scale>
      <p:origin x="0" y="0"/>
    </p:cViewPr>
  </p:notesTextViewPr>
  <p:notesViewPr>
    <p:cSldViewPr>
      <p:cViewPr varScale="1">
        <p:scale>
          <a:sx n="51" d="100"/>
          <a:sy n="51" d="100"/>
        </p:scale>
        <p:origin x="2910" y="90"/>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notesMasters/notesMaster1.xml" Type="http://schemas.openxmlformats.org/officeDocument/2006/relationships/notesMaster"/><Relationship Id="rId6" Target="handoutMasters/handoutMaster1.xml" Type="http://schemas.openxmlformats.org/officeDocument/2006/relationships/handout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8A4FAE83-6876-449D-BCCE-496EC707688A}" type="datetimeFigureOut">
              <a:rPr kumimoji="1" lang="ja-JP" altLang="en-US" smtClean="0"/>
              <a:t>2025/5/14</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0AC30D34-39EC-4333-89A4-48E429B38CE2}" type="datetimeFigureOut">
              <a:rPr kumimoji="1" lang="ja-JP" altLang="en-US" smtClean="0"/>
              <a:t>2025/5/14</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21C75C97-5DEC-465A-942A-ECFBEE6DB4E1}" type="slidenum">
              <a:rPr kumimoji="1" lang="ja-JP" altLang="en-US" smtClean="0"/>
              <a:t>‹#›</a:t>
            </a:fld>
            <a:endParaRPr kumimoji="1" lang="ja-JP" altLang="en-US"/>
          </a:p>
        </p:txBody>
      </p:sp>
    </p:spTree>
    <p:extLst>
      <p:ext uri="{BB962C8B-B14F-4D97-AF65-F5344CB8AC3E}">
        <p14:creationId xmlns:p14="http://schemas.microsoft.com/office/powerpoint/2010/main" val="18519743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15AD7B22-B20C-4754-91B8-B57952C9A25D}" type="slidenum">
              <a:rPr kumimoji="1" lang="ja-JP" alt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32890165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 Id="rId3" Target="../media/image4.wmf"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a:extLst>
              <a:ext uri="{28A0092B-C50C-407E-A947-70E740481C1C}">
                <a14:useLocalDpi xmlns:a14="http://schemas.microsoft.com/office/drawing/2010/main" val="0"/>
              </a:ext>
            </a:extLst>
          </a:blip>
          <a:srcRect t="62230"/>
          <a:stretch>
            <a:fillRect/>
          </a:stretch>
        </p:blipFill>
        <p:spPr bwMode="auto">
          <a:xfrm>
            <a:off x="0" y="6524627"/>
            <a:ext cx="9144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userDrawn="1"/>
        </p:nvSpPr>
        <p:spPr bwMode="auto">
          <a:xfrm>
            <a:off x="1692276" y="3284540"/>
            <a:ext cx="7451725"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solidFill>
                <a:srgbClr val="000000"/>
              </a:solidFill>
            </a:endParaRPr>
          </a:p>
        </p:txBody>
      </p:sp>
      <p:pic>
        <p:nvPicPr>
          <p:cNvPr id="6"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 y="6051552"/>
            <a:ext cx="21240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p:cNvSpPr txBox="1">
            <a:spLocks noChangeArrowheads="1"/>
          </p:cNvSpPr>
          <p:nvPr userDrawn="1"/>
        </p:nvSpPr>
        <p:spPr bwMode="auto">
          <a:xfrm>
            <a:off x="2" y="6524626"/>
            <a:ext cx="3389069" cy="262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108" i="1">
                <a:solidFill>
                  <a:srgbClr val="FFFFFF"/>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619250" y="2133602"/>
            <a:ext cx="7524750" cy="1470025"/>
          </a:xfrm>
        </p:spPr>
        <p:txBody>
          <a:bodyPr/>
          <a:lstStyle>
            <a:lvl1pPr>
              <a:defRPr sz="3692"/>
            </a:lvl1pPr>
          </a:lstStyle>
          <a:p>
            <a:r>
              <a:rPr lang="ja-JP" altLang="en-US"/>
              <a:t>マスター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マスター サブタイトルの書式設定</a:t>
            </a:r>
          </a:p>
        </p:txBody>
      </p:sp>
      <p:sp>
        <p:nvSpPr>
          <p:cNvPr id="10" name="Rectangle 5"/>
          <p:cNvSpPr>
            <a:spLocks noGrp="1" noChangeArrowheads="1"/>
          </p:cNvSpPr>
          <p:nvPr>
            <p:ph type="ftr" sz="quarter" idx="11"/>
          </p:nvPr>
        </p:nvSpPr>
        <p:spPr/>
        <p:txBody>
          <a:bodyPr/>
          <a:lstStyle>
            <a:lvl1pPr>
              <a:defRPr/>
            </a:lvl1pPr>
          </a:lstStyle>
          <a:p>
            <a:pPr>
              <a:defRPr/>
            </a:pPr>
            <a:endParaRPr lang="en-US" altLang="ja-JP">
              <a:solidFill>
                <a:srgbClr val="000000"/>
              </a:solidFill>
            </a:endParaRPr>
          </a:p>
        </p:txBody>
      </p:sp>
      <p:sp>
        <p:nvSpPr>
          <p:cNvPr id="11"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35C1E978-A3B9-4673-8199-379729392307}" type="slidenum">
              <a:rPr lang="en-US" altLang="ja-JP">
                <a:solidFill>
                  <a:srgbClr val="000000"/>
                </a:solidFill>
              </a:rPr>
              <a:pPr>
                <a:defRPr/>
              </a:pPr>
              <a:t>‹#›</a:t>
            </a:fld>
            <a:endParaRPr lang="en-US" altLang="ja-JP">
              <a:solidFill>
                <a:srgbClr val="000000"/>
              </a:solidFill>
            </a:endParaRPr>
          </a:p>
        </p:txBody>
      </p:sp>
      <p:grpSp>
        <p:nvGrpSpPr>
          <p:cNvPr id="2" name="グループ化 1"/>
          <p:cNvGrpSpPr/>
          <p:nvPr userDrawn="1"/>
        </p:nvGrpSpPr>
        <p:grpSpPr>
          <a:xfrm>
            <a:off x="179512" y="44624"/>
            <a:ext cx="9065294" cy="580664"/>
            <a:chOff x="179512" y="116632"/>
            <a:chExt cx="9065294" cy="580664"/>
          </a:xfrm>
        </p:grpSpPr>
        <p:sp>
          <p:nvSpPr>
            <p:cNvPr id="8" name="テキスト ボックス 18"/>
            <p:cNvSpPr txBox="1">
              <a:spLocks noChangeArrowheads="1"/>
            </p:cNvSpPr>
            <p:nvPr userDrawn="1"/>
          </p:nvSpPr>
          <p:spPr bwMode="auto">
            <a:xfrm>
              <a:off x="8128794" y="116632"/>
              <a:ext cx="1116012" cy="234360"/>
            </a:xfrm>
            <a:prstGeom prst="rect">
              <a:avLst/>
            </a:prstGeom>
            <a:noFill/>
            <a:ln w="19050">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en-US" altLang="ja-JP" sz="923" b="1">
                  <a:solidFill>
                    <a:srgbClr val="000000"/>
                  </a:solidFill>
                  <a:latin typeface="ＭＳ Ｐゴシック"/>
                  <a:ea typeface="ＭＳ Ｐゴシック"/>
                </a:rPr>
                <a:t>【</a:t>
              </a:r>
              <a:r>
                <a:rPr lang="ja-JP" altLang="en-US" sz="923" b="1">
                  <a:solidFill>
                    <a:srgbClr val="000000"/>
                  </a:solidFill>
                  <a:latin typeface="ＭＳ Ｐゴシック"/>
                  <a:ea typeface="ＭＳ Ｐゴシック"/>
                </a:rPr>
                <a:t>機密性２</a:t>
              </a:r>
              <a:r>
                <a:rPr lang="en-US" altLang="ja-JP" sz="923" b="1">
                  <a:solidFill>
                    <a:srgbClr val="000000"/>
                  </a:solidFill>
                  <a:latin typeface="ＭＳ Ｐゴシック"/>
                  <a:ea typeface="ＭＳ Ｐゴシック"/>
                </a:rPr>
                <a:t>】</a:t>
              </a:r>
            </a:p>
          </p:txBody>
        </p:sp>
        <p:sp>
          <p:nvSpPr>
            <p:cNvPr id="12" name="テキスト ボックス 9"/>
            <p:cNvSpPr txBox="1"/>
            <p:nvPr userDrawn="1"/>
          </p:nvSpPr>
          <p:spPr>
            <a:xfrm>
              <a:off x="3361605" y="372599"/>
              <a:ext cx="5746899" cy="324697"/>
            </a:xfrm>
            <a:prstGeom prst="rect">
              <a:avLst/>
            </a:prstGeom>
            <a:noFill/>
            <a:ln w="6350">
              <a:noFill/>
            </a:ln>
            <a:effectLst/>
          </p:spPr>
          <p:txBody>
            <a:bodyPr rot="0" wrap="square" numCol="1" spcCol="0" rtlCol="0" fromWordArt="0" anchor="t" anchorCtr="0" forceAA="0" compatLnSpc="1"/>
            <a:lstStyle/>
            <a:p>
              <a:pPr algn="r" eaLnBrk="1" hangingPunct="1"/>
              <a:r>
                <a:rPr sz="923" b="1" err="1">
                  <a:solidFill>
                    <a:srgbClr val="000000"/>
                  </a:solidFill>
                  <a:latin typeface="ＭＳ Ｐゴシック"/>
                  <a:ea typeface="ＭＳ Ｐゴシック"/>
                </a:rPr>
                <a:t>作成日_作成担当課_用途_保存期間</a:t>
              </a:r>
              <a:endParaRPr sz="923" b="1">
                <a:solidFill>
                  <a:srgbClr val="000000"/>
                </a:solidFill>
                <a:latin typeface="ＭＳ Ｐゴシック"/>
                <a:ea typeface="ＭＳ Ｐゴシック"/>
              </a:endParaRPr>
            </a:p>
          </p:txBody>
        </p:sp>
        <p:sp>
          <p:nvSpPr>
            <p:cNvPr id="13" name="テキスト ボックス 8"/>
            <p:cNvSpPr txBox="1"/>
            <p:nvPr userDrawn="1"/>
          </p:nvSpPr>
          <p:spPr>
            <a:xfrm>
              <a:off x="179512" y="372599"/>
              <a:ext cx="3312368" cy="324697"/>
            </a:xfrm>
            <a:prstGeom prst="rect">
              <a:avLst/>
            </a:prstGeom>
            <a:noFill/>
            <a:ln w="6350">
              <a:noFill/>
            </a:ln>
            <a:effectLst/>
          </p:spPr>
          <p:txBody>
            <a:bodyPr rot="0" wrap="square" numCol="1" spcCol="0" rtlCol="0" fromWordArt="0" anchor="t" anchorCtr="0" forceAA="0" compatLnSpc="1"/>
            <a:lstStyle/>
            <a:p>
              <a:pPr eaLnBrk="1" hangingPunct="1"/>
              <a:r>
                <a:rPr sz="923" b="1" err="1">
                  <a:solidFill>
                    <a:srgbClr val="000000"/>
                  </a:solidFill>
                  <a:latin typeface="ＭＳ Ｐゴシック"/>
                  <a:ea typeface="ＭＳ Ｐゴシック"/>
                </a:rPr>
                <a:t>発出元</a:t>
              </a:r>
              <a:r>
                <a:rPr sz="923" b="1">
                  <a:solidFill>
                    <a:srgbClr val="000000"/>
                  </a:solidFill>
                  <a:latin typeface="ＭＳ Ｐゴシック"/>
                  <a:ea typeface="ＭＳ Ｐゴシック"/>
                </a:rPr>
                <a:t> → </a:t>
              </a:r>
              <a:r>
                <a:rPr sz="923" b="1" err="1">
                  <a:solidFill>
                    <a:srgbClr val="000000"/>
                  </a:solidFill>
                  <a:latin typeface="ＭＳ Ｐゴシック"/>
                  <a:ea typeface="ＭＳ Ｐゴシック"/>
                </a:rPr>
                <a:t>発出先</a:t>
              </a:r>
              <a:endParaRPr sz="923" b="1">
                <a:solidFill>
                  <a:srgbClr val="000000"/>
                </a:solidFill>
                <a:latin typeface="ＭＳ Ｐゴシック"/>
                <a:ea typeface="ＭＳ Ｐゴシック"/>
              </a:endParaRPr>
            </a:p>
          </p:txBody>
        </p:sp>
      </p:grpSp>
    </p:spTree>
    <p:extLst>
      <p:ext uri="{BB962C8B-B14F-4D97-AF65-F5344CB8AC3E}">
        <p14:creationId xmlns:p14="http://schemas.microsoft.com/office/powerpoint/2010/main" val="3731623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92089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2"/>
            <a:ext cx="2171700" cy="6126163"/>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0" y="2"/>
            <a:ext cx="6362700"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52424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48835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3692"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マスター テキストの書式設定</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97727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2"/>
            <a:ext cx="40386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2"/>
            <a:ext cx="40386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223871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072996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049305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DE9C2EA1-6911-4BAC-954D-0A2DD024DDC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63488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1846" b="1"/>
            </a:lvl1pPr>
          </a:lstStyle>
          <a:p>
            <a:r>
              <a:rPr lang="ja-JP" altLang="en-US"/>
              <a:t>マスター タイトルの書式設定</a:t>
            </a:r>
          </a:p>
        </p:txBody>
      </p:sp>
      <p:sp>
        <p:nvSpPr>
          <p:cNvPr id="3" name="コンテンツ プレースホルダ 2"/>
          <p:cNvSpPr>
            <a:spLocks noGrp="1"/>
          </p:cNvSpPr>
          <p:nvPr>
            <p:ph idx="1"/>
          </p:nvPr>
        </p:nvSpPr>
        <p:spPr>
          <a:xfrm>
            <a:off x="3575051" y="273052"/>
            <a:ext cx="5111750"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2"/>
            <a:ext cx="3008313"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マスター テキストの書式設定</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880182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1846"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r>
              <a:rPr lang="ja-JP" altLang="en-US" noProof="0"/>
              <a:t>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マスター テキストの書式設定</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33304235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media/image1.png" Type="http://schemas.openxmlformats.org/officeDocument/2006/relationships/image"/><Relationship Id="rId14" Target="../media/image2.png" Type="http://schemas.openxmlformats.org/officeDocument/2006/relationships/image"/><Relationship Id="rId15" Target="../media/image3.png" Type="http://schemas.openxmlformats.org/officeDocument/2006/relationships/image"/><Relationship Id="rId16" Target="../media/image4.wm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2"/>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ea typeface="ＭＳ Ｐゴシック" pitchFamily="50" charset="-128"/>
              </a:defRPr>
            </a:lvl1pPr>
          </a:lstStyle>
          <a:p>
            <a:pPr eaLnBrk="1" hangingPunct="1">
              <a:defRPr/>
            </a:pPr>
            <a:endParaRPr lang="en-US" altLang="ja-JP">
              <a:solidFill>
                <a:srgbClr val="000000"/>
              </a:solidFill>
              <a:latin typeface="Arial" charset="0"/>
            </a:endParaRPr>
          </a:p>
        </p:txBody>
      </p:sp>
      <p:sp>
        <p:nvSpPr>
          <p:cNvPr id="1030" name="Rectangle 6"/>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ea typeface="ＭＳ Ｐゴシック" pitchFamily="50" charset="-128"/>
              </a:defRPr>
            </a:lvl1pPr>
          </a:lstStyle>
          <a:p>
            <a:pPr eaLnBrk="1" hangingPunct="1">
              <a:defRPr/>
            </a:pPr>
            <a:fld id="{FFDCE21E-3BF4-4A13-BE4A-B95BE9787BE2}" type="slidenum">
              <a:rPr lang="en-US" altLang="ja-JP">
                <a:solidFill>
                  <a:srgbClr val="000000"/>
                </a:solidFill>
                <a:latin typeface="Arial" charset="0"/>
              </a:rPr>
              <a:pPr eaLnBrk="1" hangingPunct="1">
                <a:defRPr/>
              </a:pPr>
              <a:t>‹#›</a:t>
            </a:fld>
            <a:endParaRPr lang="en-US" altLang="ja-JP">
              <a:solidFill>
                <a:srgbClr val="000000"/>
              </a:solidFill>
              <a:latin typeface="Arial" charset="0"/>
            </a:endParaRPr>
          </a:p>
        </p:txBody>
      </p:sp>
      <p:grpSp>
        <p:nvGrpSpPr>
          <p:cNvPr id="2" name="Group 18"/>
          <p:cNvGrpSpPr>
            <a:grpSpLocks/>
          </p:cNvGrpSpPr>
          <p:nvPr userDrawn="1"/>
        </p:nvGrpSpPr>
        <p:grpSpPr bwMode="auto">
          <a:xfrm>
            <a:off x="0" y="-111126"/>
            <a:ext cx="9144000" cy="587376"/>
            <a:chOff x="0" y="0"/>
            <a:chExt cx="5760" cy="344"/>
          </a:xfrm>
        </p:grpSpPr>
        <p:pic>
          <p:nvPicPr>
            <p:cNvPr id="1034" name="Picture 9" descr="mlit_top"/>
            <p:cNvPicPr>
              <a:picLocks noChangeAspect="1" noChangeArrowheads="1"/>
            </p:cNvPicPr>
            <p:nvPr userDrawn="1"/>
          </p:nvPicPr>
          <p:blipFill>
            <a:blip r:embed="rId13">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4">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0" y="0"/>
            <a:ext cx="7740352"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2" name="Picture 14"/>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t="3670"/>
          <a:stretch>
            <a:fillRect/>
          </a:stretch>
        </p:blipFill>
        <p:spPr bwMode="auto">
          <a:xfrm>
            <a:off x="7593014" y="2"/>
            <a:ext cx="15509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02228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ftr="0" dt="0"/>
  <p:txStyles>
    <p:titleStyle>
      <a:lvl1pPr algn="l" rtl="0" eaLnBrk="1" fontAlgn="base" hangingPunct="1">
        <a:spcBef>
          <a:spcPct val="0"/>
        </a:spcBef>
        <a:spcAft>
          <a:spcPct val="0"/>
        </a:spcAft>
        <a:defRPr kumimoji="1" sz="2585">
          <a:solidFill>
            <a:srgbClr val="4087C8"/>
          </a:solidFill>
          <a:latin typeface="+mj-lt"/>
          <a:ea typeface="+mj-ea"/>
          <a:cs typeface="+mj-cs"/>
        </a:defRPr>
      </a:lvl1pPr>
      <a:lvl2pPr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5pPr>
      <a:lvl6pPr marL="422041"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6pPr>
      <a:lvl7pPr marL="844083"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7pPr>
      <a:lvl8pPr marL="1266124"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8pPr>
      <a:lvl9pPr marL="1688165"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9pPr>
    </p:titleStyle>
    <p:bodyStyle>
      <a:lvl1pPr marL="316531" indent="-316531" algn="l" rtl="0" eaLnBrk="1" fontAlgn="base" hangingPunct="1">
        <a:spcBef>
          <a:spcPct val="20000"/>
        </a:spcBef>
        <a:spcAft>
          <a:spcPct val="0"/>
        </a:spcAft>
        <a:buChar char="•"/>
        <a:defRPr kumimoji="1" sz="2954">
          <a:solidFill>
            <a:schemeClr val="tx1"/>
          </a:solidFill>
          <a:latin typeface="+mn-lt"/>
          <a:ea typeface="+mn-ea"/>
          <a:cs typeface="+mn-cs"/>
        </a:defRPr>
      </a:lvl1pPr>
      <a:lvl2pPr marL="685817" indent="-263776" algn="l" rtl="0" eaLnBrk="1" fontAlgn="base" hangingPunct="1">
        <a:spcBef>
          <a:spcPct val="20000"/>
        </a:spcBef>
        <a:spcAft>
          <a:spcPct val="0"/>
        </a:spcAft>
        <a:buChar char="–"/>
        <a:defRPr kumimoji="1" sz="2585">
          <a:solidFill>
            <a:schemeClr val="tx1"/>
          </a:solidFill>
          <a:latin typeface="+mn-lt"/>
          <a:ea typeface="+mn-ea"/>
        </a:defRPr>
      </a:lvl2pPr>
      <a:lvl3pPr marL="1055103" indent="-211021" algn="l" rtl="0" eaLnBrk="1" fontAlgn="base" hangingPunct="1">
        <a:spcBef>
          <a:spcPct val="20000"/>
        </a:spcBef>
        <a:spcAft>
          <a:spcPct val="0"/>
        </a:spcAft>
        <a:buChar char="•"/>
        <a:defRPr kumimoji="1" sz="2215">
          <a:solidFill>
            <a:schemeClr val="tx1"/>
          </a:solidFill>
          <a:latin typeface="+mn-lt"/>
          <a:ea typeface="+mn-ea"/>
        </a:defRPr>
      </a:lvl3pPr>
      <a:lvl4pPr marL="1477145" indent="-211021" algn="l" rtl="0" eaLnBrk="1" fontAlgn="base" hangingPunct="1">
        <a:spcBef>
          <a:spcPct val="20000"/>
        </a:spcBef>
        <a:spcAft>
          <a:spcPct val="0"/>
        </a:spcAft>
        <a:buChar char="–"/>
        <a:defRPr kumimoji="1" sz="1846">
          <a:solidFill>
            <a:schemeClr val="tx1"/>
          </a:solidFill>
          <a:latin typeface="+mn-lt"/>
          <a:ea typeface="+mn-ea"/>
        </a:defRPr>
      </a:lvl4pPr>
      <a:lvl5pPr marL="1899186" indent="-211021" algn="l" rtl="0" eaLnBrk="1" fontAlgn="base" hangingPunct="1">
        <a:spcBef>
          <a:spcPct val="20000"/>
        </a:spcBef>
        <a:spcAft>
          <a:spcPct val="0"/>
        </a:spcAft>
        <a:buChar char="»"/>
        <a:defRPr kumimoji="1" sz="1846">
          <a:solidFill>
            <a:schemeClr val="tx1"/>
          </a:solidFill>
          <a:latin typeface="+mn-lt"/>
          <a:ea typeface="+mn-ea"/>
        </a:defRPr>
      </a:lvl5pPr>
      <a:lvl6pPr marL="2321227" indent="-211021" algn="l" rtl="0" eaLnBrk="1" fontAlgn="base" hangingPunct="1">
        <a:spcBef>
          <a:spcPct val="20000"/>
        </a:spcBef>
        <a:spcAft>
          <a:spcPct val="0"/>
        </a:spcAft>
        <a:buChar char="»"/>
        <a:defRPr kumimoji="1" sz="1846">
          <a:solidFill>
            <a:schemeClr val="tx1"/>
          </a:solidFill>
          <a:latin typeface="+mn-lt"/>
          <a:ea typeface="+mn-ea"/>
        </a:defRPr>
      </a:lvl6pPr>
      <a:lvl7pPr marL="2743269" indent="-211021" algn="l" rtl="0" eaLnBrk="1" fontAlgn="base" hangingPunct="1">
        <a:spcBef>
          <a:spcPct val="20000"/>
        </a:spcBef>
        <a:spcAft>
          <a:spcPct val="0"/>
        </a:spcAft>
        <a:buChar char="»"/>
        <a:defRPr kumimoji="1" sz="1846">
          <a:solidFill>
            <a:schemeClr val="tx1"/>
          </a:solidFill>
          <a:latin typeface="+mn-lt"/>
          <a:ea typeface="+mn-ea"/>
        </a:defRPr>
      </a:lvl7pPr>
      <a:lvl8pPr marL="3165310" indent="-211021" algn="l" rtl="0" eaLnBrk="1" fontAlgn="base" hangingPunct="1">
        <a:spcBef>
          <a:spcPct val="20000"/>
        </a:spcBef>
        <a:spcAft>
          <a:spcPct val="0"/>
        </a:spcAft>
        <a:buChar char="»"/>
        <a:defRPr kumimoji="1" sz="1846">
          <a:solidFill>
            <a:schemeClr val="tx1"/>
          </a:solidFill>
          <a:latin typeface="+mn-lt"/>
          <a:ea typeface="+mn-ea"/>
        </a:defRPr>
      </a:lvl8pPr>
      <a:lvl9pPr marL="3587351" indent="-211021" algn="l" rtl="0" eaLnBrk="1" fontAlgn="base" hangingPunct="1">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media/image5.emf"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p:cNvSpPr/>
          <p:nvPr/>
        </p:nvSpPr>
        <p:spPr>
          <a:xfrm>
            <a:off x="5021516" y="3829425"/>
            <a:ext cx="3866318" cy="1196441"/>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eaLnBrk="0" hangingPunct="0"/>
            <a:endParaRPr lang="ja-JP" altLang="en-US" sz="1662">
              <a:solidFill>
                <a:srgbClr val="FFFFFF"/>
              </a:solidFill>
              <a:latin typeface="Arial"/>
              <a:ea typeface="ＭＳ Ｐゴシック"/>
            </a:endParaRPr>
          </a:p>
        </p:txBody>
      </p:sp>
      <p:sp>
        <p:nvSpPr>
          <p:cNvPr id="294" name="正方形/長方形 293"/>
          <p:cNvSpPr/>
          <p:nvPr/>
        </p:nvSpPr>
        <p:spPr>
          <a:xfrm>
            <a:off x="5016870" y="1906112"/>
            <a:ext cx="3870964" cy="1196441"/>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eaLnBrk="0" hangingPunct="0"/>
            <a:endParaRPr lang="ja-JP" altLang="en-US" sz="1662">
              <a:solidFill>
                <a:srgbClr val="FFFFFF"/>
              </a:solidFill>
              <a:latin typeface="Arial"/>
              <a:ea typeface="ＭＳ Ｐゴシック"/>
            </a:endParaRPr>
          </a:p>
        </p:txBody>
      </p:sp>
      <p:sp>
        <p:nvSpPr>
          <p:cNvPr id="5" name="正方形/長方形 4"/>
          <p:cNvSpPr/>
          <p:nvPr/>
        </p:nvSpPr>
        <p:spPr>
          <a:xfrm>
            <a:off x="248033" y="616810"/>
            <a:ext cx="8639801" cy="682056"/>
          </a:xfrm>
          <a:prstGeom prst="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endParaRPr lang="ja-JP" altLang="en-US" sz="1662">
              <a:solidFill>
                <a:srgbClr val="FFFFFF"/>
              </a:solidFill>
              <a:latin typeface="Arial"/>
              <a:ea typeface="ＭＳ Ｐゴシック"/>
            </a:endParaRPr>
          </a:p>
        </p:txBody>
      </p:sp>
      <p:sp>
        <p:nvSpPr>
          <p:cNvPr id="4098" name="Rectangle 2"/>
          <p:cNvSpPr>
            <a:spLocks noGrp="1" noChangeArrowheads="1"/>
          </p:cNvSpPr>
          <p:nvPr>
            <p:ph type="title"/>
          </p:nvPr>
        </p:nvSpPr>
        <p:spPr>
          <a:xfrm>
            <a:off x="84465" y="41590"/>
            <a:ext cx="10107588" cy="439615"/>
          </a:xfrm>
        </p:spPr>
        <p:txBody>
          <a:bodyPr/>
          <a:lstStyle/>
          <a:p>
            <a:r>
              <a:rPr lang="ja-JP" altLang="en-US" sz="2000" dirty="0"/>
              <a:t>貸切バス事業者の安全確保経費</a:t>
            </a:r>
          </a:p>
        </p:txBody>
      </p:sp>
      <p:sp>
        <p:nvSpPr>
          <p:cNvPr id="4" name="テキスト ボックス 3"/>
          <p:cNvSpPr txBox="1"/>
          <p:nvPr/>
        </p:nvSpPr>
        <p:spPr>
          <a:xfrm>
            <a:off x="256165" y="699633"/>
            <a:ext cx="8631669" cy="523220"/>
          </a:xfrm>
          <a:prstGeom prst="rect">
            <a:avLst/>
          </a:prstGeom>
          <a:noFill/>
        </p:spPr>
        <p:txBody>
          <a:bodyPr wrap="square" rtlCol="0">
            <a:spAutoFit/>
          </a:bodyPr>
          <a:lstStyle/>
          <a:p>
            <a:pPr marL="162662" indent="-162662" defTabSz="844083"/>
            <a:r>
              <a:rPr lang="ja-JP" altLang="en-US" sz="1400" dirty="0">
                <a:solidFill>
                  <a:srgbClr val="000000"/>
                </a:solidFill>
                <a:latin typeface="Meiryo UI" panose="020B0604030504040204" pitchFamily="50" charset="-128"/>
                <a:ea typeface="Meiryo UI" panose="020B0604030504040204" pitchFamily="50" charset="-128"/>
              </a:rPr>
              <a:t>○　過大な手数料によって安全確保経費（安全コスト）を阻害しているか否かは、</a:t>
            </a:r>
            <a:r>
              <a:rPr lang="ja-JP" altLang="en-US" sz="1400" u="sng" dirty="0">
                <a:solidFill>
                  <a:srgbClr val="000000"/>
                </a:solidFill>
                <a:latin typeface="Meiryo UI" panose="020B0604030504040204" pitchFamily="50" charset="-128"/>
                <a:ea typeface="Meiryo UI" panose="020B0604030504040204" pitchFamily="50" charset="-128"/>
              </a:rPr>
              <a:t>各事業者の年間の費用により判断</a:t>
            </a:r>
            <a:r>
              <a:rPr lang="ja-JP" altLang="en-US" sz="1400" dirty="0">
                <a:solidFill>
                  <a:srgbClr val="000000"/>
                </a:solidFill>
                <a:latin typeface="Meiryo UI" panose="020B0604030504040204" pitchFamily="50" charset="-128"/>
                <a:ea typeface="Meiryo UI" panose="020B0604030504040204" pitchFamily="50" charset="-128"/>
              </a:rPr>
              <a:t>されるため、</a:t>
            </a:r>
            <a:r>
              <a:rPr lang="ja-JP" altLang="en-US" sz="1400" u="sng" dirty="0">
                <a:solidFill>
                  <a:srgbClr val="FF0000"/>
                </a:solidFill>
                <a:latin typeface="Meiryo UI" panose="020B0604030504040204" pitchFamily="50" charset="-128"/>
                <a:ea typeface="Meiryo UI" panose="020B0604030504040204" pitchFamily="50" charset="-128"/>
              </a:rPr>
              <a:t>安全確保経費（安全コスト）は個社ごとに算定。</a:t>
            </a:r>
          </a:p>
        </p:txBody>
      </p:sp>
      <p:sp>
        <p:nvSpPr>
          <p:cNvPr id="4103" name="テキスト ボックス 4102"/>
          <p:cNvSpPr txBox="1"/>
          <p:nvPr/>
        </p:nvSpPr>
        <p:spPr>
          <a:xfrm>
            <a:off x="1713836" y="1410872"/>
            <a:ext cx="1569660" cy="319639"/>
          </a:xfrm>
          <a:prstGeom prst="rect">
            <a:avLst/>
          </a:prstGeom>
          <a:noFill/>
        </p:spPr>
        <p:txBody>
          <a:bodyPr wrap="none" rtlCol="0">
            <a:spAutoFit/>
          </a:bodyPr>
          <a:lstStyle/>
          <a:p>
            <a:pPr defTabSz="844083" eaLnBrk="0" hangingPunct="0"/>
            <a:r>
              <a:rPr lang="en-US" altLang="ja-JP" sz="1477">
                <a:solidFill>
                  <a:srgbClr val="000000"/>
                </a:solidFill>
                <a:latin typeface="Arial" panose="020B0604020202020204" pitchFamily="34" charset="0"/>
                <a:ea typeface="ＭＳ Ｐゴシック" panose="020B0600070205080204" pitchFamily="50" charset="-128"/>
              </a:rPr>
              <a:t>【</a:t>
            </a:r>
            <a:r>
              <a:rPr lang="ja-JP" altLang="en-US" sz="1477">
                <a:solidFill>
                  <a:srgbClr val="000000"/>
                </a:solidFill>
                <a:latin typeface="Arial" panose="020B0604020202020204" pitchFamily="34" charset="0"/>
                <a:ea typeface="ＭＳ Ｐゴシック" panose="020B0600070205080204" pitchFamily="50" charset="-128"/>
              </a:rPr>
              <a:t>　原価計算書　</a:t>
            </a:r>
            <a:r>
              <a:rPr lang="en-US" altLang="ja-JP" sz="1477">
                <a:solidFill>
                  <a:srgbClr val="000000"/>
                </a:solidFill>
                <a:latin typeface="Arial" panose="020B0604020202020204" pitchFamily="34" charset="0"/>
                <a:ea typeface="ＭＳ Ｐゴシック" panose="020B0600070205080204" pitchFamily="50" charset="-128"/>
              </a:rPr>
              <a:t>】</a:t>
            </a:r>
            <a:endParaRPr lang="ja-JP" altLang="en-US" sz="1477">
              <a:solidFill>
                <a:srgbClr val="000000"/>
              </a:solidFill>
              <a:latin typeface="Arial" panose="020B0604020202020204" pitchFamily="34" charset="0"/>
              <a:ea typeface="ＭＳ Ｐゴシック" panose="020B0600070205080204" pitchFamily="50" charset="-128"/>
            </a:endParaRPr>
          </a:p>
        </p:txBody>
      </p:sp>
      <p:sp>
        <p:nvSpPr>
          <p:cNvPr id="4105" name="テキスト ボックス 4104"/>
          <p:cNvSpPr txBox="1"/>
          <p:nvPr/>
        </p:nvSpPr>
        <p:spPr>
          <a:xfrm>
            <a:off x="5418065" y="1767278"/>
            <a:ext cx="3085484" cy="319639"/>
          </a:xfrm>
          <a:prstGeom prst="rect">
            <a:avLst/>
          </a:prstGeom>
          <a:solidFill>
            <a:srgbClr val="FCD5B4"/>
          </a:solidFill>
          <a:ln w="28575">
            <a:solidFill>
              <a:schemeClr val="tx1"/>
            </a:solidFill>
          </a:ln>
        </p:spPr>
        <p:txBody>
          <a:bodyPr wrap="square" rtlCol="0">
            <a:spAutoFit/>
          </a:bodyPr>
          <a:lstStyle/>
          <a:p>
            <a:pPr algn="ctr" defTabSz="844083" eaLnBrk="0" hangingPunct="0"/>
            <a:r>
              <a:rPr lang="ja-JP" altLang="en-US" sz="1477" dirty="0">
                <a:solidFill>
                  <a:srgbClr val="000000"/>
                </a:solidFill>
                <a:latin typeface="Arial" panose="020B0604020202020204" pitchFamily="34" charset="0"/>
                <a:ea typeface="ＭＳ Ｐゴシック" panose="020B0600070205080204" pitchFamily="50" charset="-128"/>
              </a:rPr>
              <a:t>安全確保経費（安全コスト額）</a:t>
            </a:r>
          </a:p>
        </p:txBody>
      </p:sp>
      <p:sp>
        <p:nvSpPr>
          <p:cNvPr id="120" name="テキスト ボックス 119"/>
          <p:cNvSpPr txBox="1"/>
          <p:nvPr/>
        </p:nvSpPr>
        <p:spPr>
          <a:xfrm>
            <a:off x="5393588" y="3643297"/>
            <a:ext cx="3117524" cy="319639"/>
          </a:xfrm>
          <a:prstGeom prst="rect">
            <a:avLst/>
          </a:prstGeom>
          <a:solidFill>
            <a:schemeClr val="accent5"/>
          </a:solidFill>
          <a:ln w="28575">
            <a:solidFill>
              <a:schemeClr val="tx1"/>
            </a:solidFill>
          </a:ln>
        </p:spPr>
        <p:txBody>
          <a:bodyPr wrap="square" rtlCol="0">
            <a:spAutoFit/>
          </a:bodyPr>
          <a:lstStyle/>
          <a:p>
            <a:pPr algn="ctr" defTabSz="844083" eaLnBrk="0" hangingPunct="0"/>
            <a:r>
              <a:rPr lang="ja-JP" altLang="en-US" sz="1477">
                <a:solidFill>
                  <a:srgbClr val="000000"/>
                </a:solidFill>
                <a:latin typeface="Arial" panose="020B0604020202020204" pitchFamily="34" charset="0"/>
                <a:ea typeface="ＭＳ Ｐゴシック" panose="020B0600070205080204" pitchFamily="50" charset="-128"/>
              </a:rPr>
              <a:t>安全を直ちには阻害しない経費</a:t>
            </a:r>
          </a:p>
        </p:txBody>
      </p:sp>
      <p:sp>
        <p:nvSpPr>
          <p:cNvPr id="4120" name="テキスト ボックス 4119"/>
          <p:cNvSpPr txBox="1"/>
          <p:nvPr/>
        </p:nvSpPr>
        <p:spPr>
          <a:xfrm>
            <a:off x="5253006" y="2431967"/>
            <a:ext cx="3854466" cy="319639"/>
          </a:xfrm>
          <a:prstGeom prst="rect">
            <a:avLst/>
          </a:prstGeom>
          <a:noFill/>
        </p:spPr>
        <p:txBody>
          <a:bodyPr wrap="square" rtlCol="0">
            <a:spAutoFit/>
          </a:bodyPr>
          <a:lstStyle/>
          <a:p>
            <a:pPr defTabSz="844083" eaLnBrk="0" hangingPunct="0"/>
            <a:r>
              <a:rPr lang="ja-JP" altLang="en-US" sz="1477">
                <a:solidFill>
                  <a:srgbClr val="000000"/>
                </a:solidFill>
                <a:latin typeface="Arial" panose="020B0604020202020204" pitchFamily="34" charset="0"/>
                <a:ea typeface="ＭＳ Ｐゴシック" panose="020B0600070205080204" pitchFamily="50" charset="-128"/>
              </a:rPr>
              <a:t>①営業費－②手数料等＋③安全運行経費</a:t>
            </a:r>
            <a:endParaRPr lang="en-US" altLang="ja-JP" sz="1477">
              <a:solidFill>
                <a:srgbClr val="000000"/>
              </a:solidFill>
              <a:latin typeface="Arial" panose="020B0604020202020204" pitchFamily="34" charset="0"/>
              <a:ea typeface="ＭＳ Ｐゴシック" panose="020B0600070205080204" pitchFamily="50" charset="-128"/>
            </a:endParaRPr>
          </a:p>
        </p:txBody>
      </p:sp>
      <p:sp>
        <p:nvSpPr>
          <p:cNvPr id="140" name="テキスト ボックス 139"/>
          <p:cNvSpPr txBox="1"/>
          <p:nvPr/>
        </p:nvSpPr>
        <p:spPr>
          <a:xfrm>
            <a:off x="5255501" y="4293097"/>
            <a:ext cx="3632333" cy="319639"/>
          </a:xfrm>
          <a:prstGeom prst="rect">
            <a:avLst/>
          </a:prstGeom>
          <a:noFill/>
        </p:spPr>
        <p:txBody>
          <a:bodyPr wrap="square" rtlCol="0">
            <a:spAutoFit/>
          </a:bodyPr>
          <a:lstStyle/>
          <a:p>
            <a:pPr defTabSz="844083" eaLnBrk="0" hangingPunct="0"/>
            <a:r>
              <a:rPr lang="ja-JP" altLang="en-US" sz="1477">
                <a:solidFill>
                  <a:srgbClr val="000000"/>
                </a:solidFill>
                <a:latin typeface="Arial" panose="020B0604020202020204" pitchFamily="34" charset="0"/>
                <a:ea typeface="ＭＳ Ｐゴシック" panose="020B0600070205080204" pitchFamily="50" charset="-128"/>
              </a:rPr>
              <a:t>④合計－安全確保経費（安全コスト）</a:t>
            </a:r>
            <a:endParaRPr lang="en-US" altLang="ja-JP" sz="1477">
              <a:solidFill>
                <a:srgbClr val="000000"/>
              </a:solidFill>
              <a:latin typeface="Arial" panose="020B0604020202020204" pitchFamily="34" charset="0"/>
              <a:ea typeface="ＭＳ Ｐゴシック" panose="020B0600070205080204" pitchFamily="50" charset="-128"/>
            </a:endParaRPr>
          </a:p>
        </p:txBody>
      </p:sp>
      <p:sp>
        <p:nvSpPr>
          <p:cNvPr id="293" name="右矢印 292"/>
          <p:cNvSpPr/>
          <p:nvPr/>
        </p:nvSpPr>
        <p:spPr>
          <a:xfrm>
            <a:off x="4620438" y="3484553"/>
            <a:ext cx="262876" cy="911930"/>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eaLnBrk="0" hangingPunct="0"/>
            <a:endParaRPr lang="ja-JP" altLang="en-US" sz="1662">
              <a:solidFill>
                <a:srgbClr val="FFFFFF"/>
              </a:solidFill>
              <a:latin typeface="Arial"/>
              <a:ea typeface="ＭＳ Ｐゴシック"/>
            </a:endParaRPr>
          </a:p>
        </p:txBody>
      </p:sp>
      <p:pic>
        <p:nvPicPr>
          <p:cNvPr id="7" name="図 6"/>
          <p:cNvPicPr>
            <a:picLocks noChangeAspect="1"/>
          </p:cNvPicPr>
          <p:nvPr/>
        </p:nvPicPr>
        <p:blipFill>
          <a:blip r:embed="rId3"/>
          <a:stretch>
            <a:fillRect/>
          </a:stretch>
        </p:blipFill>
        <p:spPr>
          <a:xfrm>
            <a:off x="248033" y="1711996"/>
            <a:ext cx="4254567" cy="4563737"/>
          </a:xfrm>
          <a:prstGeom prst="rect">
            <a:avLst/>
          </a:prstGeom>
          <a:ln>
            <a:solidFill>
              <a:schemeClr val="tx1"/>
            </a:solidFill>
          </a:ln>
        </p:spPr>
      </p:pic>
      <p:sp>
        <p:nvSpPr>
          <p:cNvPr id="21" name="テキスト ボックス 20"/>
          <p:cNvSpPr txBox="1"/>
          <p:nvPr/>
        </p:nvSpPr>
        <p:spPr>
          <a:xfrm>
            <a:off x="5418065" y="5877486"/>
            <a:ext cx="3117524" cy="319639"/>
          </a:xfrm>
          <a:prstGeom prst="rect">
            <a:avLst/>
          </a:prstGeom>
          <a:noFill/>
          <a:ln w="28575">
            <a:solidFill>
              <a:schemeClr val="tx1"/>
            </a:solidFill>
          </a:ln>
        </p:spPr>
        <p:txBody>
          <a:bodyPr wrap="square" rtlCol="0">
            <a:spAutoFit/>
          </a:bodyPr>
          <a:lstStyle/>
          <a:p>
            <a:pPr algn="ctr" defTabSz="844083" eaLnBrk="0" hangingPunct="0"/>
            <a:r>
              <a:rPr lang="ja-JP" altLang="en-US" sz="1477">
                <a:solidFill>
                  <a:srgbClr val="000000"/>
                </a:solidFill>
                <a:latin typeface="Arial" panose="020B0604020202020204" pitchFamily="34" charset="0"/>
                <a:ea typeface="ＭＳ Ｐゴシック" panose="020B0600070205080204" pitchFamily="50" charset="-128"/>
              </a:rPr>
              <a:t>原　　　価</a:t>
            </a:r>
          </a:p>
        </p:txBody>
      </p:sp>
      <p:sp>
        <p:nvSpPr>
          <p:cNvPr id="10" name="テキスト ボックス 9"/>
          <p:cNvSpPr txBox="1"/>
          <p:nvPr/>
        </p:nvSpPr>
        <p:spPr>
          <a:xfrm>
            <a:off x="6701705" y="3145435"/>
            <a:ext cx="516488" cy="490134"/>
          </a:xfrm>
          <a:prstGeom prst="rect">
            <a:avLst/>
          </a:prstGeom>
          <a:noFill/>
        </p:spPr>
        <p:txBody>
          <a:bodyPr wrap="none" rtlCol="0">
            <a:spAutoFit/>
          </a:bodyPr>
          <a:lstStyle/>
          <a:p>
            <a:pPr defTabSz="844083" eaLnBrk="0" hangingPunct="0"/>
            <a:r>
              <a:rPr lang="ja-JP" altLang="en-US" sz="2585">
                <a:solidFill>
                  <a:srgbClr val="000000"/>
                </a:solidFill>
                <a:latin typeface="Arial" panose="020B0604020202020204" pitchFamily="34" charset="0"/>
                <a:ea typeface="ＭＳ Ｐゴシック" panose="020B0600070205080204" pitchFamily="50" charset="-128"/>
              </a:rPr>
              <a:t>＋</a:t>
            </a:r>
          </a:p>
        </p:txBody>
      </p:sp>
      <p:sp>
        <p:nvSpPr>
          <p:cNvPr id="23" name="テキスト ボックス 22"/>
          <p:cNvSpPr txBox="1"/>
          <p:nvPr/>
        </p:nvSpPr>
        <p:spPr>
          <a:xfrm rot="5400000">
            <a:off x="6718583" y="5244471"/>
            <a:ext cx="516488" cy="490134"/>
          </a:xfrm>
          <a:prstGeom prst="rect">
            <a:avLst/>
          </a:prstGeom>
          <a:noFill/>
        </p:spPr>
        <p:txBody>
          <a:bodyPr wrap="none" rtlCol="0">
            <a:spAutoFit/>
          </a:bodyPr>
          <a:lstStyle/>
          <a:p>
            <a:pPr defTabSz="844083" eaLnBrk="0" hangingPunct="0"/>
            <a:r>
              <a:rPr lang="ja-JP" altLang="en-US" sz="2585" dirty="0">
                <a:solidFill>
                  <a:srgbClr val="000000"/>
                </a:solidFill>
                <a:latin typeface="Arial" panose="020B0604020202020204" pitchFamily="34" charset="0"/>
                <a:ea typeface="ＭＳ Ｐゴシック" panose="020B0600070205080204" pitchFamily="50" charset="-128"/>
              </a:rPr>
              <a:t>＝</a:t>
            </a:r>
          </a:p>
        </p:txBody>
      </p:sp>
      <p:sp>
        <p:nvSpPr>
          <p:cNvPr id="50" name="スライド番号プレースホルダー 1">
            <a:extLst>
              <a:ext uri="{FF2B5EF4-FFF2-40B4-BE49-F238E27FC236}">
                <a16:creationId xmlns:a16="http://schemas.microsoft.com/office/drawing/2014/main" id="{A7E9FF18-A73F-6336-7A2F-0A2C8D1D1EC4}"/>
              </a:ext>
            </a:extLst>
          </p:cNvPr>
          <p:cNvSpPr txBox="1">
            <a:spLocks/>
          </p:cNvSpPr>
          <p:nvPr/>
        </p:nvSpPr>
        <p:spPr bwMode="auto">
          <a:xfrm>
            <a:off x="7008192" y="6576462"/>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292"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defRPr/>
            </a:pPr>
            <a:fld id="{234817BA-D834-4DF7-8D19-FCE23F3E0D30}" type="slidenum">
              <a:rPr lang="en-US" altLang="ja-JP" smtClean="0"/>
              <a:pPr>
                <a:defRPr/>
              </a:pPr>
              <a:t>1</a:t>
            </a:fld>
            <a:endParaRPr lang="en-US" altLang="ja-JP" dirty="0"/>
          </a:p>
        </p:txBody>
      </p:sp>
    </p:spTree>
    <p:extLst>
      <p:ext uri="{BB962C8B-B14F-4D97-AF65-F5344CB8AC3E}">
        <p14:creationId xmlns:p14="http://schemas.microsoft.com/office/powerpoint/2010/main" val="2321783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FF8C171D-7A8D-5351-6F2F-8E2D4CF645DC}"/>
              </a:ext>
            </a:extLst>
          </p:cNvPr>
          <p:cNvSpPr/>
          <p:nvPr/>
        </p:nvSpPr>
        <p:spPr>
          <a:xfrm>
            <a:off x="4492662" y="6374742"/>
            <a:ext cx="3991083" cy="432048"/>
          </a:xfrm>
          <a:prstGeom prst="rect">
            <a:avLst/>
          </a:prstGeom>
          <a:solidFill>
            <a:srgbClr val="FFCCFF">
              <a:alpha val="97000"/>
            </a:srgbClr>
          </a:solidFill>
          <a:ln w="25400" cap="flat" cmpd="sng" algn="ctr">
            <a:solidFill>
              <a:srgbClr val="5B9BD5">
                <a:shade val="15000"/>
              </a:srgbClr>
            </a:solidFill>
            <a:prstDash val="solid"/>
          </a:ln>
          <a:effectLst/>
        </p:spPr>
        <p:txBody>
          <a:bodyPr rtlCol="0"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手数料等</a:t>
            </a:r>
            <a:r>
              <a:rPr kumimoji="0" lang="ja-JP" altLang="en-US" sz="1200" kern="0" dirty="0">
                <a:solidFill>
                  <a:prstClr val="black"/>
                </a:solidFill>
                <a:latin typeface="Meiryo UI" panose="020B0604030504040204" pitchFamily="50" charset="-128"/>
                <a:ea typeface="Meiryo UI" panose="020B0604030504040204" pitchFamily="50" charset="-128"/>
              </a:rPr>
              <a:t>：</a:t>
            </a:r>
            <a:r>
              <a:rPr kumimoji="0" lang="en-US" altLang="ja-JP" sz="1200" kern="0" dirty="0">
                <a:solidFill>
                  <a:prstClr val="black"/>
                </a:solidFill>
                <a:latin typeface="Meiryo UI" panose="020B0604030504040204" pitchFamily="50" charset="-128"/>
                <a:ea typeface="Meiryo UI" panose="020B0604030504040204" pitchFamily="50" charset="-128"/>
              </a:rPr>
              <a:t>42,000</a:t>
            </a:r>
            <a:r>
              <a:rPr kumimoji="0" lang="ja-JP" altLang="en-US" sz="1200" kern="0" dirty="0">
                <a:solidFill>
                  <a:prstClr val="black"/>
                </a:solidFill>
                <a:latin typeface="Meiryo UI" panose="020B0604030504040204" pitchFamily="50" charset="-128"/>
                <a:ea typeface="Meiryo UI" panose="020B0604030504040204" pitchFamily="50" charset="-128"/>
              </a:rPr>
              <a:t>円</a:t>
            </a:r>
            <a:endParaRPr kumimoji="0" lang="en-US" altLang="ja-JP" sz="1200" kern="0" dirty="0">
              <a:solidFill>
                <a:prstClr val="black"/>
              </a:solidFill>
              <a:latin typeface="Meiryo UI" panose="020B0604030504040204" pitchFamily="50" charset="-128"/>
              <a:ea typeface="Meiryo UI" panose="020B0604030504040204" pitchFamily="50" charset="-128"/>
            </a:endParaRPr>
          </a:p>
          <a:p>
            <a:pPr marL="0" marR="0" lvl="0" indent="0" algn="ctr" defTabSz="914400" eaLnBrk="0" fontAlgn="auto" latinLnBrk="0" hangingPunct="0">
              <a:lnSpc>
                <a:spcPct val="100000"/>
              </a:lnSpc>
              <a:spcBef>
                <a:spcPts val="0"/>
              </a:spcBef>
              <a:spcAft>
                <a:spcPts val="0"/>
              </a:spcAft>
              <a:buClrTx/>
              <a:buSzTx/>
              <a:buFontTx/>
              <a:buNone/>
              <a:tabLst/>
              <a:defRPr/>
            </a:pPr>
            <a:r>
              <a:rPr kumimoji="0" lang="ja-JP" altLang="en-US" sz="1200" kern="0" dirty="0">
                <a:solidFill>
                  <a:prstClr val="black"/>
                </a:solidFill>
                <a:latin typeface="Meiryo UI" panose="020B0604030504040204" pitchFamily="50" charset="-128"/>
                <a:ea typeface="Meiryo UI" panose="020B0604030504040204" pitchFamily="50" charset="-128"/>
              </a:rPr>
              <a:t>（</a:t>
            </a:r>
            <a:r>
              <a:rPr kumimoji="0" lang="en-US" altLang="ja-JP" sz="1200" kern="0" dirty="0">
                <a:solidFill>
                  <a:prstClr val="black"/>
                </a:solidFill>
                <a:latin typeface="Meiryo UI" panose="020B0604030504040204" pitchFamily="50" charset="-128"/>
                <a:ea typeface="Meiryo UI" panose="020B0604030504040204" pitchFamily="50" charset="-128"/>
              </a:rPr>
              <a:t>35</a:t>
            </a:r>
            <a:r>
              <a:rPr kumimoji="0" lang="ja-JP" altLang="en-US" sz="1200" kern="0" dirty="0">
                <a:solidFill>
                  <a:prstClr val="black"/>
                </a:solidFill>
                <a:latin typeface="Meiryo UI" panose="020B0604030504040204" pitchFamily="50" charset="-128"/>
                <a:ea typeface="Meiryo UI" panose="020B0604030504040204" pitchFamily="50" charset="-128"/>
              </a:rPr>
              <a:t>％）</a:t>
            </a: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4" name="正方形/長方形 73">
            <a:extLst>
              <a:ext uri="{FF2B5EF4-FFF2-40B4-BE49-F238E27FC236}">
                <a16:creationId xmlns:a16="http://schemas.microsoft.com/office/drawing/2014/main" id="{5190F2F5-8D43-480F-7A01-C2DA6E14752E}"/>
              </a:ext>
            </a:extLst>
          </p:cNvPr>
          <p:cNvSpPr/>
          <p:nvPr/>
        </p:nvSpPr>
        <p:spPr>
          <a:xfrm>
            <a:off x="91745" y="1493774"/>
            <a:ext cx="8947883" cy="904915"/>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2B7037D1-0FAB-8247-ACA5-C993F70F709B}"/>
              </a:ext>
            </a:extLst>
          </p:cNvPr>
          <p:cNvSpPr>
            <a:spLocks noGrp="1"/>
          </p:cNvSpPr>
          <p:nvPr>
            <p:ph type="title"/>
          </p:nvPr>
        </p:nvSpPr>
        <p:spPr>
          <a:xfrm>
            <a:off x="0" y="-58006"/>
            <a:ext cx="7740352" cy="476250"/>
          </a:xfrm>
        </p:spPr>
        <p:txBody>
          <a:bodyPr/>
          <a:lstStyle/>
          <a:p>
            <a:r>
              <a:rPr kumimoji="1" lang="ja-JP" altLang="en-US" sz="2000" dirty="0"/>
              <a:t>手数料等による運賃・料金の割戻しの判断方法</a:t>
            </a:r>
          </a:p>
        </p:txBody>
      </p:sp>
      <p:sp>
        <p:nvSpPr>
          <p:cNvPr id="4" name="スライド番号プレースホルダー 3">
            <a:extLst>
              <a:ext uri="{FF2B5EF4-FFF2-40B4-BE49-F238E27FC236}">
                <a16:creationId xmlns:a16="http://schemas.microsoft.com/office/drawing/2014/main" id="{EB343995-6F0C-7B17-B7EE-AA05162719CA}"/>
              </a:ext>
            </a:extLst>
          </p:cNvPr>
          <p:cNvSpPr>
            <a:spLocks noGrp="1"/>
          </p:cNvSpPr>
          <p:nvPr>
            <p:ph type="sldNum" sz="quarter" idx="12"/>
          </p:nvPr>
        </p:nvSpPr>
        <p:spPr>
          <a:xfrm>
            <a:off x="7038764" y="6587517"/>
            <a:ext cx="2133600" cy="476250"/>
          </a:xfrm>
        </p:spPr>
        <p:txBody>
          <a:bodyPr/>
          <a:lstStyle/>
          <a:p>
            <a:pPr>
              <a:defRPr/>
            </a:pPr>
            <a:fld id="{651FC12D-27C1-4F31-90C9-A93D49E44687}" type="slidenum">
              <a:rPr lang="en-US" altLang="ja-JP" smtClean="0">
                <a:solidFill>
                  <a:srgbClr val="000000"/>
                </a:solidFill>
              </a:rPr>
              <a:pPr>
                <a:defRPr/>
              </a:pPr>
              <a:t>2</a:t>
            </a:fld>
            <a:endParaRPr lang="en-US" altLang="ja-JP" dirty="0">
              <a:solidFill>
                <a:srgbClr val="000000"/>
              </a:solidFill>
            </a:endParaRPr>
          </a:p>
        </p:txBody>
      </p:sp>
      <p:sp>
        <p:nvSpPr>
          <p:cNvPr id="5" name="テキスト ボックス 4">
            <a:extLst>
              <a:ext uri="{FF2B5EF4-FFF2-40B4-BE49-F238E27FC236}">
                <a16:creationId xmlns:a16="http://schemas.microsoft.com/office/drawing/2014/main" id="{55930FE0-4EC0-C70D-5733-D94FD0312CBD}"/>
              </a:ext>
            </a:extLst>
          </p:cNvPr>
          <p:cNvSpPr txBox="1"/>
          <p:nvPr/>
        </p:nvSpPr>
        <p:spPr>
          <a:xfrm>
            <a:off x="104372" y="519977"/>
            <a:ext cx="8935256" cy="882293"/>
          </a:xfrm>
          <a:prstGeom prst="rect">
            <a:avLst/>
          </a:prstGeom>
          <a:noFill/>
          <a:ln w="28575">
            <a:solidFill>
              <a:srgbClr val="0070C0"/>
            </a:solidFill>
          </a:ln>
        </p:spPr>
        <p:txBody>
          <a:bodyPr wrap="square" rtlCol="0">
            <a:spAutoFit/>
          </a:bodyPr>
          <a:lstStyle/>
          <a:p>
            <a:pPr marL="176213" indent="-176213">
              <a:spcAft>
                <a:spcPts val="200"/>
              </a:spcAft>
            </a:pPr>
            <a:r>
              <a:rPr lang="ja-JP" altLang="en-US" sz="1200" dirty="0">
                <a:solidFill>
                  <a:prstClr val="black"/>
                </a:solidFill>
                <a:latin typeface="Meiryo UI" panose="020B0604030504040204" pitchFamily="50" charset="-128"/>
                <a:ea typeface="Meiryo UI" panose="020B0604030504040204" pitchFamily="50" charset="-128"/>
              </a:rPr>
              <a:t>○　個社ごとに算定した「安全確保経費」（安全コスト）について、原価に占める割合を算定。（Ａ）</a:t>
            </a:r>
            <a:endParaRPr lang="en-US" altLang="ja-JP" sz="1200" dirty="0">
              <a:solidFill>
                <a:prstClr val="black"/>
              </a:solidFill>
              <a:latin typeface="Meiryo UI" panose="020B0604030504040204" pitchFamily="50" charset="-128"/>
              <a:ea typeface="Meiryo UI" panose="020B0604030504040204" pitchFamily="50" charset="-128"/>
            </a:endParaRPr>
          </a:p>
          <a:p>
            <a:pPr marL="176213" indent="-176213">
              <a:spcAft>
                <a:spcPts val="200"/>
              </a:spcAft>
            </a:pPr>
            <a:r>
              <a:rPr lang="ja-JP" altLang="en-US" sz="1200" dirty="0">
                <a:solidFill>
                  <a:prstClr val="black"/>
                </a:solidFill>
                <a:latin typeface="Meiryo UI" panose="020B0604030504040204" pitchFamily="50" charset="-128"/>
                <a:ea typeface="Meiryo UI" panose="020B0604030504040204" pitchFamily="50" charset="-128"/>
              </a:rPr>
              <a:t>○　個別の運送取引における判断基準は、下限額における（Ａ）の割合を占める額を安全コスト額（Ｂ）とし、契約運賃・料金から手数料等の額を控除した結果、（Ｂ）を割り込んでいる場合は、貸切バス事業者を</a:t>
            </a:r>
            <a:r>
              <a:rPr lang="ja-JP" altLang="en-US" sz="1200" u="sng" dirty="0">
                <a:solidFill>
                  <a:prstClr val="black"/>
                </a:solidFill>
                <a:latin typeface="Meiryo UI" panose="020B0604030504040204" pitchFamily="50" charset="-128"/>
                <a:ea typeface="Meiryo UI" panose="020B0604030504040204" pitchFamily="50" charset="-128"/>
              </a:rPr>
              <a:t>運賃</a:t>
            </a:r>
            <a:r>
              <a:rPr lang="ja-JP" altLang="en-US" sz="1200" u="sng" dirty="0">
                <a:latin typeface="Meiryo UI" panose="020B0604030504040204" pitchFamily="50" charset="-128"/>
                <a:ea typeface="Meiryo UI" panose="020B0604030504040204" pitchFamily="50" charset="-128"/>
              </a:rPr>
              <a:t>・料金の割戻し（道路運送法第</a:t>
            </a:r>
            <a:r>
              <a:rPr lang="en-US" altLang="ja-JP" sz="1200" u="sng" dirty="0">
                <a:latin typeface="Meiryo UI" panose="020B0604030504040204" pitchFamily="50" charset="-128"/>
                <a:ea typeface="Meiryo UI" panose="020B0604030504040204" pitchFamily="50" charset="-128"/>
              </a:rPr>
              <a:t>10</a:t>
            </a:r>
            <a:r>
              <a:rPr lang="ja-JP" altLang="en-US" sz="1200" u="sng" dirty="0">
                <a:latin typeface="Meiryo UI" panose="020B0604030504040204" pitchFamily="50" charset="-128"/>
                <a:ea typeface="Meiryo UI" panose="020B0604030504040204" pitchFamily="50" charset="-128"/>
              </a:rPr>
              <a:t>条違反）</a:t>
            </a:r>
            <a:r>
              <a:rPr lang="ja-JP" altLang="en-US" sz="1200" dirty="0">
                <a:solidFill>
                  <a:prstClr val="black"/>
                </a:solidFill>
                <a:latin typeface="Meiryo UI" panose="020B0604030504040204" pitchFamily="50" charset="-128"/>
                <a:ea typeface="Meiryo UI" panose="020B0604030504040204" pitchFamily="50" charset="-128"/>
              </a:rPr>
              <a:t>として行政処分。</a:t>
            </a:r>
            <a:endParaRPr lang="en-US" altLang="ja-JP" sz="1200" dirty="0">
              <a:solidFill>
                <a:prstClr val="black"/>
              </a:solidFill>
              <a:latin typeface="Meiryo UI" panose="020B0604030504040204" pitchFamily="50" charset="-128"/>
              <a:ea typeface="Meiryo UI" panose="020B0604030504040204" pitchFamily="50" charset="-128"/>
            </a:endParaRPr>
          </a:p>
          <a:p>
            <a:pPr marL="176213" indent="-176213">
              <a:spcAft>
                <a:spcPts val="200"/>
              </a:spcAft>
            </a:pPr>
            <a:r>
              <a:rPr lang="ja-JP" altLang="en-US" sz="1200" dirty="0">
                <a:solidFill>
                  <a:prstClr val="black"/>
                </a:solidFill>
                <a:latin typeface="Meiryo UI" panose="020B0604030504040204" pitchFamily="50" charset="-128"/>
                <a:ea typeface="Meiryo UI" panose="020B0604030504040204" pitchFamily="50" charset="-128"/>
              </a:rPr>
              <a:t>○　下限額を上回る運送取引においては、契約運賃額に関わらず、（Ｂ）を安全コスト額とし、上記同様の判断基準を適用して行政処分。</a:t>
            </a: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89E49534-DA79-87A1-5ABC-477914D4D8DE}"/>
              </a:ext>
            </a:extLst>
          </p:cNvPr>
          <p:cNvSpPr txBox="1"/>
          <p:nvPr/>
        </p:nvSpPr>
        <p:spPr>
          <a:xfrm>
            <a:off x="0" y="1423809"/>
            <a:ext cx="7516801" cy="276999"/>
          </a:xfrm>
          <a:prstGeom prst="rect">
            <a:avLst/>
          </a:prstGeom>
          <a:solidFill>
            <a:schemeClr val="bg1"/>
          </a:solidFill>
        </p:spPr>
        <p:txBody>
          <a:bodyPr wrap="none" rtlCol="0">
            <a:spAutoFit/>
          </a:bodyPr>
          <a:lstStyle/>
          <a:p>
            <a:pPr eaLnBrk="0" hangingPunct="0"/>
            <a:r>
              <a:rPr lang="ja-JP" altLang="en-US" sz="1200" dirty="0">
                <a:solidFill>
                  <a:prstClr val="black"/>
                </a:solidFill>
                <a:latin typeface="Meiryo UI" panose="020B0604030504040204" pitchFamily="50" charset="-128"/>
                <a:ea typeface="Meiryo UI" panose="020B0604030504040204" pitchFamily="50" charset="-128"/>
              </a:rPr>
              <a:t>（例：直近の実績事業年度１年間の原価に占める「安全確保経費」（安全コスト）の割合が</a:t>
            </a:r>
            <a:r>
              <a:rPr lang="en-US" altLang="ja-JP" sz="1200" dirty="0">
                <a:solidFill>
                  <a:prstClr val="black"/>
                </a:solidFill>
                <a:latin typeface="Meiryo UI" panose="020B0604030504040204" pitchFamily="50" charset="-128"/>
                <a:ea typeface="Meiryo UI" panose="020B0604030504040204" pitchFamily="50" charset="-128"/>
              </a:rPr>
              <a:t>80</a:t>
            </a:r>
            <a:r>
              <a:rPr lang="ja-JP" altLang="en-US" sz="1200" dirty="0">
                <a:solidFill>
                  <a:prstClr val="black"/>
                </a:solidFill>
                <a:latin typeface="Meiryo UI" panose="020B0604030504040204" pitchFamily="50" charset="-128"/>
                <a:ea typeface="Meiryo UI" panose="020B0604030504040204" pitchFamily="50" charset="-128"/>
              </a:rPr>
              <a:t>％の事業者の場合）</a:t>
            </a:r>
          </a:p>
        </p:txBody>
      </p:sp>
      <p:sp>
        <p:nvSpPr>
          <p:cNvPr id="25" name="テキスト ボックス 24">
            <a:extLst>
              <a:ext uri="{FF2B5EF4-FFF2-40B4-BE49-F238E27FC236}">
                <a16:creationId xmlns:a16="http://schemas.microsoft.com/office/drawing/2014/main" id="{E1811198-E9D7-B708-2666-86517040DD38}"/>
              </a:ext>
            </a:extLst>
          </p:cNvPr>
          <p:cNvSpPr txBox="1"/>
          <p:nvPr/>
        </p:nvSpPr>
        <p:spPr bwMode="auto">
          <a:xfrm>
            <a:off x="4492662" y="2137473"/>
            <a:ext cx="1035861" cy="319639"/>
          </a:xfrm>
          <a:prstGeom prst="rect">
            <a:avLst/>
          </a:prstGeom>
          <a:noFill/>
        </p:spPr>
        <p:txBody>
          <a:bodyPr wrap="none">
            <a:spAutoFit/>
          </a:bodyPr>
          <a:lstStyle/>
          <a:p>
            <a:pPr fontAlgn="auto">
              <a:spcBef>
                <a:spcPts val="0"/>
              </a:spcBef>
              <a:spcAft>
                <a:spcPts val="0"/>
              </a:spcAft>
              <a:defRPr/>
            </a:pPr>
            <a:r>
              <a:rPr lang="ja-JP" altLang="en-US" sz="1477">
                <a:solidFill>
                  <a:prstClr val="white"/>
                </a:solidFill>
                <a:latin typeface="Meiryo UI" panose="020B0604030504040204" pitchFamily="50" charset="-128"/>
                <a:ea typeface="Meiryo UI" panose="020B0604030504040204" pitchFamily="50" charset="-128"/>
                <a:cs typeface="メイリオ" panose="020B0604030504040204" pitchFamily="50" charset="-128"/>
              </a:rPr>
              <a:t>運賃・料金</a:t>
            </a:r>
          </a:p>
        </p:txBody>
      </p:sp>
      <p:cxnSp>
        <p:nvCxnSpPr>
          <p:cNvPr id="26" name="直線コネクタ 25">
            <a:extLst>
              <a:ext uri="{FF2B5EF4-FFF2-40B4-BE49-F238E27FC236}">
                <a16:creationId xmlns:a16="http://schemas.microsoft.com/office/drawing/2014/main" id="{9D106DD8-1F0E-4C19-F010-818ECF22E028}"/>
              </a:ext>
            </a:extLst>
          </p:cNvPr>
          <p:cNvCxnSpPr>
            <a:cxnSpLocks/>
          </p:cNvCxnSpPr>
          <p:nvPr/>
        </p:nvCxnSpPr>
        <p:spPr bwMode="auto">
          <a:xfrm>
            <a:off x="621925" y="2872987"/>
            <a:ext cx="0" cy="3928213"/>
          </a:xfrm>
          <a:prstGeom prst="line">
            <a:avLst/>
          </a:prstGeom>
          <a:noFill/>
          <a:ln w="31750" cap="flat" cmpd="sng" algn="ctr">
            <a:solidFill>
              <a:sysClr val="windowText" lastClr="000000"/>
            </a:solidFill>
            <a:prstDash val="sysDot"/>
          </a:ln>
          <a:effectLst/>
        </p:spPr>
      </p:cxnSp>
      <p:cxnSp>
        <p:nvCxnSpPr>
          <p:cNvPr id="27" name="直線コネクタ 26">
            <a:extLst>
              <a:ext uri="{FF2B5EF4-FFF2-40B4-BE49-F238E27FC236}">
                <a16:creationId xmlns:a16="http://schemas.microsoft.com/office/drawing/2014/main" id="{0765BA72-A5DE-56E2-3ACB-255A87F6B537}"/>
              </a:ext>
            </a:extLst>
          </p:cNvPr>
          <p:cNvCxnSpPr>
            <a:cxnSpLocks/>
          </p:cNvCxnSpPr>
          <p:nvPr/>
        </p:nvCxnSpPr>
        <p:spPr bwMode="auto">
          <a:xfrm>
            <a:off x="6891520" y="2905213"/>
            <a:ext cx="24749" cy="3888013"/>
          </a:xfrm>
          <a:prstGeom prst="line">
            <a:avLst/>
          </a:prstGeom>
          <a:noFill/>
          <a:ln w="31750" cap="flat" cmpd="sng" algn="ctr">
            <a:solidFill>
              <a:sysClr val="windowText" lastClr="000000"/>
            </a:solidFill>
            <a:prstDash val="sysDot"/>
          </a:ln>
          <a:effectLst/>
        </p:spPr>
      </p:cxnSp>
      <p:cxnSp>
        <p:nvCxnSpPr>
          <p:cNvPr id="28" name="直線矢印コネクタ 27">
            <a:extLst>
              <a:ext uri="{FF2B5EF4-FFF2-40B4-BE49-F238E27FC236}">
                <a16:creationId xmlns:a16="http://schemas.microsoft.com/office/drawing/2014/main" id="{CC7A3E75-4A2B-F618-D238-D29BFC97EC40}"/>
              </a:ext>
            </a:extLst>
          </p:cNvPr>
          <p:cNvCxnSpPr>
            <a:cxnSpLocks/>
          </p:cNvCxnSpPr>
          <p:nvPr/>
        </p:nvCxnSpPr>
        <p:spPr>
          <a:xfrm>
            <a:off x="605568" y="1852502"/>
            <a:ext cx="7614000" cy="0"/>
          </a:xfrm>
          <a:prstGeom prst="straightConnector1">
            <a:avLst/>
          </a:prstGeom>
          <a:noFill/>
          <a:ln w="38100" cap="flat" cmpd="sng" algn="ctr">
            <a:solidFill>
              <a:srgbClr val="5B9BD5">
                <a:shade val="95000"/>
                <a:satMod val="105000"/>
              </a:srgbClr>
            </a:solidFill>
            <a:prstDash val="solid"/>
            <a:headEnd type="triangle"/>
            <a:tailEnd type="triangle"/>
          </a:ln>
          <a:effectLst/>
        </p:spPr>
      </p:cxnSp>
      <p:sp>
        <p:nvSpPr>
          <p:cNvPr id="29" name="正方形/長方形 28">
            <a:extLst>
              <a:ext uri="{FF2B5EF4-FFF2-40B4-BE49-F238E27FC236}">
                <a16:creationId xmlns:a16="http://schemas.microsoft.com/office/drawing/2014/main" id="{8DD603F7-4432-4BB2-2451-62435BE26FF7}"/>
              </a:ext>
            </a:extLst>
          </p:cNvPr>
          <p:cNvSpPr/>
          <p:nvPr/>
        </p:nvSpPr>
        <p:spPr>
          <a:xfrm>
            <a:off x="3776452" y="1596062"/>
            <a:ext cx="1499128" cy="276999"/>
          </a:xfrm>
          <a:prstGeom prst="rect">
            <a:avLst/>
          </a:prstGeom>
        </p:spPr>
        <p:txBody>
          <a:bodyPr wrap="none">
            <a:spAutoFit/>
          </a:bodyPr>
          <a:lstStyle/>
          <a:p>
            <a:pPr eaLnBrk="0" hangingPunct="0"/>
            <a:r>
              <a:rPr lang="ja-JP" altLang="en-US" sz="1200" dirty="0">
                <a:solidFill>
                  <a:prstClr val="black"/>
                </a:solidFill>
                <a:latin typeface="Meiryo UI" panose="020B0604030504040204" pitchFamily="50" charset="-128"/>
                <a:ea typeface="Meiryo UI" panose="020B0604030504040204" pitchFamily="50" charset="-128"/>
              </a:rPr>
              <a:t>（構成比　</a:t>
            </a:r>
            <a:r>
              <a:rPr lang="en-US" altLang="ja-JP" sz="1200" dirty="0">
                <a:solidFill>
                  <a:prstClr val="black"/>
                </a:solidFill>
                <a:latin typeface="Meiryo UI" panose="020B0604030504040204" pitchFamily="50" charset="-128"/>
                <a:ea typeface="Meiryo UI" panose="020B0604030504040204" pitchFamily="50" charset="-128"/>
              </a:rPr>
              <a:t>100</a:t>
            </a:r>
            <a:r>
              <a:rPr lang="ja-JP" altLang="en-US" sz="1200" dirty="0">
                <a:solidFill>
                  <a:prstClr val="black"/>
                </a:solidFill>
                <a:latin typeface="Meiryo UI" panose="020B0604030504040204" pitchFamily="50" charset="-128"/>
                <a:ea typeface="Meiryo UI" panose="020B0604030504040204" pitchFamily="50" charset="-128"/>
              </a:rPr>
              <a:t>％）</a:t>
            </a: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6B498770-91A0-A63C-766E-8FA29152B64D}"/>
              </a:ext>
            </a:extLst>
          </p:cNvPr>
          <p:cNvSpPr/>
          <p:nvPr/>
        </p:nvSpPr>
        <p:spPr>
          <a:xfrm>
            <a:off x="605568" y="1939341"/>
            <a:ext cx="5381760" cy="377029"/>
          </a:xfrm>
          <a:prstGeom prst="rect">
            <a:avLst/>
          </a:prstGeom>
          <a:solidFill>
            <a:srgbClr val="FCD5B4"/>
          </a:solidFill>
          <a:ln w="25400" cap="flat" cmpd="sng" algn="ctr">
            <a:solidFill>
              <a:srgbClr val="5B9BD5">
                <a:shade val="15000"/>
              </a:srgbClr>
            </a:solidFill>
            <a:prstDash val="solid"/>
          </a:ln>
          <a:effectLst/>
        </p:spPr>
        <p:txBody>
          <a:bodyPr rtlCol="0"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安全確保経費（安全コスト）（Ａ）</a:t>
            </a:r>
            <a:r>
              <a:rPr kumimoji="0" lang="ja-JP" altLang="en-US" sz="16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en-US" altLang="ja-JP" sz="16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80</a:t>
            </a:r>
            <a:r>
              <a:rPr kumimoji="0" lang="ja-JP" altLang="en-US" sz="16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32" name="正方形/長方形 31">
            <a:extLst>
              <a:ext uri="{FF2B5EF4-FFF2-40B4-BE49-F238E27FC236}">
                <a16:creationId xmlns:a16="http://schemas.microsoft.com/office/drawing/2014/main" id="{A4AD72D4-BAAA-F80F-7ABD-10560E5E40F2}"/>
              </a:ext>
            </a:extLst>
          </p:cNvPr>
          <p:cNvSpPr/>
          <p:nvPr/>
        </p:nvSpPr>
        <p:spPr>
          <a:xfrm>
            <a:off x="5218346" y="3832462"/>
            <a:ext cx="1673175" cy="396000"/>
          </a:xfrm>
          <a:prstGeom prst="rect">
            <a:avLst/>
          </a:prstGeom>
          <a:solidFill>
            <a:srgbClr val="70AD47">
              <a:lumMod val="40000"/>
              <a:lumOff val="60000"/>
            </a:srgbClr>
          </a:solidFill>
          <a:ln w="25400" cap="flat" cmpd="sng" algn="ctr">
            <a:solidFill>
              <a:srgbClr val="5B9BD5">
                <a:shade val="15000"/>
              </a:srgbClr>
            </a:solidFill>
            <a:prstDash val="solid"/>
          </a:ln>
          <a:effectLst/>
        </p:spPr>
        <p:txBody>
          <a:bodyPr rtlCol="0"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手数料等</a:t>
            </a:r>
            <a:r>
              <a:rPr kumimoji="0" lang="ja-JP" altLang="en-US" sz="1200" kern="0" dirty="0">
                <a:solidFill>
                  <a:prstClr val="black"/>
                </a:solidFill>
                <a:latin typeface="Meiryo UI" panose="020B0604030504040204" pitchFamily="50" charset="-128"/>
                <a:ea typeface="Meiryo UI" panose="020B0604030504040204" pitchFamily="50" charset="-128"/>
              </a:rPr>
              <a:t>：</a:t>
            </a:r>
            <a:r>
              <a:rPr kumimoji="0" lang="en-US" altLang="ja-JP"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15,000</a:t>
            </a:r>
            <a:r>
              <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kumimoji="0" lang="en-US" altLang="ja-JP"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eaLnBrk="0" fontAlgn="auto" latinLnBrk="0" hangingPunct="0">
              <a:lnSpc>
                <a:spcPct val="100000"/>
              </a:lnSpc>
              <a:spcBef>
                <a:spcPts val="0"/>
              </a:spcBef>
              <a:spcAft>
                <a:spcPts val="0"/>
              </a:spcAft>
              <a:buClrTx/>
              <a:buSzTx/>
              <a:buFontTx/>
              <a:buNone/>
              <a:tabLst/>
              <a:defRPr/>
            </a:pPr>
            <a:r>
              <a:rPr kumimoji="0" lang="ja-JP" altLang="en-US" sz="1200" kern="0" dirty="0">
                <a:solidFill>
                  <a:prstClr val="black"/>
                </a:solidFill>
                <a:latin typeface="Meiryo UI" panose="020B0604030504040204" pitchFamily="50" charset="-128"/>
                <a:ea typeface="Meiryo UI" panose="020B0604030504040204" pitchFamily="50" charset="-128"/>
              </a:rPr>
              <a:t>（</a:t>
            </a:r>
            <a:r>
              <a:rPr kumimoji="0" lang="en-US" altLang="ja-JP" sz="1200" kern="0" dirty="0">
                <a:solidFill>
                  <a:prstClr val="black"/>
                </a:solidFill>
                <a:latin typeface="Meiryo UI" panose="020B0604030504040204" pitchFamily="50" charset="-128"/>
                <a:ea typeface="Meiryo UI" panose="020B0604030504040204" pitchFamily="50" charset="-128"/>
              </a:rPr>
              <a:t>15%</a:t>
            </a:r>
            <a:r>
              <a:rPr kumimoji="0" lang="ja-JP" altLang="en-US" sz="1200" kern="0" dirty="0">
                <a:solidFill>
                  <a:prstClr val="black"/>
                </a:solidFill>
                <a:latin typeface="Meiryo UI" panose="020B0604030504040204" pitchFamily="50" charset="-128"/>
                <a:ea typeface="Meiryo UI" panose="020B0604030504040204" pitchFamily="50" charset="-128"/>
              </a:rPr>
              <a:t>）</a:t>
            </a: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3" name="正方形/長方形 32">
            <a:extLst>
              <a:ext uri="{FF2B5EF4-FFF2-40B4-BE49-F238E27FC236}">
                <a16:creationId xmlns:a16="http://schemas.microsoft.com/office/drawing/2014/main" id="{FB6CC7EF-C316-F53B-19ED-6753440C070B}"/>
              </a:ext>
            </a:extLst>
          </p:cNvPr>
          <p:cNvSpPr/>
          <p:nvPr/>
        </p:nvSpPr>
        <p:spPr>
          <a:xfrm>
            <a:off x="4359145" y="4349045"/>
            <a:ext cx="2532376" cy="396000"/>
          </a:xfrm>
          <a:prstGeom prst="rect">
            <a:avLst/>
          </a:prstGeom>
          <a:solidFill>
            <a:srgbClr val="FFCCFF">
              <a:alpha val="97000"/>
            </a:srgbClr>
          </a:solidFill>
          <a:ln w="25400" cap="flat" cmpd="sng" algn="ctr">
            <a:solidFill>
              <a:srgbClr val="5B9BD5">
                <a:shade val="15000"/>
              </a:srgbClr>
            </a:solidFill>
            <a:prstDash val="solid"/>
          </a:ln>
          <a:effectLst/>
        </p:spPr>
        <p:txBody>
          <a:bodyPr rtlCol="0"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手数料等</a:t>
            </a:r>
            <a:r>
              <a:rPr kumimoji="0" lang="ja-JP" altLang="en-US" sz="1200" kern="0" dirty="0">
                <a:solidFill>
                  <a:prstClr val="black"/>
                </a:solidFill>
                <a:latin typeface="Meiryo UI" panose="020B0604030504040204" pitchFamily="50" charset="-128"/>
                <a:ea typeface="Meiryo UI" panose="020B0604030504040204" pitchFamily="50" charset="-128"/>
              </a:rPr>
              <a:t>：</a:t>
            </a:r>
            <a:r>
              <a:rPr kumimoji="0" lang="en-US" altLang="ja-JP" sz="1200" kern="0" dirty="0">
                <a:solidFill>
                  <a:prstClr val="black"/>
                </a:solidFill>
                <a:latin typeface="Meiryo UI" panose="020B0604030504040204" pitchFamily="50" charset="-128"/>
                <a:ea typeface="Meiryo UI" panose="020B0604030504040204" pitchFamily="50" charset="-128"/>
              </a:rPr>
              <a:t>25,000</a:t>
            </a:r>
            <a:r>
              <a:rPr kumimoji="0" lang="ja-JP" altLang="en-US" sz="1200" kern="0" dirty="0">
                <a:solidFill>
                  <a:prstClr val="black"/>
                </a:solidFill>
                <a:latin typeface="Meiryo UI" panose="020B0604030504040204" pitchFamily="50" charset="-128"/>
                <a:ea typeface="Meiryo UI" panose="020B0604030504040204" pitchFamily="50" charset="-128"/>
              </a:rPr>
              <a:t>円</a:t>
            </a:r>
            <a:endParaRPr kumimoji="0" lang="en-US" altLang="ja-JP" sz="1200" kern="0" dirty="0">
              <a:solidFill>
                <a:prstClr val="black"/>
              </a:solidFill>
              <a:latin typeface="Meiryo UI" panose="020B0604030504040204" pitchFamily="50" charset="-128"/>
              <a:ea typeface="Meiryo UI" panose="020B0604030504040204" pitchFamily="50" charset="-128"/>
            </a:endParaRPr>
          </a:p>
          <a:p>
            <a:pPr marL="0" marR="0" lvl="0" indent="0" algn="ctr" defTabSz="914400" eaLnBrk="0" fontAlgn="auto" latinLnBrk="0" hangingPunct="0">
              <a:lnSpc>
                <a:spcPct val="100000"/>
              </a:lnSpc>
              <a:spcBef>
                <a:spcPts val="0"/>
              </a:spcBef>
              <a:spcAft>
                <a:spcPts val="0"/>
              </a:spcAft>
              <a:buClrTx/>
              <a:buSzTx/>
              <a:buFontTx/>
              <a:buNone/>
              <a:tabLst/>
              <a:defRPr/>
            </a:pPr>
            <a:r>
              <a:rPr kumimoji="0" lang="ja-JP" altLang="en-US" sz="1200" kern="0" dirty="0">
                <a:solidFill>
                  <a:prstClr val="black"/>
                </a:solidFill>
                <a:latin typeface="Meiryo UI" panose="020B0604030504040204" pitchFamily="50" charset="-128"/>
                <a:ea typeface="Meiryo UI" panose="020B0604030504040204" pitchFamily="50" charset="-128"/>
              </a:rPr>
              <a:t>（</a:t>
            </a:r>
            <a:r>
              <a:rPr kumimoji="0" lang="en-US" altLang="ja-JP" sz="1200" kern="0" dirty="0">
                <a:solidFill>
                  <a:prstClr val="black"/>
                </a:solidFill>
                <a:latin typeface="Meiryo UI" panose="020B0604030504040204" pitchFamily="50" charset="-128"/>
                <a:ea typeface="Meiryo UI" panose="020B0604030504040204" pitchFamily="50" charset="-128"/>
              </a:rPr>
              <a:t>25</a:t>
            </a:r>
            <a:r>
              <a:rPr kumimoji="0" lang="ja-JP" altLang="en-US" sz="1200" kern="0" dirty="0">
                <a:solidFill>
                  <a:prstClr val="black"/>
                </a:solidFill>
                <a:latin typeface="Meiryo UI" panose="020B0604030504040204" pitchFamily="50" charset="-128"/>
                <a:ea typeface="Meiryo UI" panose="020B0604030504040204" pitchFamily="50" charset="-128"/>
              </a:rPr>
              <a:t>％）</a:t>
            </a: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4" name="テキスト ボックス 33">
            <a:extLst>
              <a:ext uri="{FF2B5EF4-FFF2-40B4-BE49-F238E27FC236}">
                <a16:creationId xmlns:a16="http://schemas.microsoft.com/office/drawing/2014/main" id="{FF337A6A-9E4F-A9BB-A133-BC81994C9242}"/>
              </a:ext>
            </a:extLst>
          </p:cNvPr>
          <p:cNvSpPr txBox="1"/>
          <p:nvPr/>
        </p:nvSpPr>
        <p:spPr>
          <a:xfrm>
            <a:off x="6946726" y="4302896"/>
            <a:ext cx="431528" cy="461665"/>
          </a:xfrm>
          <a:prstGeom prst="rect">
            <a:avLst/>
          </a:prstGeom>
          <a:noFill/>
        </p:spPr>
        <p:txBody>
          <a:bodyPr wrap="none" rtlCol="0">
            <a:spAutoFit/>
          </a:bodyPr>
          <a:lstStyle/>
          <a:p>
            <a:pPr eaLnBrk="0" hangingPunct="0"/>
            <a:r>
              <a:rPr lang="en-US" altLang="ja-JP" sz="2400" dirty="0">
                <a:solidFill>
                  <a:srgbClr val="FF0000"/>
                </a:solidFill>
                <a:latin typeface="Meiryo UI" panose="020B0604030504040204" pitchFamily="50" charset="-128"/>
                <a:ea typeface="Meiryo UI" panose="020B0604030504040204" pitchFamily="50" charset="-128"/>
              </a:rPr>
              <a:t>×</a:t>
            </a:r>
            <a:endParaRPr lang="ja-JP" altLang="en-US" sz="2400" dirty="0">
              <a:solidFill>
                <a:srgbClr val="FF0000"/>
              </a:solidFill>
              <a:latin typeface="Meiryo UI" panose="020B0604030504040204" pitchFamily="50" charset="-128"/>
              <a:ea typeface="Meiryo UI" panose="020B0604030504040204" pitchFamily="50" charset="-128"/>
            </a:endParaRPr>
          </a:p>
        </p:txBody>
      </p:sp>
      <p:sp>
        <p:nvSpPr>
          <p:cNvPr id="35" name="テキスト ボックス 34">
            <a:extLst>
              <a:ext uri="{FF2B5EF4-FFF2-40B4-BE49-F238E27FC236}">
                <a16:creationId xmlns:a16="http://schemas.microsoft.com/office/drawing/2014/main" id="{A47D5D19-C0D4-2E30-51C0-9773B977B44E}"/>
              </a:ext>
            </a:extLst>
          </p:cNvPr>
          <p:cNvSpPr txBox="1"/>
          <p:nvPr/>
        </p:nvSpPr>
        <p:spPr>
          <a:xfrm>
            <a:off x="6904346" y="3816429"/>
            <a:ext cx="492443" cy="461665"/>
          </a:xfrm>
          <a:prstGeom prst="rect">
            <a:avLst/>
          </a:prstGeom>
          <a:noFill/>
        </p:spPr>
        <p:txBody>
          <a:bodyPr wrap="none" rtlCol="0">
            <a:spAutoFit/>
          </a:bodyPr>
          <a:lstStyle/>
          <a:p>
            <a:pPr eaLnBrk="0" hangingPunct="0"/>
            <a:r>
              <a:rPr lang="ja-JP" altLang="en-US" sz="2400" b="1" dirty="0">
                <a:solidFill>
                  <a:prstClr val="black"/>
                </a:solidFill>
                <a:latin typeface="Meiryo UI" panose="020B0604030504040204" pitchFamily="50" charset="-128"/>
                <a:ea typeface="Meiryo UI" panose="020B0604030504040204" pitchFamily="50" charset="-128"/>
              </a:rPr>
              <a:t>○</a:t>
            </a:r>
          </a:p>
        </p:txBody>
      </p:sp>
      <p:cxnSp>
        <p:nvCxnSpPr>
          <p:cNvPr id="36" name="直線コネクタ 35">
            <a:extLst>
              <a:ext uri="{FF2B5EF4-FFF2-40B4-BE49-F238E27FC236}">
                <a16:creationId xmlns:a16="http://schemas.microsoft.com/office/drawing/2014/main" id="{65E98E6B-31AA-646A-7F84-F3C0255AD4FC}"/>
              </a:ext>
            </a:extLst>
          </p:cNvPr>
          <p:cNvCxnSpPr>
            <a:cxnSpLocks/>
          </p:cNvCxnSpPr>
          <p:nvPr/>
        </p:nvCxnSpPr>
        <p:spPr bwMode="auto">
          <a:xfrm>
            <a:off x="4798950" y="2872987"/>
            <a:ext cx="0" cy="3928213"/>
          </a:xfrm>
          <a:prstGeom prst="line">
            <a:avLst/>
          </a:prstGeom>
          <a:noFill/>
          <a:ln w="31750" cap="flat" cmpd="sng" algn="ctr">
            <a:solidFill>
              <a:srgbClr val="FF0000"/>
            </a:solidFill>
            <a:prstDash val="sysDot"/>
          </a:ln>
          <a:effectLst/>
        </p:spPr>
      </p:cxnSp>
      <p:sp>
        <p:nvSpPr>
          <p:cNvPr id="37" name="テキスト ボックス 36">
            <a:extLst>
              <a:ext uri="{FF2B5EF4-FFF2-40B4-BE49-F238E27FC236}">
                <a16:creationId xmlns:a16="http://schemas.microsoft.com/office/drawing/2014/main" id="{F836D7E4-CEFB-76BE-59FB-CB56CA5BD3C7}"/>
              </a:ext>
            </a:extLst>
          </p:cNvPr>
          <p:cNvSpPr txBox="1"/>
          <p:nvPr/>
        </p:nvSpPr>
        <p:spPr>
          <a:xfrm>
            <a:off x="6121233" y="2431800"/>
            <a:ext cx="1685077" cy="307777"/>
          </a:xfrm>
          <a:prstGeom prst="rect">
            <a:avLst/>
          </a:prstGeom>
          <a:noFill/>
          <a:ln w="19050">
            <a:solidFill>
              <a:srgbClr val="FF0000"/>
            </a:solidFill>
          </a:ln>
        </p:spPr>
        <p:txBody>
          <a:bodyPr wrap="none" rtlCol="0">
            <a:spAutoFit/>
          </a:bodyPr>
          <a:lstStyle/>
          <a:p>
            <a:r>
              <a:rPr kumimoji="1" lang="ja-JP" altLang="en-US" sz="1400" b="1" dirty="0">
                <a:solidFill>
                  <a:srgbClr val="FF0000"/>
                </a:solidFill>
                <a:latin typeface="Meiryo UI" panose="020B0604030504040204" pitchFamily="50" charset="-128"/>
                <a:ea typeface="Meiryo UI" panose="020B0604030504040204" pitchFamily="50" charset="-128"/>
              </a:rPr>
              <a:t>下限運賃：</a:t>
            </a:r>
            <a:r>
              <a:rPr kumimoji="1" lang="en-US" altLang="ja-JP" sz="1400" b="1" dirty="0">
                <a:solidFill>
                  <a:srgbClr val="FF0000"/>
                </a:solidFill>
                <a:latin typeface="Meiryo UI" panose="020B0604030504040204" pitchFamily="50" charset="-128"/>
                <a:ea typeface="Meiryo UI" panose="020B0604030504040204" pitchFamily="50" charset="-128"/>
              </a:rPr>
              <a:t>10</a:t>
            </a:r>
            <a:r>
              <a:rPr kumimoji="1" lang="ja-JP" altLang="en-US" sz="1400" b="1" dirty="0">
                <a:solidFill>
                  <a:srgbClr val="FF0000"/>
                </a:solidFill>
                <a:latin typeface="Meiryo UI" panose="020B0604030504040204" pitchFamily="50" charset="-128"/>
                <a:ea typeface="Meiryo UI" panose="020B0604030504040204" pitchFamily="50" charset="-128"/>
              </a:rPr>
              <a:t>万円</a:t>
            </a:r>
          </a:p>
        </p:txBody>
      </p:sp>
      <p:sp>
        <p:nvSpPr>
          <p:cNvPr id="38" name="テキスト ボックス 37">
            <a:extLst>
              <a:ext uri="{FF2B5EF4-FFF2-40B4-BE49-F238E27FC236}">
                <a16:creationId xmlns:a16="http://schemas.microsoft.com/office/drawing/2014/main" id="{06CA759F-30F3-A9C7-7F8E-F19589AA53C3}"/>
              </a:ext>
            </a:extLst>
          </p:cNvPr>
          <p:cNvSpPr txBox="1"/>
          <p:nvPr/>
        </p:nvSpPr>
        <p:spPr>
          <a:xfrm>
            <a:off x="24405" y="3054398"/>
            <a:ext cx="595035" cy="338554"/>
          </a:xfrm>
          <a:prstGeom prst="rect">
            <a:avLst/>
          </a:prstGeom>
          <a:noFill/>
        </p:spPr>
        <p:txBody>
          <a:bodyPr wrap="none" rtlCol="0">
            <a:spAutoFit/>
          </a:bodyPr>
          <a:lstStyle/>
          <a:p>
            <a:r>
              <a:rPr kumimoji="1" lang="ja-JP" altLang="en-US" sz="1600" dirty="0">
                <a:latin typeface="Meiryo UI" panose="020B0604030504040204" pitchFamily="50" charset="-128"/>
                <a:ea typeface="Meiryo UI" panose="020B0604030504040204" pitchFamily="50" charset="-128"/>
              </a:rPr>
              <a:t>例１</a:t>
            </a:r>
          </a:p>
        </p:txBody>
      </p:sp>
      <p:sp>
        <p:nvSpPr>
          <p:cNvPr id="41" name="正方形/長方形 40">
            <a:extLst>
              <a:ext uri="{FF2B5EF4-FFF2-40B4-BE49-F238E27FC236}">
                <a16:creationId xmlns:a16="http://schemas.microsoft.com/office/drawing/2014/main" id="{0A3F1442-9BEE-2DF5-52AF-8231E3254301}"/>
              </a:ext>
            </a:extLst>
          </p:cNvPr>
          <p:cNvSpPr/>
          <p:nvPr/>
        </p:nvSpPr>
        <p:spPr>
          <a:xfrm>
            <a:off x="6777811" y="5392689"/>
            <a:ext cx="1697923" cy="432048"/>
          </a:xfrm>
          <a:prstGeom prst="rect">
            <a:avLst/>
          </a:prstGeom>
          <a:solidFill>
            <a:srgbClr val="70AD47">
              <a:lumMod val="40000"/>
              <a:lumOff val="60000"/>
            </a:srgbClr>
          </a:solidFill>
          <a:ln w="25400" cap="flat" cmpd="sng" algn="ctr">
            <a:solidFill>
              <a:srgbClr val="5B9BD5">
                <a:shade val="15000"/>
              </a:srgbClr>
            </a:solidFill>
            <a:prstDash val="solid"/>
          </a:ln>
          <a:effectLst/>
        </p:spPr>
        <p:txBody>
          <a:bodyPr rtlCol="0"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手数料等</a:t>
            </a:r>
            <a:r>
              <a:rPr kumimoji="0" lang="ja-JP" altLang="en-US" sz="1200" kern="0" dirty="0">
                <a:solidFill>
                  <a:prstClr val="black"/>
                </a:solidFill>
                <a:latin typeface="Meiryo UI" panose="020B0604030504040204" pitchFamily="50" charset="-128"/>
                <a:ea typeface="Meiryo UI" panose="020B0604030504040204" pitchFamily="50" charset="-128"/>
              </a:rPr>
              <a:t>：</a:t>
            </a:r>
            <a:r>
              <a:rPr kumimoji="0" lang="en-US" altLang="ja-JP" sz="1200" kern="0" dirty="0">
                <a:solidFill>
                  <a:prstClr val="black"/>
                </a:solidFill>
                <a:latin typeface="Meiryo UI" panose="020B0604030504040204" pitchFamily="50" charset="-128"/>
                <a:ea typeface="Meiryo UI" panose="020B0604030504040204" pitchFamily="50" charset="-128"/>
              </a:rPr>
              <a:t>18,000</a:t>
            </a:r>
            <a:r>
              <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kumimoji="0" lang="en-US" altLang="ja-JP"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eaLnBrk="0" fontAlgn="auto" latinLnBrk="0" hangingPunct="0">
              <a:lnSpc>
                <a:spcPct val="100000"/>
              </a:lnSpc>
              <a:spcBef>
                <a:spcPts val="0"/>
              </a:spcBef>
              <a:spcAft>
                <a:spcPts val="0"/>
              </a:spcAft>
              <a:buClrTx/>
              <a:buSzTx/>
              <a:buFontTx/>
              <a:buNone/>
              <a:tabLst/>
              <a:defRPr/>
            </a:pPr>
            <a:r>
              <a:rPr kumimoji="0" lang="ja-JP" altLang="en-US" sz="1200" kern="0" dirty="0">
                <a:solidFill>
                  <a:prstClr val="black"/>
                </a:solidFill>
                <a:latin typeface="Meiryo UI" panose="020B0604030504040204" pitchFamily="50" charset="-128"/>
                <a:ea typeface="Meiryo UI" panose="020B0604030504040204" pitchFamily="50" charset="-128"/>
              </a:rPr>
              <a:t>（</a:t>
            </a:r>
            <a:r>
              <a:rPr kumimoji="0" lang="en-US" altLang="ja-JP" sz="1200" kern="0" dirty="0">
                <a:solidFill>
                  <a:prstClr val="black"/>
                </a:solidFill>
                <a:latin typeface="Meiryo UI" panose="020B0604030504040204" pitchFamily="50" charset="-128"/>
                <a:ea typeface="Meiryo UI" panose="020B0604030504040204" pitchFamily="50" charset="-128"/>
              </a:rPr>
              <a:t>15%</a:t>
            </a:r>
            <a:r>
              <a:rPr kumimoji="0" lang="ja-JP" altLang="en-US" sz="1200" kern="0" dirty="0">
                <a:solidFill>
                  <a:prstClr val="black"/>
                </a:solidFill>
                <a:latin typeface="Meiryo UI" panose="020B0604030504040204" pitchFamily="50" charset="-128"/>
                <a:ea typeface="Meiryo UI" panose="020B0604030504040204" pitchFamily="50" charset="-128"/>
              </a:rPr>
              <a:t>）</a:t>
            </a: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2" name="テキスト ボックス 41">
            <a:extLst>
              <a:ext uri="{FF2B5EF4-FFF2-40B4-BE49-F238E27FC236}">
                <a16:creationId xmlns:a16="http://schemas.microsoft.com/office/drawing/2014/main" id="{90E53795-31D7-C0E1-3E08-019B2595557C}"/>
              </a:ext>
            </a:extLst>
          </p:cNvPr>
          <p:cNvSpPr txBox="1"/>
          <p:nvPr/>
        </p:nvSpPr>
        <p:spPr>
          <a:xfrm>
            <a:off x="8498904" y="5327893"/>
            <a:ext cx="492443" cy="461665"/>
          </a:xfrm>
          <a:prstGeom prst="rect">
            <a:avLst/>
          </a:prstGeom>
          <a:solidFill>
            <a:schemeClr val="bg1"/>
          </a:solidFill>
        </p:spPr>
        <p:txBody>
          <a:bodyPr wrap="none" rtlCol="0">
            <a:spAutoFit/>
          </a:bodyPr>
          <a:lstStyle/>
          <a:p>
            <a:pPr eaLnBrk="0" hangingPunct="0"/>
            <a:r>
              <a:rPr lang="ja-JP" altLang="en-US" sz="2400" dirty="0">
                <a:solidFill>
                  <a:prstClr val="black"/>
                </a:solidFill>
                <a:latin typeface="Meiryo UI" panose="020B0604030504040204" pitchFamily="50" charset="-128"/>
                <a:ea typeface="Meiryo UI" panose="020B0604030504040204" pitchFamily="50" charset="-128"/>
              </a:rPr>
              <a:t>○</a:t>
            </a:r>
          </a:p>
        </p:txBody>
      </p:sp>
      <p:sp>
        <p:nvSpPr>
          <p:cNvPr id="43" name="矢印: 下 42">
            <a:extLst>
              <a:ext uri="{FF2B5EF4-FFF2-40B4-BE49-F238E27FC236}">
                <a16:creationId xmlns:a16="http://schemas.microsoft.com/office/drawing/2014/main" id="{2398926F-AE01-E17C-4F92-ABECF73D0DD4}"/>
              </a:ext>
            </a:extLst>
          </p:cNvPr>
          <p:cNvSpPr/>
          <p:nvPr/>
        </p:nvSpPr>
        <p:spPr>
          <a:xfrm>
            <a:off x="6744276" y="2739120"/>
            <a:ext cx="294488" cy="137960"/>
          </a:xfrm>
          <a:prstGeom prst="downArrow">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テキスト ボックス 43">
            <a:extLst>
              <a:ext uri="{FF2B5EF4-FFF2-40B4-BE49-F238E27FC236}">
                <a16:creationId xmlns:a16="http://schemas.microsoft.com/office/drawing/2014/main" id="{EA31D98D-EBB3-B637-4D7D-24F45D691ADD}"/>
              </a:ext>
            </a:extLst>
          </p:cNvPr>
          <p:cNvSpPr txBox="1"/>
          <p:nvPr/>
        </p:nvSpPr>
        <p:spPr>
          <a:xfrm>
            <a:off x="8516395" y="5847422"/>
            <a:ext cx="492443" cy="461665"/>
          </a:xfrm>
          <a:prstGeom prst="rect">
            <a:avLst/>
          </a:prstGeom>
          <a:solidFill>
            <a:schemeClr val="bg1"/>
          </a:solidFill>
        </p:spPr>
        <p:txBody>
          <a:bodyPr wrap="none" rtlCol="0">
            <a:spAutoFit/>
          </a:bodyPr>
          <a:lstStyle/>
          <a:p>
            <a:pPr eaLnBrk="0" hangingPunct="0"/>
            <a:r>
              <a:rPr lang="ja-JP" altLang="en-US" sz="2400" dirty="0">
                <a:solidFill>
                  <a:prstClr val="black"/>
                </a:solidFill>
                <a:latin typeface="Meiryo UI" panose="020B0604030504040204" pitchFamily="50" charset="-128"/>
                <a:ea typeface="Meiryo UI" panose="020B0604030504040204" pitchFamily="50" charset="-128"/>
              </a:rPr>
              <a:t>○</a:t>
            </a:r>
          </a:p>
        </p:txBody>
      </p:sp>
      <p:sp>
        <p:nvSpPr>
          <p:cNvPr id="46" name="テキスト ボックス 45">
            <a:extLst>
              <a:ext uri="{FF2B5EF4-FFF2-40B4-BE49-F238E27FC236}">
                <a16:creationId xmlns:a16="http://schemas.microsoft.com/office/drawing/2014/main" id="{1B4C43EE-EBDC-A81A-C081-C73D5320F631}"/>
              </a:ext>
            </a:extLst>
          </p:cNvPr>
          <p:cNvSpPr txBox="1"/>
          <p:nvPr/>
        </p:nvSpPr>
        <p:spPr>
          <a:xfrm>
            <a:off x="1835696" y="4049889"/>
            <a:ext cx="3012363" cy="338554"/>
          </a:xfrm>
          <a:prstGeom prst="rect">
            <a:avLst/>
          </a:prstGeom>
          <a:noFill/>
        </p:spPr>
        <p:txBody>
          <a:bodyPr wrap="none" rtlCol="0">
            <a:spAutoFit/>
          </a:bodyPr>
          <a:lstStyle/>
          <a:p>
            <a:r>
              <a:rPr kumimoji="0" lang="ja-JP" altLang="en-US" sz="1600" b="1"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安全コスト額（Ｂ）：</a:t>
            </a:r>
            <a:r>
              <a:rPr kumimoji="1" lang="en-US" altLang="ja-JP" sz="1600" dirty="0">
                <a:solidFill>
                  <a:srgbClr val="FF0000"/>
                </a:solidFill>
                <a:latin typeface="Meiryo UI" panose="020B0604030504040204" pitchFamily="50" charset="-128"/>
                <a:ea typeface="Meiryo UI" panose="020B0604030504040204" pitchFamily="50" charset="-128"/>
              </a:rPr>
              <a:t>80,000</a:t>
            </a:r>
            <a:r>
              <a:rPr kumimoji="1" lang="ja-JP" altLang="en-US" sz="1600" dirty="0">
                <a:solidFill>
                  <a:srgbClr val="FF0000"/>
                </a:solidFill>
                <a:latin typeface="Meiryo UI" panose="020B0604030504040204" pitchFamily="50" charset="-128"/>
                <a:ea typeface="Meiryo UI" panose="020B0604030504040204" pitchFamily="50" charset="-128"/>
              </a:rPr>
              <a:t>円</a:t>
            </a:r>
          </a:p>
        </p:txBody>
      </p:sp>
      <p:sp>
        <p:nvSpPr>
          <p:cNvPr id="47" name="正方形/長方形 46">
            <a:extLst>
              <a:ext uri="{FF2B5EF4-FFF2-40B4-BE49-F238E27FC236}">
                <a16:creationId xmlns:a16="http://schemas.microsoft.com/office/drawing/2014/main" id="{7B9AC2F1-A0DB-C8F2-2C93-502C765ED2FA}"/>
              </a:ext>
            </a:extLst>
          </p:cNvPr>
          <p:cNvSpPr/>
          <p:nvPr/>
        </p:nvSpPr>
        <p:spPr bwMode="auto">
          <a:xfrm>
            <a:off x="630401" y="2996952"/>
            <a:ext cx="6261120" cy="396000"/>
          </a:xfrm>
          <a:prstGeom prst="rect">
            <a:avLst/>
          </a:prstGeom>
          <a:solidFill>
            <a:srgbClr val="5B9BD5"/>
          </a:solidFill>
          <a:ln w="25400" cap="flat" cmpd="sng" algn="ctr">
            <a:solidFill>
              <a:srgbClr val="4472C4">
                <a:lumMod val="50000"/>
              </a:srgbClr>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kern="0" dirty="0">
                <a:solidFill>
                  <a:prstClr val="white"/>
                </a:solidFill>
                <a:latin typeface="Meiryo UI" panose="020B0604030504040204" pitchFamily="50" charset="-128"/>
                <a:ea typeface="Meiryo UI" panose="020B0604030504040204" pitchFamily="50" charset="-128"/>
              </a:rPr>
              <a:t>契約運賃：</a:t>
            </a:r>
            <a:r>
              <a:rPr kumimoji="0" lang="en-US" altLang="ja-JP" sz="1600" kern="0" dirty="0">
                <a:solidFill>
                  <a:prstClr val="white"/>
                </a:solidFill>
                <a:latin typeface="Meiryo UI" panose="020B0604030504040204" pitchFamily="50" charset="-128"/>
                <a:ea typeface="Meiryo UI" panose="020B0604030504040204" pitchFamily="50" charset="-128"/>
              </a:rPr>
              <a:t>100,000</a:t>
            </a:r>
            <a:r>
              <a:rPr kumimoji="0" lang="ja-JP" altLang="en-US" sz="1600" kern="0" dirty="0">
                <a:solidFill>
                  <a:prstClr val="white"/>
                </a:solidFill>
                <a:latin typeface="Meiryo UI" panose="020B0604030504040204" pitchFamily="50" charset="-128"/>
                <a:ea typeface="Meiryo UI" panose="020B0604030504040204" pitchFamily="50" charset="-128"/>
              </a:rPr>
              <a:t>円</a:t>
            </a:r>
            <a:endParaRPr kumimoji="0" lang="ja-JP" altLang="en-US" sz="160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48" name="正方形/長方形 47">
            <a:extLst>
              <a:ext uri="{FF2B5EF4-FFF2-40B4-BE49-F238E27FC236}">
                <a16:creationId xmlns:a16="http://schemas.microsoft.com/office/drawing/2014/main" id="{BA9A707F-8CDC-9674-D8F8-02C410203332}"/>
              </a:ext>
            </a:extLst>
          </p:cNvPr>
          <p:cNvSpPr/>
          <p:nvPr/>
        </p:nvSpPr>
        <p:spPr bwMode="auto">
          <a:xfrm>
            <a:off x="625469" y="4912302"/>
            <a:ext cx="7847110" cy="396000"/>
          </a:xfrm>
          <a:prstGeom prst="rect">
            <a:avLst/>
          </a:prstGeom>
          <a:solidFill>
            <a:srgbClr val="5B9BD5"/>
          </a:solidFill>
          <a:ln w="25400" cap="flat" cmpd="sng" algn="ctr">
            <a:solidFill>
              <a:srgbClr val="4472C4">
                <a:lumMod val="50000"/>
              </a:srgbClr>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kern="0" dirty="0">
                <a:solidFill>
                  <a:prstClr val="white"/>
                </a:solidFill>
                <a:latin typeface="Meiryo UI" panose="020B0604030504040204" pitchFamily="50" charset="-128"/>
                <a:ea typeface="Meiryo UI" panose="020B0604030504040204" pitchFamily="50" charset="-128"/>
              </a:rPr>
              <a:t>契約運賃：</a:t>
            </a:r>
            <a:r>
              <a:rPr kumimoji="0" lang="en-US" altLang="ja-JP" sz="1600" kern="0" dirty="0">
                <a:solidFill>
                  <a:prstClr val="white"/>
                </a:solidFill>
                <a:latin typeface="Meiryo UI" panose="020B0604030504040204" pitchFamily="50" charset="-128"/>
                <a:ea typeface="Meiryo UI" panose="020B0604030504040204" pitchFamily="50" charset="-128"/>
              </a:rPr>
              <a:t>120,000</a:t>
            </a:r>
            <a:r>
              <a:rPr kumimoji="0" lang="ja-JP" altLang="en-US" sz="1600" kern="0" dirty="0">
                <a:solidFill>
                  <a:prstClr val="white"/>
                </a:solidFill>
                <a:latin typeface="Meiryo UI" panose="020B0604030504040204" pitchFamily="50" charset="-128"/>
                <a:ea typeface="Meiryo UI" panose="020B0604030504040204" pitchFamily="50" charset="-128"/>
              </a:rPr>
              <a:t>円</a:t>
            </a:r>
            <a:endParaRPr kumimoji="0" lang="ja-JP" altLang="en-US" sz="160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49" name="正方形/長方形 48">
            <a:extLst>
              <a:ext uri="{FF2B5EF4-FFF2-40B4-BE49-F238E27FC236}">
                <a16:creationId xmlns:a16="http://schemas.microsoft.com/office/drawing/2014/main" id="{BF8C921E-8994-A989-B29C-21FDE036948E}"/>
              </a:ext>
            </a:extLst>
          </p:cNvPr>
          <p:cNvSpPr/>
          <p:nvPr/>
        </p:nvSpPr>
        <p:spPr>
          <a:xfrm>
            <a:off x="5914041" y="5878228"/>
            <a:ext cx="2569704" cy="432048"/>
          </a:xfrm>
          <a:prstGeom prst="rect">
            <a:avLst/>
          </a:prstGeom>
          <a:solidFill>
            <a:srgbClr val="92D050">
              <a:alpha val="97000"/>
            </a:srgbClr>
          </a:solidFill>
          <a:ln w="25400" cap="flat" cmpd="sng" algn="ctr">
            <a:solidFill>
              <a:srgbClr val="5B9BD5">
                <a:shade val="15000"/>
              </a:srgbClr>
            </a:solidFill>
            <a:prstDash val="solid"/>
          </a:ln>
          <a:effectLst/>
        </p:spPr>
        <p:txBody>
          <a:bodyPr rtlCol="0"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手数料等</a:t>
            </a:r>
            <a:r>
              <a:rPr kumimoji="0" lang="ja-JP" altLang="en-US" sz="1200" kern="0" dirty="0">
                <a:solidFill>
                  <a:prstClr val="black"/>
                </a:solidFill>
                <a:latin typeface="Meiryo UI" panose="020B0604030504040204" pitchFamily="50" charset="-128"/>
                <a:ea typeface="Meiryo UI" panose="020B0604030504040204" pitchFamily="50" charset="-128"/>
              </a:rPr>
              <a:t>：</a:t>
            </a:r>
            <a:r>
              <a:rPr kumimoji="0" lang="en-US" altLang="ja-JP" sz="1200" kern="0" dirty="0">
                <a:solidFill>
                  <a:prstClr val="black"/>
                </a:solidFill>
                <a:latin typeface="Meiryo UI" panose="020B0604030504040204" pitchFamily="50" charset="-128"/>
                <a:ea typeface="Meiryo UI" panose="020B0604030504040204" pitchFamily="50" charset="-128"/>
              </a:rPr>
              <a:t>30,000</a:t>
            </a:r>
            <a:r>
              <a:rPr kumimoji="0" lang="ja-JP" altLang="en-US" sz="1200" kern="0" dirty="0">
                <a:solidFill>
                  <a:prstClr val="black"/>
                </a:solidFill>
                <a:latin typeface="Meiryo UI" panose="020B0604030504040204" pitchFamily="50" charset="-128"/>
                <a:ea typeface="Meiryo UI" panose="020B0604030504040204" pitchFamily="50" charset="-128"/>
              </a:rPr>
              <a:t>円</a:t>
            </a:r>
            <a:endParaRPr kumimoji="0" lang="en-US" altLang="ja-JP" sz="1200" kern="0" dirty="0">
              <a:solidFill>
                <a:prstClr val="black"/>
              </a:solidFill>
              <a:latin typeface="Meiryo UI" panose="020B0604030504040204" pitchFamily="50" charset="-128"/>
              <a:ea typeface="Meiryo UI" panose="020B0604030504040204" pitchFamily="50" charset="-128"/>
            </a:endParaRPr>
          </a:p>
          <a:p>
            <a:pPr marL="0" marR="0" lvl="0" indent="0" algn="ctr" defTabSz="914400" eaLnBrk="0" fontAlgn="auto" latinLnBrk="0" hangingPunct="0">
              <a:lnSpc>
                <a:spcPct val="100000"/>
              </a:lnSpc>
              <a:spcBef>
                <a:spcPts val="0"/>
              </a:spcBef>
              <a:spcAft>
                <a:spcPts val="0"/>
              </a:spcAft>
              <a:buClrTx/>
              <a:buSzTx/>
              <a:buFontTx/>
              <a:buNone/>
              <a:tabLst/>
              <a:defRPr/>
            </a:pPr>
            <a:r>
              <a:rPr kumimoji="0" lang="ja-JP" altLang="en-US" sz="1200" kern="0" dirty="0">
                <a:solidFill>
                  <a:prstClr val="black"/>
                </a:solidFill>
                <a:latin typeface="Meiryo UI" panose="020B0604030504040204" pitchFamily="50" charset="-128"/>
                <a:ea typeface="Meiryo UI" panose="020B0604030504040204" pitchFamily="50" charset="-128"/>
              </a:rPr>
              <a:t>（</a:t>
            </a:r>
            <a:r>
              <a:rPr kumimoji="0" lang="en-US" altLang="ja-JP" sz="1200" kern="0" dirty="0">
                <a:solidFill>
                  <a:prstClr val="black"/>
                </a:solidFill>
                <a:latin typeface="Meiryo UI" panose="020B0604030504040204" pitchFamily="50" charset="-128"/>
                <a:ea typeface="Meiryo UI" panose="020B0604030504040204" pitchFamily="50" charset="-128"/>
              </a:rPr>
              <a:t>25</a:t>
            </a:r>
            <a:r>
              <a:rPr kumimoji="0" lang="ja-JP" altLang="en-US" sz="1200" kern="0" dirty="0">
                <a:solidFill>
                  <a:prstClr val="black"/>
                </a:solidFill>
                <a:latin typeface="Meiryo UI" panose="020B0604030504040204" pitchFamily="50" charset="-128"/>
                <a:ea typeface="Meiryo UI" panose="020B0604030504040204" pitchFamily="50" charset="-128"/>
              </a:rPr>
              <a:t>％）</a:t>
            </a: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3" name="テキスト ボックス 52">
            <a:extLst>
              <a:ext uri="{FF2B5EF4-FFF2-40B4-BE49-F238E27FC236}">
                <a16:creationId xmlns:a16="http://schemas.microsoft.com/office/drawing/2014/main" id="{8DE8F20A-E02B-ED20-E1F7-3F4B74D55F03}"/>
              </a:ext>
            </a:extLst>
          </p:cNvPr>
          <p:cNvSpPr txBox="1"/>
          <p:nvPr/>
        </p:nvSpPr>
        <p:spPr>
          <a:xfrm>
            <a:off x="18921" y="4941025"/>
            <a:ext cx="595035" cy="338554"/>
          </a:xfrm>
          <a:prstGeom prst="rect">
            <a:avLst/>
          </a:prstGeom>
          <a:noFill/>
        </p:spPr>
        <p:txBody>
          <a:bodyPr wrap="none" rtlCol="0">
            <a:spAutoFit/>
          </a:bodyPr>
          <a:lstStyle/>
          <a:p>
            <a:r>
              <a:rPr kumimoji="1" lang="ja-JP" altLang="en-US" sz="1600" dirty="0">
                <a:latin typeface="Meiryo UI" panose="020B0604030504040204" pitchFamily="50" charset="-128"/>
                <a:ea typeface="Meiryo UI" panose="020B0604030504040204" pitchFamily="50" charset="-128"/>
              </a:rPr>
              <a:t>例２</a:t>
            </a:r>
          </a:p>
        </p:txBody>
      </p:sp>
      <p:sp>
        <p:nvSpPr>
          <p:cNvPr id="60" name="正方形/長方形 59">
            <a:extLst>
              <a:ext uri="{FF2B5EF4-FFF2-40B4-BE49-F238E27FC236}">
                <a16:creationId xmlns:a16="http://schemas.microsoft.com/office/drawing/2014/main" id="{3AEC4A9B-D858-A284-C7E4-58BBD2826D83}"/>
              </a:ext>
            </a:extLst>
          </p:cNvPr>
          <p:cNvSpPr/>
          <p:nvPr/>
        </p:nvSpPr>
        <p:spPr>
          <a:xfrm>
            <a:off x="622332" y="3420065"/>
            <a:ext cx="4140947" cy="396000"/>
          </a:xfrm>
          <a:prstGeom prst="rect">
            <a:avLst/>
          </a:prstGeom>
          <a:solidFill>
            <a:srgbClr val="FCD5B4"/>
          </a:solidFill>
          <a:ln w="25400" cap="flat" cmpd="sng" algn="ctr">
            <a:solidFill>
              <a:srgbClr val="5B9BD5">
                <a:shade val="15000"/>
              </a:srgbClr>
            </a:solidFill>
            <a:prstDash val="solid"/>
          </a:ln>
          <a:effectLst/>
        </p:spPr>
        <p:txBody>
          <a:bodyPr rtlCol="0"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安全確保経費（安全コスト）（Ａ）</a:t>
            </a:r>
            <a:r>
              <a:rPr kumimoji="0" lang="ja-JP" altLang="en-US" sz="16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en-US" altLang="ja-JP" sz="16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80</a:t>
            </a:r>
            <a:r>
              <a:rPr kumimoji="0" lang="ja-JP" altLang="en-US" sz="16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45" name="矢印: 下 44">
            <a:extLst>
              <a:ext uri="{FF2B5EF4-FFF2-40B4-BE49-F238E27FC236}">
                <a16:creationId xmlns:a16="http://schemas.microsoft.com/office/drawing/2014/main" id="{08476C09-1F67-EB5B-12D2-256D29C3853B}"/>
              </a:ext>
            </a:extLst>
          </p:cNvPr>
          <p:cNvSpPr/>
          <p:nvPr/>
        </p:nvSpPr>
        <p:spPr>
          <a:xfrm>
            <a:off x="3551564" y="3877811"/>
            <a:ext cx="375172" cy="222692"/>
          </a:xfrm>
          <a:prstGeom prst="downArrow">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正方形/長方形 63">
            <a:extLst>
              <a:ext uri="{FF2B5EF4-FFF2-40B4-BE49-F238E27FC236}">
                <a16:creationId xmlns:a16="http://schemas.microsoft.com/office/drawing/2014/main" id="{E4C050B7-9339-2AAE-477D-679EA69AA53A}"/>
              </a:ext>
            </a:extLst>
          </p:cNvPr>
          <p:cNvSpPr/>
          <p:nvPr/>
        </p:nvSpPr>
        <p:spPr>
          <a:xfrm>
            <a:off x="5994506" y="1940374"/>
            <a:ext cx="2225062" cy="375996"/>
          </a:xfrm>
          <a:prstGeom prst="rect">
            <a:avLst/>
          </a:prstGeom>
          <a:solidFill>
            <a:srgbClr val="4472C4">
              <a:lumMod val="20000"/>
              <a:lumOff val="80000"/>
            </a:srgbClr>
          </a:solidFill>
          <a:ln w="25400" cap="flat" cmpd="sng" algn="ctr">
            <a:solidFill>
              <a:srgbClr val="5B9BD5">
                <a:shade val="15000"/>
              </a:srgbClr>
            </a:solidFill>
            <a:prstDash val="solid"/>
          </a:ln>
          <a:effectLst/>
        </p:spPr>
        <p:txBody>
          <a:bodyPr rtlCol="0"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ja-JP" altLang="en-US" sz="16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その他の経費：</a:t>
            </a:r>
            <a:r>
              <a:rPr kumimoji="0" lang="en-US" altLang="ja-JP" sz="16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a:t>
            </a:r>
            <a:r>
              <a:rPr kumimoji="0" lang="ja-JP" altLang="en-US" sz="16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71" name="テキスト ボックス 70">
            <a:extLst>
              <a:ext uri="{FF2B5EF4-FFF2-40B4-BE49-F238E27FC236}">
                <a16:creationId xmlns:a16="http://schemas.microsoft.com/office/drawing/2014/main" id="{4AEE0AE3-0AEF-9A2E-6D17-E3EDB92E826C}"/>
              </a:ext>
            </a:extLst>
          </p:cNvPr>
          <p:cNvSpPr txBox="1"/>
          <p:nvPr/>
        </p:nvSpPr>
        <p:spPr>
          <a:xfrm>
            <a:off x="715654" y="6309087"/>
            <a:ext cx="1960395" cy="253916"/>
          </a:xfrm>
          <a:prstGeom prst="rect">
            <a:avLst/>
          </a:prstGeom>
          <a:noFill/>
        </p:spPr>
        <p:txBody>
          <a:bodyPr wrap="square" rtlCol="0">
            <a:spAutoFit/>
          </a:bodyPr>
          <a:lstStyle/>
          <a:p>
            <a:pPr eaLnBrk="0" hangingPunct="0"/>
            <a:r>
              <a:rPr lang="ja-JP" altLang="en-US" sz="1050" dirty="0">
                <a:solidFill>
                  <a:prstClr val="black"/>
                </a:solidFill>
                <a:latin typeface="Meiryo UI" panose="020B0604030504040204" pitchFamily="50" charset="-128"/>
                <a:ea typeface="Meiryo UI" panose="020B0604030504040204" pitchFamily="50" charset="-128"/>
              </a:rPr>
              <a:t>○・・・割戻し違反ではない</a:t>
            </a:r>
          </a:p>
        </p:txBody>
      </p:sp>
      <p:sp>
        <p:nvSpPr>
          <p:cNvPr id="72" name="テキスト ボックス 71">
            <a:extLst>
              <a:ext uri="{FF2B5EF4-FFF2-40B4-BE49-F238E27FC236}">
                <a16:creationId xmlns:a16="http://schemas.microsoft.com/office/drawing/2014/main" id="{634D13CB-6908-802D-120A-C373BF724DA5}"/>
              </a:ext>
            </a:extLst>
          </p:cNvPr>
          <p:cNvSpPr txBox="1"/>
          <p:nvPr/>
        </p:nvSpPr>
        <p:spPr>
          <a:xfrm>
            <a:off x="715653" y="6578420"/>
            <a:ext cx="1960395" cy="253916"/>
          </a:xfrm>
          <a:prstGeom prst="rect">
            <a:avLst/>
          </a:prstGeom>
          <a:noFill/>
        </p:spPr>
        <p:txBody>
          <a:bodyPr wrap="square" rtlCol="0">
            <a:spAutoFit/>
          </a:bodyPr>
          <a:lstStyle/>
          <a:p>
            <a:pPr eaLnBrk="0" hangingPunct="0"/>
            <a:r>
              <a:rPr lang="en-US" altLang="ja-JP" sz="1050" dirty="0">
                <a:solidFill>
                  <a:prstClr val="black"/>
                </a:solidFill>
                <a:latin typeface="Meiryo UI" panose="020B0604030504040204" pitchFamily="50" charset="-128"/>
                <a:ea typeface="Meiryo UI" panose="020B0604030504040204" pitchFamily="50" charset="-128"/>
              </a:rPr>
              <a:t>×</a:t>
            </a:r>
            <a:r>
              <a:rPr lang="ja-JP" altLang="en-US" sz="1050" dirty="0">
                <a:solidFill>
                  <a:prstClr val="black"/>
                </a:solidFill>
                <a:latin typeface="Meiryo UI" panose="020B0604030504040204" pitchFamily="50" charset="-128"/>
                <a:ea typeface="Meiryo UI" panose="020B0604030504040204" pitchFamily="50" charset="-128"/>
              </a:rPr>
              <a:t>・・・割戻し違反のおそれあり</a:t>
            </a:r>
          </a:p>
        </p:txBody>
      </p:sp>
      <p:sp>
        <p:nvSpPr>
          <p:cNvPr id="3" name="テキスト ボックス 2">
            <a:extLst>
              <a:ext uri="{FF2B5EF4-FFF2-40B4-BE49-F238E27FC236}">
                <a16:creationId xmlns:a16="http://schemas.microsoft.com/office/drawing/2014/main" id="{6AE213A6-4FD0-B957-1EAC-BF0D00F74CD2}"/>
              </a:ext>
            </a:extLst>
          </p:cNvPr>
          <p:cNvSpPr txBox="1"/>
          <p:nvPr/>
        </p:nvSpPr>
        <p:spPr>
          <a:xfrm>
            <a:off x="1840697" y="5379253"/>
            <a:ext cx="3012363" cy="338554"/>
          </a:xfrm>
          <a:prstGeom prst="rect">
            <a:avLst/>
          </a:prstGeom>
          <a:noFill/>
        </p:spPr>
        <p:txBody>
          <a:bodyPr wrap="none" rtlCol="0">
            <a:spAutoFit/>
          </a:bodyPr>
          <a:lstStyle/>
          <a:p>
            <a:r>
              <a:rPr kumimoji="0" lang="ja-JP" altLang="en-US" sz="1600" b="1"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安全コスト額（Ｂ）：</a:t>
            </a:r>
            <a:r>
              <a:rPr kumimoji="1" lang="en-US" altLang="ja-JP" sz="1600" dirty="0">
                <a:solidFill>
                  <a:srgbClr val="FF0000"/>
                </a:solidFill>
                <a:latin typeface="Meiryo UI" panose="020B0604030504040204" pitchFamily="50" charset="-128"/>
                <a:ea typeface="Meiryo UI" panose="020B0604030504040204" pitchFamily="50" charset="-128"/>
              </a:rPr>
              <a:t>80,000</a:t>
            </a:r>
            <a:r>
              <a:rPr kumimoji="1" lang="ja-JP" altLang="en-US" sz="1600" dirty="0">
                <a:solidFill>
                  <a:srgbClr val="FF0000"/>
                </a:solidFill>
                <a:latin typeface="Meiryo UI" panose="020B0604030504040204" pitchFamily="50" charset="-128"/>
                <a:ea typeface="Meiryo UI" panose="020B0604030504040204" pitchFamily="50" charset="-128"/>
              </a:rPr>
              <a:t>円</a:t>
            </a:r>
          </a:p>
        </p:txBody>
      </p:sp>
      <p:sp>
        <p:nvSpPr>
          <p:cNvPr id="10" name="テキスト ボックス 9">
            <a:extLst>
              <a:ext uri="{FF2B5EF4-FFF2-40B4-BE49-F238E27FC236}">
                <a16:creationId xmlns:a16="http://schemas.microsoft.com/office/drawing/2014/main" id="{E4FC5AF5-E02B-566E-FD46-BC1C1BA5392B}"/>
              </a:ext>
            </a:extLst>
          </p:cNvPr>
          <p:cNvSpPr txBox="1"/>
          <p:nvPr/>
        </p:nvSpPr>
        <p:spPr>
          <a:xfrm>
            <a:off x="8556372" y="6340208"/>
            <a:ext cx="431528" cy="461665"/>
          </a:xfrm>
          <a:prstGeom prst="rect">
            <a:avLst/>
          </a:prstGeom>
          <a:noFill/>
        </p:spPr>
        <p:txBody>
          <a:bodyPr wrap="none" rtlCol="0">
            <a:spAutoFit/>
          </a:bodyPr>
          <a:lstStyle/>
          <a:p>
            <a:pPr eaLnBrk="0" hangingPunct="0"/>
            <a:r>
              <a:rPr lang="en-US" altLang="ja-JP" sz="2400" dirty="0">
                <a:solidFill>
                  <a:srgbClr val="FF0000"/>
                </a:solidFill>
                <a:latin typeface="Meiryo UI" panose="020B0604030504040204" pitchFamily="50" charset="-128"/>
                <a:ea typeface="Meiryo UI" panose="020B0604030504040204" pitchFamily="50" charset="-128"/>
              </a:rPr>
              <a:t>×</a:t>
            </a:r>
            <a:endParaRPr lang="ja-JP" altLang="en-US" sz="2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68659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四角形: 角を丸くする 18">
            <a:extLst>
              <a:ext uri="{FF2B5EF4-FFF2-40B4-BE49-F238E27FC236}">
                <a16:creationId xmlns:a16="http://schemas.microsoft.com/office/drawing/2014/main" id="{76D13D36-A34C-9D67-20D9-6BADE08EDFE8}"/>
              </a:ext>
            </a:extLst>
          </p:cNvPr>
          <p:cNvSpPr/>
          <p:nvPr/>
        </p:nvSpPr>
        <p:spPr>
          <a:xfrm>
            <a:off x="118583" y="2265143"/>
            <a:ext cx="8895963" cy="2134355"/>
          </a:xfrm>
          <a:prstGeom prst="roundRect">
            <a:avLst/>
          </a:prstGeom>
          <a:solidFill>
            <a:srgbClr val="FCD5B4"/>
          </a:solidFill>
          <a:ln>
            <a:solidFill>
              <a:srgbClr val="FF996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86D0B0BE-C38F-23FB-9709-2D060DABF09D}"/>
              </a:ext>
            </a:extLst>
          </p:cNvPr>
          <p:cNvSpPr>
            <a:spLocks noGrp="1"/>
          </p:cNvSpPr>
          <p:nvPr>
            <p:ph type="title"/>
          </p:nvPr>
        </p:nvSpPr>
        <p:spPr/>
        <p:txBody>
          <a:bodyPr/>
          <a:lstStyle/>
          <a:p>
            <a:r>
              <a:rPr kumimoji="1" lang="ja-JP" altLang="en-US" dirty="0"/>
              <a:t>運賃・料金の割戻しの審査対象</a:t>
            </a:r>
          </a:p>
        </p:txBody>
      </p:sp>
      <p:sp>
        <p:nvSpPr>
          <p:cNvPr id="4" name="スライド番号プレースホルダー 3">
            <a:extLst>
              <a:ext uri="{FF2B5EF4-FFF2-40B4-BE49-F238E27FC236}">
                <a16:creationId xmlns:a16="http://schemas.microsoft.com/office/drawing/2014/main" id="{4E6E1B6A-724E-2B45-3054-5FB33E3380F8}"/>
              </a:ext>
            </a:extLst>
          </p:cNvPr>
          <p:cNvSpPr>
            <a:spLocks noGrp="1"/>
          </p:cNvSpPr>
          <p:nvPr>
            <p:ph type="sldNum" sz="quarter" idx="12"/>
          </p:nvPr>
        </p:nvSpPr>
        <p:spPr>
          <a:xfrm>
            <a:off x="7047810" y="6577867"/>
            <a:ext cx="2133600" cy="476250"/>
          </a:xfrm>
        </p:spPr>
        <p:txBody>
          <a:bodyPr/>
          <a:lstStyle/>
          <a:p>
            <a:pPr>
              <a:defRPr/>
            </a:pPr>
            <a:fld id="{651FC12D-27C1-4F31-90C9-A93D49E44687}" type="slidenum">
              <a:rPr lang="en-US" altLang="ja-JP" smtClean="0">
                <a:solidFill>
                  <a:srgbClr val="000000"/>
                </a:solidFill>
              </a:rPr>
              <a:pPr>
                <a:defRPr/>
              </a:pPr>
              <a:t>3</a:t>
            </a:fld>
            <a:endParaRPr lang="en-US" altLang="ja-JP" dirty="0">
              <a:solidFill>
                <a:srgbClr val="000000"/>
              </a:solidFill>
            </a:endParaRPr>
          </a:p>
        </p:txBody>
      </p:sp>
      <p:sp>
        <p:nvSpPr>
          <p:cNvPr id="6" name="テキスト ボックス 5">
            <a:extLst>
              <a:ext uri="{FF2B5EF4-FFF2-40B4-BE49-F238E27FC236}">
                <a16:creationId xmlns:a16="http://schemas.microsoft.com/office/drawing/2014/main" id="{F79EA776-92A5-E38B-F4A6-2A66E061C4B3}"/>
              </a:ext>
            </a:extLst>
          </p:cNvPr>
          <p:cNvSpPr txBox="1"/>
          <p:nvPr/>
        </p:nvSpPr>
        <p:spPr>
          <a:xfrm>
            <a:off x="68289" y="724037"/>
            <a:ext cx="9007422" cy="954107"/>
          </a:xfrm>
          <a:prstGeom prst="rect">
            <a:avLst/>
          </a:prstGeom>
          <a:noFill/>
        </p:spPr>
        <p:txBody>
          <a:bodyPr wrap="square" rtlCol="0">
            <a:spAutoFit/>
          </a:bodyPr>
          <a:lstStyle/>
          <a:p>
            <a:pPr marL="162662" indent="-162662" defTabSz="844083"/>
            <a:r>
              <a:rPr lang="ja-JP" altLang="en-US" sz="1400" dirty="0">
                <a:solidFill>
                  <a:srgbClr val="000000"/>
                </a:solidFill>
                <a:latin typeface="Meiryo UI" panose="020B0604030504040204" pitchFamily="50" charset="-128"/>
                <a:ea typeface="Meiryo UI" panose="020B0604030504040204" pitchFamily="50" charset="-128"/>
              </a:rPr>
              <a:t>○　個別の運送における契約運賃・料金から手数料等の額を控除した結果、安全コスト額を下回っている場合は運賃の割戻しの審査対象とする。</a:t>
            </a:r>
            <a:endParaRPr lang="en-US" altLang="ja-JP" sz="1400" dirty="0">
              <a:solidFill>
                <a:srgbClr val="000000"/>
              </a:solidFill>
              <a:latin typeface="Meiryo UI" panose="020B0604030504040204" pitchFamily="50" charset="-128"/>
              <a:ea typeface="Meiryo UI" panose="020B0604030504040204" pitchFamily="50" charset="-128"/>
            </a:endParaRPr>
          </a:p>
          <a:p>
            <a:pPr marL="162662" indent="-162662" defTabSz="844083"/>
            <a:r>
              <a:rPr lang="ja-JP" altLang="en-US" sz="1400" dirty="0">
                <a:latin typeface="Meiryo UI" panose="020B0604030504040204" pitchFamily="50" charset="-128"/>
                <a:ea typeface="Meiryo UI" panose="020B0604030504040204" pitchFamily="50" charset="-128"/>
              </a:rPr>
              <a:t>○　審査対象とすると否かの判定を行うため、貸切バス事業者に対して事業報告書の提出時に原価の合計額及び安全コスト額についても併せて報告を求める。</a:t>
            </a:r>
          </a:p>
        </p:txBody>
      </p:sp>
      <p:sp>
        <p:nvSpPr>
          <p:cNvPr id="7" name="正方形/長方形 6">
            <a:extLst>
              <a:ext uri="{FF2B5EF4-FFF2-40B4-BE49-F238E27FC236}">
                <a16:creationId xmlns:a16="http://schemas.microsoft.com/office/drawing/2014/main" id="{58048750-A3E9-B773-4958-6C3F5E8658C4}"/>
              </a:ext>
            </a:extLst>
          </p:cNvPr>
          <p:cNvSpPr/>
          <p:nvPr/>
        </p:nvSpPr>
        <p:spPr>
          <a:xfrm>
            <a:off x="118583" y="684001"/>
            <a:ext cx="8895966" cy="1095004"/>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endParaRPr lang="ja-JP" altLang="en-US" sz="1662">
              <a:solidFill>
                <a:srgbClr val="FFFFFF"/>
              </a:solidFill>
              <a:latin typeface="Arial"/>
              <a:ea typeface="ＭＳ Ｐゴシック"/>
            </a:endParaRPr>
          </a:p>
        </p:txBody>
      </p:sp>
      <p:sp>
        <p:nvSpPr>
          <p:cNvPr id="8" name="正方形/長方形 7">
            <a:extLst>
              <a:ext uri="{FF2B5EF4-FFF2-40B4-BE49-F238E27FC236}">
                <a16:creationId xmlns:a16="http://schemas.microsoft.com/office/drawing/2014/main" id="{D34C0644-E0DE-B0F5-531F-7685F58DDEAA}"/>
              </a:ext>
            </a:extLst>
          </p:cNvPr>
          <p:cNvSpPr/>
          <p:nvPr/>
        </p:nvSpPr>
        <p:spPr bwMode="auto">
          <a:xfrm>
            <a:off x="1192835" y="2599919"/>
            <a:ext cx="5877895" cy="252000"/>
          </a:xfrm>
          <a:prstGeom prst="rect">
            <a:avLst/>
          </a:prstGeom>
          <a:solidFill>
            <a:srgbClr val="5B9BD5"/>
          </a:solidFill>
          <a:ln w="25400" cap="flat" cmpd="sng" algn="ctr">
            <a:solidFill>
              <a:srgbClr val="4472C4">
                <a:lumMod val="50000"/>
              </a:srgbClr>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運賃・料金</a:t>
            </a:r>
          </a:p>
        </p:txBody>
      </p:sp>
      <p:cxnSp>
        <p:nvCxnSpPr>
          <p:cNvPr id="9" name="直線コネクタ 8">
            <a:extLst>
              <a:ext uri="{FF2B5EF4-FFF2-40B4-BE49-F238E27FC236}">
                <a16:creationId xmlns:a16="http://schemas.microsoft.com/office/drawing/2014/main" id="{00408789-7DC3-A926-3431-2FD1A86109D3}"/>
              </a:ext>
            </a:extLst>
          </p:cNvPr>
          <p:cNvCxnSpPr>
            <a:cxnSpLocks/>
          </p:cNvCxnSpPr>
          <p:nvPr/>
        </p:nvCxnSpPr>
        <p:spPr bwMode="auto">
          <a:xfrm flipH="1">
            <a:off x="1187624" y="2084437"/>
            <a:ext cx="18298" cy="4380806"/>
          </a:xfrm>
          <a:prstGeom prst="line">
            <a:avLst/>
          </a:prstGeom>
          <a:noFill/>
          <a:ln w="31750" cap="flat" cmpd="sng" algn="ctr">
            <a:solidFill>
              <a:sysClr val="windowText" lastClr="000000"/>
            </a:solidFill>
            <a:prstDash val="sysDot"/>
          </a:ln>
          <a:effectLst/>
        </p:spPr>
      </p:cxnSp>
      <p:cxnSp>
        <p:nvCxnSpPr>
          <p:cNvPr id="11" name="直線コネクタ 10">
            <a:extLst>
              <a:ext uri="{FF2B5EF4-FFF2-40B4-BE49-F238E27FC236}">
                <a16:creationId xmlns:a16="http://schemas.microsoft.com/office/drawing/2014/main" id="{D507AD8A-F6B6-9EBB-6906-68C9C21F7458}"/>
              </a:ext>
            </a:extLst>
          </p:cNvPr>
          <p:cNvCxnSpPr>
            <a:cxnSpLocks/>
          </p:cNvCxnSpPr>
          <p:nvPr/>
        </p:nvCxnSpPr>
        <p:spPr bwMode="auto">
          <a:xfrm>
            <a:off x="7089027" y="2084437"/>
            <a:ext cx="38536" cy="4426533"/>
          </a:xfrm>
          <a:prstGeom prst="line">
            <a:avLst/>
          </a:prstGeom>
          <a:noFill/>
          <a:ln w="31750" cap="flat" cmpd="sng" algn="ctr">
            <a:solidFill>
              <a:sysClr val="windowText" lastClr="000000"/>
            </a:solidFill>
            <a:prstDash val="sysDot"/>
          </a:ln>
          <a:effectLst/>
        </p:spPr>
      </p:cxnSp>
      <p:sp>
        <p:nvSpPr>
          <p:cNvPr id="12" name="テキスト ボックス 11">
            <a:extLst>
              <a:ext uri="{FF2B5EF4-FFF2-40B4-BE49-F238E27FC236}">
                <a16:creationId xmlns:a16="http://schemas.microsoft.com/office/drawing/2014/main" id="{8BB72417-56EC-7BC6-13C0-AB90388C6FA3}"/>
              </a:ext>
            </a:extLst>
          </p:cNvPr>
          <p:cNvSpPr txBox="1"/>
          <p:nvPr/>
        </p:nvSpPr>
        <p:spPr>
          <a:xfrm>
            <a:off x="6735638" y="1773173"/>
            <a:ext cx="1068172"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下限額</a:t>
            </a:r>
          </a:p>
        </p:txBody>
      </p:sp>
      <p:sp>
        <p:nvSpPr>
          <p:cNvPr id="16" name="正方形/長方形 15">
            <a:extLst>
              <a:ext uri="{FF2B5EF4-FFF2-40B4-BE49-F238E27FC236}">
                <a16:creationId xmlns:a16="http://schemas.microsoft.com/office/drawing/2014/main" id="{431EB190-99F1-4F22-3010-F615BE3AD020}"/>
              </a:ext>
            </a:extLst>
          </p:cNvPr>
          <p:cNvSpPr/>
          <p:nvPr/>
        </p:nvSpPr>
        <p:spPr>
          <a:xfrm>
            <a:off x="4111317" y="2951024"/>
            <a:ext cx="2966255" cy="252000"/>
          </a:xfrm>
          <a:prstGeom prst="rect">
            <a:avLst/>
          </a:prstGeom>
          <a:solidFill>
            <a:srgbClr val="70AD47">
              <a:lumMod val="40000"/>
              <a:lumOff val="60000"/>
            </a:srgbClr>
          </a:solidFill>
          <a:ln w="25400" cap="flat" cmpd="sng" algn="ctr">
            <a:solidFill>
              <a:srgbClr val="5B9BD5">
                <a:shade val="15000"/>
              </a:srgbClr>
            </a:solidFill>
            <a:prstDash val="solid"/>
          </a:ln>
          <a:effectLst/>
        </p:spPr>
        <p:txBody>
          <a:bodyPr rtlCol="0"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手数料等</a:t>
            </a:r>
            <a:endParaRPr kumimoji="0" lang="en-US" altLang="ja-JP"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8" name="テキスト ボックス 17">
            <a:extLst>
              <a:ext uri="{FF2B5EF4-FFF2-40B4-BE49-F238E27FC236}">
                <a16:creationId xmlns:a16="http://schemas.microsoft.com/office/drawing/2014/main" id="{92ACED96-7749-4288-8705-B2D71509D238}"/>
              </a:ext>
            </a:extLst>
          </p:cNvPr>
          <p:cNvSpPr txBox="1"/>
          <p:nvPr/>
        </p:nvSpPr>
        <p:spPr>
          <a:xfrm>
            <a:off x="4481980" y="1780772"/>
            <a:ext cx="1107345" cy="307777"/>
          </a:xfrm>
          <a:prstGeom prst="rect">
            <a:avLst/>
          </a:prstGeom>
          <a:noFill/>
        </p:spPr>
        <p:txBody>
          <a:bodyPr wrap="square">
            <a:spAutoFit/>
          </a:bodyPr>
          <a:lstStyle/>
          <a:p>
            <a:r>
              <a:rPr kumimoji="1" lang="ja-JP" altLang="en-US" sz="1400" dirty="0">
                <a:solidFill>
                  <a:srgbClr val="FF0000"/>
                </a:solidFill>
                <a:latin typeface="Meiryo UI" panose="020B0604030504040204" pitchFamily="50" charset="-128"/>
                <a:ea typeface="Meiryo UI" panose="020B0604030504040204" pitchFamily="50" charset="-128"/>
              </a:rPr>
              <a:t>安全コスト額</a:t>
            </a:r>
          </a:p>
        </p:txBody>
      </p:sp>
      <p:sp>
        <p:nvSpPr>
          <p:cNvPr id="20" name="正方形/長方形 19">
            <a:extLst>
              <a:ext uri="{FF2B5EF4-FFF2-40B4-BE49-F238E27FC236}">
                <a16:creationId xmlns:a16="http://schemas.microsoft.com/office/drawing/2014/main" id="{01CDA4C9-5C64-7C7E-DAC0-4DFE2E2EA945}"/>
              </a:ext>
            </a:extLst>
          </p:cNvPr>
          <p:cNvSpPr/>
          <p:nvPr/>
        </p:nvSpPr>
        <p:spPr bwMode="auto">
          <a:xfrm>
            <a:off x="1192835" y="4940954"/>
            <a:ext cx="5903707" cy="252000"/>
          </a:xfrm>
          <a:prstGeom prst="rect">
            <a:avLst/>
          </a:prstGeom>
          <a:solidFill>
            <a:srgbClr val="5B9BD5"/>
          </a:solidFill>
          <a:ln w="25400" cap="flat" cmpd="sng" algn="ctr">
            <a:solidFill>
              <a:srgbClr val="4472C4">
                <a:lumMod val="50000"/>
              </a:srgbClr>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運賃・料金</a:t>
            </a:r>
          </a:p>
        </p:txBody>
      </p:sp>
      <p:cxnSp>
        <p:nvCxnSpPr>
          <p:cNvPr id="15" name="直線コネクタ 14">
            <a:extLst>
              <a:ext uri="{FF2B5EF4-FFF2-40B4-BE49-F238E27FC236}">
                <a16:creationId xmlns:a16="http://schemas.microsoft.com/office/drawing/2014/main" id="{1CE03366-A400-461B-5FFE-A7B891E9E2AD}"/>
              </a:ext>
            </a:extLst>
          </p:cNvPr>
          <p:cNvCxnSpPr>
            <a:cxnSpLocks/>
          </p:cNvCxnSpPr>
          <p:nvPr/>
        </p:nvCxnSpPr>
        <p:spPr bwMode="auto">
          <a:xfrm>
            <a:off x="4990789" y="2109487"/>
            <a:ext cx="0" cy="4391933"/>
          </a:xfrm>
          <a:prstGeom prst="line">
            <a:avLst/>
          </a:prstGeom>
          <a:noFill/>
          <a:ln w="31750" cap="flat" cmpd="sng" algn="ctr">
            <a:solidFill>
              <a:srgbClr val="FF0000"/>
            </a:solidFill>
            <a:prstDash val="sysDot"/>
          </a:ln>
          <a:effectLst/>
        </p:spPr>
      </p:cxnSp>
      <p:sp>
        <p:nvSpPr>
          <p:cNvPr id="21" name="正方形/長方形 20">
            <a:extLst>
              <a:ext uri="{FF2B5EF4-FFF2-40B4-BE49-F238E27FC236}">
                <a16:creationId xmlns:a16="http://schemas.microsoft.com/office/drawing/2014/main" id="{48AC25E5-952F-07AB-0527-9D318EF6A4B7}"/>
              </a:ext>
            </a:extLst>
          </p:cNvPr>
          <p:cNvSpPr/>
          <p:nvPr/>
        </p:nvSpPr>
        <p:spPr>
          <a:xfrm>
            <a:off x="5169990" y="5345034"/>
            <a:ext cx="1926551" cy="252000"/>
          </a:xfrm>
          <a:prstGeom prst="rect">
            <a:avLst/>
          </a:prstGeom>
          <a:solidFill>
            <a:srgbClr val="70AD47">
              <a:lumMod val="40000"/>
              <a:lumOff val="60000"/>
            </a:srgbClr>
          </a:solidFill>
          <a:ln w="25400" cap="flat" cmpd="sng" algn="ctr">
            <a:solidFill>
              <a:srgbClr val="5B9BD5">
                <a:shade val="15000"/>
              </a:srgbClr>
            </a:solidFill>
            <a:prstDash val="solid"/>
          </a:ln>
          <a:effectLst/>
        </p:spPr>
        <p:txBody>
          <a:bodyPr rtlCol="0"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手数料等</a:t>
            </a:r>
            <a:endParaRPr kumimoji="0" lang="en-US" altLang="ja-JP"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5" name="正方形/長方形 24">
            <a:extLst>
              <a:ext uri="{FF2B5EF4-FFF2-40B4-BE49-F238E27FC236}">
                <a16:creationId xmlns:a16="http://schemas.microsoft.com/office/drawing/2014/main" id="{4AA7AAD3-2DB2-665F-15A8-A861A8F82E15}"/>
              </a:ext>
            </a:extLst>
          </p:cNvPr>
          <p:cNvSpPr/>
          <p:nvPr/>
        </p:nvSpPr>
        <p:spPr>
          <a:xfrm>
            <a:off x="365580" y="2655927"/>
            <a:ext cx="503174" cy="1224136"/>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ysClr val="windowText" lastClr="000000"/>
                </a:solidFill>
              </a:rPr>
              <a:t>審査対象</a:t>
            </a:r>
          </a:p>
        </p:txBody>
      </p:sp>
      <p:sp>
        <p:nvSpPr>
          <p:cNvPr id="27" name="正方形/長方形 26">
            <a:extLst>
              <a:ext uri="{FF2B5EF4-FFF2-40B4-BE49-F238E27FC236}">
                <a16:creationId xmlns:a16="http://schemas.microsoft.com/office/drawing/2014/main" id="{46467A94-B781-2A75-52A2-490D836BD11A}"/>
              </a:ext>
            </a:extLst>
          </p:cNvPr>
          <p:cNvSpPr/>
          <p:nvPr/>
        </p:nvSpPr>
        <p:spPr>
          <a:xfrm>
            <a:off x="361561" y="4830030"/>
            <a:ext cx="503174" cy="140725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ysClr val="windowText" lastClr="000000"/>
                </a:solidFill>
              </a:rPr>
              <a:t>審査対象</a:t>
            </a:r>
            <a:endParaRPr kumimoji="1" lang="en-US" altLang="ja-JP" dirty="0">
              <a:solidFill>
                <a:sysClr val="windowText" lastClr="000000"/>
              </a:solidFill>
            </a:endParaRPr>
          </a:p>
          <a:p>
            <a:pPr algn="ctr"/>
            <a:r>
              <a:rPr kumimoji="1" lang="ja-JP" altLang="en-US" dirty="0">
                <a:solidFill>
                  <a:sysClr val="windowText" lastClr="000000"/>
                </a:solidFill>
              </a:rPr>
              <a:t>外</a:t>
            </a:r>
          </a:p>
        </p:txBody>
      </p:sp>
      <p:sp>
        <p:nvSpPr>
          <p:cNvPr id="28" name="正方形/長方形 27">
            <a:extLst>
              <a:ext uri="{FF2B5EF4-FFF2-40B4-BE49-F238E27FC236}">
                <a16:creationId xmlns:a16="http://schemas.microsoft.com/office/drawing/2014/main" id="{F6BC0E85-A7C6-0AAF-E420-750EC70F3631}"/>
              </a:ext>
            </a:extLst>
          </p:cNvPr>
          <p:cNvSpPr/>
          <p:nvPr/>
        </p:nvSpPr>
        <p:spPr bwMode="auto">
          <a:xfrm>
            <a:off x="1205922" y="3387506"/>
            <a:ext cx="6822462" cy="252000"/>
          </a:xfrm>
          <a:prstGeom prst="rect">
            <a:avLst/>
          </a:prstGeom>
          <a:solidFill>
            <a:srgbClr val="5B9BD5"/>
          </a:solidFill>
          <a:ln w="25400" cap="flat" cmpd="sng" algn="ctr">
            <a:solidFill>
              <a:srgbClr val="4472C4">
                <a:lumMod val="50000"/>
              </a:srgbClr>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運賃・料金</a:t>
            </a:r>
          </a:p>
        </p:txBody>
      </p:sp>
      <p:sp>
        <p:nvSpPr>
          <p:cNvPr id="29" name="正方形/長方形 28">
            <a:extLst>
              <a:ext uri="{FF2B5EF4-FFF2-40B4-BE49-F238E27FC236}">
                <a16:creationId xmlns:a16="http://schemas.microsoft.com/office/drawing/2014/main" id="{CBBC8F6C-07B9-D0F6-515D-E9CF932EBA07}"/>
              </a:ext>
            </a:extLst>
          </p:cNvPr>
          <p:cNvSpPr/>
          <p:nvPr/>
        </p:nvSpPr>
        <p:spPr>
          <a:xfrm>
            <a:off x="4643049" y="3784234"/>
            <a:ext cx="3382556" cy="252000"/>
          </a:xfrm>
          <a:prstGeom prst="rect">
            <a:avLst/>
          </a:prstGeom>
          <a:solidFill>
            <a:srgbClr val="70AD47">
              <a:lumMod val="40000"/>
              <a:lumOff val="60000"/>
            </a:srgbClr>
          </a:solidFill>
          <a:ln w="25400" cap="flat" cmpd="sng" algn="ctr">
            <a:solidFill>
              <a:srgbClr val="5B9BD5">
                <a:shade val="15000"/>
              </a:srgbClr>
            </a:solidFill>
            <a:prstDash val="solid"/>
          </a:ln>
          <a:effectLst/>
        </p:spPr>
        <p:txBody>
          <a:bodyPr rtlCol="0"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手数料等</a:t>
            </a:r>
            <a:endParaRPr kumimoji="0" lang="en-US" altLang="ja-JP"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0" name="正方形/長方形 29">
            <a:extLst>
              <a:ext uri="{FF2B5EF4-FFF2-40B4-BE49-F238E27FC236}">
                <a16:creationId xmlns:a16="http://schemas.microsoft.com/office/drawing/2014/main" id="{98863441-6182-163E-ADB6-4BA2EA2DDFD0}"/>
              </a:ext>
            </a:extLst>
          </p:cNvPr>
          <p:cNvSpPr/>
          <p:nvPr/>
        </p:nvSpPr>
        <p:spPr bwMode="auto">
          <a:xfrm>
            <a:off x="1205922" y="5721813"/>
            <a:ext cx="6822462" cy="252000"/>
          </a:xfrm>
          <a:prstGeom prst="rect">
            <a:avLst/>
          </a:prstGeom>
          <a:solidFill>
            <a:srgbClr val="5B9BD5"/>
          </a:solidFill>
          <a:ln w="25400" cap="flat" cmpd="sng" algn="ctr">
            <a:solidFill>
              <a:srgbClr val="4472C4">
                <a:lumMod val="50000"/>
              </a:srgbClr>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運賃・料金</a:t>
            </a:r>
          </a:p>
        </p:txBody>
      </p:sp>
      <p:sp>
        <p:nvSpPr>
          <p:cNvPr id="31" name="正方形/長方形 30">
            <a:extLst>
              <a:ext uri="{FF2B5EF4-FFF2-40B4-BE49-F238E27FC236}">
                <a16:creationId xmlns:a16="http://schemas.microsoft.com/office/drawing/2014/main" id="{295B8E83-720D-D14D-95C5-A6DC3880D3C3}"/>
              </a:ext>
            </a:extLst>
          </p:cNvPr>
          <p:cNvSpPr/>
          <p:nvPr/>
        </p:nvSpPr>
        <p:spPr>
          <a:xfrm>
            <a:off x="5611132" y="6114462"/>
            <a:ext cx="2419987" cy="252000"/>
          </a:xfrm>
          <a:prstGeom prst="rect">
            <a:avLst/>
          </a:prstGeom>
          <a:solidFill>
            <a:srgbClr val="70AD47">
              <a:lumMod val="40000"/>
              <a:lumOff val="60000"/>
            </a:srgbClr>
          </a:solidFill>
          <a:ln w="25400" cap="flat" cmpd="sng" algn="ctr">
            <a:solidFill>
              <a:srgbClr val="5B9BD5">
                <a:shade val="15000"/>
              </a:srgbClr>
            </a:solidFill>
            <a:prstDash val="solid"/>
          </a:ln>
          <a:effectLst/>
        </p:spPr>
        <p:txBody>
          <a:bodyPr rtlCol="0"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手数料等</a:t>
            </a:r>
            <a:endParaRPr kumimoji="0" lang="en-US" altLang="ja-JP"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2281377013"/>
      </p:ext>
    </p:extLst>
  </p:cSld>
  <p:clrMapOvr>
    <a:masterClrMapping/>
  </p:clrMapOvr>
</p:sld>
</file>

<file path=ppt/theme/theme1.xml><?xml version="1.0" encoding="utf-8"?>
<a:theme xmlns:a="http://schemas.openxmlformats.org/drawingml/2006/main" name="1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Blank.pptx" id="{75BB661A-7159-40AB-A8B9-95C523401A87}" vid="{AD23DF29-DE52-45D5-B687-48F301D686A8}"/>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Words>554</Words>
  <PresentationFormat>画面に合わせる (4:3)</PresentationFormat>
  <Paragraphs>64</Paragraphs>
  <Slides>3</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HGP創英角ｺﾞｼｯｸUB</vt:lpstr>
      <vt:lpstr>Meiryo UI</vt:lpstr>
      <vt:lpstr>ＭＳ Ｐゴシック</vt:lpstr>
      <vt:lpstr>Arial</vt:lpstr>
      <vt:lpstr>Calibri</vt:lpstr>
      <vt:lpstr>Times New Roman</vt:lpstr>
      <vt:lpstr>1_標準デザイン</vt:lpstr>
      <vt:lpstr>貸切バス事業者の安全確保経費</vt:lpstr>
      <vt:lpstr>手数料等による運賃・料金の割戻しの判断方法</vt:lpstr>
      <vt:lpstr>運賃・料金の割戻しの審査対象</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