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AEAEA"/>
    <a:srgbClr val="F8F8F8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54" autoAdjust="0"/>
  </p:normalViewPr>
  <p:slideViewPr>
    <p:cSldViewPr snapToGrid="0">
      <p:cViewPr>
        <p:scale>
          <a:sx n="100" d="100"/>
          <a:sy n="100" d="100"/>
        </p:scale>
        <p:origin x="2412" y="-2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66" cy="50303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4" y="0"/>
            <a:ext cx="2985465" cy="50303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089688CB-7F3C-4D6F-A805-0682D743ED44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0" y="4822320"/>
            <a:ext cx="5511505" cy="3945240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270"/>
            <a:ext cx="2985466" cy="50303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4" y="9517270"/>
            <a:ext cx="2985465" cy="50303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E92DC77B-B38E-4DA4-AB66-BBA9DEA2C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1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DC77B-B38E-4DA4-AB66-BBA9DEA2C8C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73516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Relationship Id="rId3" Target="../media/image1.jpe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https://www.keikenkyo.or.jp/" TargetMode="External" Type="http://schemas.openxmlformats.org/officeDocument/2006/relationships/hyperlink"/><Relationship Id="rId3" Target="https://www.keikenkyo.or.jp/office/details.html?pdid=70" TargetMode="External" Type="http://schemas.openxmlformats.org/officeDocument/2006/relationships/hyperlink"/><Relationship Id="rId4" Target="https://www.keikenkyo.or.jp/office/details.html?pdid=71" TargetMode="External" Type="http://schemas.openxmlformats.org/officeDocument/2006/relationships/hyperlink"/><Relationship Id="rId5" Target="https://www.keikenkyo.or.jp/office/details.html?pdid=72" TargetMode="External" Type="http://schemas.openxmlformats.org/officeDocument/2006/relationships/hyperlink"/><Relationship Id="rId6" Target="https://www.keikenkyo.or.jp/office/details.html?pdid=73" TargetMode="External" Type="http://schemas.openxmlformats.org/officeDocument/2006/relationships/hyperlink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13663" y="8189243"/>
            <a:ext cx="7321126" cy="2446187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txBody>
          <a:bodyPr lIns="0" tIns="0" rIns="0" bIns="0">
            <a:normAutofit fontScale="90000" lnSpcReduction="10000"/>
          </a:bodyPr>
          <a:lstStyle/>
          <a:p>
            <a:pPr>
              <a:spcAft>
                <a:spcPts val="140"/>
              </a:spcAft>
            </a:pPr>
            <a:endParaRPr lang="en-US" altLang="ja" sz="1200" dirty="0">
              <a:latin typeface="+mj-ea"/>
              <a:ea typeface="+mj-ea"/>
            </a:endParaRPr>
          </a:p>
          <a:p>
            <a:pPr>
              <a:spcAft>
                <a:spcPts val="140"/>
              </a:spcAft>
            </a:pPr>
            <a:r>
              <a:rPr lang="ja-JP" altLang="en-US" sz="2200" b="1" dirty="0">
                <a:latin typeface="+mj-ea"/>
                <a:ea typeface="+mj-ea"/>
              </a:rPr>
              <a:t> </a:t>
            </a:r>
            <a:r>
              <a:rPr lang="ja-JP" altLang="en-US" sz="2000" b="1" dirty="0">
                <a:latin typeface="+mj-ea"/>
                <a:ea typeface="+mj-ea"/>
              </a:rPr>
              <a:t> </a:t>
            </a:r>
            <a:r>
              <a:rPr lang="ja-JP" altLang="en-US" sz="2200" b="1" dirty="0">
                <a:latin typeface="+mj-ea"/>
                <a:ea typeface="+mj-ea"/>
              </a:rPr>
              <a:t>≪注意事項≫</a:t>
            </a:r>
            <a:endParaRPr lang="en-US" altLang="ja" sz="2200" b="1" dirty="0">
              <a:latin typeface="+mj-ea"/>
              <a:ea typeface="+mj-ea"/>
            </a:endParaRPr>
          </a:p>
          <a:p>
            <a:pPr>
              <a:spcAft>
                <a:spcPts val="140"/>
              </a:spcAft>
            </a:pPr>
            <a:r>
              <a:rPr lang="ja-JP" altLang="en-US" sz="2700" u="sng" dirty="0">
                <a:latin typeface="+mj-ea"/>
                <a:ea typeface="+mj-ea"/>
              </a:rPr>
              <a:t>　支局開庁時間は</a:t>
            </a:r>
            <a:r>
              <a:rPr lang="en-US" altLang="ja-JP" sz="2700" b="1" u="sng" dirty="0">
                <a:solidFill>
                  <a:srgbClr val="FF0000"/>
                </a:solidFill>
                <a:latin typeface="+mj-ea"/>
                <a:ea typeface="+mj-ea"/>
              </a:rPr>
              <a:t>８時３０分～１</a:t>
            </a:r>
            <a:r>
              <a:rPr lang="ja-JP" altLang="en-US" sz="2700" b="1" u="sng" dirty="0">
                <a:solidFill>
                  <a:srgbClr val="FF0000"/>
                </a:solidFill>
                <a:latin typeface="+mj-ea"/>
                <a:ea typeface="+mj-ea"/>
              </a:rPr>
              <a:t>７</a:t>
            </a:r>
            <a:r>
              <a:rPr lang="en-US" altLang="ja-JP" sz="2700" b="1" u="sng" dirty="0">
                <a:solidFill>
                  <a:srgbClr val="FF0000"/>
                </a:solidFill>
                <a:latin typeface="+mj-ea"/>
                <a:ea typeface="+mj-ea"/>
              </a:rPr>
              <a:t>時</a:t>
            </a:r>
            <a:r>
              <a:rPr lang="ja-JP" altLang="en-US" sz="2700" b="1" u="sng" dirty="0">
                <a:solidFill>
                  <a:srgbClr val="FF0000"/>
                </a:solidFill>
                <a:latin typeface="+mj-ea"/>
                <a:ea typeface="+mj-ea"/>
              </a:rPr>
              <a:t>１５分</a:t>
            </a:r>
            <a:r>
              <a:rPr lang="ja-JP" altLang="en-US" sz="2700" dirty="0">
                <a:latin typeface="+mj-ea"/>
                <a:ea typeface="+mj-ea"/>
              </a:rPr>
              <a:t>です。</a:t>
            </a:r>
            <a:endParaRPr lang="en-US" altLang="ja-JP" sz="2700" dirty="0">
              <a:latin typeface="+mj-ea"/>
              <a:ea typeface="+mj-ea"/>
            </a:endParaRPr>
          </a:p>
          <a:p>
            <a:pPr>
              <a:spcAft>
                <a:spcPts val="140"/>
              </a:spcAft>
            </a:pPr>
            <a:r>
              <a:rPr lang="ja-JP" altLang="en-US" sz="2700" dirty="0">
                <a:latin typeface="+mj-ea"/>
                <a:ea typeface="+mj-ea"/>
              </a:rPr>
              <a:t>  なお、車検証やナンバープレートの交付等は</a:t>
            </a:r>
            <a:endParaRPr lang="en-US" altLang="ja-JP" sz="2700" dirty="0">
              <a:latin typeface="+mj-ea"/>
              <a:ea typeface="+mj-ea"/>
            </a:endParaRPr>
          </a:p>
          <a:p>
            <a:pPr>
              <a:spcAft>
                <a:spcPts val="140"/>
              </a:spcAft>
            </a:pPr>
            <a:r>
              <a:rPr lang="en-US" altLang="ja-JP" sz="2700" dirty="0">
                <a:solidFill>
                  <a:srgbClr val="FF0000"/>
                </a:solidFill>
                <a:latin typeface="+mj-ea"/>
                <a:ea typeface="+mj-ea"/>
              </a:rPr>
              <a:t>  </a:t>
            </a:r>
            <a:r>
              <a:rPr lang="en-US" altLang="ja-JP" sz="2700" u="sng" dirty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lang="ja-JP" altLang="en-US" sz="2700" u="sng" dirty="0">
                <a:solidFill>
                  <a:srgbClr val="FF0000"/>
                </a:solidFill>
                <a:latin typeface="+mj-ea"/>
                <a:ea typeface="+mj-ea"/>
              </a:rPr>
              <a:t>軽自動車検査協会</a:t>
            </a:r>
            <a:r>
              <a:rPr lang="en-US" altLang="ja-JP" sz="2700" u="sng" dirty="0">
                <a:solidFill>
                  <a:srgbClr val="FF0000"/>
                </a:solidFill>
                <a:latin typeface="+mj-ea"/>
                <a:ea typeface="+mj-ea"/>
              </a:rPr>
              <a:t>】</a:t>
            </a:r>
            <a:r>
              <a:rPr lang="ja-JP" altLang="en-US" sz="2700" b="1" dirty="0">
                <a:latin typeface="+mj-ea"/>
                <a:ea typeface="+mj-ea"/>
              </a:rPr>
              <a:t>が</a:t>
            </a:r>
            <a:r>
              <a:rPr lang="ja-JP" altLang="en-US" sz="2700" dirty="0">
                <a:latin typeface="+mj-ea"/>
                <a:ea typeface="+mj-ea"/>
              </a:rPr>
              <a:t>行います。</a:t>
            </a:r>
            <a:endParaRPr lang="en-US" altLang="ja-JP" sz="2700" dirty="0">
              <a:latin typeface="+mj-ea"/>
              <a:ea typeface="+mj-ea"/>
            </a:endParaRPr>
          </a:p>
          <a:p>
            <a:pPr>
              <a:spcAft>
                <a:spcPts val="140"/>
              </a:spcAft>
            </a:pPr>
            <a:r>
              <a:rPr lang="ja-JP" altLang="en-US" sz="2000" b="1" dirty="0">
                <a:latin typeface="+mj-ea"/>
                <a:ea typeface="+mj-ea"/>
              </a:rPr>
              <a:t>（</a:t>
            </a:r>
            <a:r>
              <a:rPr lang="en-US" altLang="ja-JP" sz="2000" b="1" dirty="0">
                <a:latin typeface="+mj-ea"/>
                <a:ea typeface="+mj-ea"/>
              </a:rPr>
              <a:t>※</a:t>
            </a:r>
            <a:r>
              <a:rPr lang="ja-JP" altLang="en-US" sz="2000" b="1" dirty="0">
                <a:latin typeface="+mj-ea"/>
                <a:ea typeface="+mj-ea"/>
              </a:rPr>
              <a:t>）軽自動車検査協会の業務受付時間は支局の開庁時間と異なります。</a:t>
            </a:r>
            <a:endParaRPr lang="en-US" altLang="ja-JP" sz="2000" b="1" dirty="0">
              <a:latin typeface="+mj-ea"/>
              <a:ea typeface="+mj-ea"/>
            </a:endParaRPr>
          </a:p>
          <a:p>
            <a:pPr indent="0"/>
            <a:r>
              <a:rPr lang="ja-JP" altLang="en-US" sz="2000" b="1">
                <a:latin typeface="+mj-ea"/>
                <a:ea typeface="+mj-ea"/>
              </a:rPr>
              <a:t>　　業務受付時間等</a:t>
            </a:r>
            <a:r>
              <a:rPr lang="ja-JP" altLang="en-US" sz="2000" b="1" dirty="0">
                <a:latin typeface="+mj-ea"/>
                <a:ea typeface="+mj-ea"/>
              </a:rPr>
              <a:t>の詳細は軽自動車検査協会へお問い合わせください。 </a:t>
            </a:r>
            <a:endParaRPr lang="en-US" altLang="ja-JP" sz="2000" b="1" dirty="0">
              <a:latin typeface="+mj-ea"/>
              <a:ea typeface="+mj-ea"/>
            </a:endParaRPr>
          </a:p>
          <a:p>
            <a:pPr indent="0"/>
            <a:r>
              <a:rPr lang="ja-JP" altLang="en-US" sz="2000" b="1" dirty="0">
                <a:latin typeface="+mj-ea"/>
                <a:ea typeface="+mj-ea"/>
              </a:rPr>
              <a:t>（</a:t>
            </a:r>
            <a:r>
              <a:rPr lang="en-US" altLang="ja-JP" sz="2000" b="1" dirty="0">
                <a:latin typeface="+mj-ea"/>
                <a:ea typeface="+mj-ea"/>
              </a:rPr>
              <a:t>※</a:t>
            </a:r>
            <a:r>
              <a:rPr lang="ja-JP" altLang="en-US" sz="2000" b="1" dirty="0">
                <a:latin typeface="+mj-ea"/>
                <a:ea typeface="+mj-ea"/>
              </a:rPr>
              <a:t>）</a:t>
            </a:r>
            <a:r>
              <a:rPr lang="ja" altLang="ja-JP" sz="2000" b="1" dirty="0">
                <a:latin typeface="+mj-ea"/>
                <a:ea typeface="+mj-ea"/>
              </a:rPr>
              <a:t>運輸支局</a:t>
            </a:r>
            <a:r>
              <a:rPr lang="ja-JP" altLang="en-US" sz="2000" b="1" dirty="0">
                <a:latin typeface="+mj-ea"/>
                <a:ea typeface="+mj-ea"/>
              </a:rPr>
              <a:t>・</a:t>
            </a:r>
            <a:r>
              <a:rPr lang="ja" altLang="ja-JP" sz="2000" b="1" dirty="0">
                <a:latin typeface="+mj-ea"/>
                <a:ea typeface="+mj-ea"/>
              </a:rPr>
              <a:t>軽自動車検査協会の</a:t>
            </a:r>
            <a:r>
              <a:rPr lang="ja-JP" altLang="en-US" sz="2000" b="1" dirty="0">
                <a:latin typeface="+mj-ea"/>
                <a:ea typeface="+mj-ea"/>
              </a:rPr>
              <a:t>連絡先</a:t>
            </a:r>
            <a:r>
              <a:rPr lang="ja" altLang="ja-JP" sz="2000" b="1" dirty="0">
                <a:latin typeface="+mj-ea"/>
                <a:ea typeface="+mj-ea"/>
              </a:rPr>
              <a:t>は、次ページをご覧ください。</a:t>
            </a:r>
          </a:p>
          <a:p>
            <a:pPr>
              <a:spcAft>
                <a:spcPts val="140"/>
              </a:spcAft>
            </a:pPr>
            <a:endParaRPr lang="en-US" altLang="ja-JP" sz="2200" b="1" dirty="0">
              <a:latin typeface="+mj-ea"/>
              <a:ea typeface="+mj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36593AF-38E7-7CD4-77E0-257E5D5113E5}"/>
              </a:ext>
            </a:extLst>
          </p:cNvPr>
          <p:cNvGrpSpPr/>
          <p:nvPr/>
        </p:nvGrpSpPr>
        <p:grpSpPr>
          <a:xfrm>
            <a:off x="69826" y="1149004"/>
            <a:ext cx="7408799" cy="6968334"/>
            <a:chOff x="1024616" y="797058"/>
            <a:chExt cx="5427465" cy="5795049"/>
          </a:xfrm>
        </p:grpSpPr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E107F6F8-E9E3-6D89-B352-D4AA5DBEAAD6}"/>
                </a:ext>
              </a:extLst>
            </p:cNvPr>
            <p:cNvSpPr/>
            <p:nvPr/>
          </p:nvSpPr>
          <p:spPr>
            <a:xfrm>
              <a:off x="1024616" y="797058"/>
              <a:ext cx="5395352" cy="4044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①別紙「公示 」・「よくある質問」を事前に確認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46566DAC-693A-DAF2-DD78-29042F76DC4C}"/>
                </a:ext>
              </a:extLst>
            </p:cNvPr>
            <p:cNvSpPr/>
            <p:nvPr/>
          </p:nvSpPr>
          <p:spPr>
            <a:xfrm>
              <a:off x="1024616" y="1536968"/>
              <a:ext cx="5395352" cy="4044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②</a:t>
              </a:r>
              <a:r>
                <a:rPr kumimoji="1" lang="ja-JP" altLang="en-US" sz="1600" b="1" dirty="0">
                  <a:solidFill>
                    <a:schemeClr val="tx1"/>
                  </a:solidFill>
                </a:rPr>
                <a:t>営業所・休憩施設・車庫・軽自動車・</a:t>
              </a:r>
              <a:r>
                <a:rPr lang="ja-JP" altLang="en-US" sz="1600" b="1" dirty="0">
                  <a:solidFill>
                    <a:schemeClr val="tx1"/>
                  </a:solidFill>
                </a:rPr>
                <a:t>貨物軽自動車安全管理者</a:t>
              </a:r>
              <a:r>
                <a:rPr kumimoji="1" lang="ja-JP" altLang="en-US" sz="1600" b="1" dirty="0">
                  <a:solidFill>
                    <a:schemeClr val="tx1"/>
                  </a:solidFill>
                </a:rPr>
                <a:t>の確保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EABCD63D-7E1A-DB2F-6931-9D0B5C409644}"/>
                </a:ext>
              </a:extLst>
            </p:cNvPr>
            <p:cNvSpPr/>
            <p:nvPr/>
          </p:nvSpPr>
          <p:spPr>
            <a:xfrm>
              <a:off x="1024616" y="2286730"/>
              <a:ext cx="5395352" cy="57673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solidFill>
                    <a:schemeClr val="tx1"/>
                  </a:solidFill>
                </a:rPr>
                <a:t>           　③経営届・運賃料金設定届・貨物軽自動車安全管理者選任届を作成</a:t>
              </a:r>
              <a:endParaRPr lang="en-US" altLang="ja-JP" sz="1600" b="1" dirty="0">
                <a:solidFill>
                  <a:schemeClr val="tx1"/>
                </a:solidFill>
              </a:endParaRPr>
            </a:p>
            <a:p>
              <a:r>
                <a:rPr kumimoji="1" lang="en-US" altLang="ja-JP" sz="1600" b="1" dirty="0">
                  <a:solidFill>
                    <a:schemeClr val="tx1"/>
                  </a:solidFill>
                </a:rPr>
                <a:t>                        </a:t>
              </a:r>
              <a:r>
                <a:rPr kumimoji="1" lang="ja-JP" altLang="en-US" sz="1600" b="1" dirty="0">
                  <a:solidFill>
                    <a:schemeClr val="tx1"/>
                  </a:solidFill>
                </a:rPr>
                <a:t>　　</a:t>
              </a:r>
              <a:r>
                <a:rPr kumimoji="1" lang="en-US" altLang="ja-JP" sz="1600" b="1" dirty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1600" b="1" dirty="0">
                  <a:solidFill>
                    <a:srgbClr val="FF0000"/>
                  </a:solidFill>
                </a:rPr>
                <a:t> </a:t>
              </a:r>
              <a:r>
                <a:rPr kumimoji="1" lang="en-US" altLang="ja-JP" sz="1400" b="1" dirty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作成にあたっては</a:t>
              </a:r>
              <a:r>
                <a:rPr kumimoji="1" lang="ja-JP" altLang="en-US" sz="1400" b="1" u="sng" dirty="0">
                  <a:solidFill>
                    <a:srgbClr val="FF0000"/>
                  </a:solidFill>
                </a:rPr>
                <a:t>別紙記載例</a:t>
              </a:r>
              <a:r>
                <a:rPr kumimoji="1" lang="ja-JP" altLang="en-US" sz="1400" b="1" dirty="0">
                  <a:solidFill>
                    <a:srgbClr val="FF0000"/>
                  </a:solidFill>
                </a:rPr>
                <a:t>をご参考ください</a:t>
              </a:r>
              <a:endParaRPr kumimoji="1" lang="ja-JP" altLang="en-US" sz="11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48027DF5-0C4A-B152-5B0F-908F1E1F608C}"/>
                </a:ext>
              </a:extLst>
            </p:cNvPr>
            <p:cNvSpPr/>
            <p:nvPr/>
          </p:nvSpPr>
          <p:spPr>
            <a:xfrm>
              <a:off x="1024616" y="3204279"/>
              <a:ext cx="5409752" cy="58473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solidFill>
                    <a:schemeClr val="tx1"/>
                  </a:solidFill>
                </a:rPr>
                <a:t>　　　　　　 ④運輸支局輸送部門（</a:t>
              </a:r>
              <a:r>
                <a:rPr lang="en-US" altLang="ja-JP" sz="1600" b="1" dirty="0">
                  <a:solidFill>
                    <a:schemeClr val="tx1"/>
                  </a:solidFill>
                </a:rPr>
                <a:t>※</a:t>
              </a:r>
              <a:r>
                <a:rPr lang="ja-JP" altLang="en-US" sz="1600" b="1" dirty="0">
                  <a:solidFill>
                    <a:schemeClr val="tx1"/>
                  </a:solidFill>
                </a:rPr>
                <a:t>）へ経営届・運賃料金設定届 を提出　</a:t>
              </a:r>
              <a:endParaRPr lang="en-US" altLang="ja-JP" sz="1600" b="1" dirty="0">
                <a:solidFill>
                  <a:schemeClr val="tx1"/>
                </a:solidFill>
              </a:endParaRPr>
            </a:p>
            <a:p>
              <a:r>
                <a:rPr lang="ja-JP" altLang="en-US" sz="1400" b="1" dirty="0">
                  <a:solidFill>
                    <a:srgbClr val="FF0000"/>
                  </a:solidFill>
                </a:rPr>
                <a:t>　　　　　　　　　　　　</a:t>
              </a:r>
              <a:r>
                <a:rPr lang="en-US" altLang="ja-JP" sz="1400" b="1" dirty="0">
                  <a:solidFill>
                    <a:srgbClr val="FF0000"/>
                  </a:solidFill>
                </a:rPr>
                <a:t>※</a:t>
              </a:r>
              <a:r>
                <a:rPr lang="ja-JP" altLang="en-US" sz="1400" b="1" dirty="0">
                  <a:solidFill>
                    <a:srgbClr val="FF0000"/>
                  </a:solidFill>
                </a:rPr>
                <a:t>標準約款を使用しない場合は、</a:t>
              </a:r>
              <a:r>
                <a:rPr lang="ja-JP" altLang="en-US" sz="1400" b="1" u="sng" dirty="0">
                  <a:solidFill>
                    <a:srgbClr val="FF0000"/>
                  </a:solidFill>
                </a:rPr>
                <a:t>独自で作成した約款</a:t>
              </a:r>
              <a:r>
                <a:rPr lang="ja-JP" altLang="en-US" sz="1400" b="1" dirty="0">
                  <a:solidFill>
                    <a:srgbClr val="FF0000"/>
                  </a:solidFill>
                </a:rPr>
                <a:t>も提出</a:t>
              </a:r>
              <a:endParaRPr lang="en-US" altLang="ja-JP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矢印: 下 19">
              <a:extLst>
                <a:ext uri="{FF2B5EF4-FFF2-40B4-BE49-F238E27FC236}">
                  <a16:creationId xmlns:a16="http://schemas.microsoft.com/office/drawing/2014/main" id="{56945EFD-B4F4-CEEB-9F03-7737F8162853}"/>
                </a:ext>
              </a:extLst>
            </p:cNvPr>
            <p:cNvSpPr/>
            <p:nvPr/>
          </p:nvSpPr>
          <p:spPr>
            <a:xfrm>
              <a:off x="3474195" y="1982518"/>
              <a:ext cx="334729" cy="26246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矢印: 下 20">
              <a:extLst>
                <a:ext uri="{FF2B5EF4-FFF2-40B4-BE49-F238E27FC236}">
                  <a16:creationId xmlns:a16="http://schemas.microsoft.com/office/drawing/2014/main" id="{4B5075CC-E3C6-5A6B-7C9A-C0B1B74CA5B8}"/>
                </a:ext>
              </a:extLst>
            </p:cNvPr>
            <p:cNvSpPr/>
            <p:nvPr/>
          </p:nvSpPr>
          <p:spPr>
            <a:xfrm>
              <a:off x="3474195" y="2906659"/>
              <a:ext cx="334729" cy="26246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2" name="矢印: 下 21">
              <a:extLst>
                <a:ext uri="{FF2B5EF4-FFF2-40B4-BE49-F238E27FC236}">
                  <a16:creationId xmlns:a16="http://schemas.microsoft.com/office/drawing/2014/main" id="{DA7F1E3F-909F-6DED-5B73-F204923B7711}"/>
                </a:ext>
              </a:extLst>
            </p:cNvPr>
            <p:cNvSpPr/>
            <p:nvPr/>
          </p:nvSpPr>
          <p:spPr>
            <a:xfrm>
              <a:off x="3488595" y="3824500"/>
              <a:ext cx="334729" cy="26246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4A2BA36C-9247-C086-464F-5F605988DB78}"/>
                </a:ext>
              </a:extLst>
            </p:cNvPr>
            <p:cNvSpPr/>
            <p:nvPr/>
          </p:nvSpPr>
          <p:spPr>
            <a:xfrm>
              <a:off x="1056729" y="6187676"/>
              <a:ext cx="5395352" cy="40443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E15A39EE-E039-A56D-754E-B8F71117E2C6}"/>
                </a:ext>
              </a:extLst>
            </p:cNvPr>
            <p:cNvSpPr/>
            <p:nvPr/>
          </p:nvSpPr>
          <p:spPr>
            <a:xfrm>
              <a:off x="1039016" y="4129830"/>
              <a:ext cx="5395352" cy="4044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⑤事業用自動車等連絡書を受け取る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074CBB95-AD61-FE36-C786-CEA6D87A9916}"/>
                </a:ext>
              </a:extLst>
            </p:cNvPr>
            <p:cNvSpPr/>
            <p:nvPr/>
          </p:nvSpPr>
          <p:spPr>
            <a:xfrm>
              <a:off x="1044783" y="5538164"/>
              <a:ext cx="5395352" cy="4044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⑦軽自動車検査協会（</a:t>
              </a:r>
              <a:r>
                <a:rPr lang="en-US" altLang="ja-JP" b="1" dirty="0">
                  <a:solidFill>
                    <a:schemeClr val="tx1"/>
                  </a:solidFill>
                </a:rPr>
                <a:t>※</a:t>
              </a:r>
              <a:r>
                <a:rPr lang="ja-JP" altLang="en-US" b="1" dirty="0">
                  <a:solidFill>
                    <a:schemeClr val="tx1"/>
                  </a:solidFill>
                </a:rPr>
                <a:t>）で車検証等を変更</a:t>
              </a:r>
              <a:endParaRPr lang="en-US" altLang="ja-JP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矢印: 下 23">
              <a:extLst>
                <a:ext uri="{FF2B5EF4-FFF2-40B4-BE49-F238E27FC236}">
                  <a16:creationId xmlns:a16="http://schemas.microsoft.com/office/drawing/2014/main" id="{AD154CED-0279-3ECD-4461-B287BEBB4EEC}"/>
                </a:ext>
              </a:extLst>
            </p:cNvPr>
            <p:cNvSpPr/>
            <p:nvPr/>
          </p:nvSpPr>
          <p:spPr>
            <a:xfrm>
              <a:off x="3475952" y="4566666"/>
              <a:ext cx="334729" cy="26246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6" name="矢印: 下 25">
              <a:extLst>
                <a:ext uri="{FF2B5EF4-FFF2-40B4-BE49-F238E27FC236}">
                  <a16:creationId xmlns:a16="http://schemas.microsoft.com/office/drawing/2014/main" id="{BE836826-03E6-9366-F9DC-C86BC3E112F5}"/>
                </a:ext>
              </a:extLst>
            </p:cNvPr>
            <p:cNvSpPr/>
            <p:nvPr/>
          </p:nvSpPr>
          <p:spPr>
            <a:xfrm>
              <a:off x="3488595" y="5944564"/>
              <a:ext cx="334729" cy="24311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2" name="矢印: 下 31">
              <a:extLst>
                <a:ext uri="{FF2B5EF4-FFF2-40B4-BE49-F238E27FC236}">
                  <a16:creationId xmlns:a16="http://schemas.microsoft.com/office/drawing/2014/main" id="{A0234846-44A3-A0DD-8BEC-402D1AC582CC}"/>
                </a:ext>
              </a:extLst>
            </p:cNvPr>
            <p:cNvSpPr/>
            <p:nvPr/>
          </p:nvSpPr>
          <p:spPr>
            <a:xfrm>
              <a:off x="3478767" y="1243833"/>
              <a:ext cx="334729" cy="262464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37281C-531E-00BD-8218-DC1ECB25CE25}"/>
              </a:ext>
            </a:extLst>
          </p:cNvPr>
          <p:cNvSpPr/>
          <p:nvPr/>
        </p:nvSpPr>
        <p:spPr>
          <a:xfrm>
            <a:off x="-105230" y="40340"/>
            <a:ext cx="7559676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MS Mincho"/>
              </a:rPr>
              <a:t>貨物軽自動車運送事業を</a:t>
            </a:r>
            <a:endParaRPr lang="en-US" altLang="ja-JP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MS Mincho"/>
            </a:endParaRPr>
          </a:p>
          <a:p>
            <a:pPr algn="ctr"/>
            <a:r>
              <a:rPr lang="ja-JP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MS Mincho"/>
              </a:rPr>
              <a:t>　　</a:t>
            </a:r>
            <a:r>
              <a:rPr lang="ja-JP" altLang="en-US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MS Mincho"/>
              </a:rPr>
              <a:t>開始するまでの流れ</a:t>
            </a:r>
          </a:p>
          <a:p>
            <a:pPr algn="ctr"/>
            <a:endParaRPr lang="ja-JP" altLang="en-US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1BA7675-5DA0-8630-081C-8CB1FFA19099}"/>
              </a:ext>
            </a:extLst>
          </p:cNvPr>
          <p:cNvSpPr/>
          <p:nvPr/>
        </p:nvSpPr>
        <p:spPr>
          <a:xfrm>
            <a:off x="806685" y="7691625"/>
            <a:ext cx="61670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届出した事業計画の内容に沿って事業開始！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231961B-2FA0-6D38-AD50-B893201092FE}"/>
              </a:ext>
            </a:extLst>
          </p:cNvPr>
          <p:cNvSpPr/>
          <p:nvPr/>
        </p:nvSpPr>
        <p:spPr>
          <a:xfrm>
            <a:off x="113662" y="6006691"/>
            <a:ext cx="7364963" cy="4863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solidFill>
                  <a:schemeClr val="tx1"/>
                </a:solidFill>
              </a:rPr>
              <a:t>　 ⑥運輸支局整備部門（</a:t>
            </a:r>
            <a:r>
              <a:rPr lang="en-US" altLang="ja-JP" sz="1800" b="1" dirty="0">
                <a:solidFill>
                  <a:schemeClr val="tx1"/>
                </a:solidFill>
              </a:rPr>
              <a:t>※</a:t>
            </a:r>
            <a:r>
              <a:rPr lang="ja-JP" altLang="en-US" sz="1800" b="1" dirty="0">
                <a:solidFill>
                  <a:schemeClr val="tx1"/>
                </a:solidFill>
              </a:rPr>
              <a:t>）へ貨物軽自動車安全管理者選任届を提出　</a:t>
            </a:r>
            <a:endParaRPr lang="en-US" altLang="ja-JP" sz="1800" b="1" dirty="0">
              <a:solidFill>
                <a:schemeClr val="tx1"/>
              </a:solidFill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98926AF0-6945-8301-DE66-CE07D2FB3703}"/>
              </a:ext>
            </a:extLst>
          </p:cNvPr>
          <p:cNvSpPr/>
          <p:nvPr/>
        </p:nvSpPr>
        <p:spPr>
          <a:xfrm>
            <a:off x="3433298" y="6525138"/>
            <a:ext cx="456924" cy="315603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82168" y="292608"/>
            <a:ext cx="6446520" cy="573024"/>
          </a:xfrm>
          <a:prstGeom prst="rect">
            <a:avLst/>
          </a:prstGeom>
          <a:solidFill>
            <a:srgbClr val="92D050"/>
          </a:solidFill>
        </p:spPr>
        <p:txBody>
          <a:bodyPr lIns="0" tIns="0" rIns="0" bIns="0" anchor="ctr">
            <a:normAutofit fontScale="97500"/>
          </a:bodyPr>
          <a:lstStyle/>
          <a:p>
            <a:pPr indent="0" algn="ctr"/>
            <a:r>
              <a:rPr lang="en-US" sz="3300" b="1" dirty="0" err="1">
                <a:latin typeface="+mj-ea"/>
                <a:ea typeface="+mj-ea"/>
              </a:rPr>
              <a:t>軽自動車検査協会</a:t>
            </a:r>
            <a:r>
              <a:rPr lang="ja-JP" altLang="en-US" sz="2500" b="1" dirty="0">
                <a:latin typeface="+mj-ea"/>
                <a:ea typeface="+mj-ea"/>
              </a:rPr>
              <a:t>（リンクあり）</a:t>
            </a:r>
            <a:endParaRPr lang="en-US" sz="2400" b="1" dirty="0">
              <a:solidFill>
                <a:srgbClr val="0563C1"/>
              </a:solidFill>
              <a:latin typeface="+mj-ea"/>
              <a:ea typeface="+mj-ea"/>
              <a:hlinkClick r:id="rId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5008" y="1980895"/>
            <a:ext cx="6900672" cy="871157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 lnSpcReduction="10000"/>
          </a:bodyPr>
          <a:lstStyle/>
          <a:p>
            <a:pPr>
              <a:spcAft>
                <a:spcPts val="140"/>
              </a:spcAft>
            </a:pPr>
            <a:r>
              <a:rPr lang="zh-TW" altLang="en-US" sz="2400" b="1" i="0" u="none" strike="noStrike" dirty="0">
                <a:solidFill>
                  <a:srgbClr val="222222"/>
                </a:solidFill>
                <a:effectLst/>
                <a:latin typeface="Noto Sans JP"/>
                <a:hlinkClick r:id="rId3"/>
              </a:rPr>
              <a:t>香川主管事務所</a:t>
            </a:r>
            <a:r>
              <a:rPr lang="ja-JP" altLang="en-US" sz="2400" b="1" i="0" u="none" strike="noStrike" dirty="0">
                <a:solidFill>
                  <a:srgbClr val="222222"/>
                </a:solidFill>
                <a:effectLst/>
                <a:latin typeface="Noto Sans JP"/>
              </a:rPr>
              <a:t>　</a:t>
            </a:r>
            <a:r>
              <a:rPr lang="ja" b="1" dirty="0">
                <a:latin typeface="MS Mincho"/>
                <a:ea typeface="MS Mincho"/>
              </a:rPr>
              <a:t>(</a:t>
            </a:r>
            <a:r>
              <a:rPr lang="ja-JP" altLang="en-US" b="1" dirty="0">
                <a:solidFill>
                  <a:srgbClr val="FF0000"/>
                </a:solidFill>
                <a:latin typeface="MS Mincho"/>
                <a:ea typeface="MS Mincho"/>
              </a:rPr>
              <a:t>香川</a:t>
            </a:r>
            <a:r>
              <a:rPr lang="ja-JP" altLang="en-US" b="1" dirty="0">
                <a:latin typeface="MS Mincho"/>
                <a:ea typeface="MS Mincho"/>
              </a:rPr>
              <a:t>・</a:t>
            </a:r>
            <a:r>
              <a:rPr lang="ja-JP" altLang="en-US" b="1" dirty="0">
                <a:solidFill>
                  <a:srgbClr val="FF0000"/>
                </a:solidFill>
                <a:latin typeface="MS Mincho"/>
                <a:ea typeface="MS Mincho"/>
              </a:rPr>
              <a:t>高松</a:t>
            </a:r>
            <a:r>
              <a:rPr lang="ja" b="1" dirty="0">
                <a:latin typeface="MS Mincho"/>
                <a:ea typeface="MS Mincho"/>
              </a:rPr>
              <a:t>ナンバー)</a:t>
            </a:r>
            <a:r>
              <a:rPr lang="ja-JP" altLang="en-US" b="1" dirty="0">
                <a:latin typeface="MS Mincho"/>
                <a:ea typeface="MS Mincho"/>
              </a:rPr>
              <a:t>　</a:t>
            </a:r>
            <a:endParaRPr lang="en-US" altLang="ja-JP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zh-CN" altLang="en-US" b="1" dirty="0">
                <a:latin typeface="MS Mincho"/>
                <a:ea typeface="MS Mincho"/>
              </a:rPr>
              <a:t>香川県高松市国分寺町福家甲１２５８番地１８</a:t>
            </a:r>
            <a:endParaRPr lang="en-US" b="1" dirty="0">
              <a:latin typeface="MS Mincho"/>
            </a:endParaRPr>
          </a:p>
          <a:p>
            <a:pPr indent="0"/>
            <a:r>
              <a:rPr lang="en-US" b="1" dirty="0">
                <a:latin typeface="MS Mincho"/>
              </a:rPr>
              <a:t>ＴＥＬ：050-3816-3122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25612" y="7033702"/>
            <a:ext cx="6900672" cy="1262280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/>
          </a:bodyPr>
          <a:lstStyle/>
          <a:p>
            <a:pPr indent="0">
              <a:spcAft>
                <a:spcPts val="140"/>
              </a:spcAft>
            </a:pPr>
            <a:r>
              <a:rPr lang="ja-JP" altLang="en-US" sz="2100" b="1" u="sng" dirty="0">
                <a:latin typeface="MS Mincho"/>
                <a:ea typeface="MS Mincho"/>
              </a:rPr>
              <a:t>香川</a:t>
            </a:r>
            <a:r>
              <a:rPr lang="ja" sz="2100" b="1" u="sng" dirty="0">
                <a:latin typeface="MS Mincho"/>
                <a:ea typeface="MS Mincho"/>
              </a:rPr>
              <a:t>運輸支局</a:t>
            </a:r>
            <a:r>
              <a:rPr lang="ja-JP" altLang="en-US" sz="2100" b="1" dirty="0">
                <a:latin typeface="MS Mincho"/>
                <a:ea typeface="MS Mincho"/>
              </a:rPr>
              <a:t>　</a:t>
            </a:r>
            <a:r>
              <a:rPr lang="ja" sz="2100" b="1" dirty="0">
                <a:latin typeface="MS Mincho"/>
                <a:ea typeface="MS Mincho"/>
              </a:rPr>
              <a:t>(</a:t>
            </a:r>
            <a:r>
              <a:rPr lang="ja-JP" altLang="en-US" sz="2100" b="1" dirty="0">
                <a:solidFill>
                  <a:srgbClr val="FF0000"/>
                </a:solidFill>
                <a:latin typeface="MS Mincho"/>
                <a:ea typeface="MS Mincho"/>
              </a:rPr>
              <a:t>香川</a:t>
            </a:r>
            <a:r>
              <a:rPr lang="ja-JP" altLang="en-US" sz="2100" b="1" dirty="0">
                <a:latin typeface="MS Mincho"/>
                <a:ea typeface="MS Mincho"/>
              </a:rPr>
              <a:t>・</a:t>
            </a:r>
            <a:r>
              <a:rPr lang="ja-JP" altLang="en-US" sz="2100" b="1" dirty="0">
                <a:solidFill>
                  <a:srgbClr val="FF0000"/>
                </a:solidFill>
                <a:latin typeface="MS Mincho"/>
                <a:ea typeface="MS Mincho"/>
              </a:rPr>
              <a:t>高松</a:t>
            </a:r>
            <a:r>
              <a:rPr lang="ja" sz="2100" b="1" dirty="0">
                <a:latin typeface="MS Mincho"/>
                <a:ea typeface="MS Mincho"/>
              </a:rPr>
              <a:t>ナンバー)</a:t>
            </a:r>
            <a:endParaRPr lang="en-US" altLang="ja" sz="2100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  <a:ea typeface="MS Mincho"/>
              </a:rPr>
              <a:t>香川県</a:t>
            </a:r>
            <a:r>
              <a:rPr lang="zh-TW" altLang="en-US" b="1" dirty="0">
                <a:latin typeface="MS Mincho"/>
                <a:ea typeface="MS Mincho"/>
              </a:rPr>
              <a:t>高松市鬼無町字佐藤</a:t>
            </a:r>
            <a:r>
              <a:rPr lang="ja-JP" altLang="en-US" b="1" dirty="0">
                <a:latin typeface="MS Mincho"/>
                <a:ea typeface="MS Mincho"/>
              </a:rPr>
              <a:t>２０－１</a:t>
            </a:r>
            <a:endParaRPr lang="en-US" b="1" dirty="0">
              <a:latin typeface="MS Mincho"/>
            </a:endParaRPr>
          </a:p>
          <a:p>
            <a:pPr indent="0"/>
            <a:r>
              <a:rPr lang="en-US" altLang="ja-JP" b="1" dirty="0">
                <a:latin typeface="MS Mincho"/>
              </a:rPr>
              <a:t> </a:t>
            </a:r>
            <a:r>
              <a:rPr lang="ja-JP" altLang="en-US" b="1" dirty="0">
                <a:latin typeface="MS Mincho"/>
              </a:rPr>
              <a:t>輸送部門　</a:t>
            </a:r>
            <a:r>
              <a:rPr lang="en-US" altLang="ja-JP" b="1" dirty="0">
                <a:latin typeface="MS Mincho"/>
              </a:rPr>
              <a:t>TEL:</a:t>
            </a:r>
            <a:r>
              <a:rPr lang="en-US" b="1" dirty="0">
                <a:latin typeface="MS Mincho"/>
              </a:rPr>
              <a:t>087-882-1357</a:t>
            </a:r>
          </a:p>
          <a:p>
            <a:r>
              <a:rPr lang="en-US" altLang="ja-JP" b="1" dirty="0">
                <a:latin typeface="MS Mincho"/>
              </a:rPr>
              <a:t> </a:t>
            </a:r>
            <a:r>
              <a:rPr lang="ja-JP" altLang="en-US" b="1" dirty="0">
                <a:latin typeface="MS Mincho"/>
              </a:rPr>
              <a:t>整備部門　</a:t>
            </a:r>
            <a:r>
              <a:rPr lang="en-US" altLang="ja-JP" b="1" dirty="0">
                <a:latin typeface="MS Mincho"/>
              </a:rPr>
              <a:t>TEL:087-882-1355</a:t>
            </a:r>
          </a:p>
          <a:p>
            <a:pPr indent="0"/>
            <a:endParaRPr lang="en-US" b="1" dirty="0">
              <a:latin typeface="MS Mincho"/>
            </a:endParaRPr>
          </a:p>
          <a:p>
            <a:pPr indent="0"/>
            <a:endParaRPr lang="en-US" b="1" dirty="0">
              <a:latin typeface="MS Mincho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5564EE6-D7F2-9D49-35E6-482550E2D083}"/>
              </a:ext>
            </a:extLst>
          </p:cNvPr>
          <p:cNvSpPr/>
          <p:nvPr/>
        </p:nvSpPr>
        <p:spPr>
          <a:xfrm>
            <a:off x="445008" y="987685"/>
            <a:ext cx="6900672" cy="871157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 lnSpcReduction="10000"/>
          </a:bodyPr>
          <a:lstStyle/>
          <a:p>
            <a:pPr>
              <a:spcAft>
                <a:spcPts val="140"/>
              </a:spcAft>
            </a:pPr>
            <a:r>
              <a:rPr lang="ja-JP" altLang="en-US" sz="2400" b="1" i="0" u="sng" dirty="0">
                <a:solidFill>
                  <a:srgbClr val="222222"/>
                </a:solidFill>
                <a:effectLst/>
                <a:latin typeface="Noto Sans JP"/>
                <a:hlinkClick r:id="rId4"/>
              </a:rPr>
              <a:t>徳島事務所</a:t>
            </a:r>
            <a:r>
              <a:rPr lang="ja-JP" altLang="en-US" b="1" dirty="0">
                <a:latin typeface="MS Mincho"/>
                <a:ea typeface="MS Mincho"/>
              </a:rPr>
              <a:t>　（</a:t>
            </a:r>
            <a:r>
              <a:rPr lang="ja-JP" altLang="en-US" b="1" dirty="0">
                <a:solidFill>
                  <a:srgbClr val="FF0000"/>
                </a:solidFill>
                <a:latin typeface="MS Mincho"/>
                <a:ea typeface="MS Mincho"/>
              </a:rPr>
              <a:t>徳島</a:t>
            </a:r>
            <a:r>
              <a:rPr lang="ja" b="1" dirty="0">
                <a:latin typeface="MS Mincho"/>
                <a:ea typeface="MS Mincho"/>
              </a:rPr>
              <a:t>ナンバー)</a:t>
            </a:r>
            <a:r>
              <a:rPr lang="ja-JP" altLang="en-US" b="1" dirty="0">
                <a:latin typeface="MS Mincho"/>
                <a:ea typeface="MS Mincho"/>
              </a:rPr>
              <a:t>　</a:t>
            </a:r>
            <a:endParaRPr lang="en-US" altLang="ja-JP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zh-TW" altLang="en-US" b="1" dirty="0">
                <a:latin typeface="MS Mincho"/>
                <a:ea typeface="MS Mincho"/>
              </a:rPr>
              <a:t>徳島県徳島市応神町応神産業団地１番地３</a:t>
            </a:r>
            <a:endParaRPr lang="en-US" altLang="zh-TW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en-US" b="1" dirty="0">
                <a:latin typeface="MS Mincho"/>
              </a:rPr>
              <a:t>ＴＥＬ：050-3816-312</a:t>
            </a:r>
            <a:r>
              <a:rPr lang="en-US" altLang="ja-JP" b="1" dirty="0">
                <a:latin typeface="MS Mincho"/>
              </a:rPr>
              <a:t>3</a:t>
            </a:r>
            <a:endParaRPr lang="en-US" b="1" dirty="0">
              <a:latin typeface="MS Mincho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2C738E5-FA69-84C4-C4D1-F1EC14B1EA84}"/>
              </a:ext>
            </a:extLst>
          </p:cNvPr>
          <p:cNvSpPr/>
          <p:nvPr/>
        </p:nvSpPr>
        <p:spPr>
          <a:xfrm>
            <a:off x="445008" y="2977808"/>
            <a:ext cx="6900672" cy="871157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 lnSpcReduction="10000"/>
          </a:bodyPr>
          <a:lstStyle/>
          <a:p>
            <a:pPr>
              <a:spcAft>
                <a:spcPts val="140"/>
              </a:spcAft>
            </a:pPr>
            <a:r>
              <a:rPr lang="ja-JP" altLang="en-US" sz="2400" b="1" i="0" u="none" strike="noStrike" dirty="0">
                <a:solidFill>
                  <a:srgbClr val="222222"/>
                </a:solidFill>
                <a:effectLst/>
                <a:latin typeface="Noto Sans JP"/>
                <a:hlinkClick r:id="rId5"/>
              </a:rPr>
              <a:t>愛媛事務所</a:t>
            </a:r>
            <a:r>
              <a:rPr lang="ja-JP" altLang="en-US" sz="2400" b="1" i="0" u="none" strike="noStrike" dirty="0">
                <a:solidFill>
                  <a:srgbClr val="222222"/>
                </a:solidFill>
                <a:effectLst/>
                <a:latin typeface="Noto Sans JP"/>
              </a:rPr>
              <a:t>　</a:t>
            </a:r>
            <a:r>
              <a:rPr lang="ja-JP" altLang="en-US" sz="2400" b="1" i="0" u="none" strike="noStrike" dirty="0">
                <a:solidFill>
                  <a:srgbClr val="222222"/>
                </a:solidFill>
                <a:effectLst/>
                <a:latin typeface="MS Mincho"/>
                <a:ea typeface="MS Mincho"/>
              </a:rPr>
              <a:t>（</a:t>
            </a:r>
            <a:r>
              <a:rPr lang="ja-JP" altLang="en-US" b="1" dirty="0">
                <a:solidFill>
                  <a:srgbClr val="FF0000"/>
                </a:solidFill>
                <a:latin typeface="MS Mincho"/>
                <a:ea typeface="MS Mincho"/>
              </a:rPr>
              <a:t>愛媛</a:t>
            </a:r>
            <a:r>
              <a:rPr lang="ja" b="1" dirty="0">
                <a:latin typeface="MS Mincho"/>
                <a:ea typeface="MS Mincho"/>
              </a:rPr>
              <a:t>ナンバー)</a:t>
            </a:r>
            <a:r>
              <a:rPr lang="ja-JP" altLang="en-US" b="1" dirty="0">
                <a:latin typeface="MS Mincho"/>
                <a:ea typeface="MS Mincho"/>
              </a:rPr>
              <a:t>　</a:t>
            </a:r>
            <a:endParaRPr lang="en-US" altLang="ja-JP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ja-JP" altLang="en-US" b="1" dirty="0">
                <a:latin typeface="MS Mincho"/>
                <a:ea typeface="MS Mincho"/>
              </a:rPr>
              <a:t>愛媛県松山市南高井町１８１４番地の２</a:t>
            </a:r>
            <a:endParaRPr lang="en-US" altLang="ja-JP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en-US" b="1" dirty="0">
                <a:latin typeface="MS Mincho"/>
              </a:rPr>
              <a:t>ＴＥＬ：050-3816-312</a:t>
            </a:r>
            <a:r>
              <a:rPr lang="en-US" altLang="ja-JP" b="1" dirty="0">
                <a:latin typeface="MS Mincho"/>
              </a:rPr>
              <a:t>4</a:t>
            </a:r>
            <a:endParaRPr lang="en-US" b="1" dirty="0">
              <a:latin typeface="MS Mincho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3276081-B383-F9F8-3725-8747F621B2CF}"/>
              </a:ext>
            </a:extLst>
          </p:cNvPr>
          <p:cNvSpPr/>
          <p:nvPr/>
        </p:nvSpPr>
        <p:spPr>
          <a:xfrm>
            <a:off x="445008" y="3997511"/>
            <a:ext cx="6900672" cy="871157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 lnSpcReduction="10000"/>
          </a:bodyPr>
          <a:lstStyle/>
          <a:p>
            <a:pPr>
              <a:spcAft>
                <a:spcPts val="140"/>
              </a:spcAft>
            </a:pPr>
            <a:r>
              <a:rPr lang="ja-JP" altLang="en-US" sz="2400" b="1" i="0" u="sng" dirty="0">
                <a:solidFill>
                  <a:srgbClr val="222222"/>
                </a:solidFill>
                <a:effectLst/>
                <a:latin typeface="Noto Sans JP"/>
                <a:hlinkClick r:id="rId6"/>
              </a:rPr>
              <a:t>高知事務所</a:t>
            </a:r>
            <a:r>
              <a:rPr lang="ja-JP" altLang="en-US" b="1" dirty="0">
                <a:latin typeface="MS Mincho"/>
                <a:ea typeface="MS Mincho"/>
              </a:rPr>
              <a:t>　（</a:t>
            </a:r>
            <a:r>
              <a:rPr lang="ja-JP" altLang="en-US" b="1" dirty="0">
                <a:solidFill>
                  <a:srgbClr val="FF0000"/>
                </a:solidFill>
                <a:latin typeface="MS Mincho"/>
                <a:ea typeface="MS Mincho"/>
              </a:rPr>
              <a:t>高知</a:t>
            </a:r>
            <a:r>
              <a:rPr lang="ja" b="1" dirty="0">
                <a:latin typeface="MS Mincho"/>
                <a:ea typeface="MS Mincho"/>
              </a:rPr>
              <a:t>ナンバー)</a:t>
            </a:r>
            <a:r>
              <a:rPr lang="ja-JP" altLang="en-US" b="1" dirty="0">
                <a:latin typeface="MS Mincho"/>
                <a:ea typeface="MS Mincho"/>
              </a:rPr>
              <a:t>　</a:t>
            </a:r>
            <a:endParaRPr lang="en-US" altLang="ja-JP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zh-CN" altLang="en-US" b="1" dirty="0">
                <a:latin typeface="MS Mincho"/>
                <a:ea typeface="MS Mincho"/>
              </a:rPr>
              <a:t>高知県高知市長浜３１０６番２</a:t>
            </a:r>
            <a:endParaRPr lang="en-US" altLang="zh-CN" b="1" dirty="0">
              <a:latin typeface="MS Mincho"/>
              <a:ea typeface="MS Mincho"/>
            </a:endParaRPr>
          </a:p>
          <a:p>
            <a:pPr>
              <a:spcAft>
                <a:spcPts val="140"/>
              </a:spcAft>
            </a:pPr>
            <a:r>
              <a:rPr lang="en-US" b="1" dirty="0">
                <a:latin typeface="MS Mincho"/>
              </a:rPr>
              <a:t>ＴＥＬ：050-3816-312</a:t>
            </a:r>
            <a:r>
              <a:rPr lang="en-US" altLang="ja-JP" b="1" dirty="0">
                <a:latin typeface="MS Mincho"/>
              </a:rPr>
              <a:t>5</a:t>
            </a:r>
            <a:endParaRPr lang="en-US" b="1" dirty="0">
              <a:latin typeface="MS Mincho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E4BBAC5-48DD-85E7-8E5E-B255501FBC6F}"/>
              </a:ext>
            </a:extLst>
          </p:cNvPr>
          <p:cNvSpPr/>
          <p:nvPr/>
        </p:nvSpPr>
        <p:spPr>
          <a:xfrm>
            <a:off x="425612" y="5764031"/>
            <a:ext cx="6900672" cy="1203808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/>
          </a:bodyPr>
          <a:lstStyle/>
          <a:p>
            <a:pPr indent="0">
              <a:spcAft>
                <a:spcPts val="140"/>
              </a:spcAft>
            </a:pPr>
            <a:r>
              <a:rPr lang="ja-JP" altLang="en-US" sz="2100" b="1" u="sng" dirty="0">
                <a:latin typeface="MS Mincho"/>
                <a:ea typeface="MS Mincho"/>
              </a:rPr>
              <a:t>徳島</a:t>
            </a:r>
            <a:r>
              <a:rPr lang="ja" sz="2100" b="1" u="sng" dirty="0">
                <a:latin typeface="MS Mincho"/>
                <a:ea typeface="MS Mincho"/>
              </a:rPr>
              <a:t>運輸支局</a:t>
            </a:r>
            <a:r>
              <a:rPr lang="ja-JP" altLang="en-US" sz="2100" b="1" dirty="0">
                <a:latin typeface="MS Mincho"/>
                <a:ea typeface="MS Mincho"/>
              </a:rPr>
              <a:t>（応神町庁舎）　</a:t>
            </a:r>
            <a:r>
              <a:rPr lang="ja" sz="2100" b="1" dirty="0">
                <a:latin typeface="MS Mincho"/>
                <a:ea typeface="MS Mincho"/>
              </a:rPr>
              <a:t>(</a:t>
            </a:r>
            <a:r>
              <a:rPr lang="ja-JP" altLang="en-US" sz="2100" b="1" dirty="0">
                <a:solidFill>
                  <a:srgbClr val="FF0000"/>
                </a:solidFill>
                <a:latin typeface="MS Mincho"/>
                <a:ea typeface="MS Mincho"/>
              </a:rPr>
              <a:t>徳島</a:t>
            </a:r>
            <a:r>
              <a:rPr lang="ja" sz="2100" b="1" dirty="0">
                <a:latin typeface="MS Mincho"/>
                <a:ea typeface="MS Mincho"/>
              </a:rPr>
              <a:t>ナンバー)</a:t>
            </a:r>
            <a:endParaRPr lang="en-US" altLang="ja" sz="2100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  <a:ea typeface="MS Mincho"/>
              </a:rPr>
              <a:t>徳島県</a:t>
            </a:r>
            <a:r>
              <a:rPr lang="zh-TW" altLang="en-US" b="1" dirty="0">
                <a:latin typeface="MS Mincho"/>
                <a:ea typeface="MS Mincho"/>
              </a:rPr>
              <a:t>徳島市応神町応神産業団地</a:t>
            </a:r>
            <a:r>
              <a:rPr lang="ja-JP" altLang="en-US" b="1" dirty="0">
                <a:latin typeface="MS Mincho"/>
                <a:ea typeface="MS Mincho"/>
              </a:rPr>
              <a:t>１</a:t>
            </a:r>
            <a:r>
              <a:rPr lang="zh-TW" altLang="en-US" b="1" dirty="0">
                <a:latin typeface="MS Mincho"/>
                <a:ea typeface="MS Mincho"/>
              </a:rPr>
              <a:t>番地</a:t>
            </a:r>
            <a:r>
              <a:rPr lang="ja-JP" altLang="en-US" b="1" dirty="0">
                <a:latin typeface="MS Mincho"/>
                <a:ea typeface="MS Mincho"/>
              </a:rPr>
              <a:t>１</a:t>
            </a:r>
            <a:endParaRPr lang="en-US" altLang="zh-TW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</a:rPr>
              <a:t> 輸送部門　</a:t>
            </a:r>
            <a:r>
              <a:rPr lang="en-US" altLang="ja-JP" b="1" dirty="0">
                <a:latin typeface="MS Mincho"/>
              </a:rPr>
              <a:t>TEL:</a:t>
            </a:r>
            <a:r>
              <a:rPr lang="en-US" b="1" dirty="0">
                <a:latin typeface="MS Mincho"/>
              </a:rPr>
              <a:t>088-641-4811</a:t>
            </a:r>
          </a:p>
          <a:p>
            <a:pPr indent="0">
              <a:spcAft>
                <a:spcPts val="140"/>
              </a:spcAft>
            </a:pPr>
            <a:r>
              <a:rPr lang="en-US" altLang="ja-JP" b="1" dirty="0">
                <a:latin typeface="MS Mincho"/>
              </a:rPr>
              <a:t> </a:t>
            </a:r>
            <a:r>
              <a:rPr lang="ja-JP" altLang="en-US" b="1" dirty="0">
                <a:latin typeface="MS Mincho"/>
              </a:rPr>
              <a:t>整備部門　</a:t>
            </a:r>
            <a:r>
              <a:rPr lang="en-US" altLang="ja-JP" b="1" dirty="0">
                <a:latin typeface="MS Mincho"/>
              </a:rPr>
              <a:t>TEL:088-641-4813</a:t>
            </a:r>
            <a:endParaRPr lang="en-US" b="1" dirty="0">
              <a:latin typeface="MS Mincho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2688149-0D9B-D379-30A2-9827F9FA713A}"/>
              </a:ext>
            </a:extLst>
          </p:cNvPr>
          <p:cNvSpPr/>
          <p:nvPr/>
        </p:nvSpPr>
        <p:spPr>
          <a:xfrm>
            <a:off x="445008" y="8346426"/>
            <a:ext cx="6900672" cy="1191181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/>
          </a:bodyPr>
          <a:lstStyle/>
          <a:p>
            <a:pPr indent="0">
              <a:spcAft>
                <a:spcPts val="140"/>
              </a:spcAft>
            </a:pPr>
            <a:r>
              <a:rPr lang="ja-JP" altLang="en-US" sz="2200" b="1" u="sng" dirty="0">
                <a:latin typeface="MS Mincho"/>
                <a:ea typeface="MS Mincho"/>
              </a:rPr>
              <a:t>愛媛</a:t>
            </a:r>
            <a:r>
              <a:rPr lang="ja" sz="2200" b="1" u="sng" dirty="0">
                <a:latin typeface="MS Mincho"/>
                <a:ea typeface="MS Mincho"/>
              </a:rPr>
              <a:t>運輸支局</a:t>
            </a:r>
            <a:r>
              <a:rPr lang="ja-JP" altLang="en-US" sz="2200" b="1" dirty="0">
                <a:latin typeface="MS Mincho"/>
                <a:ea typeface="MS Mincho"/>
              </a:rPr>
              <a:t>　</a:t>
            </a:r>
            <a:r>
              <a:rPr lang="ja" sz="2200" b="1" dirty="0">
                <a:latin typeface="MS Mincho"/>
                <a:ea typeface="MS Mincho"/>
              </a:rPr>
              <a:t>(</a:t>
            </a:r>
            <a:r>
              <a:rPr lang="ja-JP" altLang="en-US" sz="2200" b="1" dirty="0">
                <a:solidFill>
                  <a:srgbClr val="FF0000"/>
                </a:solidFill>
                <a:latin typeface="MS Mincho"/>
                <a:ea typeface="MS Mincho"/>
              </a:rPr>
              <a:t>愛媛</a:t>
            </a:r>
            <a:r>
              <a:rPr lang="ja" sz="2200" b="1" dirty="0">
                <a:latin typeface="MS Mincho"/>
                <a:ea typeface="MS Mincho"/>
              </a:rPr>
              <a:t>ナンバー)</a:t>
            </a:r>
            <a:endParaRPr lang="en-US" altLang="ja" sz="2200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  <a:ea typeface="MS Mincho"/>
              </a:rPr>
              <a:t>愛媛県</a:t>
            </a:r>
            <a:r>
              <a:rPr lang="zh-TW" altLang="en-US" b="1" dirty="0">
                <a:latin typeface="MS Mincho"/>
                <a:ea typeface="MS Mincho"/>
              </a:rPr>
              <a:t>松山市森松町</a:t>
            </a:r>
            <a:r>
              <a:rPr lang="ja-JP" altLang="en-US" b="1" dirty="0">
                <a:latin typeface="MS Mincho"/>
                <a:ea typeface="MS Mincho"/>
              </a:rPr>
              <a:t>１０７０</a:t>
            </a:r>
            <a:r>
              <a:rPr lang="zh-TW" altLang="en-US" b="1" dirty="0">
                <a:latin typeface="MS Mincho"/>
                <a:ea typeface="MS Mincho"/>
              </a:rPr>
              <a:t>番地</a:t>
            </a:r>
            <a:endParaRPr lang="en-US" altLang="zh-TW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</a:rPr>
              <a:t> 輸送部門　</a:t>
            </a:r>
            <a:r>
              <a:rPr lang="en-US" altLang="ja-JP" b="1" dirty="0">
                <a:latin typeface="MS Mincho"/>
              </a:rPr>
              <a:t>TEL:</a:t>
            </a:r>
            <a:r>
              <a:rPr lang="en-US" b="1" dirty="0">
                <a:latin typeface="MS Mincho"/>
              </a:rPr>
              <a:t>089-956-1563</a:t>
            </a: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</a:rPr>
              <a:t> 整備部門　</a:t>
            </a:r>
            <a:r>
              <a:rPr lang="en-US" altLang="ja-JP" b="1" dirty="0">
                <a:latin typeface="MS Mincho"/>
              </a:rPr>
              <a:t>TEL：089-956-1561</a:t>
            </a:r>
            <a:endParaRPr lang="en-US" b="1" dirty="0">
              <a:latin typeface="MS Mincho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0667C8B-54E6-1859-35B6-B81E78F4A2B2}"/>
              </a:ext>
            </a:extLst>
          </p:cNvPr>
          <p:cNvSpPr/>
          <p:nvPr/>
        </p:nvSpPr>
        <p:spPr>
          <a:xfrm>
            <a:off x="425612" y="9572875"/>
            <a:ext cx="6900672" cy="1118937"/>
          </a:xfrm>
          <a:prstGeom prst="rect">
            <a:avLst/>
          </a:prstGeom>
          <a:solidFill>
            <a:srgbClr val="DAE3F4"/>
          </a:solidFill>
        </p:spPr>
        <p:txBody>
          <a:bodyPr lIns="0" tIns="0" rIns="0" bIns="0">
            <a:normAutofit fontScale="97500" lnSpcReduction="10000"/>
          </a:bodyPr>
          <a:lstStyle/>
          <a:p>
            <a:pPr indent="0">
              <a:spcAft>
                <a:spcPts val="140"/>
              </a:spcAft>
            </a:pPr>
            <a:r>
              <a:rPr lang="ja-JP" altLang="en-US" sz="2400" b="1" u="sng" dirty="0">
                <a:latin typeface="MS Mincho"/>
                <a:ea typeface="MS Mincho"/>
              </a:rPr>
              <a:t>高知</a:t>
            </a:r>
            <a:r>
              <a:rPr lang="ja" sz="2400" b="1" u="sng" dirty="0">
                <a:latin typeface="MS Mincho"/>
                <a:ea typeface="MS Mincho"/>
              </a:rPr>
              <a:t>運輸支局</a:t>
            </a:r>
            <a:r>
              <a:rPr lang="ja-JP" altLang="en-US" sz="2400" b="1" dirty="0">
                <a:latin typeface="MS Mincho"/>
                <a:ea typeface="MS Mincho"/>
              </a:rPr>
              <a:t>（大津庁舎）　</a:t>
            </a:r>
            <a:r>
              <a:rPr lang="ja" sz="2400" b="1" dirty="0">
                <a:latin typeface="MS Mincho"/>
                <a:ea typeface="MS Mincho"/>
              </a:rPr>
              <a:t>(</a:t>
            </a:r>
            <a:r>
              <a:rPr lang="ja-JP" altLang="en-US" sz="2400" b="1" dirty="0">
                <a:solidFill>
                  <a:srgbClr val="FF0000"/>
                </a:solidFill>
                <a:latin typeface="MS Mincho"/>
                <a:ea typeface="MS Mincho"/>
              </a:rPr>
              <a:t>高知</a:t>
            </a:r>
            <a:r>
              <a:rPr lang="ja" sz="2400" b="1" dirty="0">
                <a:latin typeface="MS Mincho"/>
                <a:ea typeface="MS Mincho"/>
              </a:rPr>
              <a:t>ナンバー)</a:t>
            </a:r>
            <a:endParaRPr lang="en-US" altLang="ja" sz="2400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  <a:ea typeface="MS Mincho"/>
              </a:rPr>
              <a:t>高知県</a:t>
            </a:r>
            <a:r>
              <a:rPr lang="zh-TW" altLang="en-US" b="1" dirty="0">
                <a:latin typeface="MS Mincho"/>
                <a:ea typeface="MS Mincho"/>
              </a:rPr>
              <a:t>高知市大津乙</a:t>
            </a:r>
            <a:r>
              <a:rPr lang="ja-JP" altLang="en-US" b="1" dirty="0">
                <a:latin typeface="MS Mincho"/>
                <a:ea typeface="MS Mincho"/>
              </a:rPr>
              <a:t>１８７９</a:t>
            </a:r>
            <a:r>
              <a:rPr lang="zh-TW" altLang="en-US" b="1" dirty="0">
                <a:latin typeface="MS Mincho"/>
                <a:ea typeface="MS Mincho"/>
              </a:rPr>
              <a:t>番地１</a:t>
            </a:r>
            <a:endParaRPr lang="en-US" altLang="zh-TW" b="1" dirty="0">
              <a:latin typeface="MS Mincho"/>
              <a:ea typeface="MS Mincho"/>
            </a:endParaRP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</a:rPr>
              <a:t> 輸送部門　</a:t>
            </a:r>
            <a:r>
              <a:rPr lang="en-US" altLang="ja-JP" b="1" dirty="0">
                <a:latin typeface="MS Mincho"/>
              </a:rPr>
              <a:t>TEL:</a:t>
            </a:r>
            <a:r>
              <a:rPr lang="en-US" b="1" dirty="0">
                <a:latin typeface="MS Mincho"/>
              </a:rPr>
              <a:t>088-866-7311</a:t>
            </a:r>
          </a:p>
          <a:p>
            <a:pPr indent="0">
              <a:spcAft>
                <a:spcPts val="140"/>
              </a:spcAft>
            </a:pPr>
            <a:r>
              <a:rPr lang="ja-JP" altLang="en-US" b="1" dirty="0">
                <a:latin typeface="MS Mincho"/>
              </a:rPr>
              <a:t> 整備部門　</a:t>
            </a:r>
            <a:r>
              <a:rPr lang="en-US" altLang="ja-JP" b="1" dirty="0">
                <a:latin typeface="MS Mincho"/>
              </a:rPr>
              <a:t>TEL:088-866-7313</a:t>
            </a:r>
            <a:endParaRPr lang="en-US" b="1" dirty="0">
              <a:latin typeface="MS Mincho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B359621-9AA2-F340-8EE8-5C6D9B188597}"/>
              </a:ext>
            </a:extLst>
          </p:cNvPr>
          <p:cNvSpPr/>
          <p:nvPr/>
        </p:nvSpPr>
        <p:spPr>
          <a:xfrm>
            <a:off x="556577" y="5059394"/>
            <a:ext cx="6446520" cy="573024"/>
          </a:xfrm>
          <a:prstGeom prst="rect">
            <a:avLst/>
          </a:prstGeom>
          <a:solidFill>
            <a:srgbClr val="FFC000"/>
          </a:solidFill>
        </p:spPr>
        <p:txBody>
          <a:bodyPr lIns="0" tIns="0" rIns="0" bIns="0" anchor="ctr">
            <a:normAutofit fontScale="97500"/>
          </a:bodyPr>
          <a:lstStyle/>
          <a:p>
            <a:pPr indent="0" algn="ctr"/>
            <a:r>
              <a:rPr lang="ja-JP" altLang="en-US" sz="3300" b="1" dirty="0">
                <a:latin typeface="MS Mincho"/>
              </a:rPr>
              <a:t>運輸支局</a:t>
            </a:r>
            <a:endParaRPr lang="en-US" altLang="ja-JP" sz="2400" b="1" dirty="0">
              <a:solidFill>
                <a:srgbClr val="0563C1"/>
              </a:solidFill>
              <a:latin typeface="Arial"/>
              <a:hlinkClick r:id="rId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430</Words>
  <PresentationFormat>ユーザー設定</PresentationFormat>
  <Paragraphs>51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Mincho</vt:lpstr>
      <vt:lpstr>Noto Sans JP</vt:lpstr>
      <vt:lpstr>游ゴシック</vt:lpstr>
      <vt:lpstr>Arial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