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906000" type="A4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DD7"/>
    <a:srgbClr val="17B2DA"/>
    <a:srgbClr val="4133C8"/>
    <a:srgbClr val="FF0000"/>
    <a:srgbClr val="FFCCFF"/>
    <a:srgbClr val="FFFF99"/>
    <a:srgbClr val="9BDFF7"/>
    <a:srgbClr val="8BD9F5"/>
    <a:srgbClr val="68CEF2"/>
    <a:srgbClr val="408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3804" autoAdjust="0"/>
  </p:normalViewPr>
  <p:slideViewPr>
    <p:cSldViewPr>
      <p:cViewPr varScale="1">
        <p:scale>
          <a:sx n="77" d="100"/>
          <a:sy n="77" d="100"/>
        </p:scale>
        <p:origin x="3060" y="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10" y="9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notesMasters/notesMaster1.xml" Type="http://schemas.openxmlformats.org/officeDocument/2006/relationships/notesMaster"/><Relationship Id="rId4" Target="handoutMasters/handoutMaster1.xml" Type="http://schemas.openxmlformats.org/officeDocument/2006/relationships/handoutMaster"/><Relationship Id="rId5" Target="presProps.xml" Type="http://schemas.openxmlformats.org/officeDocument/2006/relationships/presProps"/><Relationship Id="rId6" Target="viewProps.xml" Type="http://schemas.openxmlformats.org/officeDocument/2006/relationships/viewProps"/><Relationship Id="rId7" Target="theme/theme1.xml" Type="http://schemas.openxmlformats.org/officeDocument/2006/relationships/theme"/><Relationship Id="rId8" Target="tableStyles.xml" Type="http://schemas.openxmlformats.org/officeDocument/2006/relationships/tableStyles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FAE83-6876-449D-BCCE-496EC707688A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39ECE-9559-4BF9-A72E-0A6C08851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08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30D34-39EC-4333-89A4-48E429B38CE2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75C97-5DEC-465A-942A-ECFBEE6DB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97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Relationship Id="rId3" Target="../media/image2.wmf" Type="http://schemas.openxmlformats.org/officeDocument/2006/relationships/image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lit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0"/>
          <a:stretch>
            <a:fillRect/>
          </a:stretch>
        </p:blipFill>
        <p:spPr bwMode="auto">
          <a:xfrm>
            <a:off x="0" y="9555512"/>
            <a:ext cx="6858000" cy="35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73968"/>
            <a:ext cx="1593056" cy="4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" y="9555510"/>
            <a:ext cx="28007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900" i="1" dirty="0">
                <a:solidFill>
                  <a:schemeClr val="bg1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020882"/>
            <a:ext cx="1600200" cy="6879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420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5805264" cy="68791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649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86328" y="3"/>
            <a:ext cx="1628775" cy="884890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3"/>
            <a:ext cx="4772025" cy="884890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143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5805264" cy="68791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C12D-27C1-4F31-90C9-A93D49E446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67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6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8" indent="0">
              <a:buNone/>
              <a:defRPr sz="1350"/>
            </a:lvl2pPr>
            <a:lvl3pPr marL="685796" indent="0">
              <a:buNone/>
              <a:defRPr sz="1200"/>
            </a:lvl3pPr>
            <a:lvl4pPr marL="1028694" indent="0">
              <a:buNone/>
              <a:defRPr sz="1050"/>
            </a:lvl4pPr>
            <a:lvl5pPr marL="1371592" indent="0">
              <a:buNone/>
              <a:defRPr sz="1050"/>
            </a:lvl5pPr>
            <a:lvl6pPr marL="1714490" indent="0">
              <a:buNone/>
              <a:defRPr sz="1050"/>
            </a:lvl6pPr>
            <a:lvl7pPr marL="2057388" indent="0">
              <a:buNone/>
              <a:defRPr sz="1050"/>
            </a:lvl7pPr>
            <a:lvl8pPr marL="2400286" indent="0">
              <a:buNone/>
              <a:defRPr sz="1050"/>
            </a:lvl8pPr>
            <a:lvl9pPr marL="2743185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04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5805264" cy="68791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3"/>
            <a:ext cx="3028950" cy="65375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3"/>
            <a:ext cx="3028950" cy="65375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660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2" y="2217386"/>
            <a:ext cx="3031331" cy="9241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156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FE511-5094-4685-A035-FB392A6605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096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666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90" y="394408"/>
            <a:ext cx="3833813" cy="84544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3" y="2072923"/>
            <a:ext cx="2256235" cy="6775980"/>
          </a:xfrm>
        </p:spPr>
        <p:txBody>
          <a:bodyPr/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189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400"/>
            </a:lvl1pPr>
            <a:lvl2pPr marL="342898" indent="0">
              <a:buNone/>
              <a:defRPr sz="2100"/>
            </a:lvl2pPr>
            <a:lvl3pPr marL="685796" indent="0">
              <a:buNone/>
              <a:defRPr sz="1800"/>
            </a:lvl3pPr>
            <a:lvl4pPr marL="1028694" indent="0">
              <a:buNone/>
              <a:defRPr sz="1500"/>
            </a:lvl4pPr>
            <a:lvl5pPr marL="1371592" indent="0">
              <a:buNone/>
              <a:defRPr sz="1500"/>
            </a:lvl5pPr>
            <a:lvl6pPr marL="1714490" indent="0">
              <a:buNone/>
              <a:defRPr sz="1500"/>
            </a:lvl6pPr>
            <a:lvl7pPr marL="2057388" indent="0">
              <a:buNone/>
              <a:defRPr sz="1500"/>
            </a:lvl7pPr>
            <a:lvl8pPr marL="2400286" indent="0">
              <a:buNone/>
              <a:defRPr sz="1500"/>
            </a:lvl8pPr>
            <a:lvl9pPr marL="2743185" indent="0">
              <a:buNone/>
              <a:defRPr sz="15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2627888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3"/>
            <a:ext cx="6172200" cy="653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882"/>
            <a:ext cx="21717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57800" y="9009417"/>
            <a:ext cx="16002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a typeface="ＭＳ Ｐゴシック" pitchFamily="50" charset="-128"/>
              </a:defRPr>
            </a:lvl1pPr>
          </a:lstStyle>
          <a:p>
            <a:pPr>
              <a:defRPr/>
            </a:pPr>
            <a:fld id="{FFDCE21E-3BF4-4A13-BE4A-B95BE9787BE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342898"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685796"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028694"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371592" algn="l" rtl="0" eaLnBrk="1" fontAlgn="base" hangingPunct="1">
        <a:spcBef>
          <a:spcPct val="0"/>
        </a:spcBef>
        <a:spcAft>
          <a:spcPct val="0"/>
        </a:spcAft>
        <a:defRPr kumimoji="1" sz="21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257174" indent="-257174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0" indent="-214312" algn="l" rtl="0" eaLnBrk="1" fontAlgn="base" hangingPunct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45" indent="-171449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43" indent="-171449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41" indent="-171449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39" indent="-171449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37" indent="-171449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35" indent="-171449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33" indent="-171449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6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5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mailto:watanabe-a628y@mlit.go.jp" TargetMode="External" Type="http://schemas.openxmlformats.org/officeDocument/2006/relationships/hyperlink"/><Relationship Id="rId4" Target="mailto:wakatani-m6226@mlit.go.jp" TargetMode="External" Type="http://schemas.openxmlformats.org/officeDocument/2006/relationships/hyperlink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DD5C06-E37B-69A1-A3DE-57DD2897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94" y="14124"/>
            <a:ext cx="6885387" cy="443885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ja-JP" altLang="en-US" sz="2000" dirty="0"/>
              <a:t>「内航海運業者に対する支援措置等に関する説明会」申込用紙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7EC8F5F0-D3A8-9CD9-0BBC-57F4E3F2F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491074"/>
              </p:ext>
            </p:extLst>
          </p:nvPr>
        </p:nvGraphicFramePr>
        <p:xfrm>
          <a:off x="146991" y="4145912"/>
          <a:ext cx="6602621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751">
                  <a:extLst>
                    <a:ext uri="{9D8B030D-6E8A-4147-A177-3AD203B41FA5}">
                      <a16:colId xmlns:a16="http://schemas.microsoft.com/office/drawing/2014/main" val="83142812"/>
                    </a:ext>
                  </a:extLst>
                </a:gridCol>
                <a:gridCol w="4986870">
                  <a:extLst>
                    <a:ext uri="{9D8B030D-6E8A-4147-A177-3AD203B41FA5}">
                      <a16:colId xmlns:a16="http://schemas.microsoft.com/office/drawing/2014/main" val="402626566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貴社名（必須）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2675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部署名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511381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連絡先（必須）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TEL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57662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Mail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4938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参加形式（必須）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対面　・　オンライン　　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いずれかに○を付けてください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5058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役職名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お名前（必須）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8469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71007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40007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86344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011276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EFC2D1-A985-26E0-161A-8F91EA271708}"/>
              </a:ext>
            </a:extLst>
          </p:cNvPr>
          <p:cNvSpPr txBox="1"/>
          <p:nvPr/>
        </p:nvSpPr>
        <p:spPr>
          <a:xfrm>
            <a:off x="35441" y="9511270"/>
            <a:ext cx="684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※</a:t>
            </a:r>
            <a:r>
              <a:rPr lang="ja-JP" altLang="en-US" sz="900" dirty="0"/>
              <a:t>個人情報の取扱いについて</a:t>
            </a:r>
            <a:endParaRPr lang="en-US" altLang="ja-JP" sz="900" dirty="0"/>
          </a:p>
          <a:p>
            <a:r>
              <a:rPr lang="ja-JP" altLang="en-US" sz="900" dirty="0"/>
              <a:t>　 ご提供いただいた個人情報は、本説明会の開催管理のためのみに使用し、第三者に開示、提供及び預託することはございません。</a:t>
            </a:r>
            <a:endParaRPr lang="en-US" altLang="ja-JP" sz="900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A7C3ACA-C475-50FC-2F9B-74AB53F41772}"/>
              </a:ext>
            </a:extLst>
          </p:cNvPr>
          <p:cNvGrpSpPr/>
          <p:nvPr/>
        </p:nvGrpSpPr>
        <p:grpSpPr>
          <a:xfrm>
            <a:off x="157066" y="625039"/>
            <a:ext cx="6614367" cy="3385820"/>
            <a:chOff x="157066" y="625039"/>
            <a:chExt cx="6614367" cy="3385820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CE1AAB0C-6966-0967-0ECD-934DE36A1F00}"/>
                </a:ext>
              </a:extLst>
            </p:cNvPr>
            <p:cNvGrpSpPr/>
            <p:nvPr/>
          </p:nvGrpSpPr>
          <p:grpSpPr>
            <a:xfrm>
              <a:off x="157066" y="1668721"/>
              <a:ext cx="6614367" cy="2342138"/>
              <a:chOff x="111430" y="917671"/>
              <a:chExt cx="6614367" cy="2191590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199C5469-72C7-E398-8727-B62EA58DC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1430" y="917671"/>
                <a:ext cx="3283399" cy="2191590"/>
              </a:xfrm>
              <a:prstGeom prst="rect">
                <a:avLst/>
              </a:prstGeom>
            </p:spPr>
          </p:pic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8B1A0CD-25B1-24DF-D1B2-BD7B66F8C1D8}"/>
                  </a:ext>
                </a:extLst>
              </p:cNvPr>
              <p:cNvSpPr txBox="1"/>
              <p:nvPr/>
            </p:nvSpPr>
            <p:spPr>
              <a:xfrm>
                <a:off x="3584809" y="947796"/>
                <a:ext cx="3080475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/>
                  <a:t>◇アクセス</a:t>
                </a:r>
                <a:endParaRPr lang="en-US" altLang="ja-JP" sz="1400" dirty="0"/>
              </a:p>
              <a:p>
                <a:r>
                  <a:rPr lang="ja-JP" altLang="en-US" sz="1400" dirty="0"/>
                  <a:t>　</a:t>
                </a:r>
                <a:r>
                  <a:rPr lang="en-US" altLang="ja-JP" sz="1400" dirty="0"/>
                  <a:t>JR</a:t>
                </a:r>
                <a:r>
                  <a:rPr lang="ja-JP" altLang="en-US" sz="1400" dirty="0"/>
                  <a:t>高松駅より　　　　　　 　徒歩約３分</a:t>
                </a:r>
                <a:endParaRPr lang="en-US" altLang="ja-JP" sz="1400" dirty="0"/>
              </a:p>
              <a:p>
                <a:r>
                  <a:rPr lang="ja-JP" altLang="en-US" sz="1400" dirty="0"/>
                  <a:t>　ことでん高松築港駅より　徒歩約７分</a:t>
                </a:r>
                <a:endParaRPr lang="en-US" altLang="ja-JP" sz="1400" dirty="0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05EB675-DF3D-DBAA-3D0A-31D1FEEFA22D}"/>
                  </a:ext>
                </a:extLst>
              </p:cNvPr>
              <p:cNvSpPr txBox="1"/>
              <p:nvPr/>
            </p:nvSpPr>
            <p:spPr>
              <a:xfrm>
                <a:off x="3444100" y="1783244"/>
                <a:ext cx="3281697" cy="878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48" indent="-285748">
                  <a:buFont typeface="ＭＳ Ｐゴシック" panose="020B0600070205080204" pitchFamily="50" charset="-128"/>
                  <a:buChar char="※"/>
                </a:pPr>
                <a:r>
                  <a:rPr lang="ja-JP" altLang="en-US" sz="1100" dirty="0"/>
                  <a:t>高松サンポート合同庁舎内の駐車台数には限りがございます。本説明会へご参加いただきます皆様は公共交通機関　又は　近隣の民間駐車場をご利用ください。ご不便をおかけしますが、ご理解・ご協力のほど、よろしくお願い致します。</a:t>
                </a:r>
              </a:p>
            </p:txBody>
          </p:sp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82BE5C3-9FE5-141E-9826-3AF542AE2096}"/>
                </a:ext>
              </a:extLst>
            </p:cNvPr>
            <p:cNvSpPr txBox="1"/>
            <p:nvPr/>
          </p:nvSpPr>
          <p:spPr>
            <a:xfrm>
              <a:off x="305991" y="625039"/>
              <a:ext cx="6246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/>
                <a:t>日  時：令和８年３月２５日（水）１０：００～１２：００</a:t>
              </a:r>
              <a:endParaRPr lang="en-US" altLang="ja-JP" sz="1600" dirty="0"/>
            </a:p>
            <a:p>
              <a:r>
                <a:rPr lang="ja-JP" altLang="en-US" sz="1600" dirty="0"/>
                <a:t>場  所：四国運輸局（高松サンポート合同庁舎）南館</a:t>
              </a:r>
              <a:r>
                <a:rPr lang="en-US" altLang="ja-JP" sz="1600" dirty="0"/>
                <a:t>102</a:t>
              </a:r>
              <a:r>
                <a:rPr lang="ja-JP" altLang="en-US" sz="1600" dirty="0"/>
                <a:t>小会議室</a:t>
              </a:r>
              <a:endParaRPr lang="en-US" altLang="ja-JP" sz="1600" dirty="0"/>
            </a:p>
            <a:p>
              <a:r>
                <a:rPr lang="ja-JP" altLang="en-US" sz="1600" dirty="0"/>
                <a:t>　　　    香川県高松市サンポート３番</a:t>
              </a:r>
              <a:r>
                <a:rPr lang="en-US" altLang="ja-JP" sz="1600" dirty="0"/>
                <a:t>33</a:t>
              </a:r>
              <a:r>
                <a:rPr lang="ja-JP" altLang="en-US" sz="1600" dirty="0"/>
                <a:t>号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0F703D8-F268-D56A-343F-B2C01BD5FF57}"/>
              </a:ext>
            </a:extLst>
          </p:cNvPr>
          <p:cNvGrpSpPr/>
          <p:nvPr/>
        </p:nvGrpSpPr>
        <p:grpSpPr>
          <a:xfrm>
            <a:off x="-243408" y="7317356"/>
            <a:ext cx="7952686" cy="2237000"/>
            <a:chOff x="-145638" y="7293654"/>
            <a:chExt cx="7952686" cy="2237000"/>
          </a:xfrm>
        </p:grpSpPr>
        <p:sp>
          <p:nvSpPr>
            <p:cNvPr id="20" name="ホームベース 12">
              <a:extLst>
                <a:ext uri="{FF2B5EF4-FFF2-40B4-BE49-F238E27FC236}">
                  <a16:creationId xmlns:a16="http://schemas.microsoft.com/office/drawing/2014/main" id="{8069D99C-9E06-9F8C-2498-24C192C09EA3}"/>
                </a:ext>
              </a:extLst>
            </p:cNvPr>
            <p:cNvSpPr/>
            <p:nvPr/>
          </p:nvSpPr>
          <p:spPr>
            <a:xfrm>
              <a:off x="157066" y="7301580"/>
              <a:ext cx="1251514" cy="846957"/>
            </a:xfrm>
            <a:prstGeom prst="homePlate">
              <a:avLst>
                <a:gd name="adj" fmla="val 37345"/>
              </a:avLst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ホームベース 12">
              <a:extLst>
                <a:ext uri="{FF2B5EF4-FFF2-40B4-BE49-F238E27FC236}">
                  <a16:creationId xmlns:a16="http://schemas.microsoft.com/office/drawing/2014/main" id="{80F4A9E3-2758-4F46-1E10-C70E9FAB8B2A}"/>
                </a:ext>
              </a:extLst>
            </p:cNvPr>
            <p:cNvSpPr/>
            <p:nvPr/>
          </p:nvSpPr>
          <p:spPr>
            <a:xfrm>
              <a:off x="170275" y="8487229"/>
              <a:ext cx="1251514" cy="920380"/>
            </a:xfrm>
            <a:prstGeom prst="homePlate">
              <a:avLst>
                <a:gd name="adj" fmla="val 37345"/>
              </a:avLst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3627073-9306-4B3B-21C2-72310922B097}"/>
                </a:ext>
              </a:extLst>
            </p:cNvPr>
            <p:cNvSpPr txBox="1"/>
            <p:nvPr/>
          </p:nvSpPr>
          <p:spPr>
            <a:xfrm>
              <a:off x="1467027" y="7542682"/>
              <a:ext cx="40454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　</a:t>
              </a:r>
              <a:r>
                <a:rPr lang="en-US" altLang="ja-JP" sz="1400" dirty="0"/>
                <a:t>Mail</a:t>
              </a:r>
              <a:r>
                <a:rPr lang="ja-JP" altLang="en-US" sz="1400" dirty="0"/>
                <a:t>： </a:t>
              </a:r>
              <a:r>
                <a:rPr lang="en-US" altLang="ja-JP" sz="1400" dirty="0">
                  <a:hlinkClick r:id="rId3"/>
                </a:rPr>
                <a:t>watanabe-a628y@mlit.go.jp</a:t>
              </a:r>
              <a:endParaRPr lang="en-US" altLang="ja-JP" sz="1400" dirty="0"/>
            </a:p>
            <a:p>
              <a:r>
                <a:rPr lang="ja-JP" altLang="en-US" sz="1400" dirty="0"/>
                <a:t>　　　　　</a:t>
              </a:r>
              <a:r>
                <a:rPr lang="en-US" altLang="ja-JP" sz="1400" dirty="0">
                  <a:hlinkClick r:id="rId4"/>
                </a:rPr>
                <a:t>wakatani-m6226@mlit.go.jp</a:t>
              </a:r>
              <a:endParaRPr lang="en-US" altLang="ja-JP" sz="1400" dirty="0"/>
            </a:p>
            <a:p>
              <a:r>
                <a:rPr lang="ja-JP" altLang="en-US" sz="1400" dirty="0"/>
                <a:t>　　　　（四国運輸局海事振興部海運・港運課）　　　　　　　　　　　　　　</a:t>
              </a:r>
              <a:endParaRPr lang="en-US" altLang="ja-JP" sz="1400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7D1F61B-2194-98B0-E06C-996174058614}"/>
                </a:ext>
              </a:extLst>
            </p:cNvPr>
            <p:cNvSpPr txBox="1"/>
            <p:nvPr/>
          </p:nvSpPr>
          <p:spPr>
            <a:xfrm>
              <a:off x="1408580" y="8407270"/>
              <a:ext cx="6398468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　（説明会の内容に関すること）</a:t>
              </a:r>
              <a:endParaRPr lang="en-US" altLang="ja-JP" sz="1400" dirty="0"/>
            </a:p>
            <a:p>
              <a:r>
                <a:rPr lang="ja-JP" altLang="en-US" sz="1400" dirty="0"/>
                <a:t>　　国土交通省海事局内航課　　　　　　 　</a:t>
              </a:r>
              <a:r>
                <a:rPr lang="en-US" altLang="ja-JP" sz="1400" dirty="0"/>
                <a:t>TEL</a:t>
              </a:r>
              <a:r>
                <a:rPr lang="ja-JP" altLang="en-US" sz="1400" dirty="0"/>
                <a:t>：</a:t>
              </a:r>
              <a:r>
                <a:rPr lang="en-US" altLang="ja-JP" sz="1400" dirty="0"/>
                <a:t>03-5253-8627</a:t>
              </a:r>
              <a:r>
                <a:rPr lang="ja-JP" altLang="en-US" sz="1400" dirty="0"/>
                <a:t>（直通）</a:t>
              </a:r>
              <a:endParaRPr lang="en-US" altLang="ja-JP" sz="1400" dirty="0"/>
            </a:p>
            <a:p>
              <a:endParaRPr lang="en-US" altLang="ja-JP" sz="1100" dirty="0"/>
            </a:p>
            <a:p>
              <a:r>
                <a:rPr lang="ja-JP" altLang="en-US" sz="1400" dirty="0"/>
                <a:t>　（説明会の申込みに関すること）　　　　　　　　　　　　　　</a:t>
              </a:r>
              <a:endParaRPr lang="en-US" altLang="ja-JP" sz="1400" dirty="0"/>
            </a:p>
            <a:p>
              <a:r>
                <a:rPr lang="ja-JP" altLang="en-US" sz="1400" dirty="0"/>
                <a:t>　　四国運輸局海事振興部海運・港運課　</a:t>
              </a:r>
              <a:r>
                <a:rPr lang="en-US" altLang="ja-JP" sz="1400" dirty="0"/>
                <a:t>TEL</a:t>
              </a:r>
              <a:r>
                <a:rPr lang="ja-JP" altLang="en-US" sz="1400" dirty="0"/>
                <a:t>：</a:t>
              </a:r>
              <a:r>
                <a:rPr lang="en-US" altLang="ja-JP" sz="1400" dirty="0"/>
                <a:t>087-802-6808</a:t>
              </a:r>
              <a:r>
                <a:rPr lang="ja-JP" altLang="en-US" sz="1400" dirty="0"/>
                <a:t>（直通）　　</a:t>
              </a: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-145638" y="7547985"/>
              <a:ext cx="17837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</a:rPr>
                <a:t>お申込み先 </a:t>
              </a:r>
              <a:r>
                <a:rPr lang="en-US" altLang="ja-JP" sz="1400" b="1" dirty="0">
                  <a:solidFill>
                    <a:schemeClr val="bg1"/>
                  </a:solidFill>
                </a:rPr>
                <a:t> </a:t>
              </a:r>
              <a:endParaRPr lang="ja-JP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E9742B2D-E974-9C51-E1EF-07E5A483AF6B}"/>
                </a:ext>
              </a:extLst>
            </p:cNvPr>
            <p:cNvSpPr/>
            <p:nvPr/>
          </p:nvSpPr>
          <p:spPr>
            <a:xfrm>
              <a:off x="-513" y="8755795"/>
              <a:ext cx="15428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</a:rPr>
                <a:t>お問合せ先 </a:t>
              </a:r>
              <a:r>
                <a:rPr lang="en-US" altLang="ja-JP" sz="1400" b="1" dirty="0">
                  <a:solidFill>
                    <a:schemeClr val="bg1"/>
                  </a:solidFill>
                </a:rPr>
                <a:t> </a:t>
              </a:r>
              <a:endParaRPr lang="ja-JP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B0C02D0E-AA71-B805-2BF1-DB2D7AC847C3}"/>
                </a:ext>
              </a:extLst>
            </p:cNvPr>
            <p:cNvSpPr txBox="1"/>
            <p:nvPr/>
          </p:nvSpPr>
          <p:spPr>
            <a:xfrm>
              <a:off x="1222514" y="7293654"/>
              <a:ext cx="6246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/>
                <a:t>本申込用紙に</a:t>
              </a:r>
              <a:r>
                <a:rPr lang="ja-JP" altLang="en-US" sz="1200" u="sng" dirty="0"/>
                <a:t>必要事項をご記入のうえ、下記２名のアドレスまでメール送付してください</a:t>
              </a:r>
              <a:endParaRPr lang="en-US" altLang="ja-JP" sz="12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2262088349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タイトル.pptx" id="{E7498F8A-E358-466F-AF97-A85145EC8708}" vid="{1396C27A-9803-4462-9F31-16E49278FC2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Words>281</Words>
  <PresentationFormat>A4 210 x 297 mm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ＭＳ Ｐゴシック</vt:lpstr>
      <vt:lpstr>メイリオ</vt:lpstr>
      <vt:lpstr>Arial</vt:lpstr>
      <vt:lpstr>Calibri</vt:lpstr>
      <vt:lpstr>Times New Roman</vt:lpstr>
      <vt:lpstr>標準デザイン</vt:lpstr>
      <vt:lpstr>「内航海運業者に対する支援措置等に関する説明会」申込用紙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