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32" r:id="rId1"/>
    <p:sldMasterId id="2147484008" r:id="rId2"/>
    <p:sldMasterId id="2147484048" r:id="rId3"/>
    <p:sldMasterId id="2147484054" r:id="rId4"/>
    <p:sldMasterId id="2147484057" r:id="rId5"/>
  </p:sldMasterIdLst>
  <p:notesMasterIdLst>
    <p:notesMasterId r:id="rId7"/>
  </p:notesMasterIdLst>
  <p:handoutMasterIdLst>
    <p:handoutMasterId r:id="rId8"/>
  </p:handoutMasterIdLst>
  <p:sldIdLst>
    <p:sldId id="1408" r:id="rId6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なし" initials=" " lastIdx="1" clrIdx="0">
    <p:extLst>
      <p:ext uri="{19B8F6BF-5375-455C-9EA6-DF929625EA0E}">
        <p15:presenceInfo xmlns:p15="http://schemas.microsoft.com/office/powerpoint/2012/main" userId="な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8F8F8"/>
    <a:srgbClr val="FFFFCC"/>
    <a:srgbClr val="FFFFFF"/>
    <a:srgbClr val="FFE1E1"/>
    <a:srgbClr val="FFF2CC"/>
    <a:srgbClr val="EBF5FF"/>
    <a:srgbClr val="EFF7FF"/>
    <a:srgbClr val="FFFF99"/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6" autoAdjust="0"/>
    <p:restoredTop sz="94181" autoAdjust="0"/>
  </p:normalViewPr>
  <p:slideViewPr>
    <p:cSldViewPr snapToGrid="0">
      <p:cViewPr varScale="1">
        <p:scale>
          <a:sx n="106" d="100"/>
          <a:sy n="106" d="100"/>
        </p:scale>
        <p:origin x="1416" y="138"/>
      </p:cViewPr>
      <p:guideLst>
        <p:guide orient="horz" pos="2183"/>
        <p:guide pos="30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908" y="-57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529" cy="497524"/>
          </a:xfrm>
          <a:prstGeom prst="rect">
            <a:avLst/>
          </a:prstGeom>
        </p:spPr>
        <p:txBody>
          <a:bodyPr vert="horz" lIns="91479" tIns="45736" rIns="91479" bIns="4573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088" y="0"/>
            <a:ext cx="2950529" cy="497524"/>
          </a:xfrm>
          <a:prstGeom prst="rect">
            <a:avLst/>
          </a:prstGeom>
        </p:spPr>
        <p:txBody>
          <a:bodyPr vert="horz" lIns="91479" tIns="45736" rIns="91479" bIns="45736" rtlCol="0"/>
          <a:lstStyle>
            <a:lvl1pPr algn="r">
              <a:defRPr sz="1200"/>
            </a:lvl1pPr>
          </a:lstStyle>
          <a:p>
            <a:fld id="{B96EFEA3-83D9-4395-A9FB-AD70F96A0A1E}" type="datetimeFigureOut">
              <a:rPr kumimoji="1" lang="ja-JP" altLang="en-US" smtClean="0"/>
              <a:pPr/>
              <a:t>2024/4/12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236"/>
            <a:ext cx="2950529" cy="497523"/>
          </a:xfrm>
          <a:prstGeom prst="rect">
            <a:avLst/>
          </a:prstGeom>
        </p:spPr>
        <p:txBody>
          <a:bodyPr vert="horz" lIns="91479" tIns="45736" rIns="91479" bIns="4573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088" y="9440236"/>
            <a:ext cx="2950529" cy="497523"/>
          </a:xfrm>
          <a:prstGeom prst="rect">
            <a:avLst/>
          </a:prstGeom>
        </p:spPr>
        <p:txBody>
          <a:bodyPr vert="horz" lIns="91479" tIns="45736" rIns="91479" bIns="45736" rtlCol="0" anchor="b"/>
          <a:lstStyle>
            <a:lvl1pPr algn="r">
              <a:defRPr sz="1200"/>
            </a:lvl1pPr>
          </a:lstStyle>
          <a:p>
            <a:fld id="{65605E30-BB93-4987-BAF9-3DDD40A7A0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6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10"/>
            <a:ext cx="2950347" cy="497519"/>
          </a:xfrm>
          <a:prstGeom prst="rect">
            <a:avLst/>
          </a:prstGeom>
        </p:spPr>
        <p:txBody>
          <a:bodyPr vert="horz" lIns="69849" tIns="34922" rIns="69849" bIns="34922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57" y="10"/>
            <a:ext cx="2950347" cy="497519"/>
          </a:xfrm>
          <a:prstGeom prst="rect">
            <a:avLst/>
          </a:prstGeom>
        </p:spPr>
        <p:txBody>
          <a:bodyPr vert="horz" lIns="69849" tIns="34922" rIns="69849" bIns="34922" rtlCol="0"/>
          <a:lstStyle>
            <a:lvl1pPr algn="r">
              <a:defRPr sz="900"/>
            </a:lvl1pPr>
          </a:lstStyle>
          <a:p>
            <a:fld id="{4EE28C6E-DD83-400F-8CB6-EF68D117CFF1}" type="datetimeFigureOut">
              <a:rPr kumimoji="1" lang="ja-JP" altLang="en-US" smtClean="0"/>
              <a:pPr/>
              <a:t>2024/4/12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849" tIns="34922" rIns="69849" bIns="3492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81" y="4720916"/>
            <a:ext cx="5446241" cy="4472764"/>
          </a:xfrm>
          <a:prstGeom prst="rect">
            <a:avLst/>
          </a:prstGeom>
        </p:spPr>
        <p:txBody>
          <a:bodyPr vert="horz" lIns="69849" tIns="34922" rIns="69849" bIns="34922" rtlCol="0">
            <a:normAutofit/>
          </a:bodyPr>
          <a:lstStyle/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キッズウィークは、</a:t>
            </a:r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地域ごとに学校の夏休み等の長期休業日を分散化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すること等により、</a:t>
            </a:r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大人と子供が</a:t>
            </a:r>
          </a:p>
          <a:p>
            <a:r>
              <a:rPr lang="ja-JP" altLang="en-US" sz="1400" b="1" i="0" u="none" strike="noStrike" baseline="0" dirty="0">
                <a:latin typeface="Meiryo-Bold"/>
                <a:ea typeface="メイリオ" panose="020B0604030504040204" pitchFamily="50" charset="-128"/>
              </a:rPr>
              <a:t>一緒にまとまった休日を過ごす機会を創出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しやすくするため、内閣官房が中心となり、総務省、文部科</a:t>
            </a:r>
          </a:p>
          <a:p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学省、厚生労働省、経済産業省、国土交通省等が連携する取組であり、平成</a:t>
            </a:r>
            <a:r>
              <a:rPr lang="en-US" altLang="ja-JP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b="0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年度からスタート。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2" y="9440600"/>
            <a:ext cx="2950347" cy="497518"/>
          </a:xfrm>
          <a:prstGeom prst="rect">
            <a:avLst/>
          </a:prstGeom>
        </p:spPr>
        <p:txBody>
          <a:bodyPr vert="horz" lIns="69849" tIns="34922" rIns="69849" bIns="34922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57" y="9440600"/>
            <a:ext cx="2950347" cy="497518"/>
          </a:xfrm>
          <a:prstGeom prst="rect">
            <a:avLst/>
          </a:prstGeom>
        </p:spPr>
        <p:txBody>
          <a:bodyPr vert="horz" lIns="69849" tIns="34922" rIns="69849" bIns="34922" rtlCol="0" anchor="b"/>
          <a:lstStyle>
            <a:lvl1pPr algn="r">
              <a:defRPr sz="900"/>
            </a:lvl1pPr>
          </a:lstStyle>
          <a:p>
            <a:fld id="{4432610B-F95D-40FC-8455-78A244A7C1B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762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lang="ja-JP" altLang="en-US" sz="1400" b="0" i="0" u="none" strike="noStrik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610B-F95D-40FC-8455-78A244A7C1BC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6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33563" y="3284552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ja-JP" altLang="en-US" sz="1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2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5033B6-A6B2-4EF3-9A1E-29A692300EB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6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4" name="Picture 20" descr="ppjtitl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408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A22F4230-D913-4E5E-B9BC-9E13138CD3E4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1758" name="Rectangle 14"/>
          <p:cNvSpPr>
            <a:spLocks noChangeArrowheads="1"/>
          </p:cNvSpPr>
          <p:nvPr userDrawn="1"/>
        </p:nvSpPr>
        <p:spPr bwMode="auto">
          <a:xfrm>
            <a:off x="1833563" y="3284542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0462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76EE5-E6A1-4370-B604-DD3A877FBB01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1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9"/>
            <a:ext cx="8543925" cy="2223318"/>
          </a:xfrm>
        </p:spPr>
        <p:txBody>
          <a:bodyPr anchor="b"/>
          <a:lstStyle>
            <a:lvl1pPr>
              <a:defRPr sz="409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7"/>
            <a:ext cx="8543925" cy="1500187"/>
          </a:xfrm>
        </p:spPr>
        <p:txBody>
          <a:bodyPr/>
          <a:lstStyle>
            <a:lvl1pPr marL="0" indent="0">
              <a:buNone/>
              <a:defRPr sz="2045"/>
            </a:lvl1pPr>
            <a:lvl2pPr marL="389586" indent="0">
              <a:buNone/>
              <a:defRPr sz="1704"/>
            </a:lvl2pPr>
            <a:lvl3pPr marL="779173" indent="0">
              <a:buNone/>
              <a:defRPr sz="1534"/>
            </a:lvl3pPr>
            <a:lvl4pPr marL="1168759" indent="0">
              <a:buNone/>
              <a:defRPr sz="1363"/>
            </a:lvl4pPr>
            <a:lvl5pPr marL="1558345" indent="0">
              <a:buNone/>
              <a:defRPr sz="1363"/>
            </a:lvl5pPr>
            <a:lvl6pPr marL="1947932" indent="0">
              <a:buNone/>
              <a:defRPr sz="1363"/>
            </a:lvl6pPr>
            <a:lvl7pPr marL="2337518" indent="0">
              <a:buNone/>
              <a:defRPr sz="1363"/>
            </a:lvl7pPr>
            <a:lvl8pPr marL="2727104" indent="0">
              <a:buNone/>
              <a:defRPr sz="1363"/>
            </a:lvl8pPr>
            <a:lvl9pPr marL="3116691" indent="0">
              <a:buNone/>
              <a:defRPr sz="13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E92DA-E93F-413A-B94B-B30CB0038C2F}" type="slidenum">
              <a:rPr lang="en-US" altLang="ja-JP">
                <a:solidFill>
                  <a:prstClr val="black"/>
                </a:solidFill>
              </a:rPr>
              <a:pPr/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06B2-CC36-4C1D-A9AD-86AB5924F1E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" name="Picture 20" descr="ppjtitl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108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</p:spTree>
    <p:extLst>
      <p:ext uri="{BB962C8B-B14F-4D97-AF65-F5344CB8AC3E}">
        <p14:creationId xmlns:p14="http://schemas.microsoft.com/office/powerpoint/2010/main" val="1386194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00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ED94-F4EA-44F5-B772-66A8188DF6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39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194471" y="44624"/>
            <a:ext cx="9820735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【</a:t>
              </a:r>
              <a:r>
                <a:rPr lang="ja-JP" altLang="en-US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機密性２</a:t>
              </a:r>
              <a:r>
                <a:rPr lang="en-US" altLang="ja-JP"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作成日_作成担当課_用途_保存期間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発出元</a:t>
              </a:r>
              <a:r>
                <a:rPr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 → </a:t>
              </a:r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発出先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06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4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4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5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9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A6FBFCE-CE5F-485D-BD53-897D0F48797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22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288776" name="Rectangle 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88777" name="Rectangle 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88778" name="Rectangle 1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200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057" name="Picture 12" descr="ppjtitle"/>
          <p:cNvPicPr>
            <a:picLocks noChangeAspect="1" noChangeArrowheads="1"/>
          </p:cNvPicPr>
          <p:nvPr/>
        </p:nvPicPr>
        <p:blipFill>
          <a:blip r:embed="rId3" cstate="print"/>
          <a:srcRect l="1756" r="81940" b="42691"/>
          <a:stretch>
            <a:fillRect/>
          </a:stretch>
        </p:blipFill>
        <p:spPr bwMode="auto">
          <a:xfrm>
            <a:off x="8697920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E8ED"/>
            </a:gs>
            <a:gs pos="6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-1"/>
            <a:ext cx="9906000" cy="748453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538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グループ化 14"/>
          <p:cNvGrpSpPr/>
          <p:nvPr userDrawn="1"/>
        </p:nvGrpSpPr>
        <p:grpSpPr>
          <a:xfrm>
            <a:off x="194471" y="336558"/>
            <a:ext cx="9820735" cy="500155"/>
            <a:chOff x="179512" y="197141"/>
            <a:chExt cx="9065294" cy="500155"/>
          </a:xfrm>
        </p:grpSpPr>
        <p:sp>
          <p:nvSpPr>
            <p:cNvPr id="16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97141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solidFill>
                    <a:srgbClr val="000000"/>
                  </a:solidFill>
                </a:rPr>
                <a:t>【</a:t>
              </a:r>
              <a:r>
                <a:rPr lang="ja-JP" altLang="en-US" sz="1000" b="1" dirty="0">
                  <a:solidFill>
                    <a:srgbClr val="000000"/>
                  </a:solidFill>
                </a:rPr>
                <a:t>機密性２</a:t>
              </a:r>
              <a:r>
                <a:rPr lang="en-US" altLang="ja-JP" sz="1000" b="1" dirty="0">
                  <a:solidFill>
                    <a:srgbClr val="000000"/>
                  </a:solidFill>
                </a:rPr>
                <a:t>】</a:t>
              </a:r>
            </a:p>
          </p:txBody>
        </p:sp>
        <p:sp>
          <p:nvSpPr>
            <p:cNvPr id="17" name="テキスト ボックス 9"/>
            <p:cNvSpPr txBox="1"/>
            <p:nvPr userDrawn="1"/>
          </p:nvSpPr>
          <p:spPr>
            <a:xfrm>
              <a:off x="3923928" y="372599"/>
              <a:ext cx="5242842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作成日_作成担当課_用途_保存期間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18" name="テキスト ボックス 8"/>
            <p:cNvSpPr txBox="1"/>
            <p:nvPr userDrawn="1"/>
          </p:nvSpPr>
          <p:spPr>
            <a:xfrm>
              <a:off x="179512" y="372599"/>
              <a:ext cx="3715619" cy="29892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発出元</a:t>
              </a:r>
              <a:r>
                <a:rPr sz="1000" b="1" dirty="0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 → </a:t>
              </a:r>
              <a:r>
                <a:rPr sz="1000" b="1" dirty="0" err="1"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発出先</a:t>
              </a:r>
              <a:endParaRPr sz="1000" b="1" dirty="0">
                <a:solidFill>
                  <a:srgbClr val="000000"/>
                </a:solidFill>
                <a:latin typeface="ＭＳ Ｐゴシック"/>
                <a:ea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97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93"/>
            </a:lvl1pPr>
          </a:lstStyle>
          <a:p>
            <a:endParaRPr lang="en-US" altLang="ja-JP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93"/>
            </a:lvl1pPr>
          </a:lstStyle>
          <a:p>
            <a:pPr algn="ctr"/>
            <a:endParaRPr lang="en-US" altLang="ja-JP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0726" name="Rectangle 6"/>
          <p:cNvSpPr>
            <a:spLocks noChangeArrowheads="1"/>
          </p:cNvSpPr>
          <p:nvPr userDrawn="1"/>
        </p:nvSpPr>
        <p:spPr bwMode="auto">
          <a:xfrm>
            <a:off x="0" y="4"/>
            <a:ext cx="990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30747" name="Group 27"/>
          <p:cNvGrpSpPr>
            <a:grpSpLocks/>
          </p:cNvGrpSpPr>
          <p:nvPr userDrawn="1"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30752" name="Picture 32" descr="ppjtitl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915" y="4"/>
            <a:ext cx="12080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25344"/>
            <a:ext cx="231140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93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E6CE37ED-5199-4C9C-92F5-00D6F88165BC}" type="slidenum">
              <a:rPr lang="en-US" altLang="ja-JP" smtClean="0">
                <a:solidFill>
                  <a:prstClr val="black"/>
                </a:solidFill>
                <a:ea typeface="ＭＳ Ｐゴシック"/>
              </a:rPr>
              <a:pPr/>
              <a:t>‹#›</a:t>
            </a:fld>
            <a:endParaRPr lang="en-US" altLang="ja-JP" dirty="0">
              <a:solidFill>
                <a:prstClr val="black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507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38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5pPr>
      <a:lvl6pPr marL="389586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6pPr>
      <a:lvl7pPr marL="779173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7pPr>
      <a:lvl8pPr marL="1168759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8pPr>
      <a:lvl9pPr marL="1558345" algn="l" rtl="0" eaLnBrk="1" fontAlgn="base" hangingPunct="1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9pPr>
    </p:titleStyle>
    <p:bodyStyle>
      <a:lvl1pPr marL="292190" indent="-292190" algn="l" rtl="0" eaLnBrk="1" fontAlgn="base" hangingPunct="1">
        <a:spcBef>
          <a:spcPct val="20000"/>
        </a:spcBef>
        <a:spcAft>
          <a:spcPct val="0"/>
        </a:spcAft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43492" algn="l" rtl="0" eaLnBrk="1" fontAlgn="base" hangingPunct="1">
        <a:spcBef>
          <a:spcPct val="20000"/>
        </a:spcBef>
        <a:spcAft>
          <a:spcPct val="0"/>
        </a:spcAft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6" indent="-194793" algn="l" rtl="0" eaLnBrk="1" fontAlgn="base" hangingPunct="1">
        <a:spcBef>
          <a:spcPct val="20000"/>
        </a:spcBef>
        <a:spcAft>
          <a:spcPct val="0"/>
        </a:spcAft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53" indent="-194793" algn="l" rtl="0" eaLnBrk="1" fontAlgn="base" hangingPunct="1">
        <a:spcBef>
          <a:spcPct val="20000"/>
        </a:spcBef>
        <a:spcAft>
          <a:spcPct val="0"/>
        </a:spcAft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39" indent="-194793" algn="l" rtl="0" eaLnBrk="1" fontAlgn="base" hangingPunct="1">
        <a:spcBef>
          <a:spcPct val="20000"/>
        </a:spcBef>
        <a:spcAft>
          <a:spcPct val="0"/>
        </a:spcAft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25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532312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98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84" indent="-194793" algn="l" defTabSz="779173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3119069-7826-4511-981A-83D38F625C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00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8199" name="Group 27"/>
          <p:cNvGrpSpPr>
            <a:grpSpLocks/>
          </p:cNvGrpSpPr>
          <p:nvPr/>
        </p:nvGrpSpPr>
        <p:grpSpPr bwMode="auto"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00" b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820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8201" name="Picture 32" descr="ppj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7914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42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717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7177" name="Picture 32" descr="ppj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97917" y="3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2185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ＭＳ Ｐゴシック" pitchFamily="50" charset="-128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ＭＳ Ｐゴシック" pitchFamily="50" charset="-128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2" y="6850801"/>
            <a:ext cx="9695098" cy="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white">
          <a:xfrm>
            <a:off x="103291" y="0"/>
            <a:ext cx="1441" cy="1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0" y="500640"/>
            <a:ext cx="3817257" cy="2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 indent="151219">
              <a:lnSpc>
                <a:spcPts val="2257"/>
              </a:lnSpc>
            </a:pP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○３月の宿泊施設の状況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48114" y="163036"/>
            <a:ext cx="5565478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>
              <a:lnSpc>
                <a:spcPts val="2177"/>
              </a:lnSpc>
              <a:spcBef>
                <a:spcPts val="1100"/>
              </a:spcBef>
            </a:pPr>
            <a:r>
              <a:rPr lang="ja-JP" altLang="en-US" sz="2800" dirty="0">
                <a:latin typeface="HGP創英角ｺﾞｼｯｸUB"/>
                <a:ea typeface="HGP創英角ｺﾞｼｯｸUB"/>
              </a:rPr>
              <a:t>宿泊施設の状況（令和６年３月分）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96000" y="500416"/>
            <a:ext cx="3203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＜日本旅館協会東北支部連合会調べ＞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07169"/>
              </p:ext>
            </p:extLst>
          </p:nvPr>
        </p:nvGraphicFramePr>
        <p:xfrm>
          <a:off x="618924" y="4845562"/>
          <a:ext cx="8666714" cy="137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4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486"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県別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宿泊者数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その他（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8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東北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122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・雪が少なく、国内・インバウンドともに需要が減少した。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秋田県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3.11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前後の震災関連需要はほとんどなく、前年と比較して大きく伸びることはなかった。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宮城県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 useBgFill="1">
        <p:nvSpPr>
          <p:cNvPr id="14" name="テキスト ボックス 13"/>
          <p:cNvSpPr txBox="1"/>
          <p:nvPr/>
        </p:nvSpPr>
        <p:spPr>
          <a:xfrm>
            <a:off x="8026234" y="4537785"/>
            <a:ext cx="1773596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＜東北運輸局調べ＞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78743" y="4507014"/>
            <a:ext cx="3817257" cy="2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defTabSz="4572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11521" indent="151219">
              <a:lnSpc>
                <a:spcPts val="2257"/>
              </a:lnSpc>
            </a:pP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○３月の宿泊施設（ホテル）の状況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17257" y="4518629"/>
            <a:ext cx="353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</a:rPr>
              <a:t>いずれも複数の宿泊施設による景況感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461875"/>
              </p:ext>
            </p:extLst>
          </p:nvPr>
        </p:nvGraphicFramePr>
        <p:xfrm>
          <a:off x="618924" y="831063"/>
          <a:ext cx="8666714" cy="357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070"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県別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宿泊者数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その他（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同月比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青森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・特記事項なし。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6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岩手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・日帰りでの利用客が増加傾向にあった。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花巻地区（花巻・台・南花巻）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宮城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・寒い日が続き、旅行客の動きが鈍かった。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沿岸・鳴子地区（気仙沼・本吉・志津川・鮎川・多賀城・利府・松島）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8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秋田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・訪日客も少数ながら、コンスタントに</a:t>
                      </a:r>
                      <a:r>
                        <a:rPr kumimoji="1" lang="ja-JP" altLang="en-US" sz="1200" u="none">
                          <a:solidFill>
                            <a:schemeClr val="tx1"/>
                          </a:solidFill>
                        </a:rPr>
                        <a:t>動いていた。</a:t>
                      </a:r>
                      <a:endParaRPr kumimoji="1" lang="ja-JP" altLang="en-US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1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山形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104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・個人の動きが昨年より弱いが、インバウンド・団体がカバーしている。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山形市内・蔵王・上山・葉山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sz="12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54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福島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・桜の開花が予報と異なったため、キャンセルも発生し、観光客もまばらになっていた。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・寒い日が続き、旅行気分をそがれた。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郡山地区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〈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</a:rPr>
                        <a:t>岳・磐梯熱海・母畑・中の沢・いわき湯本）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9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東北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施設）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％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852557" y="507928"/>
            <a:ext cx="3833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</a:rPr>
              <a:t>※2019</a:t>
            </a:r>
            <a:r>
              <a:rPr lang="ja-JP" altLang="en-US" sz="1200" dirty="0">
                <a:solidFill>
                  <a:srgbClr val="000000"/>
                </a:solidFill>
              </a:rPr>
              <a:t>年</a:t>
            </a:r>
            <a:r>
              <a:rPr lang="en-US" altLang="ja-JP" sz="1200" dirty="0">
                <a:solidFill>
                  <a:srgbClr val="000000"/>
                </a:solidFill>
              </a:rPr>
              <a:t>3</a:t>
            </a:r>
            <a:r>
              <a:rPr lang="ja-JP" altLang="en-US" sz="1200" dirty="0">
                <a:solidFill>
                  <a:srgbClr val="000000"/>
                </a:solidFill>
              </a:rPr>
              <a:t>月分については、県別に集計していない。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76A460-CCA3-402D-B291-3B2A5AEDB5F2}"/>
              </a:ext>
            </a:extLst>
          </p:cNvPr>
          <p:cNvSpPr txBox="1"/>
          <p:nvPr/>
        </p:nvSpPr>
        <p:spPr>
          <a:xfrm>
            <a:off x="7560701" y="99107"/>
            <a:ext cx="212751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9935D31-C109-4535-B3D5-BD780C43CA7D}"/>
              </a:ext>
            </a:extLst>
          </p:cNvPr>
          <p:cNvSpPr txBox="1"/>
          <p:nvPr/>
        </p:nvSpPr>
        <p:spPr>
          <a:xfrm>
            <a:off x="6264072" y="6350072"/>
            <a:ext cx="386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観光部観光企画課　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０２２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７９１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７５０９</a:t>
            </a:r>
          </a:p>
        </p:txBody>
      </p:sp>
    </p:spTree>
    <p:extLst>
      <p:ext uri="{BB962C8B-B14F-4D97-AF65-F5344CB8AC3E}">
        <p14:creationId xmlns:p14="http://schemas.microsoft.com/office/powerpoint/2010/main" val="3040743643"/>
      </p:ext>
    </p:extLst>
  </p:cSld>
  <p:clrMapOvr>
    <a:masterClrMapping/>
  </p:clrMapOvr>
</p:sld>
</file>

<file path=ppt/theme/theme1.xml><?xml version="1.0" encoding="utf-8"?>
<a:theme xmlns:a="http://schemas.openxmlformats.org/drawingml/2006/main" name="2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0066CC"/>
        </a:solidFill>
        <a:ln w="1270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ユーザー定義 1">
      <a:dk1>
        <a:srgbClr val="000000"/>
      </a:dk1>
      <a:lt1>
        <a:srgbClr val="FFFFFF"/>
      </a:lt1>
      <a:dk2>
        <a:srgbClr val="FEB4BB"/>
      </a:dk2>
      <a:lt2>
        <a:srgbClr val="FFFFFF"/>
      </a:lt2>
      <a:accent1>
        <a:srgbClr val="FEB4BB"/>
      </a:accent1>
      <a:accent2>
        <a:srgbClr val="FFC000"/>
      </a:accent2>
      <a:accent3>
        <a:srgbClr val="2424FD"/>
      </a:accent3>
      <a:accent4>
        <a:srgbClr val="B7F400"/>
      </a:accent4>
      <a:accent5>
        <a:srgbClr val="28FFFE"/>
      </a:accent5>
      <a:accent6>
        <a:srgbClr val="FFFF65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75BB661A-7159-40AB-A8B9-95C523401A87}" vid="{AD23DF29-DE52-45D5-B687-48F301D686A8}"/>
    </a:ext>
  </a:extLst>
</a:theme>
</file>

<file path=ppt/theme/theme3.xml><?xml version="1.0" encoding="utf-8"?>
<a:theme xmlns:a="http://schemas.openxmlformats.org/drawingml/2006/main" name="3_標準デザイン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  <a:txDef>
      <a:spPr>
        <a:noFill/>
      </a:spPr>
      <a:bodyPr wrap="square" rtlCol="0" anchor="ctr" anchorCtr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笈田デフォルト（観光庁）.potx" id="{8265FE3B-5D8C-413A-9D65-F6E9001F83E2}" vid="{6AFE259A-AC04-4BF3-8BD2-834841E9CB49}"/>
    </a:ext>
  </a:extLst>
</a:theme>
</file>

<file path=ppt/theme/theme4.xml><?xml version="1.0" encoding="utf-8"?>
<a:theme xmlns:a="http://schemas.openxmlformats.org/drawingml/2006/main" name="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6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DEFFB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25579</TotalTime>
  <Words>363</Words>
  <Application>Microsoft Office PowerPoint</Application>
  <PresentationFormat>A4 210 x 297 mm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HGP創英角ｺﾞｼｯｸUB</vt:lpstr>
      <vt:lpstr>HG丸ｺﾞｼｯｸM-PRO</vt:lpstr>
      <vt:lpstr>Meiryo UI</vt:lpstr>
      <vt:lpstr>Meiryo-Bold</vt:lpstr>
      <vt:lpstr>ＭＳ Ｐゴシック</vt:lpstr>
      <vt:lpstr>メイリオ</vt:lpstr>
      <vt:lpstr>Arial</vt:lpstr>
      <vt:lpstr>Arial Black</vt:lpstr>
      <vt:lpstr>Calibri</vt:lpstr>
      <vt:lpstr>Times New Roman</vt:lpstr>
      <vt:lpstr>21_標準デザイン</vt:lpstr>
      <vt:lpstr>1_標準デザイン</vt:lpstr>
      <vt:lpstr>3_標準デザイン</vt:lpstr>
      <vt:lpstr>8_標準デザイン</vt:lpstr>
      <vt:lpstr>66_標準デザイン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庄司 誠</cp:lastModifiedBy>
  <cp:revision>2483</cp:revision>
  <cp:lastPrinted>2024-04-12T06:04:47Z</cp:lastPrinted>
  <dcterms:created xsi:type="dcterms:W3CDTF">2007-11-06T12:19:33Z</dcterms:created>
  <dcterms:modified xsi:type="dcterms:W3CDTF">2024-04-12T07:34:59Z</dcterms:modified>
</cp:coreProperties>
</file>