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832" r:id="rId1"/>
    <p:sldMasterId id="2147484008" r:id="rId2"/>
    <p:sldMasterId id="2147484048" r:id="rId3"/>
    <p:sldMasterId id="2147484054" r:id="rId4"/>
    <p:sldMasterId id="2147484057" r:id="rId5"/>
  </p:sldMasterIdLst>
  <p:notesMasterIdLst>
    <p:notesMasterId r:id="rId7"/>
  </p:notesMasterIdLst>
  <p:handoutMasterIdLst>
    <p:handoutMasterId r:id="rId8"/>
  </p:handoutMasterIdLst>
  <p:sldIdLst>
    <p:sldId id="1408" r:id="rId6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0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なし" initials=" " lastIdx="1" clrIdx="0">
    <p:extLst>
      <p:ext uri="{19B8F6BF-5375-455C-9EA6-DF929625EA0E}">
        <p15:presenceInfo xmlns:p15="http://schemas.microsoft.com/office/powerpoint/2012/main" userId="なし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8F8F8"/>
    <a:srgbClr val="FFFFCC"/>
    <a:srgbClr val="FFFFFF"/>
    <a:srgbClr val="FFE1E1"/>
    <a:srgbClr val="FFF2CC"/>
    <a:srgbClr val="EBF5FF"/>
    <a:srgbClr val="EFF7FF"/>
    <a:srgbClr val="FFFF99"/>
    <a:srgbClr val="A3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76" autoAdjust="0"/>
    <p:restoredTop sz="94181" autoAdjust="0"/>
  </p:normalViewPr>
  <p:slideViewPr>
    <p:cSldViewPr snapToGrid="0">
      <p:cViewPr varScale="1">
        <p:scale>
          <a:sx n="106" d="100"/>
          <a:sy n="106" d="100"/>
        </p:scale>
        <p:origin x="1416" y="138"/>
      </p:cViewPr>
      <p:guideLst>
        <p:guide orient="horz" pos="2183"/>
        <p:guide pos="30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1908" y="-576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50529" cy="497524"/>
          </a:xfrm>
          <a:prstGeom prst="rect">
            <a:avLst/>
          </a:prstGeom>
        </p:spPr>
        <p:txBody>
          <a:bodyPr vert="horz" lIns="91471" tIns="45731" rIns="91471" bIns="45731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088" y="1"/>
            <a:ext cx="2950529" cy="497524"/>
          </a:xfrm>
          <a:prstGeom prst="rect">
            <a:avLst/>
          </a:prstGeom>
        </p:spPr>
        <p:txBody>
          <a:bodyPr vert="horz" lIns="91471" tIns="45731" rIns="91471" bIns="45731" rtlCol="0"/>
          <a:lstStyle>
            <a:lvl1pPr algn="r">
              <a:defRPr sz="1200"/>
            </a:lvl1pPr>
          </a:lstStyle>
          <a:p>
            <a:fld id="{B96EFEA3-83D9-4395-A9FB-AD70F96A0A1E}" type="datetimeFigureOut">
              <a:rPr kumimoji="1" lang="ja-JP" altLang="en-US" smtClean="0"/>
              <a:pPr/>
              <a:t>2024/10/10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5" y="9440237"/>
            <a:ext cx="2950529" cy="497523"/>
          </a:xfrm>
          <a:prstGeom prst="rect">
            <a:avLst/>
          </a:prstGeom>
        </p:spPr>
        <p:txBody>
          <a:bodyPr vert="horz" lIns="91471" tIns="45731" rIns="91471" bIns="45731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088" y="9440237"/>
            <a:ext cx="2950529" cy="497523"/>
          </a:xfrm>
          <a:prstGeom prst="rect">
            <a:avLst/>
          </a:prstGeom>
        </p:spPr>
        <p:txBody>
          <a:bodyPr vert="horz" lIns="91471" tIns="45731" rIns="91471" bIns="45731" rtlCol="0" anchor="b"/>
          <a:lstStyle>
            <a:lvl1pPr algn="r">
              <a:defRPr sz="1200"/>
            </a:lvl1pPr>
          </a:lstStyle>
          <a:p>
            <a:fld id="{65605E30-BB93-4987-BAF9-3DDD40A7A07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263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3" y="11"/>
            <a:ext cx="2950347" cy="497519"/>
          </a:xfrm>
          <a:prstGeom prst="rect">
            <a:avLst/>
          </a:prstGeom>
        </p:spPr>
        <p:txBody>
          <a:bodyPr vert="horz" lIns="69843" tIns="34919" rIns="69843" bIns="34919" rtlCol="0"/>
          <a:lstStyle>
            <a:lvl1pPr algn="l">
              <a:defRPr sz="9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58" y="11"/>
            <a:ext cx="2950347" cy="497519"/>
          </a:xfrm>
          <a:prstGeom prst="rect">
            <a:avLst/>
          </a:prstGeom>
        </p:spPr>
        <p:txBody>
          <a:bodyPr vert="horz" lIns="69843" tIns="34919" rIns="69843" bIns="34919" rtlCol="0"/>
          <a:lstStyle>
            <a:lvl1pPr algn="r">
              <a:defRPr sz="900"/>
            </a:lvl1pPr>
          </a:lstStyle>
          <a:p>
            <a:fld id="{4EE28C6E-DD83-400F-8CB6-EF68D117CFF1}" type="datetimeFigureOut">
              <a:rPr kumimoji="1" lang="ja-JP" altLang="en-US" smtClean="0"/>
              <a:pPr/>
              <a:t>2024/10/10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7713"/>
            <a:ext cx="5381625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9843" tIns="34919" rIns="69843" bIns="34919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82" y="4720916"/>
            <a:ext cx="5446241" cy="4472764"/>
          </a:xfrm>
          <a:prstGeom prst="rect">
            <a:avLst/>
          </a:prstGeom>
        </p:spPr>
        <p:txBody>
          <a:bodyPr vert="horz" lIns="69843" tIns="34919" rIns="69843" bIns="34919" rtlCol="0">
            <a:normAutofit/>
          </a:bodyPr>
          <a:lstStyle/>
          <a:p>
            <a:r>
              <a:rPr lang="ja-JP" altLang="en-US" sz="14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キッズウィークは、</a:t>
            </a:r>
            <a:r>
              <a:rPr lang="ja-JP" altLang="en-US" sz="1400" b="1" i="0" u="none" strike="noStrike" baseline="0" dirty="0">
                <a:latin typeface="Meiryo-Bold"/>
                <a:ea typeface="メイリオ" panose="020B0604030504040204" pitchFamily="50" charset="-128"/>
              </a:rPr>
              <a:t>地域ごとに学校の夏休み等の長期休業日を分散化</a:t>
            </a:r>
            <a:r>
              <a:rPr lang="ja-JP" altLang="en-US" sz="14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すること等により、</a:t>
            </a:r>
            <a:r>
              <a:rPr lang="ja-JP" altLang="en-US" sz="1400" b="1" i="0" u="none" strike="noStrike" baseline="0" dirty="0">
                <a:latin typeface="Meiryo-Bold"/>
                <a:ea typeface="メイリオ" panose="020B0604030504040204" pitchFamily="50" charset="-128"/>
              </a:rPr>
              <a:t>大人と子供が</a:t>
            </a:r>
          </a:p>
          <a:p>
            <a:r>
              <a:rPr lang="ja-JP" altLang="en-US" sz="1400" b="1" i="0" u="none" strike="noStrike" baseline="0" dirty="0">
                <a:latin typeface="Meiryo-Bold"/>
                <a:ea typeface="メイリオ" panose="020B0604030504040204" pitchFamily="50" charset="-128"/>
              </a:rPr>
              <a:t>一緒にまとまった休日を過ごす機会を創出</a:t>
            </a:r>
            <a:r>
              <a:rPr lang="ja-JP" altLang="en-US" sz="14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しやすくするため、内閣官房が中心となり、総務省、文部科</a:t>
            </a:r>
          </a:p>
          <a:p>
            <a:r>
              <a:rPr lang="ja-JP" altLang="en-US" sz="14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学省、厚生労働省、経済産業省、国土交通省等が連携する取組であり、平成</a:t>
            </a:r>
            <a:r>
              <a:rPr lang="en-US" altLang="ja-JP" sz="14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4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年度からスタート。</a:t>
            </a:r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3" y="9440600"/>
            <a:ext cx="2950347" cy="497518"/>
          </a:xfrm>
          <a:prstGeom prst="rect">
            <a:avLst/>
          </a:prstGeom>
        </p:spPr>
        <p:txBody>
          <a:bodyPr vert="horz" lIns="69843" tIns="34919" rIns="69843" bIns="34919" rtlCol="0" anchor="b"/>
          <a:lstStyle>
            <a:lvl1pPr algn="l">
              <a:defRPr sz="9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58" y="9440600"/>
            <a:ext cx="2950347" cy="497518"/>
          </a:xfrm>
          <a:prstGeom prst="rect">
            <a:avLst/>
          </a:prstGeom>
        </p:spPr>
        <p:txBody>
          <a:bodyPr vert="horz" lIns="69843" tIns="34919" rIns="69843" bIns="34919" rtlCol="0" anchor="b"/>
          <a:lstStyle>
            <a:lvl1pPr algn="r">
              <a:defRPr sz="900"/>
            </a:lvl1pPr>
          </a:lstStyle>
          <a:p>
            <a:fld id="{4432610B-F95D-40FC-8455-78A244A7C1B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57626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lang="ja-JP" altLang="en-US" sz="1400" b="0" i="0" u="none" strike="noStrike" kern="1200" baseline="0" smtClean="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2610B-F95D-40FC-8455-78A244A7C1BC}" type="slidenum">
              <a:rPr lang="ja-JP" altLang="en-US" smtClean="0">
                <a:solidFill>
                  <a:prstClr val="black"/>
                </a:solidFill>
              </a:rPr>
              <a:pPr/>
              <a:t>0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863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ppjtitl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76950"/>
            <a:ext cx="99218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4"/>
          <p:cNvSpPr>
            <a:spLocks noChangeArrowheads="1"/>
          </p:cNvSpPr>
          <p:nvPr userDrawn="1"/>
        </p:nvSpPr>
        <p:spPr bwMode="auto">
          <a:xfrm>
            <a:off x="1833563" y="3284552"/>
            <a:ext cx="8072437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ja-JP" altLang="en-US" sz="1400" dirty="0">
              <a:solidFill>
                <a:srgbClr val="000000"/>
              </a:solidFill>
              <a:ea typeface="ＭＳ Ｐゴシック" pitchFamily="50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26"/>
            <a:ext cx="812165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国土交通省　観光庁</a:t>
            </a:r>
          </a:p>
          <a:p>
            <a:r>
              <a:rPr lang="ja-JP" altLang="en-US"/>
              <a:t>○○課</a:t>
            </a:r>
          </a:p>
          <a:p>
            <a:r>
              <a:rPr lang="ja-JP" altLang="en-US"/>
              <a:t>平成○○年○○月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D5033B6-A6B2-4EF3-9A1E-29A692300EB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F5529-272E-4A2C-90D7-160EE3AC100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712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20612-914C-4BDE-8D4C-FEA4392E99F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967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1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6892925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B01F7-FA20-4B15-9970-D297285851A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208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64" name="Picture 20" descr="ppjtitl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076950"/>
            <a:ext cx="992187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04"/>
            <a:ext cx="8121650" cy="1470025"/>
          </a:xfrm>
        </p:spPr>
        <p:txBody>
          <a:bodyPr/>
          <a:lstStyle>
            <a:lvl1pPr>
              <a:defRPr sz="3408"/>
            </a:lvl1pPr>
          </a:lstStyle>
          <a:p>
            <a:pPr lv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fld id="{A22F4230-D913-4E5E-B9BC-9E13138CD3E4}" type="slidenum">
              <a:rPr lang="en-US" altLang="ja-JP">
                <a:solidFill>
                  <a:prstClr val="black"/>
                </a:solidFill>
              </a:rPr>
              <a:pPr/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31758" name="Rectangle 14"/>
          <p:cNvSpPr>
            <a:spLocks noChangeArrowheads="1"/>
          </p:cNvSpPr>
          <p:nvPr userDrawn="1"/>
        </p:nvSpPr>
        <p:spPr bwMode="auto">
          <a:xfrm>
            <a:off x="1833563" y="3284542"/>
            <a:ext cx="8072437" cy="730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dirty="0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704621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76EE5-E6A1-4370-B604-DD3A877FBB01}" type="slidenum">
              <a:rPr lang="en-US" altLang="ja-JP">
                <a:solidFill>
                  <a:prstClr val="black"/>
                </a:solidFill>
              </a:rPr>
              <a:pPr/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41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6275" y="1709739"/>
            <a:ext cx="8543925" cy="2223318"/>
          </a:xfrm>
        </p:spPr>
        <p:txBody>
          <a:bodyPr anchor="b"/>
          <a:lstStyle>
            <a:lvl1pPr>
              <a:defRPr sz="4090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6275" y="4589467"/>
            <a:ext cx="8543925" cy="1500187"/>
          </a:xfrm>
        </p:spPr>
        <p:txBody>
          <a:bodyPr/>
          <a:lstStyle>
            <a:lvl1pPr marL="0" indent="0">
              <a:buNone/>
              <a:defRPr sz="2045"/>
            </a:lvl1pPr>
            <a:lvl2pPr marL="389586" indent="0">
              <a:buNone/>
              <a:defRPr sz="1704"/>
            </a:lvl2pPr>
            <a:lvl3pPr marL="779173" indent="0">
              <a:buNone/>
              <a:defRPr sz="1534"/>
            </a:lvl3pPr>
            <a:lvl4pPr marL="1168759" indent="0">
              <a:buNone/>
              <a:defRPr sz="1363"/>
            </a:lvl4pPr>
            <a:lvl5pPr marL="1558345" indent="0">
              <a:buNone/>
              <a:defRPr sz="1363"/>
            </a:lvl5pPr>
            <a:lvl6pPr marL="1947932" indent="0">
              <a:buNone/>
              <a:defRPr sz="1363"/>
            </a:lvl6pPr>
            <a:lvl7pPr marL="2337518" indent="0">
              <a:buNone/>
              <a:defRPr sz="1363"/>
            </a:lvl7pPr>
            <a:lvl8pPr marL="2727104" indent="0">
              <a:buNone/>
              <a:defRPr sz="1363"/>
            </a:lvl8pPr>
            <a:lvl9pPr marL="3116691" indent="0">
              <a:buNone/>
              <a:defRPr sz="136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E92DA-E93F-413A-B94B-B30CB0038C2F}" type="slidenum">
              <a:rPr lang="en-US" altLang="ja-JP">
                <a:solidFill>
                  <a:prstClr val="black"/>
                </a:solidFill>
              </a:rPr>
              <a:pPr/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866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06B2-CC36-4C1D-A9AD-86AB5924F1E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  <p:pic>
        <p:nvPicPr>
          <p:cNvPr id="5" name="Picture 20" descr="ppjtitle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076950"/>
            <a:ext cx="99218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4"/>
          <p:cNvSpPr>
            <a:spLocks noChangeArrowheads="1"/>
          </p:cNvSpPr>
          <p:nvPr userDrawn="1"/>
        </p:nvSpPr>
        <p:spPr bwMode="auto">
          <a:xfrm>
            <a:off x="1833563" y="3284540"/>
            <a:ext cx="8072437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108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02"/>
            <a:ext cx="8121650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国土交通省　観光庁</a:t>
            </a:r>
          </a:p>
          <a:p>
            <a:r>
              <a:rPr lang="ja-JP" altLang="en-US"/>
              <a:t>○○課</a:t>
            </a:r>
          </a:p>
          <a:p>
            <a:r>
              <a:rPr lang="ja-JP" altLang="en-US"/>
              <a:t>平成○○年○○月</a:t>
            </a:r>
          </a:p>
        </p:txBody>
      </p:sp>
    </p:spTree>
    <p:extLst>
      <p:ext uri="{BB962C8B-B14F-4D97-AF65-F5344CB8AC3E}">
        <p14:creationId xmlns:p14="http://schemas.microsoft.com/office/powerpoint/2010/main" val="13861942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ppj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76950"/>
            <a:ext cx="99218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1833563" y="3284540"/>
            <a:ext cx="8072437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 sz="1600" b="1">
              <a:solidFill>
                <a:srgbClr val="000000"/>
              </a:solidFill>
              <a:ea typeface="ＭＳ Ｐゴシック" pitchFamily="50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02"/>
            <a:ext cx="812165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国土交通省　観光庁</a:t>
            </a:r>
          </a:p>
          <a:p>
            <a:r>
              <a:rPr lang="ja-JP" altLang="en-US"/>
              <a:t>○○課</a:t>
            </a:r>
          </a:p>
          <a:p>
            <a:r>
              <a:rPr lang="ja-JP" altLang="en-US"/>
              <a:t>平成○○年○○月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AED94-F4EA-44F5-B772-66A8188DF6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395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0"/>
          <a:stretch>
            <a:fillRect/>
          </a:stretch>
        </p:blipFill>
        <p:spPr bwMode="auto">
          <a:xfrm>
            <a:off x="0" y="6524626"/>
            <a:ext cx="9906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1833299" y="3284539"/>
            <a:ext cx="8072702" cy="73025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>
              <a:solidFill>
                <a:srgbClr val="000000"/>
              </a:solidFill>
            </a:endParaRPr>
          </a:p>
        </p:txBody>
      </p:sp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51551"/>
            <a:ext cx="2301081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1" y="6524625"/>
            <a:ext cx="36429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i="1">
                <a:solidFill>
                  <a:srgbClr val="FFFFFF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4187" y="2133601"/>
            <a:ext cx="8151813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1E978-A3B9-4673-8199-37972939230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grpSp>
        <p:nvGrpSpPr>
          <p:cNvPr id="2" name="グループ化 1"/>
          <p:cNvGrpSpPr/>
          <p:nvPr userDrawn="1"/>
        </p:nvGrpSpPr>
        <p:grpSpPr>
          <a:xfrm>
            <a:off x="194471" y="44624"/>
            <a:ext cx="9820735" cy="580664"/>
            <a:chOff x="179512" y="116632"/>
            <a:chExt cx="9065294" cy="580664"/>
          </a:xfrm>
        </p:grpSpPr>
        <p:sp>
          <p:nvSpPr>
            <p:cNvPr id="8" name="テキスト ボックス 18"/>
            <p:cNvSpPr txBox="1">
              <a:spLocks noChangeArrowheads="1"/>
            </p:cNvSpPr>
            <p:nvPr userDrawn="1"/>
          </p:nvSpPr>
          <p:spPr bwMode="auto">
            <a:xfrm>
              <a:off x="8128794" y="116632"/>
              <a:ext cx="1116012" cy="24622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000" b="1" dirty="0">
                  <a:solidFill>
                    <a:srgbClr val="000000"/>
                  </a:solidFill>
                  <a:latin typeface="ＭＳ Ｐゴシック"/>
                  <a:ea typeface="ＭＳ Ｐゴシック"/>
                </a:rPr>
                <a:t>【</a:t>
              </a:r>
              <a:r>
                <a:rPr lang="ja-JP" altLang="en-US" sz="1000" b="1" dirty="0">
                  <a:solidFill>
                    <a:srgbClr val="000000"/>
                  </a:solidFill>
                  <a:latin typeface="ＭＳ Ｐゴシック"/>
                  <a:ea typeface="ＭＳ Ｐゴシック"/>
                </a:rPr>
                <a:t>機密性２</a:t>
              </a:r>
              <a:r>
                <a:rPr lang="en-US" altLang="ja-JP" sz="1000" b="1" dirty="0">
                  <a:solidFill>
                    <a:srgbClr val="000000"/>
                  </a:solidFill>
                  <a:latin typeface="ＭＳ Ｐゴシック"/>
                  <a:ea typeface="ＭＳ Ｐゴシック"/>
                </a:rPr>
                <a:t>】</a:t>
              </a:r>
            </a:p>
          </p:txBody>
        </p:sp>
        <p:sp>
          <p:nvSpPr>
            <p:cNvPr id="12" name="テキスト ボックス 9"/>
            <p:cNvSpPr txBox="1"/>
            <p:nvPr userDrawn="1"/>
          </p:nvSpPr>
          <p:spPr>
            <a:xfrm>
              <a:off x="3361605" y="372599"/>
              <a:ext cx="5746899" cy="3246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wrap="square" numCol="1" spcCol="0" rtlCol="0" fromWordArt="0" anchor="t" anchorCtr="0" forceAA="0" compatLnSpc="1"/>
            <a:lstStyle/>
            <a:p>
              <a:pPr algn="r"/>
              <a:r>
                <a:rPr sz="1000" b="1" dirty="0" err="1">
                  <a:solidFill>
                    <a:srgbClr val="000000"/>
                  </a:solidFill>
                  <a:latin typeface="ＭＳ Ｐゴシック"/>
                  <a:ea typeface="ＭＳ Ｐゴシック"/>
                </a:rPr>
                <a:t>作成日_作成担当課_用途_保存期間</a:t>
              </a:r>
              <a:endParaRPr sz="1000" b="1" dirty="0">
                <a:solidFill>
                  <a:srgbClr val="000000"/>
                </a:solidFill>
                <a:latin typeface="ＭＳ Ｐゴシック"/>
                <a:ea typeface="ＭＳ Ｐゴシック"/>
              </a:endParaRPr>
            </a:p>
          </p:txBody>
        </p:sp>
        <p:sp>
          <p:nvSpPr>
            <p:cNvPr id="13" name="テキスト ボックス 8"/>
            <p:cNvSpPr txBox="1"/>
            <p:nvPr userDrawn="1"/>
          </p:nvSpPr>
          <p:spPr>
            <a:xfrm>
              <a:off x="179512" y="372599"/>
              <a:ext cx="3312368" cy="3246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wrap="square" numCol="1" spcCol="0" rtlCol="0" fromWordArt="0" anchor="t" anchorCtr="0" forceAA="0" compatLnSpc="1"/>
            <a:lstStyle/>
            <a:p>
              <a:r>
                <a:rPr sz="1000" b="1" dirty="0" err="1">
                  <a:solidFill>
                    <a:srgbClr val="000000"/>
                  </a:solidFill>
                  <a:latin typeface="ＭＳ Ｐゴシック"/>
                  <a:ea typeface="ＭＳ Ｐゴシック"/>
                </a:rPr>
                <a:t>発出元</a:t>
              </a:r>
              <a:r>
                <a:rPr sz="1000" b="1" dirty="0">
                  <a:solidFill>
                    <a:srgbClr val="000000"/>
                  </a:solidFill>
                  <a:latin typeface="ＭＳ Ｐゴシック"/>
                  <a:ea typeface="ＭＳ Ｐゴシック"/>
                </a:rPr>
                <a:t> → </a:t>
              </a:r>
              <a:r>
                <a:rPr sz="1000" b="1" dirty="0" err="1">
                  <a:solidFill>
                    <a:srgbClr val="000000"/>
                  </a:solidFill>
                  <a:latin typeface="ＭＳ Ｐゴシック"/>
                  <a:ea typeface="ＭＳ Ｐゴシック"/>
                </a:rPr>
                <a:t>発出先</a:t>
              </a:r>
              <a:endParaRPr sz="1000" b="1" dirty="0">
                <a:solidFill>
                  <a:srgbClr val="000000"/>
                </a:solidFill>
                <a:latin typeface="ＭＳ Ｐゴシック"/>
                <a:ea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1064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C12D-27C1-4F31-90C9-A93D49E4468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542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94BDB-530F-4364-A4B7-5A1182A1D62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447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E403-68E0-47EB-9A36-3C247B16477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150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41BEC-AD9E-4104-AF2B-4C626651FF8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43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FE511-5094-4685-A035-FB392A6605D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227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2EA1-6911-4BAC-954D-0A2DD024DDC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19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176D3-1CBA-4E5C-8891-6A87D7C30D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99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A6FBFCE-CE5F-485D-BD53-897D0F487978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288774" name="Rectangle 6"/>
          <p:cNvSpPr>
            <a:spLocks noChangeArrowheads="1"/>
          </p:cNvSpPr>
          <p:nvPr/>
        </p:nvSpPr>
        <p:spPr bwMode="auto">
          <a:xfrm>
            <a:off x="0" y="1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 sz="2200" dirty="0">
              <a:solidFill>
                <a:srgbClr val="000000"/>
              </a:solidFill>
              <a:ea typeface="ＭＳ Ｐゴシック" pitchFamily="50" charset="-128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333378"/>
            <a:ext cx="9906000" cy="214313"/>
            <a:chOff x="0" y="255"/>
            <a:chExt cx="6240" cy="135"/>
          </a:xfrm>
        </p:grpSpPr>
        <p:sp>
          <p:nvSpPr>
            <p:cNvPr id="288776" name="Rectangle 8"/>
            <p:cNvSpPr>
              <a:spLocks noChangeArrowheads="1"/>
            </p:cNvSpPr>
            <p:nvPr userDrawn="1"/>
          </p:nvSpPr>
          <p:spPr bwMode="auto"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sz="2200" dirty="0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288777" name="Rectangle 9"/>
            <p:cNvSpPr>
              <a:spLocks noChangeArrowheads="1"/>
            </p:cNvSpPr>
            <p:nvPr userDrawn="1"/>
          </p:nvSpPr>
          <p:spPr bwMode="auto"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sz="2200" dirty="0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288778" name="Rectangle 10"/>
            <p:cNvSpPr>
              <a:spLocks noChangeArrowheads="1"/>
            </p:cNvSpPr>
            <p:nvPr userDrawn="1"/>
          </p:nvSpPr>
          <p:spPr bwMode="auto"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sz="2200" dirty="0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</p:grpSp>
      <p:sp>
        <p:nvSpPr>
          <p:cNvPr id="205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2057" name="Picture 12" descr="ppjtitle"/>
          <p:cNvPicPr>
            <a:picLocks noChangeAspect="1" noChangeArrowheads="1"/>
          </p:cNvPicPr>
          <p:nvPr/>
        </p:nvPicPr>
        <p:blipFill>
          <a:blip r:embed="rId3" cstate="print"/>
          <a:srcRect l="1756" r="81940" b="42691"/>
          <a:stretch>
            <a:fillRect/>
          </a:stretch>
        </p:blipFill>
        <p:spPr bwMode="auto">
          <a:xfrm>
            <a:off x="8697920" y="1"/>
            <a:ext cx="12080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DE8ED"/>
            </a:gs>
            <a:gs pos="6000">
              <a:schemeClr val="bg1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FFDCE21E-3BF4-4A13-BE4A-B95BE9787BE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grpSp>
        <p:nvGrpSpPr>
          <p:cNvPr id="2" name="Group 18"/>
          <p:cNvGrpSpPr>
            <a:grpSpLocks/>
          </p:cNvGrpSpPr>
          <p:nvPr userDrawn="1"/>
        </p:nvGrpSpPr>
        <p:grpSpPr bwMode="auto">
          <a:xfrm>
            <a:off x="0" y="-1"/>
            <a:ext cx="9906000" cy="748453"/>
            <a:chOff x="0" y="0"/>
            <a:chExt cx="5760" cy="344"/>
          </a:xfrm>
        </p:grpSpPr>
        <p:pic>
          <p:nvPicPr>
            <p:cNvPr id="1034" name="Picture 9" descr="mlit_top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6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7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8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385381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pic>
        <p:nvPicPr>
          <p:cNvPr id="1032" name="Picture 14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0"/>
          <a:stretch>
            <a:fillRect/>
          </a:stretch>
        </p:blipFill>
        <p:spPr bwMode="auto">
          <a:xfrm>
            <a:off x="8225765" y="1"/>
            <a:ext cx="1680236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グループ化 14"/>
          <p:cNvGrpSpPr/>
          <p:nvPr userDrawn="1"/>
        </p:nvGrpSpPr>
        <p:grpSpPr>
          <a:xfrm>
            <a:off x="194471" y="336558"/>
            <a:ext cx="9820735" cy="500155"/>
            <a:chOff x="179512" y="197141"/>
            <a:chExt cx="9065294" cy="500155"/>
          </a:xfrm>
        </p:grpSpPr>
        <p:sp>
          <p:nvSpPr>
            <p:cNvPr id="16" name="テキスト ボックス 18"/>
            <p:cNvSpPr txBox="1">
              <a:spLocks noChangeArrowheads="1"/>
            </p:cNvSpPr>
            <p:nvPr userDrawn="1"/>
          </p:nvSpPr>
          <p:spPr bwMode="auto">
            <a:xfrm>
              <a:off x="8128794" y="197141"/>
              <a:ext cx="1116012" cy="24622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000" b="1" dirty="0">
                  <a:solidFill>
                    <a:srgbClr val="000000"/>
                  </a:solidFill>
                </a:rPr>
                <a:t>【</a:t>
              </a:r>
              <a:r>
                <a:rPr lang="ja-JP" altLang="en-US" sz="1000" b="1" dirty="0">
                  <a:solidFill>
                    <a:srgbClr val="000000"/>
                  </a:solidFill>
                </a:rPr>
                <a:t>機密性２</a:t>
              </a:r>
              <a:r>
                <a:rPr lang="en-US" altLang="ja-JP" sz="1000" b="1" dirty="0">
                  <a:solidFill>
                    <a:srgbClr val="000000"/>
                  </a:solidFill>
                </a:rPr>
                <a:t>】</a:t>
              </a:r>
            </a:p>
          </p:txBody>
        </p:sp>
        <p:sp>
          <p:nvSpPr>
            <p:cNvPr id="17" name="テキスト ボックス 9"/>
            <p:cNvSpPr txBox="1"/>
            <p:nvPr userDrawn="1"/>
          </p:nvSpPr>
          <p:spPr>
            <a:xfrm>
              <a:off x="3923928" y="372599"/>
              <a:ext cx="5242842" cy="3246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wrap="square" numCol="1" spcCol="0" rtlCol="0" fromWordArt="0" anchor="t" anchorCtr="0" forceAA="0" compatLnSpc="1"/>
            <a:lstStyle/>
            <a:p>
              <a:pPr algn="r"/>
              <a:r>
                <a:rPr sz="1000" b="1" dirty="0" err="1">
                  <a:solidFill>
                    <a:srgbClr val="000000"/>
                  </a:solidFill>
                  <a:latin typeface="ＭＳ Ｐゴシック"/>
                  <a:ea typeface="ＭＳ Ｐゴシック"/>
                </a:rPr>
                <a:t>作成日_作成担当課_用途_保存期間</a:t>
              </a:r>
              <a:endParaRPr sz="1000" b="1" dirty="0">
                <a:solidFill>
                  <a:srgbClr val="000000"/>
                </a:solidFill>
                <a:latin typeface="ＭＳ Ｐゴシック"/>
                <a:ea typeface="ＭＳ Ｐゴシック"/>
              </a:endParaRPr>
            </a:p>
          </p:txBody>
        </p:sp>
        <p:sp>
          <p:nvSpPr>
            <p:cNvPr id="18" name="テキスト ボックス 8"/>
            <p:cNvSpPr txBox="1"/>
            <p:nvPr userDrawn="1"/>
          </p:nvSpPr>
          <p:spPr>
            <a:xfrm>
              <a:off x="179512" y="372599"/>
              <a:ext cx="3715619" cy="298929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wrap="square" numCol="1" spcCol="0" rtlCol="0" fromWordArt="0" anchor="t" anchorCtr="0" forceAA="0" compatLnSpc="1"/>
            <a:lstStyle/>
            <a:p>
              <a:r>
                <a:rPr sz="1000" b="1" dirty="0" err="1">
                  <a:solidFill>
                    <a:srgbClr val="000000"/>
                  </a:solidFill>
                  <a:latin typeface="ＭＳ Ｐゴシック"/>
                  <a:ea typeface="ＭＳ Ｐゴシック"/>
                </a:rPr>
                <a:t>発出元</a:t>
              </a:r>
              <a:r>
                <a:rPr sz="1000" b="1" dirty="0">
                  <a:solidFill>
                    <a:srgbClr val="000000"/>
                  </a:solidFill>
                  <a:latin typeface="ＭＳ Ｐゴシック"/>
                  <a:ea typeface="ＭＳ Ｐゴシック"/>
                </a:rPr>
                <a:t> → </a:t>
              </a:r>
              <a:r>
                <a:rPr sz="1000" b="1" dirty="0" err="1">
                  <a:solidFill>
                    <a:srgbClr val="000000"/>
                  </a:solidFill>
                  <a:latin typeface="ＭＳ Ｐゴシック"/>
                  <a:ea typeface="ＭＳ Ｐゴシック"/>
                </a:rPr>
                <a:t>発出先</a:t>
              </a:r>
              <a:endParaRPr sz="1000" b="1" dirty="0">
                <a:solidFill>
                  <a:srgbClr val="000000"/>
                </a:solidFill>
                <a:latin typeface="ＭＳ Ｐゴシック"/>
                <a:ea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697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4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193"/>
            </a:lvl1pPr>
          </a:lstStyle>
          <a:p>
            <a:endParaRPr lang="en-US" altLang="ja-JP" dirty="0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93"/>
            </a:lvl1pPr>
          </a:lstStyle>
          <a:p>
            <a:pPr algn="ctr"/>
            <a:endParaRPr lang="en-US" altLang="ja-JP" dirty="0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30726" name="Rectangle 6"/>
          <p:cNvSpPr>
            <a:spLocks noChangeArrowheads="1"/>
          </p:cNvSpPr>
          <p:nvPr userDrawn="1"/>
        </p:nvSpPr>
        <p:spPr bwMode="auto">
          <a:xfrm>
            <a:off x="0" y="4"/>
            <a:ext cx="990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dirty="0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grpSp>
        <p:nvGrpSpPr>
          <p:cNvPr id="30747" name="Group 27"/>
          <p:cNvGrpSpPr>
            <a:grpSpLocks/>
          </p:cNvGrpSpPr>
          <p:nvPr userDrawn="1"/>
        </p:nvGrpSpPr>
        <p:grpSpPr bwMode="auto">
          <a:xfrm>
            <a:off x="0" y="333378"/>
            <a:ext cx="9906000" cy="214313"/>
            <a:chOff x="0" y="255"/>
            <a:chExt cx="6240" cy="135"/>
          </a:xfrm>
        </p:grpSpPr>
        <p:sp>
          <p:nvSpPr>
            <p:cNvPr id="30748" name="Rectangle 28"/>
            <p:cNvSpPr>
              <a:spLocks noChangeArrowheads="1"/>
            </p:cNvSpPr>
            <p:nvPr userDrawn="1"/>
          </p:nvSpPr>
          <p:spPr bwMode="auto"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dirty="0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30749" name="Rectangle 29"/>
            <p:cNvSpPr>
              <a:spLocks noChangeArrowheads="1"/>
            </p:cNvSpPr>
            <p:nvPr userDrawn="1"/>
          </p:nvSpPr>
          <p:spPr bwMode="auto"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dirty="0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30750" name="Rectangle 30"/>
            <p:cNvSpPr>
              <a:spLocks noChangeArrowheads="1"/>
            </p:cNvSpPr>
            <p:nvPr userDrawn="1"/>
          </p:nvSpPr>
          <p:spPr bwMode="auto"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dirty="0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3074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82661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30752" name="Picture 32" descr="ppjtitl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97915" y="4"/>
            <a:ext cx="1208087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525344"/>
            <a:ext cx="2311400" cy="332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93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fld id="{E6CE37ED-5199-4C9C-92F5-00D6F88165BC}" type="slidenum">
              <a:rPr lang="en-US" altLang="ja-JP" smtClean="0">
                <a:solidFill>
                  <a:prstClr val="black"/>
                </a:solidFill>
                <a:ea typeface="ＭＳ Ｐゴシック"/>
              </a:rPr>
              <a:pPr/>
              <a:t>‹#›</a:t>
            </a:fld>
            <a:endParaRPr lang="en-US" altLang="ja-JP" dirty="0">
              <a:solidFill>
                <a:prstClr val="black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450799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386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5pPr>
      <a:lvl6pPr marL="389586" algn="l" rtl="0" eaLnBrk="1" fontAlgn="base" hangingPunct="1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6pPr>
      <a:lvl7pPr marL="779173" algn="l" rtl="0" eaLnBrk="1" fontAlgn="base" hangingPunct="1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7pPr>
      <a:lvl8pPr marL="1168759" algn="l" rtl="0" eaLnBrk="1" fontAlgn="base" hangingPunct="1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8pPr>
      <a:lvl9pPr marL="1558345" algn="l" rtl="0" eaLnBrk="1" fontAlgn="base" hangingPunct="1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9pPr>
    </p:titleStyle>
    <p:bodyStyle>
      <a:lvl1pPr marL="292190" indent="-292190" algn="l" rtl="0" eaLnBrk="1" fontAlgn="base" hangingPunct="1">
        <a:spcBef>
          <a:spcPct val="20000"/>
        </a:spcBef>
        <a:spcAft>
          <a:spcPct val="0"/>
        </a:spcAft>
        <a:buChar char="•"/>
        <a:defRPr kumimoji="1" sz="2727" kern="1200">
          <a:solidFill>
            <a:schemeClr val="tx1"/>
          </a:solidFill>
          <a:latin typeface="+mn-lt"/>
          <a:ea typeface="+mn-ea"/>
          <a:cs typeface="+mn-cs"/>
        </a:defRPr>
      </a:lvl1pPr>
      <a:lvl2pPr marL="633078" indent="-243492" algn="l" rtl="0" eaLnBrk="1" fontAlgn="base" hangingPunct="1">
        <a:spcBef>
          <a:spcPct val="20000"/>
        </a:spcBef>
        <a:spcAft>
          <a:spcPct val="0"/>
        </a:spcAft>
        <a:buChar char="–"/>
        <a:defRPr kumimoji="1" sz="2386" kern="1200">
          <a:solidFill>
            <a:schemeClr val="tx1"/>
          </a:solidFill>
          <a:latin typeface="+mn-lt"/>
          <a:ea typeface="+mn-ea"/>
          <a:cs typeface="+mn-cs"/>
        </a:defRPr>
      </a:lvl2pPr>
      <a:lvl3pPr marL="973966" indent="-194793" algn="l" rtl="0" eaLnBrk="1" fontAlgn="base" hangingPunct="1">
        <a:spcBef>
          <a:spcPct val="20000"/>
        </a:spcBef>
        <a:spcAft>
          <a:spcPct val="0"/>
        </a:spcAft>
        <a:buChar char="•"/>
        <a:defRPr kumimoji="1" sz="2045" kern="1200">
          <a:solidFill>
            <a:schemeClr val="tx1"/>
          </a:solidFill>
          <a:latin typeface="+mn-lt"/>
          <a:ea typeface="+mn-ea"/>
          <a:cs typeface="+mn-cs"/>
        </a:defRPr>
      </a:lvl3pPr>
      <a:lvl4pPr marL="1363553" indent="-194793" algn="l" rtl="0" eaLnBrk="1" fontAlgn="base" hangingPunct="1">
        <a:spcBef>
          <a:spcPct val="20000"/>
        </a:spcBef>
        <a:spcAft>
          <a:spcPct val="0"/>
        </a:spcAft>
        <a:buChar char="–"/>
        <a:defRPr kumimoji="1" sz="1704" kern="1200">
          <a:solidFill>
            <a:schemeClr val="tx1"/>
          </a:solidFill>
          <a:latin typeface="+mn-lt"/>
          <a:ea typeface="+mn-ea"/>
          <a:cs typeface="+mn-cs"/>
        </a:defRPr>
      </a:lvl4pPr>
      <a:lvl5pPr marL="1753139" indent="-194793" algn="l" rtl="0" eaLnBrk="1" fontAlgn="base" hangingPunct="1">
        <a:spcBef>
          <a:spcPct val="20000"/>
        </a:spcBef>
        <a:spcAft>
          <a:spcPct val="0"/>
        </a:spcAft>
        <a:buChar char="»"/>
        <a:defRPr kumimoji="1" sz="1704" kern="1200">
          <a:solidFill>
            <a:schemeClr val="tx1"/>
          </a:solidFill>
          <a:latin typeface="+mn-lt"/>
          <a:ea typeface="+mn-ea"/>
          <a:cs typeface="+mn-cs"/>
        </a:defRPr>
      </a:lvl5pPr>
      <a:lvl6pPr marL="2142725" indent="-194793" algn="l" defTabSz="779173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6pPr>
      <a:lvl7pPr marL="2532312" indent="-194793" algn="l" defTabSz="779173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7pPr>
      <a:lvl8pPr marL="2921898" indent="-194793" algn="l" defTabSz="779173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8pPr>
      <a:lvl9pPr marL="3311484" indent="-194793" algn="l" defTabSz="779173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1pPr>
      <a:lvl2pPr marL="389586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2pPr>
      <a:lvl3pPr marL="779173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3pPr>
      <a:lvl4pPr marL="1168759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4pPr>
      <a:lvl5pPr marL="1558345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5pPr>
      <a:lvl6pPr marL="1947932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6pPr>
      <a:lvl7pPr marL="2337518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7pPr>
      <a:lvl8pPr marL="2727104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8pPr>
      <a:lvl9pPr marL="3116691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2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3119069-7826-4511-981A-83D38F625C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1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 sz="1600" b="1">
              <a:solidFill>
                <a:srgbClr val="000000"/>
              </a:solidFill>
              <a:ea typeface="ＭＳ Ｐゴシック" pitchFamily="50" charset="-128"/>
            </a:endParaRPr>
          </a:p>
        </p:txBody>
      </p:sp>
      <p:grpSp>
        <p:nvGrpSpPr>
          <p:cNvPr id="8199" name="Group 27"/>
          <p:cNvGrpSpPr>
            <a:grpSpLocks/>
          </p:cNvGrpSpPr>
          <p:nvPr/>
        </p:nvGrpSpPr>
        <p:grpSpPr bwMode="auto">
          <a:xfrm>
            <a:off x="0" y="333377"/>
            <a:ext cx="9906000" cy="214313"/>
            <a:chOff x="0" y="255"/>
            <a:chExt cx="6240" cy="135"/>
          </a:xfrm>
        </p:grpSpPr>
        <p:sp>
          <p:nvSpPr>
            <p:cNvPr id="30748" name="Rectangle 28"/>
            <p:cNvSpPr>
              <a:spLocks noChangeArrowheads="1"/>
            </p:cNvSpPr>
            <p:nvPr userDrawn="1"/>
          </p:nvSpPr>
          <p:spPr bwMode="auto"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sz="1600" b="1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30749" name="Rectangle 29"/>
            <p:cNvSpPr>
              <a:spLocks noChangeArrowheads="1"/>
            </p:cNvSpPr>
            <p:nvPr userDrawn="1"/>
          </p:nvSpPr>
          <p:spPr bwMode="auto"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sz="1600" b="1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30750" name="Rectangle 30"/>
            <p:cNvSpPr>
              <a:spLocks noChangeArrowheads="1"/>
            </p:cNvSpPr>
            <p:nvPr userDrawn="1"/>
          </p:nvSpPr>
          <p:spPr bwMode="auto"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sz="1600" b="1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</p:grpSp>
      <p:sp>
        <p:nvSpPr>
          <p:cNvPr id="820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8201" name="Picture 32" descr="ppjtit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97914" y="1"/>
            <a:ext cx="12080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0423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5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5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50" charset="-128"/>
        </a:defRPr>
      </a:lvl4pPr>
      <a:lvl5pPr marL="2057400" indent="-23018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50" charset="-128"/>
        </a:defRPr>
      </a:lvl5pPr>
      <a:lvl6pPr marL="25146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92">
                <a:latin typeface="Arial" charset="0"/>
                <a:ea typeface="ＭＳ Ｐゴシック" pitchFamily="50" charset="-128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latin typeface="Arial" charset="0"/>
                <a:ea typeface="ＭＳ Ｐゴシック" pitchFamily="50" charset="-128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>
                <a:latin typeface="Arial" charset="0"/>
                <a:ea typeface="ＭＳ Ｐゴシック" pitchFamily="50" charset="-128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236B547-3939-4448-B510-15C4227AECE5}" type="slidenum">
              <a:rPr lang="en-US" altLang="ja-JP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3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0" y="333378"/>
            <a:ext cx="9906000" cy="214313"/>
            <a:chOff x="0" y="255"/>
            <a:chExt cx="6240" cy="135"/>
          </a:xfrm>
        </p:grpSpPr>
        <p:sp>
          <p:nvSpPr>
            <p:cNvPr id="30748" name="Rectangle 28"/>
            <p:cNvSpPr>
              <a:spLocks noChangeArrowheads="1"/>
            </p:cNvSpPr>
            <p:nvPr userDrawn="1"/>
          </p:nvSpPr>
          <p:spPr bwMode="auto"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30749" name="Rectangle 29"/>
            <p:cNvSpPr>
              <a:spLocks noChangeArrowheads="1"/>
            </p:cNvSpPr>
            <p:nvPr userDrawn="1"/>
          </p:nvSpPr>
          <p:spPr bwMode="auto"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30750" name="Rectangle 30"/>
            <p:cNvSpPr>
              <a:spLocks noChangeArrowheads="1"/>
            </p:cNvSpPr>
            <p:nvPr userDrawn="1"/>
          </p:nvSpPr>
          <p:spPr bwMode="auto"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717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7177" name="Picture 32" descr="ppjtitl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697917" y="3"/>
            <a:ext cx="12080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21855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ＭＳ Ｐゴシック" pitchFamily="50" charset="-128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ＭＳ Ｐゴシック" pitchFamily="50" charset="-128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ＭＳ Ｐゴシック" pitchFamily="50" charset="-128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ＭＳ Ｐゴシック" pitchFamily="50" charset="-128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ＭＳ Ｐゴシック" pitchFamily="50" charset="-128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32" y="6850801"/>
            <a:ext cx="9695098" cy="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9" name="Rectangle 1"/>
          <p:cNvSpPr>
            <a:spLocks noChangeArrowheads="1"/>
          </p:cNvSpPr>
          <p:nvPr/>
        </p:nvSpPr>
        <p:spPr bwMode="white">
          <a:xfrm>
            <a:off x="103291" y="0"/>
            <a:ext cx="1441" cy="1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0" y="625586"/>
            <a:ext cx="3817257" cy="261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lvl1pPr defTabSz="4572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defTabSz="4572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defTabSz="4572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defTabSz="4572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defTabSz="4572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marL="11521" indent="151219">
              <a:lnSpc>
                <a:spcPts val="2257"/>
              </a:lnSpc>
            </a:pPr>
            <a:r>
              <a:rPr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○９月の宿泊施設の状況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48114" y="163036"/>
            <a:ext cx="5565478" cy="282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defTabSz="4572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defTabSz="4572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defTabSz="4572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defTabSz="4572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marL="11521">
              <a:lnSpc>
                <a:spcPts val="2177"/>
              </a:lnSpc>
              <a:spcBef>
                <a:spcPts val="1100"/>
              </a:spcBef>
            </a:pPr>
            <a:r>
              <a:rPr lang="ja-JP" altLang="en-US" sz="2800" dirty="0">
                <a:latin typeface="HGP創英角ｺﾞｼｯｸUB"/>
                <a:ea typeface="HGP創英角ｺﾞｼｯｸUB"/>
              </a:rPr>
              <a:t>宿泊施設の状況（令和６年９月分）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596000" y="500416"/>
            <a:ext cx="32038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＜日本旅館協会東北支部連合会調べ＞</a:t>
            </a: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302835"/>
              </p:ext>
            </p:extLst>
          </p:nvPr>
        </p:nvGraphicFramePr>
        <p:xfrm>
          <a:off x="618924" y="5027146"/>
          <a:ext cx="8666714" cy="122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54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9605">
                <a:tc row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県別　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宿泊者数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特記事項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3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aseline="0" dirty="0">
                          <a:solidFill>
                            <a:schemeClr val="tx1"/>
                          </a:solidFill>
                        </a:rPr>
                        <a:t>2019</a:t>
                      </a:r>
                      <a:r>
                        <a:rPr kumimoji="1" lang="ja-JP" altLang="en-US" sz="1200" baseline="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同月比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aseline="0" dirty="0">
                          <a:solidFill>
                            <a:schemeClr val="tx1"/>
                          </a:solidFill>
                        </a:rPr>
                        <a:t>2023</a:t>
                      </a:r>
                      <a:r>
                        <a:rPr kumimoji="1" lang="ja-JP" altLang="en-US" sz="1200" baseline="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同月比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678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東北　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施設）</a:t>
                      </a:r>
                    </a:p>
                  </a:txBody>
                  <a:tcP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109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％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97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％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特記事項無し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 useBgFill="1">
        <p:nvSpPr>
          <p:cNvPr id="14" name="テキスト ボックス 13"/>
          <p:cNvSpPr txBox="1"/>
          <p:nvPr/>
        </p:nvSpPr>
        <p:spPr>
          <a:xfrm>
            <a:off x="8026234" y="4571529"/>
            <a:ext cx="1773596" cy="30777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＜東北運輸局調べ＞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0" y="4600114"/>
            <a:ext cx="3817257" cy="261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lvl1pPr defTabSz="4572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defTabSz="4572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defTabSz="4572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defTabSz="4572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defTabSz="4572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marL="11521" indent="151219">
              <a:lnSpc>
                <a:spcPts val="2257"/>
              </a:lnSpc>
            </a:pPr>
            <a:r>
              <a:rPr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○９月の宿泊施設（ホテル）の状況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441782"/>
              </p:ext>
            </p:extLst>
          </p:nvPr>
        </p:nvGraphicFramePr>
        <p:xfrm>
          <a:off x="618924" y="1036993"/>
          <a:ext cx="8666714" cy="3391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50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82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8070">
                <a:tc row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県別　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宿泊者数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特記事項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78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aseline="0" dirty="0">
                          <a:solidFill>
                            <a:schemeClr val="tx1"/>
                          </a:solidFill>
                        </a:rPr>
                        <a:t>2019</a:t>
                      </a:r>
                      <a:r>
                        <a:rPr kumimoji="1" lang="ja-JP" altLang="en-US" sz="1200" baseline="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同月比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aseline="0" dirty="0">
                          <a:solidFill>
                            <a:schemeClr val="tx1"/>
                          </a:solidFill>
                        </a:rPr>
                        <a:t>2023</a:t>
                      </a:r>
                      <a:r>
                        <a:rPr kumimoji="1" lang="ja-JP" altLang="en-US" sz="1200" baseline="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同月比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484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青森　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施設）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103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％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特記事項無し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765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岩手　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19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施設）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98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特記事項無し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617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宮城　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18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施設）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98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％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</a:rPr>
                        <a:t>・インバウンドについては、台湾が主体だが欧米の宿泊者が増えてきている。</a:t>
                      </a:r>
                      <a:endParaRPr kumimoji="1" lang="en-US" altLang="ja-JP" sz="1200" u="none" dirty="0">
                        <a:solidFill>
                          <a:schemeClr val="tx1"/>
                        </a:solidFill>
                      </a:endParaRP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u="none" dirty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</a:rPr>
                        <a:t>県南地区</a:t>
                      </a:r>
                      <a:r>
                        <a:rPr kumimoji="1" lang="en-US" altLang="ja-JP" sz="1200" u="none" dirty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685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秋田　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施設）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104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％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sz="1200" u="none" dirty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</a:rPr>
                        <a:t>月中旬の大雨の影響により、キャンセルが発生したが後半は宿泊者数が伸びた。</a:t>
                      </a:r>
                      <a:endParaRPr kumimoji="1" lang="en-US" altLang="ja-JP" sz="12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113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山形　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18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施設）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105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％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</a:rPr>
                        <a:t>・団体客の戻りがあるため、好調となっている。</a:t>
                      </a:r>
                      <a:endParaRPr kumimoji="1" lang="en-US" altLang="ja-JP" sz="1200" u="none" dirty="0">
                        <a:solidFill>
                          <a:schemeClr val="tx1"/>
                        </a:solidFill>
                      </a:endParaRP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u="none" dirty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</a:rPr>
                        <a:t>山形中央地区（山形市内・蔵王・上山・葉山）</a:t>
                      </a:r>
                      <a:r>
                        <a:rPr kumimoji="1" lang="en-US" altLang="ja-JP" sz="1200" u="none" dirty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638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福島　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19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施設）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109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％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MICE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事業関係</a:t>
                      </a:r>
                      <a:r>
                        <a:rPr kumimoji="1" lang="ja-JP" altLang="en-US" sz="1200">
                          <a:solidFill>
                            <a:schemeClr val="tx1"/>
                          </a:solidFill>
                        </a:rPr>
                        <a:t>の団体客が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動いてきているため、好調だった。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郡山地区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〈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岳・磐梯熱海・母畑・中ノ沢・いわき湯本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〉】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394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東北　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89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施設）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84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％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103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％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2635274" y="632007"/>
            <a:ext cx="3833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srgbClr val="000000"/>
                </a:solidFill>
              </a:rPr>
              <a:t>※2019</a:t>
            </a:r>
            <a:r>
              <a:rPr lang="ja-JP" altLang="en-US" sz="1200" dirty="0">
                <a:solidFill>
                  <a:srgbClr val="000000"/>
                </a:solidFill>
              </a:rPr>
              <a:t>年</a:t>
            </a:r>
            <a:r>
              <a:rPr lang="en-US" altLang="ja-JP" sz="1200" dirty="0">
                <a:solidFill>
                  <a:srgbClr val="000000"/>
                </a:solidFill>
              </a:rPr>
              <a:t>9</a:t>
            </a:r>
            <a:r>
              <a:rPr lang="ja-JP" altLang="en-US" sz="1200" dirty="0">
                <a:solidFill>
                  <a:srgbClr val="000000"/>
                </a:solidFill>
              </a:rPr>
              <a:t>月分については、県別に集計していない。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C76A460-CCA3-402D-B291-3B2A5AEDB5F2}"/>
              </a:ext>
            </a:extLst>
          </p:cNvPr>
          <p:cNvSpPr txBox="1"/>
          <p:nvPr/>
        </p:nvSpPr>
        <p:spPr>
          <a:xfrm>
            <a:off x="7560701" y="99107"/>
            <a:ext cx="2127510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資料</a:t>
            </a:r>
            <a:r>
              <a:rPr lang="en-US" altLang="ja-JP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9935D31-C109-4535-B3D5-BD780C43CA7D}"/>
              </a:ext>
            </a:extLst>
          </p:cNvPr>
          <p:cNvSpPr txBox="1"/>
          <p:nvPr/>
        </p:nvSpPr>
        <p:spPr>
          <a:xfrm>
            <a:off x="6264072" y="6360565"/>
            <a:ext cx="3867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問い合わせ先</a:t>
            </a:r>
            <a:r>
              <a:rPr lang="en-US" altLang="ja-JP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観光部観光企画課　</a:t>
            </a:r>
            <a:r>
              <a:rPr lang="en-US" altLang="ja-JP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TEL: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０２２</a:t>
            </a:r>
            <a:r>
              <a:rPr lang="en-US" altLang="ja-JP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７９１</a:t>
            </a:r>
            <a:r>
              <a:rPr lang="en-US" altLang="ja-JP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７５０９</a:t>
            </a:r>
          </a:p>
        </p:txBody>
      </p:sp>
    </p:spTree>
    <p:extLst>
      <p:ext uri="{BB962C8B-B14F-4D97-AF65-F5344CB8AC3E}">
        <p14:creationId xmlns:p14="http://schemas.microsoft.com/office/powerpoint/2010/main" val="3040743643"/>
      </p:ext>
    </p:extLst>
  </p:cSld>
  <p:clrMapOvr>
    <a:masterClrMapping/>
  </p:clrMapOvr>
</p:sld>
</file>

<file path=ppt/theme/theme1.xml><?xml version="1.0" encoding="utf-8"?>
<a:theme xmlns:a="http://schemas.openxmlformats.org/drawingml/2006/main" name="21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solidFill>
          <a:srgbClr val="0066CC"/>
        </a:solidFill>
        <a:ln w="1270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2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標準デザイン">
  <a:themeElements>
    <a:clrScheme name="ユーザー定義 1">
      <a:dk1>
        <a:srgbClr val="000000"/>
      </a:dk1>
      <a:lt1>
        <a:srgbClr val="FFFFFF"/>
      </a:lt1>
      <a:dk2>
        <a:srgbClr val="FEB4BB"/>
      </a:dk2>
      <a:lt2>
        <a:srgbClr val="FFFFFF"/>
      </a:lt2>
      <a:accent1>
        <a:srgbClr val="FEB4BB"/>
      </a:accent1>
      <a:accent2>
        <a:srgbClr val="FFC000"/>
      </a:accent2>
      <a:accent3>
        <a:srgbClr val="2424FD"/>
      </a:accent3>
      <a:accent4>
        <a:srgbClr val="B7F400"/>
      </a:accent4>
      <a:accent5>
        <a:srgbClr val="28FFFE"/>
      </a:accent5>
      <a:accent6>
        <a:srgbClr val="FFFF65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lank.pptx" id="{75BB661A-7159-40AB-A8B9-95C523401A87}" vid="{AD23DF29-DE52-45D5-B687-48F301D686A8}"/>
    </a:ext>
  </a:extLst>
</a:theme>
</file>

<file path=ppt/theme/theme3.xml><?xml version="1.0" encoding="utf-8"?>
<a:theme xmlns:a="http://schemas.openxmlformats.org/drawingml/2006/main" name="3_標準デザイン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  <a:txDef>
      <a:spPr>
        <a:noFill/>
      </a:spPr>
      <a:bodyPr wrap="square" rtlCol="0" anchor="ctr" anchorCtr="0">
        <a:noAutofit/>
      </a:bodyPr>
      <a:lstStyle>
        <a:defPPr>
          <a:defRPr kumimoji="1" dirty="0" smtClean="0"/>
        </a:defPPr>
      </a:lstStyle>
    </a:txDef>
  </a:objectDefaults>
  <a:extraClrSchemeLst>
    <a:extraClrScheme>
      <a:clrScheme name="2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笈田デフォルト（観光庁）.potx" id="{8265FE3B-5D8C-413A-9D65-F6E9001F83E2}" vid="{6AFE259A-AC04-4BF3-8BD2-834841E9CB49}"/>
    </a:ext>
  </a:extLst>
</a:theme>
</file>

<file path=ppt/theme/theme4.xml><?xml version="1.0" encoding="utf-8"?>
<a:theme xmlns:a="http://schemas.openxmlformats.org/drawingml/2006/main" name="8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2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66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CDEFFB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2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27251</TotalTime>
  <Words>270</Words>
  <Application>Microsoft Office PowerPoint</Application>
  <PresentationFormat>A4 210 x 297 mm</PresentationFormat>
  <Paragraphs>54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1</vt:i4>
      </vt:variant>
    </vt:vector>
  </HeadingPairs>
  <TitlesOfParts>
    <vt:vector size="16" baseType="lpstr">
      <vt:lpstr>HGP創英角ｺﾞｼｯｸUB</vt:lpstr>
      <vt:lpstr>HG丸ｺﾞｼｯｸM-PRO</vt:lpstr>
      <vt:lpstr>Meiryo UI</vt:lpstr>
      <vt:lpstr>Meiryo-Bold</vt:lpstr>
      <vt:lpstr>ＭＳ Ｐゴシック</vt:lpstr>
      <vt:lpstr>メイリオ</vt:lpstr>
      <vt:lpstr>Arial</vt:lpstr>
      <vt:lpstr>Arial Black</vt:lpstr>
      <vt:lpstr>Calibri</vt:lpstr>
      <vt:lpstr>Times New Roman</vt:lpstr>
      <vt:lpstr>21_標準デザイン</vt:lpstr>
      <vt:lpstr>1_標準デザイン</vt:lpstr>
      <vt:lpstr>3_標準デザイン</vt:lpstr>
      <vt:lpstr>8_標準デザイン</vt:lpstr>
      <vt:lpstr>66_標準デザイン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行政情報システム室</dc:creator>
  <cp:lastModifiedBy>庄司 誠</cp:lastModifiedBy>
  <cp:revision>2532</cp:revision>
  <cp:lastPrinted>2024-10-10T06:02:20Z</cp:lastPrinted>
  <dcterms:created xsi:type="dcterms:W3CDTF">2007-11-06T12:19:33Z</dcterms:created>
  <dcterms:modified xsi:type="dcterms:W3CDTF">2024-10-10T07:16:54Z</dcterms:modified>
</cp:coreProperties>
</file>